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
  </p:notesMasterIdLst>
  <p:sldIdLst>
    <p:sldId id="15717714" r:id="rId3"/>
    <p:sldId id="15717703" r:id="rId4"/>
    <p:sldId id="15717707" r:id="rId5"/>
    <p:sldId id="15717709" r:id="rId6"/>
    <p:sldId id="15717708" r:id="rId7"/>
    <p:sldId id="15717715"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6587"/>
    <a:srgbClr val="203864"/>
    <a:srgbClr val="2F6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6578" autoAdjust="0"/>
  </p:normalViewPr>
  <p:slideViewPr>
    <p:cSldViewPr snapToGrid="0">
      <p:cViewPr varScale="1">
        <p:scale>
          <a:sx n="90" d="100"/>
          <a:sy n="90" d="100"/>
        </p:scale>
        <p:origin x="80" y="50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35CEC-B10B-4D65-A5C8-9A96ADCA04DF}" type="datetimeFigureOut">
              <a:rPr lang="zh-CN" altLang="en-US" smtClean="0"/>
              <a:t>2024/6/15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0D5A9-774B-4D3E-AD47-0275D9A4979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13040, 13077, 13064, 13065, 12991</a:t>
            </a:r>
            <a:endParaRPr lang="zh-CN" altLang="en-US" dirty="0"/>
          </a:p>
        </p:txBody>
      </p:sp>
      <p:sp>
        <p:nvSpPr>
          <p:cNvPr id="4" name="灯片编号占位符 3"/>
          <p:cNvSpPr>
            <a:spLocks noGrp="1"/>
          </p:cNvSpPr>
          <p:nvPr>
            <p:ph type="sldNum" sz="quarter" idx="5"/>
          </p:nvPr>
        </p:nvSpPr>
        <p:spPr/>
        <p:txBody>
          <a:bodyPr/>
          <a:lstStyle/>
          <a:p>
            <a:fld id="{31A0D5A9-774B-4D3E-AD47-0275D9A49797}" type="slidenum">
              <a:rPr lang="zh-CN" altLang="en-US" smtClean="0"/>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190C43-44E2-4CD1-8424-5A1A2C18FA1F}" type="datetimeFigureOut">
              <a:rPr lang="zh-CN" altLang="en-US" smtClean="0"/>
              <a:t>2024/6/15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0BAF24-162C-4BF9-BDC2-9400672B4C4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190C43-44E2-4CD1-8424-5A1A2C18FA1F}" type="datetimeFigureOut">
              <a:rPr lang="zh-CN" altLang="en-US" smtClean="0"/>
              <a:t>2024/6/15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0BAF24-162C-4BF9-BDC2-9400672B4C4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190C43-44E2-4CD1-8424-5A1A2C18FA1F}" type="datetimeFigureOut">
              <a:rPr lang="zh-CN" altLang="en-US" smtClean="0"/>
              <a:t>2024/6/15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0BAF24-162C-4BF9-BDC2-9400672B4C44}" type="slidenum">
              <a:rPr lang="zh-CN" altLang="en-US" smtClean="0"/>
              <a:t>‹#›</a:t>
            </a:fld>
            <a:endParaRPr lang="zh-CN" altLang="en-US"/>
          </a:p>
        </p:txBody>
      </p:sp>
      <p:sp>
        <p:nvSpPr>
          <p:cNvPr id="7" name="TextBox 6"/>
          <p:cNvSpPr txBox="1"/>
          <p:nvPr userDrawn="1"/>
        </p:nvSpPr>
        <p:spPr>
          <a:xfrm>
            <a:off x="11498272" y="-9951"/>
            <a:ext cx="432049" cy="118430"/>
          </a:xfrm>
          <a:prstGeom prst="rect">
            <a:avLst/>
          </a:prstGeom>
          <a:noFill/>
        </p:spPr>
        <p:txBody>
          <a:bodyPr wrap="square" rtlCol="0">
            <a:spAutoFit/>
          </a:bodyPr>
          <a:lstStyle/>
          <a:p>
            <a:pPr>
              <a:lnSpc>
                <a:spcPct val="200000"/>
              </a:lnSpc>
            </a:pPr>
            <a:r>
              <a:rPr lang="en-US" altLang="zh-CN" sz="100" dirty="0">
                <a:latin typeface="微软雅黑" panose="020B0503020204020204" pitchFamily="34" charset="-122"/>
                <a:ea typeface="微软雅黑" panose="020B0503020204020204" pitchFamily="34" charset="-122"/>
                <a:hlinkClick r:id="rId2"/>
              </a:rPr>
              <a:t>PPT</a:t>
            </a:r>
            <a:r>
              <a:rPr lang="zh-CN" altLang="en-US" sz="100" dirty="0">
                <a:latin typeface="微软雅黑" panose="020B0503020204020204" pitchFamily="34" charset="-122"/>
                <a:ea typeface="微软雅黑" panose="020B0503020204020204" pitchFamily="34" charset="-122"/>
                <a:hlinkClick r:id="rId2"/>
              </a:rPr>
              <a:t>下载</a:t>
            </a:r>
            <a:r>
              <a:rPr lang="zh-CN" altLang="en-US" sz="100" dirty="0">
                <a:latin typeface="微软雅黑" panose="020B0503020204020204" pitchFamily="34" charset="-122"/>
                <a:ea typeface="微软雅黑" panose="020B0503020204020204" pitchFamily="34" charset="-122"/>
              </a:rPr>
              <a:t> </a:t>
            </a:r>
            <a:r>
              <a:rPr lang="en-US" altLang="zh-CN" sz="100" dirty="0">
                <a:latin typeface="微软雅黑" panose="020B0503020204020204" pitchFamily="34" charset="-122"/>
                <a:ea typeface="微软雅黑" panose="020B0503020204020204" pitchFamily="34" charset="-122"/>
              </a:rPr>
              <a:t>http://www.1ppt.com/xiazai/</a:t>
            </a:r>
          </a:p>
        </p:txBody>
      </p:sp>
    </p:spTree>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2024/6/15</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2024/6/15</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190C43-44E2-4CD1-8424-5A1A2C18FA1F}" type="datetimeFigureOut">
              <a:rPr lang="zh-CN" altLang="en-US" smtClean="0"/>
              <a:t>2024/6/15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0BAF24-162C-4BF9-BDC2-9400672B4C4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190C43-44E2-4CD1-8424-5A1A2C18FA1F}" type="datetimeFigureOut">
              <a:rPr lang="zh-CN" altLang="en-US" smtClean="0"/>
              <a:t>2024/6/15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0BAF24-162C-4BF9-BDC2-9400672B4C4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5190C43-44E2-4CD1-8424-5A1A2C18FA1F}" type="datetimeFigureOut">
              <a:rPr lang="zh-CN" altLang="en-US" smtClean="0"/>
              <a:t>2024/6/15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0BAF24-162C-4BF9-BDC2-9400672B4C4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5190C43-44E2-4CD1-8424-5A1A2C18FA1F}" type="datetimeFigureOut">
              <a:rPr lang="zh-CN" altLang="en-US" smtClean="0"/>
              <a:t>2024/6/15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0BAF24-162C-4BF9-BDC2-9400672B4C4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190C43-44E2-4CD1-8424-5A1A2C18FA1F}" type="datetimeFigureOut">
              <a:rPr lang="zh-CN" altLang="en-US" smtClean="0"/>
              <a:t>2024/6/15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0BAF24-162C-4BF9-BDC2-9400672B4C4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190C43-44E2-4CD1-8424-5A1A2C18FA1F}" type="datetimeFigureOut">
              <a:rPr lang="zh-CN" altLang="en-US" smtClean="0"/>
              <a:t>2024/6/15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0BAF24-162C-4BF9-BDC2-9400672B4C4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190C43-44E2-4CD1-8424-5A1A2C18FA1F}" type="datetimeFigureOut">
              <a:rPr lang="zh-CN" altLang="en-US" smtClean="0"/>
              <a:t>2024/6/15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0BAF24-162C-4BF9-BDC2-9400672B4C4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190C43-44E2-4CD1-8424-5A1A2C18FA1F}" type="datetimeFigureOut">
              <a:rPr lang="zh-CN" altLang="en-US" smtClean="0"/>
              <a:t>2024/6/15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0BAF24-162C-4BF9-BDC2-9400672B4C4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90C43-44E2-4CD1-8424-5A1A2C18FA1F}" type="datetimeFigureOut">
              <a:rPr lang="zh-CN" altLang="en-US" smtClean="0"/>
              <a:t>2024/6/15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BAF24-162C-4BF9-BDC2-9400672B4C4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1" name="矩形 10"/>
          <p:cNvSpPr/>
          <p:nvPr/>
        </p:nvSpPr>
        <p:spPr>
          <a:xfrm>
            <a:off x="4960620" y="6446662"/>
            <a:ext cx="2270760" cy="1383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3" name="组合 2"/>
          <p:cNvGrpSpPr/>
          <p:nvPr/>
        </p:nvGrpSpPr>
        <p:grpSpPr>
          <a:xfrm>
            <a:off x="4483820" y="2787560"/>
            <a:ext cx="7451992" cy="1280160"/>
            <a:chOff x="4483820" y="2787560"/>
            <a:chExt cx="7451992" cy="1280160"/>
          </a:xfrm>
        </p:grpSpPr>
        <p:sp>
          <p:nvSpPr>
            <p:cNvPr id="2" name="矩形 1"/>
            <p:cNvSpPr/>
            <p:nvPr/>
          </p:nvSpPr>
          <p:spPr>
            <a:xfrm>
              <a:off x="4483820" y="2787560"/>
              <a:ext cx="7451992" cy="1280160"/>
            </a:xfrm>
            <a:prstGeom prst="rect">
              <a:avLst/>
            </a:prstGeom>
            <a:blipFill dpi="0" rotWithShape="1">
              <a:blip r:embed="rId3"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4483820" y="2898381"/>
              <a:ext cx="4685580" cy="923330"/>
            </a:xfrm>
            <a:prstGeom prst="rect">
              <a:avLst/>
            </a:prstGeom>
            <a:noFill/>
          </p:spPr>
          <p:txBody>
            <a:bodyPr wrap="square" rtlCol="0">
              <a:spAutoFit/>
            </a:bodyPr>
            <a:lstStyle/>
            <a:p>
              <a:r>
                <a:rPr lang="en-US" altLang="zh-CN" sz="5400" dirty="0">
                  <a:solidFill>
                    <a:srgbClr val="FFFFFF"/>
                  </a:solidFill>
                  <a:effectLst>
                    <a:outerShdw blurRad="38100" dist="38100" dir="2700000" algn="tl">
                      <a:srgbClr val="000000"/>
                    </a:outerShdw>
                  </a:effectLst>
                  <a:latin typeface="字魂95号-手刻宋" panose="00000500000000000000" pitchFamily="2" charset="-122"/>
                  <a:ea typeface="字魂95号-手刻宋" panose="00000500000000000000" pitchFamily="2" charset="-122"/>
                  <a:cs typeface="Playfair Display" charset="0"/>
                </a:rPr>
                <a:t>PART FOUR</a:t>
              </a:r>
              <a:endParaRPr lang="en-US" sz="5400" dirty="0">
                <a:solidFill>
                  <a:srgbClr val="FFFFFF"/>
                </a:solidFill>
                <a:effectLst>
                  <a:outerShdw blurRad="38100" dist="38100" dir="2700000" algn="tl">
                    <a:srgbClr val="000000"/>
                  </a:outerShdw>
                </a:effectLst>
                <a:latin typeface="字魂95号-手刻宋" panose="00000500000000000000" pitchFamily="2" charset="-122"/>
                <a:ea typeface="字魂95号-手刻宋" panose="00000500000000000000" pitchFamily="2" charset="-122"/>
                <a:cs typeface="Playfair Display" charset="0"/>
              </a:endParaRPr>
            </a:p>
          </p:txBody>
        </p:sp>
      </p:grpSp>
      <p:sp>
        <p:nvSpPr>
          <p:cNvPr id="14" name="TextBox 7"/>
          <p:cNvSpPr txBox="1"/>
          <p:nvPr/>
        </p:nvSpPr>
        <p:spPr>
          <a:xfrm>
            <a:off x="1003300" y="2840325"/>
            <a:ext cx="2476500" cy="646331"/>
          </a:xfrm>
          <a:prstGeom prst="rect">
            <a:avLst/>
          </a:prstGeom>
          <a:noFill/>
        </p:spPr>
        <p:txBody>
          <a:bodyPr wrap="square" lIns="0" rIns="0" rtlCol="0">
            <a:spAutoFit/>
          </a:bodyPr>
          <a:lstStyle/>
          <a:p>
            <a:pPr algn="dist"/>
            <a:r>
              <a:rPr lang="zh-CN" altLang="en-US" sz="36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实验结果</a:t>
            </a:r>
            <a:endParaRPr lang="en-US" altLang="zh-CN" sz="36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
        <p:nvSpPr>
          <p:cNvPr id="15" name="TextBox 7"/>
          <p:cNvSpPr txBox="1"/>
          <p:nvPr/>
        </p:nvSpPr>
        <p:spPr>
          <a:xfrm>
            <a:off x="1003301" y="3425100"/>
            <a:ext cx="3050540" cy="285014"/>
          </a:xfrm>
          <a:prstGeom prst="rect">
            <a:avLst/>
          </a:prstGeom>
          <a:noFill/>
        </p:spPr>
        <p:txBody>
          <a:bodyPr wrap="square" lIns="0" rIns="0" rtlCol="0">
            <a:spAutoFit/>
          </a:bodyPr>
          <a:lstStyle/>
          <a:p>
            <a:pPr>
              <a:lnSpc>
                <a:spcPct val="130000"/>
              </a:lnSpc>
            </a:pPr>
            <a:r>
              <a:rPr lang="en-US" altLang="zh-CN" sz="1050" dirty="0">
                <a:solidFill>
                  <a:schemeClr val="tx1">
                    <a:lumMod val="85000"/>
                    <a:lumOff val="15000"/>
                  </a:schemeClr>
                </a:solidFill>
                <a:ea typeface="字魂95号-手刻宋" panose="00000500000000000000" pitchFamily="2" charset="-122"/>
              </a:rPr>
              <a:t>Experiment and Result </a:t>
            </a:r>
            <a:endParaRPr lang="en-US" sz="1050" dirty="0">
              <a:solidFill>
                <a:schemeClr val="tx1">
                  <a:lumMod val="85000"/>
                  <a:lumOff val="1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email"/>
          <a:stretch>
            <a:fillRect/>
          </a:stretch>
        </p:blipFill>
        <p:spPr>
          <a:xfrm rot="5400000">
            <a:off x="2667000" y="-2667000"/>
            <a:ext cx="6858000" cy="12192000"/>
          </a:xfrm>
          <a:prstGeom prst="rect">
            <a:avLst/>
          </a:prstGeom>
        </p:spPr>
      </p:pic>
      <p:sp>
        <p:nvSpPr>
          <p:cNvPr id="7" name="矩形 6"/>
          <p:cNvSpPr/>
          <p:nvPr/>
        </p:nvSpPr>
        <p:spPr>
          <a:xfrm>
            <a:off x="156298" y="139599"/>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6" name="文本框 5"/>
          <p:cNvSpPr txBox="1"/>
          <p:nvPr/>
        </p:nvSpPr>
        <p:spPr>
          <a:xfrm>
            <a:off x="352796" y="1011269"/>
            <a:ext cx="5303652" cy="461665"/>
          </a:xfrm>
          <a:prstGeom prst="rect">
            <a:avLst/>
          </a:prstGeom>
          <a:noFill/>
        </p:spPr>
        <p:txBody>
          <a:bodyPr wrap="square" rtlCol="0">
            <a:spAutoFit/>
          </a:bodyPr>
          <a:lstStyle/>
          <a:p>
            <a:r>
              <a:rPr lang="en-US" altLang="zh-CN" sz="2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思源宋体" panose="02020400000000000000" charset="-122"/>
              </a:rPr>
              <a:t>3D</a:t>
            </a:r>
            <a:r>
              <a:rPr lang="zh-CN" altLang="en-US" sz="2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思源宋体" panose="02020400000000000000" charset="-122"/>
              </a:rPr>
              <a:t>关节坐标的平均位置误差（</a:t>
            </a:r>
            <a:r>
              <a:rPr lang="en-US" altLang="zh-CN" sz="2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思源宋体" panose="02020400000000000000" charset="-122"/>
              </a:rPr>
              <a:t>MPJPE</a:t>
            </a:r>
            <a:r>
              <a:rPr lang="zh-CN" altLang="en-US" sz="24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思源宋体" panose="02020400000000000000" charset="-122"/>
              </a:rPr>
              <a:t>）</a:t>
            </a:r>
          </a:p>
        </p:txBody>
      </p:sp>
      <p:sp>
        <p:nvSpPr>
          <p:cNvPr id="18" name="文本框 17"/>
          <p:cNvSpPr txBox="1"/>
          <p:nvPr/>
        </p:nvSpPr>
        <p:spPr>
          <a:xfrm>
            <a:off x="285758" y="1373670"/>
            <a:ext cx="10741380" cy="465640"/>
          </a:xfrm>
          <a:prstGeom prst="rect">
            <a:avLst/>
          </a:prstGeom>
          <a:noFill/>
        </p:spPr>
        <p:txBody>
          <a:bodyPr wrap="square" rtlCol="0">
            <a:spAutoFit/>
          </a:bodyPr>
          <a:lstStyle/>
          <a:p>
            <a:pPr indent="304800">
              <a:lnSpc>
                <a:spcPct val="150000"/>
              </a:lnSpc>
            </a:pPr>
            <a:r>
              <a:rPr lang="zh-CN" altLang="zh-CN" sz="1800" kern="100" dirty="0">
                <a:effectLst/>
                <a:latin typeface="+mn-ea"/>
                <a:cs typeface="Times New Roman" panose="02020603050405020304" pitchFamily="18" charset="0"/>
              </a:rPr>
              <a:t>这是评估</a:t>
            </a:r>
            <a:r>
              <a:rPr lang="en-US" altLang="zh-CN" sz="1800" kern="100" dirty="0">
                <a:effectLst/>
                <a:latin typeface="+mn-ea"/>
                <a:cs typeface="Times New Roman" panose="02020603050405020304" pitchFamily="18" charset="0"/>
              </a:rPr>
              <a:t> 3D </a:t>
            </a:r>
            <a:r>
              <a:rPr lang="zh-CN" altLang="zh-CN" sz="1800" kern="100" dirty="0">
                <a:effectLst/>
                <a:latin typeface="+mn-ea"/>
                <a:cs typeface="Times New Roman" panose="02020603050405020304" pitchFamily="18" charset="0"/>
              </a:rPr>
              <a:t>姿态误差中最广泛使用的指标。该指标计算预测与真实值之间不同关节的平均</a:t>
            </a:r>
            <a:r>
              <a:rPr lang="en-US" altLang="zh-CN" sz="1800" kern="100" dirty="0">
                <a:effectLst/>
                <a:latin typeface="+mn-ea"/>
                <a:cs typeface="Times New Roman" panose="02020603050405020304" pitchFamily="18" charset="0"/>
              </a:rPr>
              <a:t> L2 </a:t>
            </a:r>
            <a:r>
              <a:rPr lang="zh-CN" altLang="zh-CN" sz="1800" kern="100" dirty="0">
                <a:effectLst/>
                <a:latin typeface="+mn-ea"/>
                <a:cs typeface="Times New Roman" panose="02020603050405020304" pitchFamily="18" charset="0"/>
              </a:rPr>
              <a:t>范数。</a:t>
            </a:r>
          </a:p>
        </p:txBody>
      </p:sp>
      <p:sp>
        <p:nvSpPr>
          <p:cNvPr id="40" name="TextBox 7"/>
          <p:cNvSpPr txBox="1"/>
          <p:nvPr/>
        </p:nvSpPr>
        <p:spPr>
          <a:xfrm>
            <a:off x="4549775" y="517728"/>
            <a:ext cx="3092450" cy="584775"/>
          </a:xfrm>
          <a:prstGeom prst="rect">
            <a:avLst/>
          </a:prstGeom>
          <a:noFill/>
        </p:spPr>
        <p:txBody>
          <a:bodyPr wrap="square" lIns="0" rIns="0" rtlCol="0">
            <a:spAutoFit/>
          </a:bodyPr>
          <a:lstStyle/>
          <a:p>
            <a:pPr algn="dist"/>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评价指标</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
        <p:nvSpPr>
          <p:cNvPr id="12" name="Rectangle 1">
            <a:extLst>
              <a:ext uri="{FF2B5EF4-FFF2-40B4-BE49-F238E27FC236}">
                <a16:creationId xmlns:a16="http://schemas.microsoft.com/office/drawing/2014/main" id="{049B12D3-9491-AE69-049B-3454EE3B7FC4}"/>
              </a:ext>
            </a:extLst>
          </p:cNvPr>
          <p:cNvSpPr>
            <a:spLocks noChangeArrowheads="1"/>
          </p:cNvSpPr>
          <p:nvPr/>
        </p:nvSpPr>
        <p:spPr bwMode="auto">
          <a:xfrm>
            <a:off x="1862692" y="3242548"/>
            <a:ext cx="18500320" cy="575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2" name="图片 21">
            <a:extLst>
              <a:ext uri="{FF2B5EF4-FFF2-40B4-BE49-F238E27FC236}">
                <a16:creationId xmlns:a16="http://schemas.microsoft.com/office/drawing/2014/main" id="{7D60CD4F-C860-543A-7E64-56350DE2A63B}"/>
              </a:ext>
            </a:extLst>
          </p:cNvPr>
          <p:cNvPicPr>
            <a:picLocks noChangeAspect="1"/>
          </p:cNvPicPr>
          <p:nvPr/>
        </p:nvPicPr>
        <p:blipFill>
          <a:blip r:embed="rId3"/>
          <a:stretch>
            <a:fillRect/>
          </a:stretch>
        </p:blipFill>
        <p:spPr>
          <a:xfrm>
            <a:off x="846011" y="1835335"/>
            <a:ext cx="9736927" cy="45330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additive="base">
                                        <p:cTn id="21" dur="500"/>
                                        <p:tgtEl>
                                          <p:spTgt spid="40"/>
                                        </p:tgtEl>
                                        <p:attrNameLst>
                                          <p:attrName>ppt_y</p:attrName>
                                        </p:attrNameLst>
                                      </p:cBhvr>
                                      <p:tavLst>
                                        <p:tav tm="0">
                                          <p:val>
                                            <p:strVal val="#ppt_y+#ppt_h*1.125000"/>
                                          </p:val>
                                        </p:tav>
                                        <p:tav tm="100000">
                                          <p:val>
                                            <p:strVal val="#ppt_y"/>
                                          </p:val>
                                        </p:tav>
                                      </p:tavLst>
                                    </p:anim>
                                    <p:animEffect transition="in" filter="wipe(up)">
                                      <p:cBhvr>
                                        <p:cTn id="22" dur="500"/>
                                        <p:tgtEl>
                                          <p:spTgt spid="40"/>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t>在测试期间，我们以自回归的方式应用模型，以生成更长时间段的运动。</a:t>
            </a: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7" name="TextBox 7"/>
          <p:cNvSpPr txBox="1"/>
          <p:nvPr/>
        </p:nvSpPr>
        <p:spPr>
          <a:xfrm>
            <a:off x="4549775" y="517728"/>
            <a:ext cx="3092450" cy="584775"/>
          </a:xfrm>
          <a:prstGeom prst="rect">
            <a:avLst/>
          </a:prstGeom>
          <a:noFill/>
        </p:spPr>
        <p:txBody>
          <a:bodyPr wrap="square" lIns="0" rIns="0" rtlCol="0">
            <a:spAutoFit/>
          </a:bodyPr>
          <a:lstStyle/>
          <a:p>
            <a:pPr algn="dist"/>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实验参数</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pic>
        <p:nvPicPr>
          <p:cNvPr id="18" name="图片 17">
            <a:extLst>
              <a:ext uri="{FF2B5EF4-FFF2-40B4-BE49-F238E27FC236}">
                <a16:creationId xmlns:a16="http://schemas.microsoft.com/office/drawing/2014/main" id="{6D4C3187-153F-FC7C-E808-ED34CFB0AC68}"/>
              </a:ext>
            </a:extLst>
          </p:cNvPr>
          <p:cNvPicPr>
            <a:picLocks noChangeAspect="1"/>
          </p:cNvPicPr>
          <p:nvPr/>
        </p:nvPicPr>
        <p:blipFill>
          <a:blip r:embed="rId3"/>
          <a:stretch>
            <a:fillRect/>
          </a:stretch>
        </p:blipFill>
        <p:spPr>
          <a:xfrm>
            <a:off x="311297" y="3324777"/>
            <a:ext cx="5537485" cy="2952902"/>
          </a:xfrm>
          <a:prstGeom prst="rect">
            <a:avLst/>
          </a:prstGeom>
        </p:spPr>
      </p:pic>
      <p:pic>
        <p:nvPicPr>
          <p:cNvPr id="20" name="图片 19">
            <a:extLst>
              <a:ext uri="{FF2B5EF4-FFF2-40B4-BE49-F238E27FC236}">
                <a16:creationId xmlns:a16="http://schemas.microsoft.com/office/drawing/2014/main" id="{C69C576C-5597-2C64-D1A7-152D9202E0FA}"/>
              </a:ext>
            </a:extLst>
          </p:cNvPr>
          <p:cNvPicPr>
            <a:picLocks noChangeAspect="1"/>
          </p:cNvPicPr>
          <p:nvPr/>
        </p:nvPicPr>
        <p:blipFill>
          <a:blip r:embed="rId4"/>
          <a:stretch>
            <a:fillRect/>
          </a:stretch>
        </p:blipFill>
        <p:spPr>
          <a:xfrm>
            <a:off x="5351722" y="1541589"/>
            <a:ext cx="6280888" cy="47207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p:tgtEl>
                                          <p:spTgt spid="17"/>
                                        </p:tgtEl>
                                        <p:attrNameLst>
                                          <p:attrName>ppt_y</p:attrName>
                                        </p:attrNameLst>
                                      </p:cBhvr>
                                      <p:tavLst>
                                        <p:tav tm="0">
                                          <p:val>
                                            <p:strVal val="#ppt_y+#ppt_h*1.125000"/>
                                          </p:val>
                                        </p:tav>
                                        <p:tav tm="100000">
                                          <p:val>
                                            <p:strVal val="#ppt_y"/>
                                          </p:val>
                                        </p:tav>
                                      </p:tavLst>
                                    </p:anim>
                                    <p:animEffect transition="in" filter="wipe(up)">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3" name="TextBox 7"/>
          <p:cNvSpPr txBox="1"/>
          <p:nvPr/>
        </p:nvSpPr>
        <p:spPr>
          <a:xfrm>
            <a:off x="4549775" y="517728"/>
            <a:ext cx="3092450" cy="584775"/>
          </a:xfrm>
          <a:prstGeom prst="rect">
            <a:avLst/>
          </a:prstGeom>
          <a:noFill/>
        </p:spPr>
        <p:txBody>
          <a:bodyPr wrap="square" lIns="0" rIns="0" rtlCol="0">
            <a:spAutoFit/>
          </a:bodyPr>
          <a:lstStyle/>
          <a:p>
            <a:pPr algn="dist"/>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稀疏信号预测</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pic>
        <p:nvPicPr>
          <p:cNvPr id="16" name="图片 15">
            <a:extLst>
              <a:ext uri="{FF2B5EF4-FFF2-40B4-BE49-F238E27FC236}">
                <a16:creationId xmlns:a16="http://schemas.microsoft.com/office/drawing/2014/main" id="{FBD056A1-523C-5781-46C3-B5AEFFB761F6}"/>
              </a:ext>
            </a:extLst>
          </p:cNvPr>
          <p:cNvPicPr>
            <a:picLocks noChangeAspect="1"/>
          </p:cNvPicPr>
          <p:nvPr/>
        </p:nvPicPr>
        <p:blipFill>
          <a:blip r:embed="rId3"/>
          <a:stretch>
            <a:fillRect/>
          </a:stretch>
        </p:blipFill>
        <p:spPr>
          <a:xfrm>
            <a:off x="2054086" y="3429000"/>
            <a:ext cx="8268125" cy="2717940"/>
          </a:xfrm>
          <a:prstGeom prst="rect">
            <a:avLst/>
          </a:prstGeom>
        </p:spPr>
      </p:pic>
      <p:sp>
        <p:nvSpPr>
          <p:cNvPr id="17" name="文本框 16">
            <a:extLst>
              <a:ext uri="{FF2B5EF4-FFF2-40B4-BE49-F238E27FC236}">
                <a16:creationId xmlns:a16="http://schemas.microsoft.com/office/drawing/2014/main" id="{595F1D3B-5B31-473D-1601-78FFE12FBD88}"/>
              </a:ext>
            </a:extLst>
          </p:cNvPr>
          <p:cNvSpPr txBox="1"/>
          <p:nvPr/>
        </p:nvSpPr>
        <p:spPr>
          <a:xfrm>
            <a:off x="725310" y="1167892"/>
            <a:ext cx="10741380" cy="2535566"/>
          </a:xfrm>
          <a:prstGeom prst="rect">
            <a:avLst/>
          </a:prstGeom>
          <a:noFill/>
        </p:spPr>
        <p:txBody>
          <a:bodyPr wrap="square" rtlCol="0">
            <a:spAutoFit/>
          </a:bodyPr>
          <a:lstStyle/>
          <a:p>
            <a:pPr indent="304800">
              <a:lnSpc>
                <a:spcPct val="150000"/>
              </a:lnSpc>
            </a:pPr>
            <a:r>
              <a:rPr lang="zh-CN" altLang="zh-CN" kern="100" dirty="0">
                <a:latin typeface="+mn-ea"/>
                <a:cs typeface="Times New Roman" panose="02020603050405020304" pitchFamily="18" charset="0"/>
              </a:rPr>
              <a:t>我们将我们的方法与不同数据集上的现有最先进方法进行比较。我们报告了不同预测时间步长（最长到</a:t>
            </a:r>
            <a:r>
              <a:rPr lang="en-US" altLang="zh-CN" kern="100" dirty="0">
                <a:latin typeface="+mn-ea"/>
                <a:cs typeface="Times New Roman" panose="02020603050405020304" pitchFamily="18" charset="0"/>
              </a:rPr>
              <a:t> 1000ms</a:t>
            </a:r>
            <a:r>
              <a:rPr lang="zh-CN" altLang="zh-CN" kern="100" dirty="0">
                <a:latin typeface="+mn-ea"/>
                <a:cs typeface="Times New Roman" panose="02020603050405020304" pitchFamily="18" charset="0"/>
              </a:rPr>
              <a:t>）的</a:t>
            </a:r>
            <a:r>
              <a:rPr lang="en-US" altLang="zh-CN" kern="100" dirty="0">
                <a:latin typeface="+mn-ea"/>
                <a:cs typeface="Times New Roman" panose="02020603050405020304" pitchFamily="18" charset="0"/>
              </a:rPr>
              <a:t> MPJPE</a:t>
            </a:r>
            <a:r>
              <a:rPr lang="zh-CN" altLang="zh-CN" kern="100" dirty="0">
                <a:latin typeface="+mn-ea"/>
                <a:cs typeface="Times New Roman" panose="02020603050405020304" pitchFamily="18" charset="0"/>
              </a:rPr>
              <a:t>（毫米）结果。我们使用提出的图重建方法来进行数据重建，只进行引体向上动作的预测，结果如表所示，我们的方法在长期预测中表现始终更好。</a:t>
            </a:r>
          </a:p>
          <a:p>
            <a:pPr indent="304800">
              <a:lnSpc>
                <a:spcPct val="150000"/>
              </a:lnSpc>
            </a:pPr>
            <a:r>
              <a:rPr lang="zh-CN" altLang="zh-CN" kern="100" dirty="0">
                <a:latin typeface="+mn-ea"/>
                <a:cs typeface="Times New Roman" panose="02020603050405020304" pitchFamily="18" charset="0"/>
              </a:rPr>
              <a:t>虽然常用的评估协议是考虑不同时间步长的预测误差，但一些工作通过取第一个时间步到某个时间步的平均误差来报告他们的结果。我们在</a:t>
            </a:r>
            <a:r>
              <a:rPr lang="zh-CN" altLang="en-US" kern="100" dirty="0">
                <a:latin typeface="+mn-ea"/>
                <a:cs typeface="Times New Roman" panose="02020603050405020304" pitchFamily="18" charset="0"/>
              </a:rPr>
              <a:t>下面</a:t>
            </a:r>
            <a:r>
              <a:rPr lang="zh-CN" altLang="zh-CN" kern="100" dirty="0">
                <a:latin typeface="+mn-ea"/>
                <a:cs typeface="Times New Roman" panose="02020603050405020304" pitchFamily="18" charset="0"/>
              </a:rPr>
              <a:t>表格中报告了不同时间步长的预测误差。</a:t>
            </a:r>
          </a:p>
          <a:p>
            <a:pPr indent="304800">
              <a:lnSpc>
                <a:spcPct val="150000"/>
              </a:lnSpc>
            </a:pP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ppt_y</p:attrName>
                                        </p:attrNameLst>
                                      </p:cBhvr>
                                      <p:tavLst>
                                        <p:tav tm="0">
                                          <p:val>
                                            <p:strVal val="#ppt_y+#ppt_h*1.125000"/>
                                          </p:val>
                                        </p:tav>
                                        <p:tav tm="100000">
                                          <p:val>
                                            <p:strVal val="#ppt_y"/>
                                          </p:val>
                                        </p:tav>
                                      </p:tavLst>
                                    </p:anim>
                                    <p:animEffect transition="in" filter="wipe(up)">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email"/>
          <a:stretch>
            <a:fillRect/>
          </a:stretch>
        </p:blipFill>
        <p:spPr>
          <a:xfrm rot="5400000">
            <a:off x="2667000" y="-2667000"/>
            <a:ext cx="6858000" cy="12192000"/>
          </a:xfrm>
          <a:prstGeom prst="rect">
            <a:avLst/>
          </a:prstGeom>
        </p:spPr>
      </p:pic>
      <p:sp>
        <p:nvSpPr>
          <p:cNvPr id="7" name="矩形 6"/>
          <p:cNvSpPr/>
          <p:nvPr/>
        </p:nvSpPr>
        <p:spPr>
          <a:xfrm>
            <a:off x="255094" y="2463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9" name="矩形 8"/>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48" name="组合 47"/>
          <p:cNvGrpSpPr/>
          <p:nvPr/>
        </p:nvGrpSpPr>
        <p:grpSpPr>
          <a:xfrm>
            <a:off x="779687" y="3936767"/>
            <a:ext cx="5219700" cy="1714733"/>
            <a:chOff x="779687" y="3936767"/>
            <a:chExt cx="5219700" cy="1714733"/>
          </a:xfrm>
        </p:grpSpPr>
        <p:sp>
          <p:nvSpPr>
            <p:cNvPr id="14" name="Oval 21"/>
            <p:cNvSpPr>
              <a:spLocks noChangeArrowheads="1"/>
            </p:cNvSpPr>
            <p:nvPr/>
          </p:nvSpPr>
          <p:spPr bwMode="auto">
            <a:xfrm rot="2700000">
              <a:off x="1188477" y="4237751"/>
              <a:ext cx="998096" cy="998097"/>
            </a:xfrm>
            <a:prstGeom prst="flowChartConnector">
              <a:avLst/>
            </a:prstGeom>
            <a:solidFill>
              <a:srgbClr val="203864"/>
            </a:solidFill>
            <a:ln>
              <a:noFill/>
            </a:ln>
            <a:effectLst>
              <a:outerShdw blurRad="127000" dist="50800" dir="5400000" algn="t" rotWithShape="0">
                <a:srgbClr val="6967A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2000"/>
                </a:lnSpc>
              </a:pPr>
              <a:endParaRPr lang="en-US">
                <a:solidFill>
                  <a:schemeClr val="lt1"/>
                </a:solidFill>
                <a:latin typeface="思源黑体 CN Light" panose="020B0300000000000000" pitchFamily="34" charset="-122"/>
                <a:ea typeface="思源黑体 CN Light" panose="020B0300000000000000" pitchFamily="34" charset="-122"/>
              </a:endParaRPr>
            </a:p>
          </p:txBody>
        </p:sp>
        <p:sp>
          <p:nvSpPr>
            <p:cNvPr id="16" name="TextBox 76"/>
            <p:cNvSpPr txBox="1"/>
            <p:nvPr/>
          </p:nvSpPr>
          <p:spPr>
            <a:xfrm>
              <a:off x="2586513" y="4306066"/>
              <a:ext cx="173367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t>拓扑图重建</a:t>
              </a:r>
              <a:endPar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17" name="文本框 20"/>
            <p:cNvSpPr txBox="1"/>
            <p:nvPr/>
          </p:nvSpPr>
          <p:spPr>
            <a:xfrm>
              <a:off x="2586513" y="4644620"/>
              <a:ext cx="3256409" cy="908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2200"/>
                </a:lnSpc>
              </a:pPr>
              <a:r>
                <a:rPr lang="zh-CN" altLang="en-US" sz="1200" dirty="0"/>
                <a:t>利用稀疏信息实现人体运动的重建，通过结合时序关系解决多解问题，确保运动预测的准确性。</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3" name="图文框 22"/>
            <p:cNvSpPr/>
            <p:nvPr/>
          </p:nvSpPr>
          <p:spPr>
            <a:xfrm>
              <a:off x="779687" y="3936767"/>
              <a:ext cx="5219700" cy="1714733"/>
            </a:xfrm>
            <a:prstGeom prst="frame">
              <a:avLst>
                <a:gd name="adj1" fmla="val 1481"/>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Freeform 37"/>
            <p:cNvSpPr>
              <a:spLocks noChangeAspect="1" noChangeArrowheads="1"/>
            </p:cNvSpPr>
            <p:nvPr/>
          </p:nvSpPr>
          <p:spPr bwMode="auto">
            <a:xfrm>
              <a:off x="1498943" y="4518350"/>
              <a:ext cx="461946" cy="408399"/>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chemeClr val="bg1"/>
            </a:solidFill>
            <a:ln>
              <a:noFill/>
            </a:ln>
            <a:effectLst/>
          </p:spPr>
          <p:txBody>
            <a:bodyPr wrap="square" anchor="ctr">
              <a:noAutofit/>
            </a:bodyPr>
            <a:lstStyle/>
            <a:p>
              <a:pPr>
                <a:defRPr/>
              </a:pPr>
              <a:endParaRPr lang="en-US" sz="2400" dirty="0">
                <a:solidFill>
                  <a:schemeClr val="tx2"/>
                </a:solidFill>
                <a:cs typeface="+mn-ea"/>
                <a:sym typeface="+mn-lt"/>
              </a:endParaRPr>
            </a:p>
          </p:txBody>
        </p:sp>
      </p:grpSp>
      <p:grpSp>
        <p:nvGrpSpPr>
          <p:cNvPr id="45" name="组合 44"/>
          <p:cNvGrpSpPr/>
          <p:nvPr/>
        </p:nvGrpSpPr>
        <p:grpSpPr>
          <a:xfrm>
            <a:off x="779687" y="1752600"/>
            <a:ext cx="5259047" cy="1714733"/>
            <a:chOff x="779687" y="1752600"/>
            <a:chExt cx="5259047" cy="1714733"/>
          </a:xfrm>
        </p:grpSpPr>
        <p:sp>
          <p:nvSpPr>
            <p:cNvPr id="4" name="Oval 5"/>
            <p:cNvSpPr>
              <a:spLocks noChangeArrowheads="1"/>
            </p:cNvSpPr>
            <p:nvPr/>
          </p:nvSpPr>
          <p:spPr bwMode="auto">
            <a:xfrm rot="2700000">
              <a:off x="1187456" y="2091940"/>
              <a:ext cx="998096" cy="996056"/>
            </a:xfrm>
            <a:prstGeom prst="flowChartConnector">
              <a:avLst/>
            </a:prstGeom>
            <a:solidFill>
              <a:srgbClr val="203864"/>
            </a:solidFill>
            <a:ln>
              <a:noFill/>
            </a:ln>
            <a:effectLst>
              <a:outerShdw blurRad="127000" dist="50800" dir="5400000" algn="t" rotWithShape="0">
                <a:srgbClr val="6967A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2000"/>
                </a:lnSpc>
              </a:pPr>
              <a:endParaRPr lang="en-US">
                <a:solidFill>
                  <a:schemeClr val="lt1"/>
                </a:solidFill>
                <a:latin typeface="思源黑体 CN Light" panose="020B0300000000000000" pitchFamily="34" charset="-122"/>
                <a:ea typeface="思源黑体 CN Light" panose="020B0300000000000000" pitchFamily="34" charset="-122"/>
              </a:endParaRPr>
            </a:p>
          </p:txBody>
        </p:sp>
        <p:sp>
          <p:nvSpPr>
            <p:cNvPr id="6" name="TextBox 76"/>
            <p:cNvSpPr txBox="1"/>
            <p:nvPr/>
          </p:nvSpPr>
          <p:spPr>
            <a:xfrm>
              <a:off x="2585492" y="2087330"/>
              <a:ext cx="308143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rPr>
                <a:t>构建了人体</a:t>
              </a:r>
              <a:r>
                <a:rPr lang="en-US" altLang="zh-CN" sz="2000" dirty="0">
                  <a:solidFill>
                    <a:schemeClr val="tx1">
                      <a:lumMod val="85000"/>
                      <a:lumOff val="15000"/>
                    </a:schemeClr>
                  </a:solidFill>
                  <a:latin typeface="字魂35号-经典雅黑" panose="00000500000000000000" pitchFamily="2" charset="-122"/>
                  <a:ea typeface="字魂35号-经典雅黑" panose="00000500000000000000" pitchFamily="2" charset="-122"/>
                </a:rPr>
                <a:t>3D</a:t>
              </a:r>
              <a:r>
                <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rPr>
                <a:t>运动数据集</a:t>
              </a:r>
            </a:p>
          </p:txBody>
        </p:sp>
        <p:sp>
          <p:nvSpPr>
            <p:cNvPr id="8" name="文本框 16"/>
            <p:cNvSpPr txBox="1"/>
            <p:nvPr/>
          </p:nvSpPr>
          <p:spPr>
            <a:xfrm>
              <a:off x="2585492" y="2425884"/>
              <a:ext cx="3453242" cy="908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2200"/>
                </a:lnSpc>
              </a:pPr>
              <a:r>
                <a:rPr lang="zh-CN" altLang="en-US" sz="1200" dirty="0"/>
                <a:t>专注于医学运动康复场景中的具体任务，数据集涵盖肌力训练和功能性练习。通过在真实环境中进行数据采集，确保数据的真实性和多样性。</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2" name="图文框 21"/>
            <p:cNvSpPr/>
            <p:nvPr/>
          </p:nvSpPr>
          <p:spPr>
            <a:xfrm>
              <a:off x="779687" y="1752600"/>
              <a:ext cx="5219700" cy="1714733"/>
            </a:xfrm>
            <a:prstGeom prst="frame">
              <a:avLst>
                <a:gd name="adj1" fmla="val 1481"/>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1"/>
            <p:cNvSpPr>
              <a:spLocks noChangeAspect="1"/>
            </p:cNvSpPr>
            <p:nvPr/>
          </p:nvSpPr>
          <p:spPr>
            <a:xfrm>
              <a:off x="1498943" y="2369941"/>
              <a:ext cx="422450" cy="407119"/>
            </a:xfrm>
            <a:custGeom>
              <a:avLst/>
              <a:gdLst>
                <a:gd name="connsiteX0" fmla="*/ 62032 w 596327"/>
                <a:gd name="connsiteY0" fmla="*/ 471572 h 574685"/>
                <a:gd name="connsiteX1" fmla="*/ 47689 w 596327"/>
                <a:gd name="connsiteY1" fmla="*/ 485893 h 574685"/>
                <a:gd name="connsiteX2" fmla="*/ 47689 w 596327"/>
                <a:gd name="connsiteY2" fmla="*/ 512746 h 574685"/>
                <a:gd name="connsiteX3" fmla="*/ 62032 w 596327"/>
                <a:gd name="connsiteY3" fmla="*/ 527067 h 574685"/>
                <a:gd name="connsiteX4" fmla="*/ 422752 w 596327"/>
                <a:gd name="connsiteY4" fmla="*/ 527067 h 574685"/>
                <a:gd name="connsiteX5" fmla="*/ 421676 w 596327"/>
                <a:gd name="connsiteY5" fmla="*/ 471572 h 574685"/>
                <a:gd name="connsiteX6" fmla="*/ 146647 w 596327"/>
                <a:gd name="connsiteY6" fmla="*/ 334057 h 574685"/>
                <a:gd name="connsiteX7" fmla="*/ 176754 w 596327"/>
                <a:gd name="connsiteY7" fmla="*/ 334057 h 574685"/>
                <a:gd name="connsiteX8" fmla="*/ 191091 w 596327"/>
                <a:gd name="connsiteY8" fmla="*/ 349090 h 574685"/>
                <a:gd name="connsiteX9" fmla="*/ 191091 w 596327"/>
                <a:gd name="connsiteY9" fmla="*/ 379156 h 574685"/>
                <a:gd name="connsiteX10" fmla="*/ 176754 w 596327"/>
                <a:gd name="connsiteY10" fmla="*/ 393473 h 574685"/>
                <a:gd name="connsiteX11" fmla="*/ 146647 w 596327"/>
                <a:gd name="connsiteY11" fmla="*/ 393473 h 574685"/>
                <a:gd name="connsiteX12" fmla="*/ 132310 w 596327"/>
                <a:gd name="connsiteY12" fmla="*/ 379156 h 574685"/>
                <a:gd name="connsiteX13" fmla="*/ 132310 w 596327"/>
                <a:gd name="connsiteY13" fmla="*/ 348374 h 574685"/>
                <a:gd name="connsiteX14" fmla="*/ 146647 w 596327"/>
                <a:gd name="connsiteY14" fmla="*/ 334057 h 574685"/>
                <a:gd name="connsiteX15" fmla="*/ 371842 w 596327"/>
                <a:gd name="connsiteY15" fmla="*/ 269241 h 574685"/>
                <a:gd name="connsiteX16" fmla="*/ 364671 w 596327"/>
                <a:gd name="connsiteY16" fmla="*/ 276401 h 574685"/>
                <a:gd name="connsiteX17" fmla="*/ 364671 w 596327"/>
                <a:gd name="connsiteY17" fmla="*/ 284994 h 574685"/>
                <a:gd name="connsiteX18" fmla="*/ 371842 w 596327"/>
                <a:gd name="connsiteY18" fmla="*/ 292155 h 574685"/>
                <a:gd name="connsiteX19" fmla="*/ 434953 w 596327"/>
                <a:gd name="connsiteY19" fmla="*/ 292155 h 574685"/>
                <a:gd name="connsiteX20" fmla="*/ 483003 w 596327"/>
                <a:gd name="connsiteY20" fmla="*/ 292155 h 574685"/>
                <a:gd name="connsiteX21" fmla="*/ 536431 w 596327"/>
                <a:gd name="connsiteY21" fmla="*/ 292155 h 574685"/>
                <a:gd name="connsiteX22" fmla="*/ 536072 w 596327"/>
                <a:gd name="connsiteY22" fmla="*/ 269241 h 574685"/>
                <a:gd name="connsiteX23" fmla="*/ 483003 w 596327"/>
                <a:gd name="connsiteY23" fmla="*/ 269241 h 574685"/>
                <a:gd name="connsiteX24" fmla="*/ 434953 w 596327"/>
                <a:gd name="connsiteY24" fmla="*/ 269241 h 574685"/>
                <a:gd name="connsiteX25" fmla="*/ 146647 w 596327"/>
                <a:gd name="connsiteY25" fmla="*/ 230961 h 574685"/>
                <a:gd name="connsiteX26" fmla="*/ 176754 w 596327"/>
                <a:gd name="connsiteY26" fmla="*/ 230961 h 574685"/>
                <a:gd name="connsiteX27" fmla="*/ 191091 w 596327"/>
                <a:gd name="connsiteY27" fmla="*/ 245281 h 574685"/>
                <a:gd name="connsiteX28" fmla="*/ 191091 w 596327"/>
                <a:gd name="connsiteY28" fmla="*/ 275352 h 574685"/>
                <a:gd name="connsiteX29" fmla="*/ 176754 w 596327"/>
                <a:gd name="connsiteY29" fmla="*/ 289671 h 574685"/>
                <a:gd name="connsiteX30" fmla="*/ 146647 w 596327"/>
                <a:gd name="connsiteY30" fmla="*/ 289671 h 574685"/>
                <a:gd name="connsiteX31" fmla="*/ 132310 w 596327"/>
                <a:gd name="connsiteY31" fmla="*/ 275352 h 574685"/>
                <a:gd name="connsiteX32" fmla="*/ 132310 w 596327"/>
                <a:gd name="connsiteY32" fmla="*/ 245281 h 574685"/>
                <a:gd name="connsiteX33" fmla="*/ 146647 w 596327"/>
                <a:gd name="connsiteY33" fmla="*/ 230961 h 574685"/>
                <a:gd name="connsiteX34" fmla="*/ 420248 w 596327"/>
                <a:gd name="connsiteY34" fmla="*/ 175073 h 574685"/>
                <a:gd name="connsiteX35" fmla="*/ 434920 w 596327"/>
                <a:gd name="connsiteY35" fmla="*/ 175073 h 574685"/>
                <a:gd name="connsiteX36" fmla="*/ 435636 w 596327"/>
                <a:gd name="connsiteY36" fmla="*/ 175073 h 574685"/>
                <a:gd name="connsiteX37" fmla="*/ 443151 w 596327"/>
                <a:gd name="connsiteY37" fmla="*/ 182232 h 574685"/>
                <a:gd name="connsiteX38" fmla="*/ 443151 w 596327"/>
                <a:gd name="connsiteY38" fmla="*/ 197623 h 574685"/>
                <a:gd name="connsiteX39" fmla="*/ 435994 w 596327"/>
                <a:gd name="connsiteY39" fmla="*/ 204781 h 574685"/>
                <a:gd name="connsiteX40" fmla="*/ 434920 w 596327"/>
                <a:gd name="connsiteY40" fmla="*/ 204781 h 574685"/>
                <a:gd name="connsiteX41" fmla="*/ 420248 w 596327"/>
                <a:gd name="connsiteY41" fmla="*/ 204781 h 574685"/>
                <a:gd name="connsiteX42" fmla="*/ 413090 w 596327"/>
                <a:gd name="connsiteY42" fmla="*/ 197623 h 574685"/>
                <a:gd name="connsiteX43" fmla="*/ 413090 w 596327"/>
                <a:gd name="connsiteY43" fmla="*/ 182232 h 574685"/>
                <a:gd name="connsiteX44" fmla="*/ 420248 w 596327"/>
                <a:gd name="connsiteY44" fmla="*/ 175073 h 574685"/>
                <a:gd name="connsiteX45" fmla="*/ 146647 w 596327"/>
                <a:gd name="connsiteY45" fmla="*/ 127441 h 574685"/>
                <a:gd name="connsiteX46" fmla="*/ 176754 w 596327"/>
                <a:gd name="connsiteY46" fmla="*/ 127441 h 574685"/>
                <a:gd name="connsiteX47" fmla="*/ 191091 w 596327"/>
                <a:gd name="connsiteY47" fmla="*/ 141778 h 574685"/>
                <a:gd name="connsiteX48" fmla="*/ 191091 w 596327"/>
                <a:gd name="connsiteY48" fmla="*/ 171885 h 574685"/>
                <a:gd name="connsiteX49" fmla="*/ 176754 w 596327"/>
                <a:gd name="connsiteY49" fmla="*/ 186222 h 574685"/>
                <a:gd name="connsiteX50" fmla="*/ 146647 w 596327"/>
                <a:gd name="connsiteY50" fmla="*/ 186222 h 574685"/>
                <a:gd name="connsiteX51" fmla="*/ 132310 w 596327"/>
                <a:gd name="connsiteY51" fmla="*/ 171885 h 574685"/>
                <a:gd name="connsiteX52" fmla="*/ 132310 w 596327"/>
                <a:gd name="connsiteY52" fmla="*/ 141778 h 574685"/>
                <a:gd name="connsiteX53" fmla="*/ 146647 w 596327"/>
                <a:gd name="connsiteY53" fmla="*/ 127441 h 574685"/>
                <a:gd name="connsiteX54" fmla="*/ 420248 w 596327"/>
                <a:gd name="connsiteY54" fmla="*/ 117421 h 574685"/>
                <a:gd name="connsiteX55" fmla="*/ 431699 w 596327"/>
                <a:gd name="connsiteY55" fmla="*/ 117421 h 574685"/>
                <a:gd name="connsiteX56" fmla="*/ 434920 w 596327"/>
                <a:gd name="connsiteY56" fmla="*/ 117421 h 574685"/>
                <a:gd name="connsiteX57" fmla="*/ 435636 w 596327"/>
                <a:gd name="connsiteY57" fmla="*/ 117421 h 574685"/>
                <a:gd name="connsiteX58" fmla="*/ 443151 w 596327"/>
                <a:gd name="connsiteY58" fmla="*/ 124954 h 574685"/>
                <a:gd name="connsiteX59" fmla="*/ 443151 w 596327"/>
                <a:gd name="connsiteY59" fmla="*/ 140378 h 574685"/>
                <a:gd name="connsiteX60" fmla="*/ 435994 w 596327"/>
                <a:gd name="connsiteY60" fmla="*/ 147552 h 574685"/>
                <a:gd name="connsiteX61" fmla="*/ 434920 w 596327"/>
                <a:gd name="connsiteY61" fmla="*/ 147552 h 574685"/>
                <a:gd name="connsiteX62" fmla="*/ 431699 w 596327"/>
                <a:gd name="connsiteY62" fmla="*/ 147552 h 574685"/>
                <a:gd name="connsiteX63" fmla="*/ 420248 w 596327"/>
                <a:gd name="connsiteY63" fmla="*/ 147552 h 574685"/>
                <a:gd name="connsiteX64" fmla="*/ 413090 w 596327"/>
                <a:gd name="connsiteY64" fmla="*/ 140378 h 574685"/>
                <a:gd name="connsiteX65" fmla="*/ 413090 w 596327"/>
                <a:gd name="connsiteY65" fmla="*/ 124595 h 574685"/>
                <a:gd name="connsiteX66" fmla="*/ 420248 w 596327"/>
                <a:gd name="connsiteY66" fmla="*/ 117421 h 574685"/>
                <a:gd name="connsiteX67" fmla="*/ 420249 w 596327"/>
                <a:gd name="connsiteY67" fmla="*/ 60192 h 574685"/>
                <a:gd name="connsiteX68" fmla="*/ 435640 w 596327"/>
                <a:gd name="connsiteY68" fmla="*/ 60192 h 574685"/>
                <a:gd name="connsiteX69" fmla="*/ 442798 w 596327"/>
                <a:gd name="connsiteY69" fmla="*/ 67349 h 574685"/>
                <a:gd name="connsiteX70" fmla="*/ 442798 w 596327"/>
                <a:gd name="connsiteY70" fmla="*/ 71644 h 574685"/>
                <a:gd name="connsiteX71" fmla="*/ 442798 w 596327"/>
                <a:gd name="connsiteY71" fmla="*/ 83096 h 574685"/>
                <a:gd name="connsiteX72" fmla="*/ 435640 w 596327"/>
                <a:gd name="connsiteY72" fmla="*/ 90253 h 574685"/>
                <a:gd name="connsiteX73" fmla="*/ 420249 w 596327"/>
                <a:gd name="connsiteY73" fmla="*/ 90253 h 574685"/>
                <a:gd name="connsiteX74" fmla="*/ 413090 w 596327"/>
                <a:gd name="connsiteY74" fmla="*/ 83096 h 574685"/>
                <a:gd name="connsiteX75" fmla="*/ 413090 w 596327"/>
                <a:gd name="connsiteY75" fmla="*/ 71644 h 574685"/>
                <a:gd name="connsiteX76" fmla="*/ 413090 w 596327"/>
                <a:gd name="connsiteY76" fmla="*/ 67349 h 574685"/>
                <a:gd name="connsiteX77" fmla="*/ 420249 w 596327"/>
                <a:gd name="connsiteY77" fmla="*/ 60192 h 574685"/>
                <a:gd name="connsiteX78" fmla="*/ 391206 w 596327"/>
                <a:gd name="connsiteY78" fmla="*/ 47618 h 574685"/>
                <a:gd name="connsiteX79" fmla="*/ 384034 w 596327"/>
                <a:gd name="connsiteY79" fmla="*/ 54779 h 574685"/>
                <a:gd name="connsiteX80" fmla="*/ 384034 w 596327"/>
                <a:gd name="connsiteY80" fmla="*/ 93088 h 574685"/>
                <a:gd name="connsiteX81" fmla="*/ 384034 w 596327"/>
                <a:gd name="connsiteY81" fmla="*/ 214462 h 574685"/>
                <a:gd name="connsiteX82" fmla="*/ 391206 w 596327"/>
                <a:gd name="connsiteY82" fmla="*/ 221622 h 574685"/>
                <a:gd name="connsiteX83" fmla="*/ 434953 w 596327"/>
                <a:gd name="connsiteY83" fmla="*/ 221622 h 574685"/>
                <a:gd name="connsiteX84" fmla="*/ 483003 w 596327"/>
                <a:gd name="connsiteY84" fmla="*/ 221622 h 574685"/>
                <a:gd name="connsiteX85" fmla="*/ 541093 w 596327"/>
                <a:gd name="connsiteY85" fmla="*/ 221622 h 574685"/>
                <a:gd name="connsiteX86" fmla="*/ 548264 w 596327"/>
                <a:gd name="connsiteY86" fmla="*/ 214462 h 574685"/>
                <a:gd name="connsiteX87" fmla="*/ 548264 w 596327"/>
                <a:gd name="connsiteY87" fmla="*/ 54779 h 574685"/>
                <a:gd name="connsiteX88" fmla="*/ 541093 w 596327"/>
                <a:gd name="connsiteY88" fmla="*/ 47618 h 574685"/>
                <a:gd name="connsiteX89" fmla="*/ 465074 w 596327"/>
                <a:gd name="connsiteY89" fmla="*/ 47618 h 574685"/>
                <a:gd name="connsiteX90" fmla="*/ 28685 w 596327"/>
                <a:gd name="connsiteY90" fmla="*/ 45515 h 574685"/>
                <a:gd name="connsiteX91" fmla="*/ 269643 w 596327"/>
                <a:gd name="connsiteY91" fmla="*/ 45515 h 574685"/>
                <a:gd name="connsiteX92" fmla="*/ 269643 w 596327"/>
                <a:gd name="connsiteY92" fmla="*/ 93133 h 574685"/>
                <a:gd name="connsiteX93" fmla="*/ 110080 w 596327"/>
                <a:gd name="connsiteY93" fmla="*/ 93133 h 574685"/>
                <a:gd name="connsiteX94" fmla="*/ 95737 w 596327"/>
                <a:gd name="connsiteY94" fmla="*/ 107454 h 574685"/>
                <a:gd name="connsiteX95" fmla="*/ 95737 w 596327"/>
                <a:gd name="connsiteY95" fmla="*/ 409991 h 574685"/>
                <a:gd name="connsiteX96" fmla="*/ 110080 w 596327"/>
                <a:gd name="connsiteY96" fmla="*/ 424312 h 574685"/>
                <a:gd name="connsiteX97" fmla="*/ 420601 w 596327"/>
                <a:gd name="connsiteY97" fmla="*/ 424312 h 574685"/>
                <a:gd name="connsiteX98" fmla="*/ 434943 w 596327"/>
                <a:gd name="connsiteY98" fmla="*/ 409991 h 574685"/>
                <a:gd name="connsiteX99" fmla="*/ 434943 w 596327"/>
                <a:gd name="connsiteY99" fmla="*/ 388151 h 574685"/>
                <a:gd name="connsiteX100" fmla="*/ 483350 w 596327"/>
                <a:gd name="connsiteY100" fmla="*/ 388151 h 574685"/>
                <a:gd name="connsiteX101" fmla="*/ 483350 w 596327"/>
                <a:gd name="connsiteY101" fmla="*/ 420016 h 574685"/>
                <a:gd name="connsiteX102" fmla="*/ 483350 w 596327"/>
                <a:gd name="connsiteY102" fmla="*/ 442930 h 574685"/>
                <a:gd name="connsiteX103" fmla="*/ 482991 w 596327"/>
                <a:gd name="connsiteY103" fmla="*/ 452596 h 574685"/>
                <a:gd name="connsiteX104" fmla="*/ 474386 w 596327"/>
                <a:gd name="connsiteY104" fmla="*/ 469424 h 574685"/>
                <a:gd name="connsiteX105" fmla="*/ 467214 w 596327"/>
                <a:gd name="connsiteY105" fmla="*/ 491622 h 574685"/>
                <a:gd name="connsiteX106" fmla="*/ 478689 w 596327"/>
                <a:gd name="connsiteY106" fmla="*/ 537092 h 574685"/>
                <a:gd name="connsiteX107" fmla="*/ 476537 w 596327"/>
                <a:gd name="connsiteY107" fmla="*/ 567166 h 574685"/>
                <a:gd name="connsiteX108" fmla="*/ 457892 w 596327"/>
                <a:gd name="connsiteY108" fmla="*/ 574685 h 574685"/>
                <a:gd name="connsiteX109" fmla="*/ 28685 w 596327"/>
                <a:gd name="connsiteY109" fmla="*/ 574685 h 574685"/>
                <a:gd name="connsiteX110" fmla="*/ 0 w 596327"/>
                <a:gd name="connsiteY110" fmla="*/ 546043 h 574685"/>
                <a:gd name="connsiteX111" fmla="*/ 0 w 596327"/>
                <a:gd name="connsiteY111" fmla="*/ 447226 h 574685"/>
                <a:gd name="connsiteX112" fmla="*/ 0 w 596327"/>
                <a:gd name="connsiteY112" fmla="*/ 74157 h 574685"/>
                <a:gd name="connsiteX113" fmla="*/ 28685 w 596327"/>
                <a:gd name="connsiteY113" fmla="*/ 45515 h 574685"/>
                <a:gd name="connsiteX114" fmla="*/ 331323 w 596327"/>
                <a:gd name="connsiteY114" fmla="*/ 0 h 574685"/>
                <a:gd name="connsiteX115" fmla="*/ 581971 w 596327"/>
                <a:gd name="connsiteY115" fmla="*/ 0 h 574685"/>
                <a:gd name="connsiteX116" fmla="*/ 596314 w 596327"/>
                <a:gd name="connsiteY116" fmla="*/ 14321 h 574685"/>
                <a:gd name="connsiteX117" fmla="*/ 596314 w 596327"/>
                <a:gd name="connsiteY117" fmla="*/ 245969 h 574685"/>
                <a:gd name="connsiteX118" fmla="*/ 591294 w 596327"/>
                <a:gd name="connsiteY118" fmla="*/ 259216 h 574685"/>
                <a:gd name="connsiteX119" fmla="*/ 588066 w 596327"/>
                <a:gd name="connsiteY119" fmla="*/ 263870 h 574685"/>
                <a:gd name="connsiteX120" fmla="*/ 582688 w 596327"/>
                <a:gd name="connsiteY120" fmla="*/ 281056 h 574685"/>
                <a:gd name="connsiteX121" fmla="*/ 590576 w 596327"/>
                <a:gd name="connsiteY121" fmla="*/ 300389 h 574685"/>
                <a:gd name="connsiteX122" fmla="*/ 591294 w 596327"/>
                <a:gd name="connsiteY122" fmla="*/ 330464 h 574685"/>
                <a:gd name="connsiteX123" fmla="*/ 571213 w 596327"/>
                <a:gd name="connsiteY123" fmla="*/ 339773 h 574685"/>
                <a:gd name="connsiteX124" fmla="*/ 483003 w 596327"/>
                <a:gd name="connsiteY124" fmla="*/ 339773 h 574685"/>
                <a:gd name="connsiteX125" fmla="*/ 434953 w 596327"/>
                <a:gd name="connsiteY125" fmla="*/ 339773 h 574685"/>
                <a:gd name="connsiteX126" fmla="*/ 331323 w 596327"/>
                <a:gd name="connsiteY126" fmla="*/ 339773 h 574685"/>
                <a:gd name="connsiteX127" fmla="*/ 316980 w 596327"/>
                <a:gd name="connsiteY127" fmla="*/ 325452 h 574685"/>
                <a:gd name="connsiteX128" fmla="*/ 316980 w 596327"/>
                <a:gd name="connsiteY128" fmla="*/ 245252 h 574685"/>
                <a:gd name="connsiteX129" fmla="*/ 316980 w 596327"/>
                <a:gd name="connsiteY129" fmla="*/ 93088 h 574685"/>
                <a:gd name="connsiteX130" fmla="*/ 316980 w 596327"/>
                <a:gd name="connsiteY130" fmla="*/ 45470 h 574685"/>
                <a:gd name="connsiteX131" fmla="*/ 316980 w 596327"/>
                <a:gd name="connsiteY131" fmla="*/ 14321 h 574685"/>
                <a:gd name="connsiteX132" fmla="*/ 331323 w 596327"/>
                <a:gd name="connsiteY132" fmla="*/ 0 h 57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96327" h="574685">
                  <a:moveTo>
                    <a:pt x="62032" y="471572"/>
                  </a:moveTo>
                  <a:cubicBezTo>
                    <a:pt x="54144" y="471572"/>
                    <a:pt x="47689" y="478017"/>
                    <a:pt x="47689" y="485893"/>
                  </a:cubicBezTo>
                  <a:lnTo>
                    <a:pt x="47689" y="512746"/>
                  </a:lnTo>
                  <a:cubicBezTo>
                    <a:pt x="47689" y="520980"/>
                    <a:pt x="54144" y="527067"/>
                    <a:pt x="62032" y="527067"/>
                  </a:cubicBezTo>
                  <a:lnTo>
                    <a:pt x="422752" y="527067"/>
                  </a:lnTo>
                  <a:cubicBezTo>
                    <a:pt x="418449" y="511672"/>
                    <a:pt x="416298" y="492338"/>
                    <a:pt x="421676" y="471572"/>
                  </a:cubicBezTo>
                  <a:close/>
                  <a:moveTo>
                    <a:pt x="146647" y="334057"/>
                  </a:moveTo>
                  <a:lnTo>
                    <a:pt x="176754" y="334057"/>
                  </a:lnTo>
                  <a:cubicBezTo>
                    <a:pt x="184639" y="334057"/>
                    <a:pt x="191091" y="340500"/>
                    <a:pt x="191091" y="349090"/>
                  </a:cubicBezTo>
                  <a:lnTo>
                    <a:pt x="191091" y="379156"/>
                  </a:lnTo>
                  <a:cubicBezTo>
                    <a:pt x="191091" y="387030"/>
                    <a:pt x="184998" y="393473"/>
                    <a:pt x="176754" y="393473"/>
                  </a:cubicBezTo>
                  <a:lnTo>
                    <a:pt x="146647" y="393473"/>
                  </a:lnTo>
                  <a:cubicBezTo>
                    <a:pt x="138761" y="393473"/>
                    <a:pt x="132310" y="387030"/>
                    <a:pt x="132310" y="379156"/>
                  </a:cubicBezTo>
                  <a:lnTo>
                    <a:pt x="132310" y="348374"/>
                  </a:lnTo>
                  <a:cubicBezTo>
                    <a:pt x="132310" y="340500"/>
                    <a:pt x="138761" y="334057"/>
                    <a:pt x="146647" y="334057"/>
                  </a:cubicBezTo>
                  <a:close/>
                  <a:moveTo>
                    <a:pt x="371842" y="269241"/>
                  </a:moveTo>
                  <a:cubicBezTo>
                    <a:pt x="368257" y="269241"/>
                    <a:pt x="364671" y="272463"/>
                    <a:pt x="364671" y="276401"/>
                  </a:cubicBezTo>
                  <a:lnTo>
                    <a:pt x="364671" y="284994"/>
                  </a:lnTo>
                  <a:cubicBezTo>
                    <a:pt x="364671" y="288932"/>
                    <a:pt x="368257" y="292155"/>
                    <a:pt x="371842" y="292155"/>
                  </a:cubicBezTo>
                  <a:lnTo>
                    <a:pt x="434953" y="292155"/>
                  </a:lnTo>
                  <a:lnTo>
                    <a:pt x="483003" y="292155"/>
                  </a:lnTo>
                  <a:lnTo>
                    <a:pt x="536431" y="292155"/>
                  </a:lnTo>
                  <a:cubicBezTo>
                    <a:pt x="534997" y="284994"/>
                    <a:pt x="534997" y="277475"/>
                    <a:pt x="536072" y="269241"/>
                  </a:cubicBezTo>
                  <a:lnTo>
                    <a:pt x="483003" y="269241"/>
                  </a:lnTo>
                  <a:lnTo>
                    <a:pt x="434953" y="269241"/>
                  </a:lnTo>
                  <a:close/>
                  <a:moveTo>
                    <a:pt x="146647" y="230961"/>
                  </a:moveTo>
                  <a:lnTo>
                    <a:pt x="176754" y="230961"/>
                  </a:lnTo>
                  <a:cubicBezTo>
                    <a:pt x="184998" y="230961"/>
                    <a:pt x="191091" y="237405"/>
                    <a:pt x="191091" y="245281"/>
                  </a:cubicBezTo>
                  <a:lnTo>
                    <a:pt x="191091" y="275352"/>
                  </a:lnTo>
                  <a:cubicBezTo>
                    <a:pt x="191091" y="283585"/>
                    <a:pt x="184998" y="289671"/>
                    <a:pt x="176754" y="289671"/>
                  </a:cubicBezTo>
                  <a:lnTo>
                    <a:pt x="146647" y="289671"/>
                  </a:lnTo>
                  <a:cubicBezTo>
                    <a:pt x="138761" y="289671"/>
                    <a:pt x="132310" y="283585"/>
                    <a:pt x="132310" y="275352"/>
                  </a:cubicBezTo>
                  <a:lnTo>
                    <a:pt x="132310" y="245281"/>
                  </a:lnTo>
                  <a:cubicBezTo>
                    <a:pt x="132310" y="237405"/>
                    <a:pt x="138761" y="230961"/>
                    <a:pt x="146647" y="230961"/>
                  </a:cubicBezTo>
                  <a:close/>
                  <a:moveTo>
                    <a:pt x="420248" y="175073"/>
                  </a:moveTo>
                  <a:lnTo>
                    <a:pt x="434920" y="175073"/>
                  </a:lnTo>
                  <a:lnTo>
                    <a:pt x="435636" y="175073"/>
                  </a:lnTo>
                  <a:cubicBezTo>
                    <a:pt x="439930" y="175073"/>
                    <a:pt x="442793" y="177936"/>
                    <a:pt x="443151" y="182232"/>
                  </a:cubicBezTo>
                  <a:lnTo>
                    <a:pt x="443151" y="197623"/>
                  </a:lnTo>
                  <a:cubicBezTo>
                    <a:pt x="443151" y="201560"/>
                    <a:pt x="439930" y="204781"/>
                    <a:pt x="435994" y="204781"/>
                  </a:cubicBezTo>
                  <a:lnTo>
                    <a:pt x="434920" y="204781"/>
                  </a:lnTo>
                  <a:lnTo>
                    <a:pt x="420248" y="204781"/>
                  </a:lnTo>
                  <a:cubicBezTo>
                    <a:pt x="416311" y="204781"/>
                    <a:pt x="413090" y="201560"/>
                    <a:pt x="413090" y="197623"/>
                  </a:cubicBezTo>
                  <a:lnTo>
                    <a:pt x="413090" y="182232"/>
                  </a:lnTo>
                  <a:cubicBezTo>
                    <a:pt x="413090" y="178652"/>
                    <a:pt x="416311" y="175073"/>
                    <a:pt x="420248" y="175073"/>
                  </a:cubicBezTo>
                  <a:close/>
                  <a:moveTo>
                    <a:pt x="146647" y="127441"/>
                  </a:moveTo>
                  <a:lnTo>
                    <a:pt x="176754" y="127441"/>
                  </a:lnTo>
                  <a:cubicBezTo>
                    <a:pt x="184998" y="127441"/>
                    <a:pt x="191091" y="133534"/>
                    <a:pt x="191091" y="141778"/>
                  </a:cubicBezTo>
                  <a:lnTo>
                    <a:pt x="191091" y="171885"/>
                  </a:lnTo>
                  <a:cubicBezTo>
                    <a:pt x="191091" y="180129"/>
                    <a:pt x="184998" y="186222"/>
                    <a:pt x="176754" y="186222"/>
                  </a:cubicBezTo>
                  <a:lnTo>
                    <a:pt x="146647" y="186222"/>
                  </a:lnTo>
                  <a:cubicBezTo>
                    <a:pt x="138761" y="186222"/>
                    <a:pt x="132310" y="180129"/>
                    <a:pt x="132310" y="171885"/>
                  </a:cubicBezTo>
                  <a:lnTo>
                    <a:pt x="132310" y="141778"/>
                  </a:lnTo>
                  <a:cubicBezTo>
                    <a:pt x="132310" y="133534"/>
                    <a:pt x="138761" y="127441"/>
                    <a:pt x="146647" y="127441"/>
                  </a:cubicBezTo>
                  <a:close/>
                  <a:moveTo>
                    <a:pt x="420248" y="117421"/>
                  </a:moveTo>
                  <a:lnTo>
                    <a:pt x="431699" y="117421"/>
                  </a:lnTo>
                  <a:lnTo>
                    <a:pt x="434920" y="117421"/>
                  </a:lnTo>
                  <a:lnTo>
                    <a:pt x="435636" y="117421"/>
                  </a:lnTo>
                  <a:cubicBezTo>
                    <a:pt x="439930" y="117421"/>
                    <a:pt x="442793" y="120649"/>
                    <a:pt x="443151" y="124954"/>
                  </a:cubicBezTo>
                  <a:lnTo>
                    <a:pt x="443151" y="140378"/>
                  </a:lnTo>
                  <a:cubicBezTo>
                    <a:pt x="443151" y="144324"/>
                    <a:pt x="439930" y="147552"/>
                    <a:pt x="435994" y="147552"/>
                  </a:cubicBezTo>
                  <a:lnTo>
                    <a:pt x="434920" y="147552"/>
                  </a:lnTo>
                  <a:lnTo>
                    <a:pt x="431699" y="147552"/>
                  </a:lnTo>
                  <a:lnTo>
                    <a:pt x="420248" y="147552"/>
                  </a:lnTo>
                  <a:cubicBezTo>
                    <a:pt x="416311" y="147552"/>
                    <a:pt x="413090" y="144324"/>
                    <a:pt x="413090" y="140378"/>
                  </a:cubicBezTo>
                  <a:lnTo>
                    <a:pt x="413090" y="124595"/>
                  </a:lnTo>
                  <a:cubicBezTo>
                    <a:pt x="413090" y="120649"/>
                    <a:pt x="416311" y="117421"/>
                    <a:pt x="420248" y="117421"/>
                  </a:cubicBezTo>
                  <a:close/>
                  <a:moveTo>
                    <a:pt x="420249" y="60192"/>
                  </a:moveTo>
                  <a:lnTo>
                    <a:pt x="435640" y="60192"/>
                  </a:lnTo>
                  <a:cubicBezTo>
                    <a:pt x="439935" y="60192"/>
                    <a:pt x="442798" y="63413"/>
                    <a:pt x="442798" y="67349"/>
                  </a:cubicBezTo>
                  <a:lnTo>
                    <a:pt x="442798" y="71644"/>
                  </a:lnTo>
                  <a:lnTo>
                    <a:pt x="442798" y="83096"/>
                  </a:lnTo>
                  <a:cubicBezTo>
                    <a:pt x="442798" y="87032"/>
                    <a:pt x="439219" y="90253"/>
                    <a:pt x="435640" y="90253"/>
                  </a:cubicBezTo>
                  <a:lnTo>
                    <a:pt x="420249" y="90253"/>
                  </a:lnTo>
                  <a:cubicBezTo>
                    <a:pt x="416312" y="90253"/>
                    <a:pt x="413090" y="87032"/>
                    <a:pt x="413090" y="83096"/>
                  </a:cubicBezTo>
                  <a:lnTo>
                    <a:pt x="413090" y="71644"/>
                  </a:lnTo>
                  <a:lnTo>
                    <a:pt x="413090" y="67349"/>
                  </a:lnTo>
                  <a:cubicBezTo>
                    <a:pt x="413090" y="63413"/>
                    <a:pt x="416312" y="60192"/>
                    <a:pt x="420249" y="60192"/>
                  </a:cubicBezTo>
                  <a:close/>
                  <a:moveTo>
                    <a:pt x="391206" y="47618"/>
                  </a:moveTo>
                  <a:cubicBezTo>
                    <a:pt x="387261" y="47618"/>
                    <a:pt x="384034" y="51199"/>
                    <a:pt x="384034" y="54779"/>
                  </a:cubicBezTo>
                  <a:lnTo>
                    <a:pt x="384034" y="93088"/>
                  </a:lnTo>
                  <a:lnTo>
                    <a:pt x="384034" y="214462"/>
                  </a:lnTo>
                  <a:cubicBezTo>
                    <a:pt x="384034" y="218042"/>
                    <a:pt x="387261" y="221622"/>
                    <a:pt x="391206" y="221622"/>
                  </a:cubicBezTo>
                  <a:lnTo>
                    <a:pt x="434953" y="221622"/>
                  </a:lnTo>
                  <a:lnTo>
                    <a:pt x="483003" y="221622"/>
                  </a:lnTo>
                  <a:lnTo>
                    <a:pt x="541093" y="221622"/>
                  </a:lnTo>
                  <a:cubicBezTo>
                    <a:pt x="545037" y="221622"/>
                    <a:pt x="548264" y="218042"/>
                    <a:pt x="548264" y="214462"/>
                  </a:cubicBezTo>
                  <a:lnTo>
                    <a:pt x="548264" y="54779"/>
                  </a:lnTo>
                  <a:cubicBezTo>
                    <a:pt x="548264" y="51199"/>
                    <a:pt x="545037" y="47618"/>
                    <a:pt x="541093" y="47618"/>
                  </a:cubicBezTo>
                  <a:lnTo>
                    <a:pt x="465074" y="47618"/>
                  </a:lnTo>
                  <a:close/>
                  <a:moveTo>
                    <a:pt x="28685" y="45515"/>
                  </a:moveTo>
                  <a:lnTo>
                    <a:pt x="269643" y="45515"/>
                  </a:lnTo>
                  <a:lnTo>
                    <a:pt x="269643" y="93133"/>
                  </a:lnTo>
                  <a:lnTo>
                    <a:pt x="110080" y="93133"/>
                  </a:lnTo>
                  <a:cubicBezTo>
                    <a:pt x="101833" y="93133"/>
                    <a:pt x="95737" y="99220"/>
                    <a:pt x="95737" y="107454"/>
                  </a:cubicBezTo>
                  <a:lnTo>
                    <a:pt x="95737" y="409991"/>
                  </a:lnTo>
                  <a:cubicBezTo>
                    <a:pt x="95737" y="418225"/>
                    <a:pt x="101833" y="424312"/>
                    <a:pt x="110080" y="424312"/>
                  </a:cubicBezTo>
                  <a:lnTo>
                    <a:pt x="420601" y="424312"/>
                  </a:lnTo>
                  <a:cubicBezTo>
                    <a:pt x="428848" y="424312"/>
                    <a:pt x="434943" y="418225"/>
                    <a:pt x="434943" y="409991"/>
                  </a:cubicBezTo>
                  <a:lnTo>
                    <a:pt x="434943" y="388151"/>
                  </a:lnTo>
                  <a:lnTo>
                    <a:pt x="483350" y="388151"/>
                  </a:lnTo>
                  <a:lnTo>
                    <a:pt x="483350" y="420016"/>
                  </a:lnTo>
                  <a:lnTo>
                    <a:pt x="483350" y="442930"/>
                  </a:lnTo>
                  <a:cubicBezTo>
                    <a:pt x="483350" y="446510"/>
                    <a:pt x="483709" y="449374"/>
                    <a:pt x="482991" y="452596"/>
                  </a:cubicBezTo>
                  <a:cubicBezTo>
                    <a:pt x="481557" y="458683"/>
                    <a:pt x="477254" y="463695"/>
                    <a:pt x="474386" y="469424"/>
                  </a:cubicBezTo>
                  <a:cubicBezTo>
                    <a:pt x="470442" y="475868"/>
                    <a:pt x="467932" y="483745"/>
                    <a:pt x="467214" y="491622"/>
                  </a:cubicBezTo>
                  <a:cubicBezTo>
                    <a:pt x="465063" y="507017"/>
                    <a:pt x="469366" y="524561"/>
                    <a:pt x="478689" y="537092"/>
                  </a:cubicBezTo>
                  <a:cubicBezTo>
                    <a:pt x="484784" y="546043"/>
                    <a:pt x="484426" y="558574"/>
                    <a:pt x="476537" y="567166"/>
                  </a:cubicBezTo>
                  <a:cubicBezTo>
                    <a:pt x="471876" y="572537"/>
                    <a:pt x="464704" y="574685"/>
                    <a:pt x="457892" y="574685"/>
                  </a:cubicBezTo>
                  <a:lnTo>
                    <a:pt x="28685" y="574685"/>
                  </a:lnTo>
                  <a:cubicBezTo>
                    <a:pt x="12908" y="574685"/>
                    <a:pt x="0" y="561796"/>
                    <a:pt x="0" y="546043"/>
                  </a:cubicBezTo>
                  <a:lnTo>
                    <a:pt x="0" y="447226"/>
                  </a:lnTo>
                  <a:lnTo>
                    <a:pt x="0" y="74157"/>
                  </a:lnTo>
                  <a:cubicBezTo>
                    <a:pt x="0" y="58404"/>
                    <a:pt x="12908" y="45515"/>
                    <a:pt x="28685" y="45515"/>
                  </a:cubicBezTo>
                  <a:close/>
                  <a:moveTo>
                    <a:pt x="331323" y="0"/>
                  </a:moveTo>
                  <a:lnTo>
                    <a:pt x="581971" y="0"/>
                  </a:lnTo>
                  <a:cubicBezTo>
                    <a:pt x="589859" y="0"/>
                    <a:pt x="596314" y="6086"/>
                    <a:pt x="596314" y="14321"/>
                  </a:cubicBezTo>
                  <a:lnTo>
                    <a:pt x="596314" y="245969"/>
                  </a:lnTo>
                  <a:cubicBezTo>
                    <a:pt x="596314" y="250623"/>
                    <a:pt x="593804" y="254919"/>
                    <a:pt x="591294" y="259216"/>
                  </a:cubicBezTo>
                  <a:cubicBezTo>
                    <a:pt x="589859" y="261006"/>
                    <a:pt x="589142" y="262438"/>
                    <a:pt x="588066" y="263870"/>
                  </a:cubicBezTo>
                  <a:cubicBezTo>
                    <a:pt x="584122" y="269241"/>
                    <a:pt x="582688" y="275327"/>
                    <a:pt x="582688" y="281056"/>
                  </a:cubicBezTo>
                  <a:cubicBezTo>
                    <a:pt x="583405" y="287858"/>
                    <a:pt x="586274" y="295019"/>
                    <a:pt x="590576" y="300389"/>
                  </a:cubicBezTo>
                  <a:cubicBezTo>
                    <a:pt x="597748" y="308982"/>
                    <a:pt x="598465" y="321155"/>
                    <a:pt x="591294" y="330464"/>
                  </a:cubicBezTo>
                  <a:cubicBezTo>
                    <a:pt x="586632" y="336551"/>
                    <a:pt x="579102" y="339773"/>
                    <a:pt x="571213" y="339773"/>
                  </a:cubicBezTo>
                  <a:lnTo>
                    <a:pt x="483003" y="339773"/>
                  </a:lnTo>
                  <a:lnTo>
                    <a:pt x="434953" y="339773"/>
                  </a:lnTo>
                  <a:lnTo>
                    <a:pt x="331323" y="339773"/>
                  </a:lnTo>
                  <a:cubicBezTo>
                    <a:pt x="323076" y="339773"/>
                    <a:pt x="316980" y="333687"/>
                    <a:pt x="316980" y="325452"/>
                  </a:cubicBezTo>
                  <a:lnTo>
                    <a:pt x="316980" y="245252"/>
                  </a:lnTo>
                  <a:lnTo>
                    <a:pt x="316980" y="93088"/>
                  </a:lnTo>
                  <a:lnTo>
                    <a:pt x="316980" y="45470"/>
                  </a:lnTo>
                  <a:lnTo>
                    <a:pt x="316980" y="14321"/>
                  </a:lnTo>
                  <a:cubicBezTo>
                    <a:pt x="316980" y="6086"/>
                    <a:pt x="323076" y="0"/>
                    <a:pt x="3313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cs typeface="+mn-ea"/>
                <a:sym typeface="+mn-lt"/>
              </a:endParaRPr>
            </a:p>
          </p:txBody>
        </p:sp>
      </p:grpSp>
      <p:grpSp>
        <p:nvGrpSpPr>
          <p:cNvPr id="47" name="组合 46"/>
          <p:cNvGrpSpPr/>
          <p:nvPr/>
        </p:nvGrpSpPr>
        <p:grpSpPr>
          <a:xfrm>
            <a:off x="6192614" y="3936767"/>
            <a:ext cx="5219700" cy="1714733"/>
            <a:chOff x="6192614" y="3936767"/>
            <a:chExt cx="5219700" cy="1714733"/>
          </a:xfrm>
        </p:grpSpPr>
        <p:sp>
          <p:nvSpPr>
            <p:cNvPr id="18" name="Oval 24"/>
            <p:cNvSpPr>
              <a:spLocks noChangeArrowheads="1"/>
            </p:cNvSpPr>
            <p:nvPr/>
          </p:nvSpPr>
          <p:spPr bwMode="auto">
            <a:xfrm rot="2700000">
              <a:off x="6475864" y="4239492"/>
              <a:ext cx="998097" cy="996056"/>
            </a:xfrm>
            <a:prstGeom prst="flowChartConnector">
              <a:avLst/>
            </a:prstGeom>
            <a:solidFill>
              <a:srgbClr val="203864"/>
            </a:solidFill>
            <a:ln>
              <a:noFill/>
            </a:ln>
            <a:effectLst>
              <a:outerShdw blurRad="127000" dist="50800" dir="5400000" algn="t" rotWithShape="0">
                <a:srgbClr val="6967A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2000"/>
                </a:lnSpc>
              </a:pPr>
              <a:endParaRPr lang="en-US">
                <a:solidFill>
                  <a:schemeClr val="lt1"/>
                </a:solidFill>
                <a:latin typeface="思源黑体 CN Light" panose="020B0300000000000000" pitchFamily="34" charset="-122"/>
                <a:ea typeface="思源黑体 CN Light" panose="020B0300000000000000" pitchFamily="34" charset="-122"/>
              </a:endParaRPr>
            </a:p>
          </p:txBody>
        </p:sp>
        <p:sp>
          <p:nvSpPr>
            <p:cNvPr id="20" name="TextBox 76"/>
            <p:cNvSpPr txBox="1"/>
            <p:nvPr/>
          </p:nvSpPr>
          <p:spPr>
            <a:xfrm>
              <a:off x="7858689" y="4306066"/>
              <a:ext cx="173367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rPr>
                <a:t>性能提升</a:t>
              </a:r>
            </a:p>
          </p:txBody>
        </p:sp>
        <p:sp>
          <p:nvSpPr>
            <p:cNvPr id="21" name="文本框 20"/>
            <p:cNvSpPr txBox="1"/>
            <p:nvPr/>
          </p:nvSpPr>
          <p:spPr>
            <a:xfrm>
              <a:off x="7858689" y="4644620"/>
              <a:ext cx="3256409" cy="908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2200"/>
                </a:lnSpc>
              </a:pPr>
              <a:r>
                <a:rPr lang="zh-CN" altLang="en-US" sz="1200" dirty="0"/>
                <a:t>在设计的多个实验中，模型在各种康复动作的预测任务中表现优异，相比基线模型显著提高了预测精度和稳定性。</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5" name="图文框 24"/>
            <p:cNvSpPr/>
            <p:nvPr/>
          </p:nvSpPr>
          <p:spPr>
            <a:xfrm>
              <a:off x="6192614" y="3936767"/>
              <a:ext cx="5219700" cy="1714733"/>
            </a:xfrm>
            <a:prstGeom prst="frame">
              <a:avLst>
                <a:gd name="adj1" fmla="val 1481"/>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7" name="Group 23"/>
            <p:cNvGrpSpPr/>
            <p:nvPr/>
          </p:nvGrpSpPr>
          <p:grpSpPr>
            <a:xfrm>
              <a:off x="6764060" y="4506121"/>
              <a:ext cx="467320" cy="419109"/>
              <a:chOff x="5159473" y="2453350"/>
              <a:chExt cx="684000" cy="613776"/>
            </a:xfrm>
            <a:solidFill>
              <a:schemeClr val="bg1"/>
            </a:solidFill>
          </p:grpSpPr>
          <p:sp>
            <p:nvSpPr>
              <p:cNvPr id="38" name="Freeform 42"/>
              <p:cNvSpPr/>
              <p:nvPr/>
            </p:nvSpPr>
            <p:spPr bwMode="auto">
              <a:xfrm>
                <a:off x="5208144" y="2657709"/>
                <a:ext cx="117461" cy="315257"/>
              </a:xfrm>
              <a:custGeom>
                <a:avLst/>
                <a:gdLst>
                  <a:gd name="T0" fmla="*/ 151 w 725"/>
                  <a:gd name="T1" fmla="*/ 0 h 1806"/>
                  <a:gd name="T2" fmla="*/ 574 w 725"/>
                  <a:gd name="T3" fmla="*/ 0 h 1806"/>
                  <a:gd name="T4" fmla="*/ 608 w 725"/>
                  <a:gd name="T5" fmla="*/ 3 h 1806"/>
                  <a:gd name="T6" fmla="*/ 640 w 725"/>
                  <a:gd name="T7" fmla="*/ 15 h 1806"/>
                  <a:gd name="T8" fmla="*/ 668 w 725"/>
                  <a:gd name="T9" fmla="*/ 33 h 1806"/>
                  <a:gd name="T10" fmla="*/ 691 w 725"/>
                  <a:gd name="T11" fmla="*/ 56 h 1806"/>
                  <a:gd name="T12" fmla="*/ 709 w 725"/>
                  <a:gd name="T13" fmla="*/ 84 h 1806"/>
                  <a:gd name="T14" fmla="*/ 721 w 725"/>
                  <a:gd name="T15" fmla="*/ 116 h 1806"/>
                  <a:gd name="T16" fmla="*/ 725 w 725"/>
                  <a:gd name="T17" fmla="*/ 150 h 1806"/>
                  <a:gd name="T18" fmla="*/ 725 w 725"/>
                  <a:gd name="T19" fmla="*/ 1656 h 1806"/>
                  <a:gd name="T20" fmla="*/ 721 w 725"/>
                  <a:gd name="T21" fmla="*/ 1691 h 1806"/>
                  <a:gd name="T22" fmla="*/ 709 w 725"/>
                  <a:gd name="T23" fmla="*/ 1723 h 1806"/>
                  <a:gd name="T24" fmla="*/ 691 w 725"/>
                  <a:gd name="T25" fmla="*/ 1750 h 1806"/>
                  <a:gd name="T26" fmla="*/ 668 w 725"/>
                  <a:gd name="T27" fmla="*/ 1774 h 1806"/>
                  <a:gd name="T28" fmla="*/ 640 w 725"/>
                  <a:gd name="T29" fmla="*/ 1792 h 1806"/>
                  <a:gd name="T30" fmla="*/ 608 w 725"/>
                  <a:gd name="T31" fmla="*/ 1802 h 1806"/>
                  <a:gd name="T32" fmla="*/ 574 w 725"/>
                  <a:gd name="T33" fmla="*/ 1806 h 1806"/>
                  <a:gd name="T34" fmla="*/ 151 w 725"/>
                  <a:gd name="T35" fmla="*/ 1806 h 1806"/>
                  <a:gd name="T36" fmla="*/ 116 w 725"/>
                  <a:gd name="T37" fmla="*/ 1802 h 1806"/>
                  <a:gd name="T38" fmla="*/ 85 w 725"/>
                  <a:gd name="T39" fmla="*/ 1792 h 1806"/>
                  <a:gd name="T40" fmla="*/ 56 w 725"/>
                  <a:gd name="T41" fmla="*/ 1774 h 1806"/>
                  <a:gd name="T42" fmla="*/ 33 w 725"/>
                  <a:gd name="T43" fmla="*/ 1750 h 1806"/>
                  <a:gd name="T44" fmla="*/ 16 w 725"/>
                  <a:gd name="T45" fmla="*/ 1723 h 1806"/>
                  <a:gd name="T46" fmla="*/ 4 w 725"/>
                  <a:gd name="T47" fmla="*/ 1691 h 1806"/>
                  <a:gd name="T48" fmla="*/ 0 w 725"/>
                  <a:gd name="T49" fmla="*/ 1656 h 1806"/>
                  <a:gd name="T50" fmla="*/ 0 w 725"/>
                  <a:gd name="T51" fmla="*/ 150 h 1806"/>
                  <a:gd name="T52" fmla="*/ 4 w 725"/>
                  <a:gd name="T53" fmla="*/ 116 h 1806"/>
                  <a:gd name="T54" fmla="*/ 16 w 725"/>
                  <a:gd name="T55" fmla="*/ 84 h 1806"/>
                  <a:gd name="T56" fmla="*/ 33 w 725"/>
                  <a:gd name="T57" fmla="*/ 56 h 1806"/>
                  <a:gd name="T58" fmla="*/ 56 w 725"/>
                  <a:gd name="T59" fmla="*/ 33 h 1806"/>
                  <a:gd name="T60" fmla="*/ 85 w 725"/>
                  <a:gd name="T61" fmla="*/ 15 h 1806"/>
                  <a:gd name="T62" fmla="*/ 116 w 725"/>
                  <a:gd name="T63" fmla="*/ 3 h 1806"/>
                  <a:gd name="T64" fmla="*/ 151 w 725"/>
                  <a:gd name="T65" fmla="*/ 0 h 1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5" h="1806">
                    <a:moveTo>
                      <a:pt x="151" y="0"/>
                    </a:moveTo>
                    <a:lnTo>
                      <a:pt x="574" y="0"/>
                    </a:lnTo>
                    <a:lnTo>
                      <a:pt x="608" y="3"/>
                    </a:lnTo>
                    <a:lnTo>
                      <a:pt x="640" y="15"/>
                    </a:lnTo>
                    <a:lnTo>
                      <a:pt x="668" y="33"/>
                    </a:lnTo>
                    <a:lnTo>
                      <a:pt x="691" y="56"/>
                    </a:lnTo>
                    <a:lnTo>
                      <a:pt x="709" y="84"/>
                    </a:lnTo>
                    <a:lnTo>
                      <a:pt x="721" y="116"/>
                    </a:lnTo>
                    <a:lnTo>
                      <a:pt x="725" y="150"/>
                    </a:lnTo>
                    <a:lnTo>
                      <a:pt x="725" y="1656"/>
                    </a:lnTo>
                    <a:lnTo>
                      <a:pt x="721" y="1691"/>
                    </a:lnTo>
                    <a:lnTo>
                      <a:pt x="709" y="1723"/>
                    </a:lnTo>
                    <a:lnTo>
                      <a:pt x="691" y="1750"/>
                    </a:lnTo>
                    <a:lnTo>
                      <a:pt x="668" y="1774"/>
                    </a:lnTo>
                    <a:lnTo>
                      <a:pt x="640" y="1792"/>
                    </a:lnTo>
                    <a:lnTo>
                      <a:pt x="608" y="1802"/>
                    </a:lnTo>
                    <a:lnTo>
                      <a:pt x="574" y="1806"/>
                    </a:lnTo>
                    <a:lnTo>
                      <a:pt x="151" y="1806"/>
                    </a:lnTo>
                    <a:lnTo>
                      <a:pt x="116" y="1802"/>
                    </a:lnTo>
                    <a:lnTo>
                      <a:pt x="85" y="1792"/>
                    </a:lnTo>
                    <a:lnTo>
                      <a:pt x="56" y="1774"/>
                    </a:lnTo>
                    <a:lnTo>
                      <a:pt x="33" y="1750"/>
                    </a:lnTo>
                    <a:lnTo>
                      <a:pt x="16" y="1723"/>
                    </a:lnTo>
                    <a:lnTo>
                      <a:pt x="4" y="1691"/>
                    </a:lnTo>
                    <a:lnTo>
                      <a:pt x="0" y="1656"/>
                    </a:lnTo>
                    <a:lnTo>
                      <a:pt x="0" y="150"/>
                    </a:lnTo>
                    <a:lnTo>
                      <a:pt x="4" y="116"/>
                    </a:lnTo>
                    <a:lnTo>
                      <a:pt x="16" y="84"/>
                    </a:lnTo>
                    <a:lnTo>
                      <a:pt x="33" y="56"/>
                    </a:lnTo>
                    <a:lnTo>
                      <a:pt x="56" y="33"/>
                    </a:lnTo>
                    <a:lnTo>
                      <a:pt x="85" y="15"/>
                    </a:lnTo>
                    <a:lnTo>
                      <a:pt x="116" y="3"/>
                    </a:lnTo>
                    <a:lnTo>
                      <a:pt x="151"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sp>
            <p:nvSpPr>
              <p:cNvPr id="39" name="Freeform 43"/>
              <p:cNvSpPr/>
              <p:nvPr/>
            </p:nvSpPr>
            <p:spPr bwMode="auto">
              <a:xfrm>
                <a:off x="5364543" y="2453350"/>
                <a:ext cx="117461" cy="519617"/>
              </a:xfrm>
              <a:custGeom>
                <a:avLst/>
                <a:gdLst>
                  <a:gd name="T0" fmla="*/ 150 w 724"/>
                  <a:gd name="T1" fmla="*/ 0 h 2980"/>
                  <a:gd name="T2" fmla="*/ 574 w 724"/>
                  <a:gd name="T3" fmla="*/ 0 h 2980"/>
                  <a:gd name="T4" fmla="*/ 609 w 724"/>
                  <a:gd name="T5" fmla="*/ 3 h 2980"/>
                  <a:gd name="T6" fmla="*/ 640 w 724"/>
                  <a:gd name="T7" fmla="*/ 15 h 2980"/>
                  <a:gd name="T8" fmla="*/ 668 w 724"/>
                  <a:gd name="T9" fmla="*/ 33 h 2980"/>
                  <a:gd name="T10" fmla="*/ 691 w 724"/>
                  <a:gd name="T11" fmla="*/ 56 h 2980"/>
                  <a:gd name="T12" fmla="*/ 709 w 724"/>
                  <a:gd name="T13" fmla="*/ 84 h 2980"/>
                  <a:gd name="T14" fmla="*/ 720 w 724"/>
                  <a:gd name="T15" fmla="*/ 116 h 2980"/>
                  <a:gd name="T16" fmla="*/ 724 w 724"/>
                  <a:gd name="T17" fmla="*/ 150 h 2980"/>
                  <a:gd name="T18" fmla="*/ 724 w 724"/>
                  <a:gd name="T19" fmla="*/ 2830 h 2980"/>
                  <a:gd name="T20" fmla="*/ 720 w 724"/>
                  <a:gd name="T21" fmla="*/ 2865 h 2980"/>
                  <a:gd name="T22" fmla="*/ 709 w 724"/>
                  <a:gd name="T23" fmla="*/ 2897 h 2980"/>
                  <a:gd name="T24" fmla="*/ 691 w 724"/>
                  <a:gd name="T25" fmla="*/ 2924 h 2980"/>
                  <a:gd name="T26" fmla="*/ 668 w 724"/>
                  <a:gd name="T27" fmla="*/ 2948 h 2980"/>
                  <a:gd name="T28" fmla="*/ 640 w 724"/>
                  <a:gd name="T29" fmla="*/ 2966 h 2980"/>
                  <a:gd name="T30" fmla="*/ 609 w 724"/>
                  <a:gd name="T31" fmla="*/ 2976 h 2980"/>
                  <a:gd name="T32" fmla="*/ 574 w 724"/>
                  <a:gd name="T33" fmla="*/ 2980 h 2980"/>
                  <a:gd name="T34" fmla="*/ 150 w 724"/>
                  <a:gd name="T35" fmla="*/ 2980 h 2980"/>
                  <a:gd name="T36" fmla="*/ 116 w 724"/>
                  <a:gd name="T37" fmla="*/ 2976 h 2980"/>
                  <a:gd name="T38" fmla="*/ 84 w 724"/>
                  <a:gd name="T39" fmla="*/ 2966 h 2980"/>
                  <a:gd name="T40" fmla="*/ 56 w 724"/>
                  <a:gd name="T41" fmla="*/ 2948 h 2980"/>
                  <a:gd name="T42" fmla="*/ 33 w 724"/>
                  <a:gd name="T43" fmla="*/ 2924 h 2980"/>
                  <a:gd name="T44" fmla="*/ 15 w 724"/>
                  <a:gd name="T45" fmla="*/ 2897 h 2980"/>
                  <a:gd name="T46" fmla="*/ 3 w 724"/>
                  <a:gd name="T47" fmla="*/ 2865 h 2980"/>
                  <a:gd name="T48" fmla="*/ 0 w 724"/>
                  <a:gd name="T49" fmla="*/ 2830 h 2980"/>
                  <a:gd name="T50" fmla="*/ 0 w 724"/>
                  <a:gd name="T51" fmla="*/ 150 h 2980"/>
                  <a:gd name="T52" fmla="*/ 3 w 724"/>
                  <a:gd name="T53" fmla="*/ 116 h 2980"/>
                  <a:gd name="T54" fmla="*/ 15 w 724"/>
                  <a:gd name="T55" fmla="*/ 84 h 2980"/>
                  <a:gd name="T56" fmla="*/ 33 w 724"/>
                  <a:gd name="T57" fmla="*/ 56 h 2980"/>
                  <a:gd name="T58" fmla="*/ 56 w 724"/>
                  <a:gd name="T59" fmla="*/ 33 h 2980"/>
                  <a:gd name="T60" fmla="*/ 84 w 724"/>
                  <a:gd name="T61" fmla="*/ 15 h 2980"/>
                  <a:gd name="T62" fmla="*/ 116 w 724"/>
                  <a:gd name="T63" fmla="*/ 3 h 2980"/>
                  <a:gd name="T64" fmla="*/ 150 w 724"/>
                  <a:gd name="T65"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4" h="2980">
                    <a:moveTo>
                      <a:pt x="150" y="0"/>
                    </a:moveTo>
                    <a:lnTo>
                      <a:pt x="574" y="0"/>
                    </a:lnTo>
                    <a:lnTo>
                      <a:pt x="609" y="3"/>
                    </a:lnTo>
                    <a:lnTo>
                      <a:pt x="640" y="15"/>
                    </a:lnTo>
                    <a:lnTo>
                      <a:pt x="668" y="33"/>
                    </a:lnTo>
                    <a:lnTo>
                      <a:pt x="691" y="56"/>
                    </a:lnTo>
                    <a:lnTo>
                      <a:pt x="709" y="84"/>
                    </a:lnTo>
                    <a:lnTo>
                      <a:pt x="720" y="116"/>
                    </a:lnTo>
                    <a:lnTo>
                      <a:pt x="724" y="150"/>
                    </a:lnTo>
                    <a:lnTo>
                      <a:pt x="724" y="2830"/>
                    </a:lnTo>
                    <a:lnTo>
                      <a:pt x="720" y="2865"/>
                    </a:lnTo>
                    <a:lnTo>
                      <a:pt x="709" y="2897"/>
                    </a:lnTo>
                    <a:lnTo>
                      <a:pt x="691" y="2924"/>
                    </a:lnTo>
                    <a:lnTo>
                      <a:pt x="668" y="2948"/>
                    </a:lnTo>
                    <a:lnTo>
                      <a:pt x="640" y="2966"/>
                    </a:lnTo>
                    <a:lnTo>
                      <a:pt x="609" y="2976"/>
                    </a:lnTo>
                    <a:lnTo>
                      <a:pt x="574" y="2980"/>
                    </a:lnTo>
                    <a:lnTo>
                      <a:pt x="150" y="2980"/>
                    </a:lnTo>
                    <a:lnTo>
                      <a:pt x="116" y="2976"/>
                    </a:lnTo>
                    <a:lnTo>
                      <a:pt x="84" y="2966"/>
                    </a:lnTo>
                    <a:lnTo>
                      <a:pt x="56" y="2948"/>
                    </a:lnTo>
                    <a:lnTo>
                      <a:pt x="33" y="2924"/>
                    </a:lnTo>
                    <a:lnTo>
                      <a:pt x="15" y="2897"/>
                    </a:lnTo>
                    <a:lnTo>
                      <a:pt x="3" y="2865"/>
                    </a:lnTo>
                    <a:lnTo>
                      <a:pt x="0" y="2830"/>
                    </a:lnTo>
                    <a:lnTo>
                      <a:pt x="0" y="150"/>
                    </a:lnTo>
                    <a:lnTo>
                      <a:pt x="3" y="116"/>
                    </a:lnTo>
                    <a:lnTo>
                      <a:pt x="15" y="84"/>
                    </a:lnTo>
                    <a:lnTo>
                      <a:pt x="33" y="56"/>
                    </a:lnTo>
                    <a:lnTo>
                      <a:pt x="56" y="33"/>
                    </a:lnTo>
                    <a:lnTo>
                      <a:pt x="84" y="15"/>
                    </a:lnTo>
                    <a:lnTo>
                      <a:pt x="116" y="3"/>
                    </a:lnTo>
                    <a:lnTo>
                      <a:pt x="150"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sp>
            <p:nvSpPr>
              <p:cNvPr id="40" name="Freeform 44"/>
              <p:cNvSpPr>
                <a:spLocks noEditPoints="1"/>
              </p:cNvSpPr>
              <p:nvPr/>
            </p:nvSpPr>
            <p:spPr bwMode="auto">
              <a:xfrm>
                <a:off x="5520942" y="2568433"/>
                <a:ext cx="117461" cy="404534"/>
              </a:xfrm>
              <a:custGeom>
                <a:avLst/>
                <a:gdLst>
                  <a:gd name="T0" fmla="*/ 181 w 724"/>
                  <a:gd name="T1" fmla="*/ 180 h 2317"/>
                  <a:gd name="T2" fmla="*/ 181 w 724"/>
                  <a:gd name="T3" fmla="*/ 2137 h 2317"/>
                  <a:gd name="T4" fmla="*/ 544 w 724"/>
                  <a:gd name="T5" fmla="*/ 2137 h 2317"/>
                  <a:gd name="T6" fmla="*/ 544 w 724"/>
                  <a:gd name="T7" fmla="*/ 180 h 2317"/>
                  <a:gd name="T8" fmla="*/ 181 w 724"/>
                  <a:gd name="T9" fmla="*/ 180 h 2317"/>
                  <a:gd name="T10" fmla="*/ 151 w 724"/>
                  <a:gd name="T11" fmla="*/ 0 h 2317"/>
                  <a:gd name="T12" fmla="*/ 575 w 724"/>
                  <a:gd name="T13" fmla="*/ 0 h 2317"/>
                  <a:gd name="T14" fmla="*/ 609 w 724"/>
                  <a:gd name="T15" fmla="*/ 3 h 2317"/>
                  <a:gd name="T16" fmla="*/ 640 w 724"/>
                  <a:gd name="T17" fmla="*/ 15 h 2317"/>
                  <a:gd name="T18" fmla="*/ 668 w 724"/>
                  <a:gd name="T19" fmla="*/ 31 h 2317"/>
                  <a:gd name="T20" fmla="*/ 692 w 724"/>
                  <a:gd name="T21" fmla="*/ 56 h 2317"/>
                  <a:gd name="T22" fmla="*/ 709 w 724"/>
                  <a:gd name="T23" fmla="*/ 84 h 2317"/>
                  <a:gd name="T24" fmla="*/ 720 w 724"/>
                  <a:gd name="T25" fmla="*/ 115 h 2317"/>
                  <a:gd name="T26" fmla="*/ 724 w 724"/>
                  <a:gd name="T27" fmla="*/ 149 h 2317"/>
                  <a:gd name="T28" fmla="*/ 724 w 724"/>
                  <a:gd name="T29" fmla="*/ 2167 h 2317"/>
                  <a:gd name="T30" fmla="*/ 720 w 724"/>
                  <a:gd name="T31" fmla="*/ 2202 h 2317"/>
                  <a:gd name="T32" fmla="*/ 709 w 724"/>
                  <a:gd name="T33" fmla="*/ 2234 h 2317"/>
                  <a:gd name="T34" fmla="*/ 692 w 724"/>
                  <a:gd name="T35" fmla="*/ 2261 h 2317"/>
                  <a:gd name="T36" fmla="*/ 668 w 724"/>
                  <a:gd name="T37" fmla="*/ 2285 h 2317"/>
                  <a:gd name="T38" fmla="*/ 640 w 724"/>
                  <a:gd name="T39" fmla="*/ 2303 h 2317"/>
                  <a:gd name="T40" fmla="*/ 609 w 724"/>
                  <a:gd name="T41" fmla="*/ 2313 h 2317"/>
                  <a:gd name="T42" fmla="*/ 575 w 724"/>
                  <a:gd name="T43" fmla="*/ 2317 h 2317"/>
                  <a:gd name="T44" fmla="*/ 151 w 724"/>
                  <a:gd name="T45" fmla="*/ 2317 h 2317"/>
                  <a:gd name="T46" fmla="*/ 116 w 724"/>
                  <a:gd name="T47" fmla="*/ 2313 h 2317"/>
                  <a:gd name="T48" fmla="*/ 84 w 724"/>
                  <a:gd name="T49" fmla="*/ 2303 h 2317"/>
                  <a:gd name="T50" fmla="*/ 56 w 724"/>
                  <a:gd name="T51" fmla="*/ 2285 h 2317"/>
                  <a:gd name="T52" fmla="*/ 33 w 724"/>
                  <a:gd name="T53" fmla="*/ 2261 h 2317"/>
                  <a:gd name="T54" fmla="*/ 15 w 724"/>
                  <a:gd name="T55" fmla="*/ 2234 h 2317"/>
                  <a:gd name="T56" fmla="*/ 5 w 724"/>
                  <a:gd name="T57" fmla="*/ 2202 h 2317"/>
                  <a:gd name="T58" fmla="*/ 0 w 724"/>
                  <a:gd name="T59" fmla="*/ 2167 h 2317"/>
                  <a:gd name="T60" fmla="*/ 0 w 724"/>
                  <a:gd name="T61" fmla="*/ 149 h 2317"/>
                  <a:gd name="T62" fmla="*/ 5 w 724"/>
                  <a:gd name="T63" fmla="*/ 115 h 2317"/>
                  <a:gd name="T64" fmla="*/ 15 w 724"/>
                  <a:gd name="T65" fmla="*/ 84 h 2317"/>
                  <a:gd name="T66" fmla="*/ 33 w 724"/>
                  <a:gd name="T67" fmla="*/ 56 h 2317"/>
                  <a:gd name="T68" fmla="*/ 56 w 724"/>
                  <a:gd name="T69" fmla="*/ 31 h 2317"/>
                  <a:gd name="T70" fmla="*/ 84 w 724"/>
                  <a:gd name="T71" fmla="*/ 15 h 2317"/>
                  <a:gd name="T72" fmla="*/ 116 w 724"/>
                  <a:gd name="T73" fmla="*/ 3 h 2317"/>
                  <a:gd name="T74" fmla="*/ 151 w 724"/>
                  <a:gd name="T75" fmla="*/ 0 h 2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4" h="2317">
                    <a:moveTo>
                      <a:pt x="181" y="180"/>
                    </a:moveTo>
                    <a:lnTo>
                      <a:pt x="181" y="2137"/>
                    </a:lnTo>
                    <a:lnTo>
                      <a:pt x="544" y="2137"/>
                    </a:lnTo>
                    <a:lnTo>
                      <a:pt x="544" y="180"/>
                    </a:lnTo>
                    <a:lnTo>
                      <a:pt x="181" y="180"/>
                    </a:lnTo>
                    <a:close/>
                    <a:moveTo>
                      <a:pt x="151" y="0"/>
                    </a:moveTo>
                    <a:lnTo>
                      <a:pt x="575" y="0"/>
                    </a:lnTo>
                    <a:lnTo>
                      <a:pt x="609" y="3"/>
                    </a:lnTo>
                    <a:lnTo>
                      <a:pt x="640" y="15"/>
                    </a:lnTo>
                    <a:lnTo>
                      <a:pt x="668" y="31"/>
                    </a:lnTo>
                    <a:lnTo>
                      <a:pt x="692" y="56"/>
                    </a:lnTo>
                    <a:lnTo>
                      <a:pt x="709" y="84"/>
                    </a:lnTo>
                    <a:lnTo>
                      <a:pt x="720" y="115"/>
                    </a:lnTo>
                    <a:lnTo>
                      <a:pt x="724" y="149"/>
                    </a:lnTo>
                    <a:lnTo>
                      <a:pt x="724" y="2167"/>
                    </a:lnTo>
                    <a:lnTo>
                      <a:pt x="720" y="2202"/>
                    </a:lnTo>
                    <a:lnTo>
                      <a:pt x="709" y="2234"/>
                    </a:lnTo>
                    <a:lnTo>
                      <a:pt x="692" y="2261"/>
                    </a:lnTo>
                    <a:lnTo>
                      <a:pt x="668" y="2285"/>
                    </a:lnTo>
                    <a:lnTo>
                      <a:pt x="640" y="2303"/>
                    </a:lnTo>
                    <a:lnTo>
                      <a:pt x="609" y="2313"/>
                    </a:lnTo>
                    <a:lnTo>
                      <a:pt x="575" y="2317"/>
                    </a:lnTo>
                    <a:lnTo>
                      <a:pt x="151" y="2317"/>
                    </a:lnTo>
                    <a:lnTo>
                      <a:pt x="116" y="2313"/>
                    </a:lnTo>
                    <a:lnTo>
                      <a:pt x="84" y="2303"/>
                    </a:lnTo>
                    <a:lnTo>
                      <a:pt x="56" y="2285"/>
                    </a:lnTo>
                    <a:lnTo>
                      <a:pt x="33" y="2261"/>
                    </a:lnTo>
                    <a:lnTo>
                      <a:pt x="15" y="2234"/>
                    </a:lnTo>
                    <a:lnTo>
                      <a:pt x="5" y="2202"/>
                    </a:lnTo>
                    <a:lnTo>
                      <a:pt x="0" y="2167"/>
                    </a:lnTo>
                    <a:lnTo>
                      <a:pt x="0" y="149"/>
                    </a:lnTo>
                    <a:lnTo>
                      <a:pt x="5" y="115"/>
                    </a:lnTo>
                    <a:lnTo>
                      <a:pt x="15" y="84"/>
                    </a:lnTo>
                    <a:lnTo>
                      <a:pt x="33" y="56"/>
                    </a:lnTo>
                    <a:lnTo>
                      <a:pt x="56" y="31"/>
                    </a:lnTo>
                    <a:lnTo>
                      <a:pt x="84" y="15"/>
                    </a:lnTo>
                    <a:lnTo>
                      <a:pt x="116" y="3"/>
                    </a:lnTo>
                    <a:lnTo>
                      <a:pt x="151"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sp>
            <p:nvSpPr>
              <p:cNvPr id="41" name="Freeform 45"/>
              <p:cNvSpPr/>
              <p:nvPr/>
            </p:nvSpPr>
            <p:spPr bwMode="auto">
              <a:xfrm>
                <a:off x="5679287" y="2757447"/>
                <a:ext cx="117461" cy="215519"/>
              </a:xfrm>
              <a:custGeom>
                <a:avLst/>
                <a:gdLst>
                  <a:gd name="T0" fmla="*/ 151 w 725"/>
                  <a:gd name="T1" fmla="*/ 0 h 1234"/>
                  <a:gd name="T2" fmla="*/ 575 w 725"/>
                  <a:gd name="T3" fmla="*/ 0 h 1234"/>
                  <a:gd name="T4" fmla="*/ 610 w 725"/>
                  <a:gd name="T5" fmla="*/ 4 h 1234"/>
                  <a:gd name="T6" fmla="*/ 641 w 725"/>
                  <a:gd name="T7" fmla="*/ 15 h 1234"/>
                  <a:gd name="T8" fmla="*/ 669 w 725"/>
                  <a:gd name="T9" fmla="*/ 33 h 1234"/>
                  <a:gd name="T10" fmla="*/ 693 w 725"/>
                  <a:gd name="T11" fmla="*/ 56 h 1234"/>
                  <a:gd name="T12" fmla="*/ 709 w 725"/>
                  <a:gd name="T13" fmla="*/ 84 h 1234"/>
                  <a:gd name="T14" fmla="*/ 721 w 725"/>
                  <a:gd name="T15" fmla="*/ 116 h 1234"/>
                  <a:gd name="T16" fmla="*/ 725 w 725"/>
                  <a:gd name="T17" fmla="*/ 151 h 1234"/>
                  <a:gd name="T18" fmla="*/ 725 w 725"/>
                  <a:gd name="T19" fmla="*/ 1084 h 1234"/>
                  <a:gd name="T20" fmla="*/ 721 w 725"/>
                  <a:gd name="T21" fmla="*/ 1119 h 1234"/>
                  <a:gd name="T22" fmla="*/ 709 w 725"/>
                  <a:gd name="T23" fmla="*/ 1151 h 1234"/>
                  <a:gd name="T24" fmla="*/ 693 w 725"/>
                  <a:gd name="T25" fmla="*/ 1178 h 1234"/>
                  <a:gd name="T26" fmla="*/ 669 w 725"/>
                  <a:gd name="T27" fmla="*/ 1202 h 1234"/>
                  <a:gd name="T28" fmla="*/ 641 w 725"/>
                  <a:gd name="T29" fmla="*/ 1220 h 1234"/>
                  <a:gd name="T30" fmla="*/ 610 w 725"/>
                  <a:gd name="T31" fmla="*/ 1230 h 1234"/>
                  <a:gd name="T32" fmla="*/ 575 w 725"/>
                  <a:gd name="T33" fmla="*/ 1234 h 1234"/>
                  <a:gd name="T34" fmla="*/ 151 w 725"/>
                  <a:gd name="T35" fmla="*/ 1234 h 1234"/>
                  <a:gd name="T36" fmla="*/ 117 w 725"/>
                  <a:gd name="T37" fmla="*/ 1230 h 1234"/>
                  <a:gd name="T38" fmla="*/ 85 w 725"/>
                  <a:gd name="T39" fmla="*/ 1220 h 1234"/>
                  <a:gd name="T40" fmla="*/ 58 w 725"/>
                  <a:gd name="T41" fmla="*/ 1202 h 1234"/>
                  <a:gd name="T42" fmla="*/ 34 w 725"/>
                  <a:gd name="T43" fmla="*/ 1178 h 1234"/>
                  <a:gd name="T44" fmla="*/ 16 w 725"/>
                  <a:gd name="T45" fmla="*/ 1151 h 1234"/>
                  <a:gd name="T46" fmla="*/ 6 w 725"/>
                  <a:gd name="T47" fmla="*/ 1119 h 1234"/>
                  <a:gd name="T48" fmla="*/ 0 w 725"/>
                  <a:gd name="T49" fmla="*/ 1084 h 1234"/>
                  <a:gd name="T50" fmla="*/ 0 w 725"/>
                  <a:gd name="T51" fmla="*/ 151 h 1234"/>
                  <a:gd name="T52" fmla="*/ 6 w 725"/>
                  <a:gd name="T53" fmla="*/ 116 h 1234"/>
                  <a:gd name="T54" fmla="*/ 16 w 725"/>
                  <a:gd name="T55" fmla="*/ 84 h 1234"/>
                  <a:gd name="T56" fmla="*/ 34 w 725"/>
                  <a:gd name="T57" fmla="*/ 56 h 1234"/>
                  <a:gd name="T58" fmla="*/ 58 w 725"/>
                  <a:gd name="T59" fmla="*/ 33 h 1234"/>
                  <a:gd name="T60" fmla="*/ 85 w 725"/>
                  <a:gd name="T61" fmla="*/ 15 h 1234"/>
                  <a:gd name="T62" fmla="*/ 117 w 725"/>
                  <a:gd name="T63" fmla="*/ 4 h 1234"/>
                  <a:gd name="T64" fmla="*/ 151 w 725"/>
                  <a:gd name="T65"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5" h="1234">
                    <a:moveTo>
                      <a:pt x="151" y="0"/>
                    </a:moveTo>
                    <a:lnTo>
                      <a:pt x="575" y="0"/>
                    </a:lnTo>
                    <a:lnTo>
                      <a:pt x="610" y="4"/>
                    </a:lnTo>
                    <a:lnTo>
                      <a:pt x="641" y="15"/>
                    </a:lnTo>
                    <a:lnTo>
                      <a:pt x="669" y="33"/>
                    </a:lnTo>
                    <a:lnTo>
                      <a:pt x="693" y="56"/>
                    </a:lnTo>
                    <a:lnTo>
                      <a:pt x="709" y="84"/>
                    </a:lnTo>
                    <a:lnTo>
                      <a:pt x="721" y="116"/>
                    </a:lnTo>
                    <a:lnTo>
                      <a:pt x="725" y="151"/>
                    </a:lnTo>
                    <a:lnTo>
                      <a:pt x="725" y="1084"/>
                    </a:lnTo>
                    <a:lnTo>
                      <a:pt x="721" y="1119"/>
                    </a:lnTo>
                    <a:lnTo>
                      <a:pt x="709" y="1151"/>
                    </a:lnTo>
                    <a:lnTo>
                      <a:pt x="693" y="1178"/>
                    </a:lnTo>
                    <a:lnTo>
                      <a:pt x="669" y="1202"/>
                    </a:lnTo>
                    <a:lnTo>
                      <a:pt x="641" y="1220"/>
                    </a:lnTo>
                    <a:lnTo>
                      <a:pt x="610" y="1230"/>
                    </a:lnTo>
                    <a:lnTo>
                      <a:pt x="575" y="1234"/>
                    </a:lnTo>
                    <a:lnTo>
                      <a:pt x="151" y="1234"/>
                    </a:lnTo>
                    <a:lnTo>
                      <a:pt x="117" y="1230"/>
                    </a:lnTo>
                    <a:lnTo>
                      <a:pt x="85" y="1220"/>
                    </a:lnTo>
                    <a:lnTo>
                      <a:pt x="58" y="1202"/>
                    </a:lnTo>
                    <a:lnTo>
                      <a:pt x="34" y="1178"/>
                    </a:lnTo>
                    <a:lnTo>
                      <a:pt x="16" y="1151"/>
                    </a:lnTo>
                    <a:lnTo>
                      <a:pt x="6" y="1119"/>
                    </a:lnTo>
                    <a:lnTo>
                      <a:pt x="0" y="1084"/>
                    </a:lnTo>
                    <a:lnTo>
                      <a:pt x="0" y="151"/>
                    </a:lnTo>
                    <a:lnTo>
                      <a:pt x="6" y="116"/>
                    </a:lnTo>
                    <a:lnTo>
                      <a:pt x="16" y="84"/>
                    </a:lnTo>
                    <a:lnTo>
                      <a:pt x="34" y="56"/>
                    </a:lnTo>
                    <a:lnTo>
                      <a:pt x="58" y="33"/>
                    </a:lnTo>
                    <a:lnTo>
                      <a:pt x="85" y="15"/>
                    </a:lnTo>
                    <a:lnTo>
                      <a:pt x="117" y="4"/>
                    </a:lnTo>
                    <a:lnTo>
                      <a:pt x="151"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sp>
            <p:nvSpPr>
              <p:cNvPr id="42" name="Freeform 46"/>
              <p:cNvSpPr/>
              <p:nvPr/>
            </p:nvSpPr>
            <p:spPr bwMode="auto">
              <a:xfrm>
                <a:off x="5159473" y="3004353"/>
                <a:ext cx="684000" cy="62773"/>
              </a:xfrm>
              <a:custGeom>
                <a:avLst/>
                <a:gdLst>
                  <a:gd name="T0" fmla="*/ 180 w 4216"/>
                  <a:gd name="T1" fmla="*/ 0 h 362"/>
                  <a:gd name="T2" fmla="*/ 4035 w 4216"/>
                  <a:gd name="T3" fmla="*/ 0 h 362"/>
                  <a:gd name="T4" fmla="*/ 4072 w 4216"/>
                  <a:gd name="T5" fmla="*/ 4 h 362"/>
                  <a:gd name="T6" fmla="*/ 4105 w 4216"/>
                  <a:gd name="T7" fmla="*/ 14 h 362"/>
                  <a:gd name="T8" fmla="*/ 4136 w 4216"/>
                  <a:gd name="T9" fmla="*/ 31 h 362"/>
                  <a:gd name="T10" fmla="*/ 4162 w 4216"/>
                  <a:gd name="T11" fmla="*/ 53 h 362"/>
                  <a:gd name="T12" fmla="*/ 4185 w 4216"/>
                  <a:gd name="T13" fmla="*/ 79 h 362"/>
                  <a:gd name="T14" fmla="*/ 4202 w 4216"/>
                  <a:gd name="T15" fmla="*/ 110 h 362"/>
                  <a:gd name="T16" fmla="*/ 4212 w 4216"/>
                  <a:gd name="T17" fmla="*/ 145 h 362"/>
                  <a:gd name="T18" fmla="*/ 4216 w 4216"/>
                  <a:gd name="T19" fmla="*/ 180 h 362"/>
                  <a:gd name="T20" fmla="*/ 4212 w 4216"/>
                  <a:gd name="T21" fmla="*/ 217 h 362"/>
                  <a:gd name="T22" fmla="*/ 4202 w 4216"/>
                  <a:gd name="T23" fmla="*/ 251 h 362"/>
                  <a:gd name="T24" fmla="*/ 4185 w 4216"/>
                  <a:gd name="T25" fmla="*/ 281 h 362"/>
                  <a:gd name="T26" fmla="*/ 4162 w 4216"/>
                  <a:gd name="T27" fmla="*/ 308 h 362"/>
                  <a:gd name="T28" fmla="*/ 4136 w 4216"/>
                  <a:gd name="T29" fmla="*/ 331 h 362"/>
                  <a:gd name="T30" fmla="*/ 4105 w 4216"/>
                  <a:gd name="T31" fmla="*/ 348 h 362"/>
                  <a:gd name="T32" fmla="*/ 4072 w 4216"/>
                  <a:gd name="T33" fmla="*/ 358 h 362"/>
                  <a:gd name="T34" fmla="*/ 4035 w 4216"/>
                  <a:gd name="T35" fmla="*/ 362 h 362"/>
                  <a:gd name="T36" fmla="*/ 180 w 4216"/>
                  <a:gd name="T37" fmla="*/ 362 h 362"/>
                  <a:gd name="T38" fmla="*/ 144 w 4216"/>
                  <a:gd name="T39" fmla="*/ 358 h 362"/>
                  <a:gd name="T40" fmla="*/ 110 w 4216"/>
                  <a:gd name="T41" fmla="*/ 348 h 362"/>
                  <a:gd name="T42" fmla="*/ 79 w 4216"/>
                  <a:gd name="T43" fmla="*/ 331 h 362"/>
                  <a:gd name="T44" fmla="*/ 52 w 4216"/>
                  <a:gd name="T45" fmla="*/ 308 h 362"/>
                  <a:gd name="T46" fmla="*/ 31 w 4216"/>
                  <a:gd name="T47" fmla="*/ 281 h 362"/>
                  <a:gd name="T48" fmla="*/ 14 w 4216"/>
                  <a:gd name="T49" fmla="*/ 251 h 362"/>
                  <a:gd name="T50" fmla="*/ 4 w 4216"/>
                  <a:gd name="T51" fmla="*/ 217 h 362"/>
                  <a:gd name="T52" fmla="*/ 0 w 4216"/>
                  <a:gd name="T53" fmla="*/ 180 h 362"/>
                  <a:gd name="T54" fmla="*/ 4 w 4216"/>
                  <a:gd name="T55" fmla="*/ 145 h 362"/>
                  <a:gd name="T56" fmla="*/ 14 w 4216"/>
                  <a:gd name="T57" fmla="*/ 110 h 362"/>
                  <a:gd name="T58" fmla="*/ 31 w 4216"/>
                  <a:gd name="T59" fmla="*/ 79 h 362"/>
                  <a:gd name="T60" fmla="*/ 52 w 4216"/>
                  <a:gd name="T61" fmla="*/ 53 h 362"/>
                  <a:gd name="T62" fmla="*/ 79 w 4216"/>
                  <a:gd name="T63" fmla="*/ 31 h 362"/>
                  <a:gd name="T64" fmla="*/ 110 w 4216"/>
                  <a:gd name="T65" fmla="*/ 14 h 362"/>
                  <a:gd name="T66" fmla="*/ 144 w 4216"/>
                  <a:gd name="T67" fmla="*/ 4 h 362"/>
                  <a:gd name="T68" fmla="*/ 180 w 4216"/>
                  <a:gd name="T69"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16" h="362">
                    <a:moveTo>
                      <a:pt x="180" y="0"/>
                    </a:moveTo>
                    <a:lnTo>
                      <a:pt x="4035" y="0"/>
                    </a:lnTo>
                    <a:lnTo>
                      <a:pt x="4072" y="4"/>
                    </a:lnTo>
                    <a:lnTo>
                      <a:pt x="4105" y="14"/>
                    </a:lnTo>
                    <a:lnTo>
                      <a:pt x="4136" y="31"/>
                    </a:lnTo>
                    <a:lnTo>
                      <a:pt x="4162" y="53"/>
                    </a:lnTo>
                    <a:lnTo>
                      <a:pt x="4185" y="79"/>
                    </a:lnTo>
                    <a:lnTo>
                      <a:pt x="4202" y="110"/>
                    </a:lnTo>
                    <a:lnTo>
                      <a:pt x="4212" y="145"/>
                    </a:lnTo>
                    <a:lnTo>
                      <a:pt x="4216" y="180"/>
                    </a:lnTo>
                    <a:lnTo>
                      <a:pt x="4212" y="217"/>
                    </a:lnTo>
                    <a:lnTo>
                      <a:pt x="4202" y="251"/>
                    </a:lnTo>
                    <a:lnTo>
                      <a:pt x="4185" y="281"/>
                    </a:lnTo>
                    <a:lnTo>
                      <a:pt x="4162" y="308"/>
                    </a:lnTo>
                    <a:lnTo>
                      <a:pt x="4136" y="331"/>
                    </a:lnTo>
                    <a:lnTo>
                      <a:pt x="4105" y="348"/>
                    </a:lnTo>
                    <a:lnTo>
                      <a:pt x="4072" y="358"/>
                    </a:lnTo>
                    <a:lnTo>
                      <a:pt x="4035" y="362"/>
                    </a:lnTo>
                    <a:lnTo>
                      <a:pt x="180" y="362"/>
                    </a:lnTo>
                    <a:lnTo>
                      <a:pt x="144" y="358"/>
                    </a:lnTo>
                    <a:lnTo>
                      <a:pt x="110" y="348"/>
                    </a:lnTo>
                    <a:lnTo>
                      <a:pt x="79" y="331"/>
                    </a:lnTo>
                    <a:lnTo>
                      <a:pt x="52" y="308"/>
                    </a:lnTo>
                    <a:lnTo>
                      <a:pt x="31" y="281"/>
                    </a:lnTo>
                    <a:lnTo>
                      <a:pt x="14" y="251"/>
                    </a:lnTo>
                    <a:lnTo>
                      <a:pt x="4" y="217"/>
                    </a:lnTo>
                    <a:lnTo>
                      <a:pt x="0" y="180"/>
                    </a:lnTo>
                    <a:lnTo>
                      <a:pt x="4" y="145"/>
                    </a:lnTo>
                    <a:lnTo>
                      <a:pt x="14" y="110"/>
                    </a:lnTo>
                    <a:lnTo>
                      <a:pt x="31" y="79"/>
                    </a:lnTo>
                    <a:lnTo>
                      <a:pt x="52" y="53"/>
                    </a:lnTo>
                    <a:lnTo>
                      <a:pt x="79" y="31"/>
                    </a:lnTo>
                    <a:lnTo>
                      <a:pt x="110" y="14"/>
                    </a:lnTo>
                    <a:lnTo>
                      <a:pt x="144" y="4"/>
                    </a:lnTo>
                    <a:lnTo>
                      <a:pt x="180"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tx1">
                      <a:lumMod val="50000"/>
                      <a:lumOff val="50000"/>
                    </a:schemeClr>
                  </a:solidFill>
                  <a:latin typeface="+mn-ea"/>
                  <a:cs typeface="思源宋体" panose="02020400000000000000" charset="-122"/>
                </a:endParaRPr>
              </a:p>
            </p:txBody>
          </p:sp>
        </p:grpSp>
      </p:grpSp>
      <p:grpSp>
        <p:nvGrpSpPr>
          <p:cNvPr id="46" name="组合 45"/>
          <p:cNvGrpSpPr/>
          <p:nvPr/>
        </p:nvGrpSpPr>
        <p:grpSpPr>
          <a:xfrm>
            <a:off x="6192614" y="1752600"/>
            <a:ext cx="5474794" cy="1714733"/>
            <a:chOff x="6192614" y="1752600"/>
            <a:chExt cx="5474794" cy="1714733"/>
          </a:xfrm>
        </p:grpSpPr>
        <p:sp>
          <p:nvSpPr>
            <p:cNvPr id="10" name="Oval 26"/>
            <p:cNvSpPr>
              <a:spLocks noChangeArrowheads="1"/>
            </p:cNvSpPr>
            <p:nvPr/>
          </p:nvSpPr>
          <p:spPr bwMode="auto">
            <a:xfrm rot="2700000">
              <a:off x="6475864" y="2112638"/>
              <a:ext cx="998097" cy="998096"/>
            </a:xfrm>
            <a:prstGeom prst="flowChartConnector">
              <a:avLst/>
            </a:prstGeom>
            <a:solidFill>
              <a:srgbClr val="203864"/>
            </a:solidFill>
            <a:ln>
              <a:noFill/>
            </a:ln>
            <a:effectLst>
              <a:outerShdw blurRad="127000" dist="50800" dir="5400000" algn="t" rotWithShape="0">
                <a:srgbClr val="6967A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2000"/>
                </a:lnSpc>
              </a:pPr>
              <a:endParaRPr lang="en-US">
                <a:solidFill>
                  <a:schemeClr val="lt1"/>
                </a:solidFill>
                <a:latin typeface="思源黑体 CN Light" panose="020B0300000000000000" pitchFamily="34" charset="-122"/>
                <a:ea typeface="思源黑体 CN Light" panose="020B0300000000000000" pitchFamily="34" charset="-122"/>
              </a:endParaRPr>
            </a:p>
          </p:txBody>
        </p:sp>
        <p:sp>
          <p:nvSpPr>
            <p:cNvPr id="12" name="TextBox 76"/>
            <p:cNvSpPr txBox="1"/>
            <p:nvPr/>
          </p:nvSpPr>
          <p:spPr>
            <a:xfrm>
              <a:off x="7858689" y="2112638"/>
              <a:ext cx="3256408"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1">
                      <a:lumMod val="85000"/>
                      <a:lumOff val="15000"/>
                    </a:schemeClr>
                  </a:solidFill>
                  <a:latin typeface="字魂35号-经典雅黑" panose="00000500000000000000" pitchFamily="2" charset="-122"/>
                  <a:ea typeface="字魂35号-经典雅黑" panose="00000500000000000000" pitchFamily="2" charset="-122"/>
                </a:rPr>
                <a:t>结合机器人运动学动作预测</a:t>
              </a:r>
            </a:p>
          </p:txBody>
        </p:sp>
        <p:sp>
          <p:nvSpPr>
            <p:cNvPr id="13" name="文本框 18"/>
            <p:cNvSpPr txBox="1"/>
            <p:nvPr/>
          </p:nvSpPr>
          <p:spPr>
            <a:xfrm>
              <a:off x="7858689" y="2451192"/>
              <a:ext cx="3808719" cy="908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2200"/>
                </a:lnSpc>
              </a:pPr>
              <a:r>
                <a:rPr lang="zh-CN" altLang="en-US" sz="1200" dirty="0"/>
                <a:t>基于离散傅里叶变换进行特征提取，并结合机器人正逆向运动学模型进行运动预测。最终损失函数结合了旋转损失等，确保了模型的鲁棒性和精度。</a:t>
              </a:r>
              <a:endParaRPr lang="zh-CN" altLang="en-US" sz="12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4" name="图文框 23"/>
            <p:cNvSpPr/>
            <p:nvPr/>
          </p:nvSpPr>
          <p:spPr>
            <a:xfrm>
              <a:off x="6192614" y="1752600"/>
              <a:ext cx="5219700" cy="1714733"/>
            </a:xfrm>
            <a:prstGeom prst="frame">
              <a:avLst>
                <a:gd name="adj1" fmla="val 1481"/>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Freeform 76"/>
            <p:cNvSpPr/>
            <p:nvPr/>
          </p:nvSpPr>
          <p:spPr bwMode="auto">
            <a:xfrm>
              <a:off x="6740156" y="2352161"/>
              <a:ext cx="469511" cy="422396"/>
            </a:xfrm>
            <a:custGeom>
              <a:avLst/>
              <a:gdLst>
                <a:gd name="connsiteX0" fmla="*/ 86232 w 455613"/>
                <a:gd name="connsiteY0" fmla="*/ 350838 h 409576"/>
                <a:gd name="connsiteX1" fmla="*/ 87433 w 455613"/>
                <a:gd name="connsiteY1" fmla="*/ 351240 h 409576"/>
                <a:gd name="connsiteX2" fmla="*/ 88233 w 455613"/>
                <a:gd name="connsiteY2" fmla="*/ 352313 h 409576"/>
                <a:gd name="connsiteX3" fmla="*/ 88767 w 455613"/>
                <a:gd name="connsiteY3" fmla="*/ 353788 h 409576"/>
                <a:gd name="connsiteX4" fmla="*/ 88900 w 455613"/>
                <a:gd name="connsiteY4" fmla="*/ 356068 h 409576"/>
                <a:gd name="connsiteX5" fmla="*/ 88900 w 455613"/>
                <a:gd name="connsiteY5" fmla="*/ 409576 h 409576"/>
                <a:gd name="connsiteX6" fmla="*/ 41275 w 455613"/>
                <a:gd name="connsiteY6" fmla="*/ 409576 h 409576"/>
                <a:gd name="connsiteX7" fmla="*/ 41275 w 455613"/>
                <a:gd name="connsiteY7" fmla="*/ 401530 h 409576"/>
                <a:gd name="connsiteX8" fmla="*/ 41542 w 455613"/>
                <a:gd name="connsiteY8" fmla="*/ 399116 h 409576"/>
                <a:gd name="connsiteX9" fmla="*/ 42342 w 455613"/>
                <a:gd name="connsiteY9" fmla="*/ 396568 h 409576"/>
                <a:gd name="connsiteX10" fmla="*/ 43410 w 455613"/>
                <a:gd name="connsiteY10" fmla="*/ 393752 h 409576"/>
                <a:gd name="connsiteX11" fmla="*/ 44744 w 455613"/>
                <a:gd name="connsiteY11" fmla="*/ 391070 h 409576"/>
                <a:gd name="connsiteX12" fmla="*/ 46611 w 455613"/>
                <a:gd name="connsiteY12" fmla="*/ 388388 h 409576"/>
                <a:gd name="connsiteX13" fmla="*/ 48479 w 455613"/>
                <a:gd name="connsiteY13" fmla="*/ 386376 h 409576"/>
                <a:gd name="connsiteX14" fmla="*/ 62219 w 455613"/>
                <a:gd name="connsiteY14" fmla="*/ 372563 h 409576"/>
                <a:gd name="connsiteX15" fmla="*/ 81696 w 455613"/>
                <a:gd name="connsiteY15" fmla="*/ 352984 h 409576"/>
                <a:gd name="connsiteX16" fmla="*/ 83297 w 455613"/>
                <a:gd name="connsiteY16" fmla="*/ 351643 h 409576"/>
                <a:gd name="connsiteX17" fmla="*/ 84898 w 455613"/>
                <a:gd name="connsiteY17" fmla="*/ 350972 h 409576"/>
                <a:gd name="connsiteX18" fmla="*/ 148113 w 455613"/>
                <a:gd name="connsiteY18" fmla="*/ 290513 h 409576"/>
                <a:gd name="connsiteX19" fmla="*/ 149142 w 455613"/>
                <a:gd name="connsiteY19" fmla="*/ 291039 h 409576"/>
                <a:gd name="connsiteX20" fmla="*/ 149913 w 455613"/>
                <a:gd name="connsiteY20" fmla="*/ 291960 h 409576"/>
                <a:gd name="connsiteX21" fmla="*/ 150427 w 455613"/>
                <a:gd name="connsiteY21" fmla="*/ 293671 h 409576"/>
                <a:gd name="connsiteX22" fmla="*/ 150813 w 455613"/>
                <a:gd name="connsiteY22" fmla="*/ 295644 h 409576"/>
                <a:gd name="connsiteX23" fmla="*/ 150813 w 455613"/>
                <a:gd name="connsiteY23" fmla="*/ 409576 h 409576"/>
                <a:gd name="connsiteX24" fmla="*/ 109538 w 455613"/>
                <a:gd name="connsiteY24" fmla="*/ 409576 h 409576"/>
                <a:gd name="connsiteX25" fmla="*/ 109538 w 455613"/>
                <a:gd name="connsiteY25" fmla="*/ 337481 h 409576"/>
                <a:gd name="connsiteX26" fmla="*/ 109667 w 455613"/>
                <a:gd name="connsiteY26" fmla="*/ 334718 h 409576"/>
                <a:gd name="connsiteX27" fmla="*/ 110438 w 455613"/>
                <a:gd name="connsiteY27" fmla="*/ 331560 h 409576"/>
                <a:gd name="connsiteX28" fmla="*/ 111595 w 455613"/>
                <a:gd name="connsiteY28" fmla="*/ 328403 h 409576"/>
                <a:gd name="connsiteX29" fmla="*/ 112881 w 455613"/>
                <a:gd name="connsiteY29" fmla="*/ 325377 h 409576"/>
                <a:gd name="connsiteX30" fmla="*/ 114681 w 455613"/>
                <a:gd name="connsiteY30" fmla="*/ 322614 h 409576"/>
                <a:gd name="connsiteX31" fmla="*/ 116482 w 455613"/>
                <a:gd name="connsiteY31" fmla="*/ 320378 h 409576"/>
                <a:gd name="connsiteX32" fmla="*/ 143741 w 455613"/>
                <a:gd name="connsiteY32" fmla="*/ 292750 h 409576"/>
                <a:gd name="connsiteX33" fmla="*/ 145413 w 455613"/>
                <a:gd name="connsiteY33" fmla="*/ 291434 h 409576"/>
                <a:gd name="connsiteX34" fmla="*/ 146827 w 455613"/>
                <a:gd name="connsiteY34" fmla="*/ 290645 h 409576"/>
                <a:gd name="connsiteX35" fmla="*/ 174022 w 455613"/>
                <a:gd name="connsiteY35" fmla="*/ 287338 h 409576"/>
                <a:gd name="connsiteX36" fmla="*/ 175436 w 455613"/>
                <a:gd name="connsiteY36" fmla="*/ 287471 h 409576"/>
                <a:gd name="connsiteX37" fmla="*/ 176851 w 455613"/>
                <a:gd name="connsiteY37" fmla="*/ 288136 h 409576"/>
                <a:gd name="connsiteX38" fmla="*/ 178522 w 455613"/>
                <a:gd name="connsiteY38" fmla="*/ 289599 h 409576"/>
                <a:gd name="connsiteX39" fmla="*/ 199481 w 455613"/>
                <a:gd name="connsiteY39" fmla="*/ 311147 h 409576"/>
                <a:gd name="connsiteX40" fmla="*/ 206039 w 455613"/>
                <a:gd name="connsiteY40" fmla="*/ 317931 h 409576"/>
                <a:gd name="connsiteX41" fmla="*/ 207839 w 455613"/>
                <a:gd name="connsiteY41" fmla="*/ 320059 h 409576"/>
                <a:gd name="connsiteX42" fmla="*/ 209382 w 455613"/>
                <a:gd name="connsiteY42" fmla="*/ 322719 h 409576"/>
                <a:gd name="connsiteX43" fmla="*/ 210668 w 455613"/>
                <a:gd name="connsiteY43" fmla="*/ 325646 h 409576"/>
                <a:gd name="connsiteX44" fmla="*/ 211696 w 455613"/>
                <a:gd name="connsiteY44" fmla="*/ 328705 h 409576"/>
                <a:gd name="connsiteX45" fmla="*/ 212468 w 455613"/>
                <a:gd name="connsiteY45" fmla="*/ 331897 h 409576"/>
                <a:gd name="connsiteX46" fmla="*/ 212725 w 455613"/>
                <a:gd name="connsiteY46" fmla="*/ 334823 h 409576"/>
                <a:gd name="connsiteX47" fmla="*/ 212725 w 455613"/>
                <a:gd name="connsiteY47" fmla="*/ 409576 h 409576"/>
                <a:gd name="connsiteX48" fmla="*/ 171450 w 455613"/>
                <a:gd name="connsiteY48" fmla="*/ 409576 h 409576"/>
                <a:gd name="connsiteX49" fmla="*/ 171450 w 455613"/>
                <a:gd name="connsiteY49" fmla="*/ 292659 h 409576"/>
                <a:gd name="connsiteX50" fmla="*/ 171579 w 455613"/>
                <a:gd name="connsiteY50" fmla="*/ 290397 h 409576"/>
                <a:gd name="connsiteX51" fmla="*/ 172222 w 455613"/>
                <a:gd name="connsiteY51" fmla="*/ 288934 h 409576"/>
                <a:gd name="connsiteX52" fmla="*/ 172993 w 455613"/>
                <a:gd name="connsiteY52" fmla="*/ 287737 h 409576"/>
                <a:gd name="connsiteX53" fmla="*/ 271938 w 455613"/>
                <a:gd name="connsiteY53" fmla="*/ 282575 h 409576"/>
                <a:gd name="connsiteX54" fmla="*/ 273095 w 455613"/>
                <a:gd name="connsiteY54" fmla="*/ 283105 h 409576"/>
                <a:gd name="connsiteX55" fmla="*/ 273995 w 455613"/>
                <a:gd name="connsiteY55" fmla="*/ 284033 h 409576"/>
                <a:gd name="connsiteX56" fmla="*/ 274510 w 455613"/>
                <a:gd name="connsiteY56" fmla="*/ 285757 h 409576"/>
                <a:gd name="connsiteX57" fmla="*/ 274638 w 455613"/>
                <a:gd name="connsiteY57" fmla="*/ 287745 h 409576"/>
                <a:gd name="connsiteX58" fmla="*/ 274638 w 455613"/>
                <a:gd name="connsiteY58" fmla="*/ 409575 h 409576"/>
                <a:gd name="connsiteX59" fmla="*/ 233363 w 455613"/>
                <a:gd name="connsiteY59" fmla="*/ 409575 h 409576"/>
                <a:gd name="connsiteX60" fmla="*/ 233363 w 455613"/>
                <a:gd name="connsiteY60" fmla="*/ 329902 h 409576"/>
                <a:gd name="connsiteX61" fmla="*/ 233620 w 455613"/>
                <a:gd name="connsiteY61" fmla="*/ 326588 h 409576"/>
                <a:gd name="connsiteX62" fmla="*/ 234263 w 455613"/>
                <a:gd name="connsiteY62" fmla="*/ 323141 h 409576"/>
                <a:gd name="connsiteX63" fmla="*/ 235035 w 455613"/>
                <a:gd name="connsiteY63" fmla="*/ 320224 h 409576"/>
                <a:gd name="connsiteX64" fmla="*/ 236192 w 455613"/>
                <a:gd name="connsiteY64" fmla="*/ 317573 h 409576"/>
                <a:gd name="connsiteX65" fmla="*/ 237478 w 455613"/>
                <a:gd name="connsiteY65" fmla="*/ 315585 h 409576"/>
                <a:gd name="connsiteX66" fmla="*/ 238764 w 455613"/>
                <a:gd name="connsiteY66" fmla="*/ 314391 h 409576"/>
                <a:gd name="connsiteX67" fmla="*/ 239921 w 455613"/>
                <a:gd name="connsiteY67" fmla="*/ 313066 h 409576"/>
                <a:gd name="connsiteX68" fmla="*/ 240821 w 455613"/>
                <a:gd name="connsiteY68" fmla="*/ 312138 h 409576"/>
                <a:gd name="connsiteX69" fmla="*/ 241335 w 455613"/>
                <a:gd name="connsiteY69" fmla="*/ 311607 h 409576"/>
                <a:gd name="connsiteX70" fmla="*/ 241592 w 455613"/>
                <a:gd name="connsiteY70" fmla="*/ 311475 h 409576"/>
                <a:gd name="connsiteX71" fmla="*/ 267566 w 455613"/>
                <a:gd name="connsiteY71" fmla="*/ 284829 h 409576"/>
                <a:gd name="connsiteX72" fmla="*/ 269238 w 455613"/>
                <a:gd name="connsiteY72" fmla="*/ 283503 h 409576"/>
                <a:gd name="connsiteX73" fmla="*/ 270781 w 455613"/>
                <a:gd name="connsiteY73" fmla="*/ 282708 h 409576"/>
                <a:gd name="connsiteX74" fmla="*/ 335459 w 455613"/>
                <a:gd name="connsiteY74" fmla="*/ 220663 h 409576"/>
                <a:gd name="connsiteX75" fmla="*/ 336665 w 455613"/>
                <a:gd name="connsiteY75" fmla="*/ 221061 h 409576"/>
                <a:gd name="connsiteX76" fmla="*/ 337468 w 455613"/>
                <a:gd name="connsiteY76" fmla="*/ 221990 h 409576"/>
                <a:gd name="connsiteX77" fmla="*/ 338004 w 455613"/>
                <a:gd name="connsiteY77" fmla="*/ 223714 h 409576"/>
                <a:gd name="connsiteX78" fmla="*/ 338138 w 455613"/>
                <a:gd name="connsiteY78" fmla="*/ 225704 h 409576"/>
                <a:gd name="connsiteX79" fmla="*/ 338138 w 455613"/>
                <a:gd name="connsiteY79" fmla="*/ 409576 h 409576"/>
                <a:gd name="connsiteX80" fmla="*/ 295275 w 455613"/>
                <a:gd name="connsiteY80" fmla="*/ 409576 h 409576"/>
                <a:gd name="connsiteX81" fmla="*/ 295275 w 455613"/>
                <a:gd name="connsiteY81" fmla="*/ 268157 h 409576"/>
                <a:gd name="connsiteX82" fmla="*/ 295543 w 455613"/>
                <a:gd name="connsiteY82" fmla="*/ 265238 h 409576"/>
                <a:gd name="connsiteX83" fmla="*/ 296213 w 455613"/>
                <a:gd name="connsiteY83" fmla="*/ 262054 h 409576"/>
                <a:gd name="connsiteX84" fmla="*/ 297284 w 455613"/>
                <a:gd name="connsiteY84" fmla="*/ 258870 h 409576"/>
                <a:gd name="connsiteX85" fmla="*/ 298892 w 455613"/>
                <a:gd name="connsiteY85" fmla="*/ 255819 h 409576"/>
                <a:gd name="connsiteX86" fmla="*/ 300499 w 455613"/>
                <a:gd name="connsiteY86" fmla="*/ 253033 h 409576"/>
                <a:gd name="connsiteX87" fmla="*/ 302508 w 455613"/>
                <a:gd name="connsiteY87" fmla="*/ 250910 h 409576"/>
                <a:gd name="connsiteX88" fmla="*/ 330905 w 455613"/>
                <a:gd name="connsiteY88" fmla="*/ 222786 h 409576"/>
                <a:gd name="connsiteX89" fmla="*/ 332512 w 455613"/>
                <a:gd name="connsiteY89" fmla="*/ 221459 h 409576"/>
                <a:gd name="connsiteX90" fmla="*/ 334120 w 455613"/>
                <a:gd name="connsiteY90" fmla="*/ 220796 h 409576"/>
                <a:gd name="connsiteX91" fmla="*/ 394079 w 455613"/>
                <a:gd name="connsiteY91" fmla="*/ 161925 h 409576"/>
                <a:gd name="connsiteX92" fmla="*/ 395278 w 455613"/>
                <a:gd name="connsiteY92" fmla="*/ 162323 h 409576"/>
                <a:gd name="connsiteX93" fmla="*/ 396077 w 455613"/>
                <a:gd name="connsiteY93" fmla="*/ 163383 h 409576"/>
                <a:gd name="connsiteX94" fmla="*/ 396610 w 455613"/>
                <a:gd name="connsiteY94" fmla="*/ 164974 h 409576"/>
                <a:gd name="connsiteX95" fmla="*/ 396876 w 455613"/>
                <a:gd name="connsiteY95" fmla="*/ 167096 h 409576"/>
                <a:gd name="connsiteX96" fmla="*/ 396876 w 455613"/>
                <a:gd name="connsiteY96" fmla="*/ 409575 h 409576"/>
                <a:gd name="connsiteX97" fmla="*/ 357188 w 455613"/>
                <a:gd name="connsiteY97" fmla="*/ 409575 h 409576"/>
                <a:gd name="connsiteX98" fmla="*/ 357188 w 455613"/>
                <a:gd name="connsiteY98" fmla="*/ 206338 h 409576"/>
                <a:gd name="connsiteX99" fmla="*/ 357454 w 455613"/>
                <a:gd name="connsiteY99" fmla="*/ 203421 h 409576"/>
                <a:gd name="connsiteX100" fmla="*/ 358120 w 455613"/>
                <a:gd name="connsiteY100" fmla="*/ 200239 h 409576"/>
                <a:gd name="connsiteX101" fmla="*/ 359319 w 455613"/>
                <a:gd name="connsiteY101" fmla="*/ 197057 h 409576"/>
                <a:gd name="connsiteX102" fmla="*/ 360784 w 455613"/>
                <a:gd name="connsiteY102" fmla="*/ 194008 h 409576"/>
                <a:gd name="connsiteX103" fmla="*/ 362515 w 455613"/>
                <a:gd name="connsiteY103" fmla="*/ 191224 h 409576"/>
                <a:gd name="connsiteX104" fmla="*/ 364380 w 455613"/>
                <a:gd name="connsiteY104" fmla="*/ 189103 h 409576"/>
                <a:gd name="connsiteX105" fmla="*/ 389684 w 455613"/>
                <a:gd name="connsiteY105" fmla="*/ 164046 h 409576"/>
                <a:gd name="connsiteX106" fmla="*/ 391283 w 455613"/>
                <a:gd name="connsiteY106" fmla="*/ 162721 h 409576"/>
                <a:gd name="connsiteX107" fmla="*/ 392881 w 455613"/>
                <a:gd name="connsiteY107" fmla="*/ 162058 h 409576"/>
                <a:gd name="connsiteX108" fmla="*/ 290622 w 455613"/>
                <a:gd name="connsiteY108" fmla="*/ 0 h 409576"/>
                <a:gd name="connsiteX109" fmla="*/ 435205 w 455613"/>
                <a:gd name="connsiteY109" fmla="*/ 0 h 409576"/>
                <a:gd name="connsiteX110" fmla="*/ 439180 w 455613"/>
                <a:gd name="connsiteY110" fmla="*/ 395 h 409576"/>
                <a:gd name="connsiteX111" fmla="*/ 442891 w 455613"/>
                <a:gd name="connsiteY111" fmla="*/ 1581 h 409576"/>
                <a:gd name="connsiteX112" fmla="*/ 446204 w 455613"/>
                <a:gd name="connsiteY112" fmla="*/ 3426 h 409576"/>
                <a:gd name="connsiteX113" fmla="*/ 449252 w 455613"/>
                <a:gd name="connsiteY113" fmla="*/ 5798 h 409576"/>
                <a:gd name="connsiteX114" fmla="*/ 451903 w 455613"/>
                <a:gd name="connsiteY114" fmla="*/ 8697 h 409576"/>
                <a:gd name="connsiteX115" fmla="*/ 453890 w 455613"/>
                <a:gd name="connsiteY115" fmla="*/ 11991 h 409576"/>
                <a:gd name="connsiteX116" fmla="*/ 455216 w 455613"/>
                <a:gd name="connsiteY116" fmla="*/ 15549 h 409576"/>
                <a:gd name="connsiteX117" fmla="*/ 455613 w 455613"/>
                <a:gd name="connsiteY117" fmla="*/ 19239 h 409576"/>
                <a:gd name="connsiteX118" fmla="*/ 455613 w 455613"/>
                <a:gd name="connsiteY118" fmla="*/ 162870 h 409576"/>
                <a:gd name="connsiteX119" fmla="*/ 455348 w 455613"/>
                <a:gd name="connsiteY119" fmla="*/ 164978 h 409576"/>
                <a:gd name="connsiteX120" fmla="*/ 454818 w 455613"/>
                <a:gd name="connsiteY120" fmla="*/ 166559 h 409576"/>
                <a:gd name="connsiteX121" fmla="*/ 454023 w 455613"/>
                <a:gd name="connsiteY121" fmla="*/ 167482 h 409576"/>
                <a:gd name="connsiteX122" fmla="*/ 452830 w 455613"/>
                <a:gd name="connsiteY122" fmla="*/ 168009 h 409576"/>
                <a:gd name="connsiteX123" fmla="*/ 451637 w 455613"/>
                <a:gd name="connsiteY123" fmla="*/ 167877 h 409576"/>
                <a:gd name="connsiteX124" fmla="*/ 450047 w 455613"/>
                <a:gd name="connsiteY124" fmla="*/ 167086 h 409576"/>
                <a:gd name="connsiteX125" fmla="*/ 448457 w 455613"/>
                <a:gd name="connsiteY125" fmla="*/ 165769 h 409576"/>
                <a:gd name="connsiteX126" fmla="*/ 397701 w 455613"/>
                <a:gd name="connsiteY126" fmla="*/ 115695 h 409576"/>
                <a:gd name="connsiteX127" fmla="*/ 228072 w 455613"/>
                <a:gd name="connsiteY127" fmla="*/ 283309 h 409576"/>
                <a:gd name="connsiteX128" fmla="*/ 225951 w 455613"/>
                <a:gd name="connsiteY128" fmla="*/ 284890 h 409576"/>
                <a:gd name="connsiteX129" fmla="*/ 223433 w 455613"/>
                <a:gd name="connsiteY129" fmla="*/ 285944 h 409576"/>
                <a:gd name="connsiteX130" fmla="*/ 220783 w 455613"/>
                <a:gd name="connsiteY130" fmla="*/ 286208 h 409576"/>
                <a:gd name="connsiteX131" fmla="*/ 218265 w 455613"/>
                <a:gd name="connsiteY131" fmla="*/ 285944 h 409576"/>
                <a:gd name="connsiteX132" fmla="*/ 215880 w 455613"/>
                <a:gd name="connsiteY132" fmla="*/ 284890 h 409576"/>
                <a:gd name="connsiteX133" fmla="*/ 213627 w 455613"/>
                <a:gd name="connsiteY133" fmla="*/ 283309 h 409576"/>
                <a:gd name="connsiteX134" fmla="*/ 162208 w 455613"/>
                <a:gd name="connsiteY134" fmla="*/ 232445 h 409576"/>
                <a:gd name="connsiteX135" fmla="*/ 70502 w 455613"/>
                <a:gd name="connsiteY135" fmla="*/ 323235 h 409576"/>
                <a:gd name="connsiteX136" fmla="*/ 66394 w 455613"/>
                <a:gd name="connsiteY136" fmla="*/ 326793 h 409576"/>
                <a:gd name="connsiteX137" fmla="*/ 61756 w 455613"/>
                <a:gd name="connsiteY137" fmla="*/ 329561 h 409576"/>
                <a:gd name="connsiteX138" fmla="*/ 56985 w 455613"/>
                <a:gd name="connsiteY138" fmla="*/ 331932 h 409576"/>
                <a:gd name="connsiteX139" fmla="*/ 52082 w 455613"/>
                <a:gd name="connsiteY139" fmla="*/ 333645 h 409576"/>
                <a:gd name="connsiteX140" fmla="*/ 46913 w 455613"/>
                <a:gd name="connsiteY140" fmla="*/ 334568 h 409576"/>
                <a:gd name="connsiteX141" fmla="*/ 41745 w 455613"/>
                <a:gd name="connsiteY141" fmla="*/ 334963 h 409576"/>
                <a:gd name="connsiteX142" fmla="*/ 36444 w 455613"/>
                <a:gd name="connsiteY142" fmla="*/ 334568 h 409576"/>
                <a:gd name="connsiteX143" fmla="*/ 31408 w 455613"/>
                <a:gd name="connsiteY143" fmla="*/ 333645 h 409576"/>
                <a:gd name="connsiteX144" fmla="*/ 26372 w 455613"/>
                <a:gd name="connsiteY144" fmla="*/ 331932 h 409576"/>
                <a:gd name="connsiteX145" fmla="*/ 21601 w 455613"/>
                <a:gd name="connsiteY145" fmla="*/ 329561 h 409576"/>
                <a:gd name="connsiteX146" fmla="*/ 17096 w 455613"/>
                <a:gd name="connsiteY146" fmla="*/ 326793 h 409576"/>
                <a:gd name="connsiteX147" fmla="*/ 12855 w 455613"/>
                <a:gd name="connsiteY147" fmla="*/ 323235 h 409576"/>
                <a:gd name="connsiteX148" fmla="*/ 11927 w 455613"/>
                <a:gd name="connsiteY148" fmla="*/ 322050 h 409576"/>
                <a:gd name="connsiteX149" fmla="*/ 8349 w 455613"/>
                <a:gd name="connsiteY149" fmla="*/ 317965 h 409576"/>
                <a:gd name="connsiteX150" fmla="*/ 5301 w 455613"/>
                <a:gd name="connsiteY150" fmla="*/ 313616 h 409576"/>
                <a:gd name="connsiteX151" fmla="*/ 3048 w 455613"/>
                <a:gd name="connsiteY151" fmla="*/ 308741 h 409576"/>
                <a:gd name="connsiteX152" fmla="*/ 1325 w 455613"/>
                <a:gd name="connsiteY152" fmla="*/ 303865 h 409576"/>
                <a:gd name="connsiteX153" fmla="*/ 265 w 455613"/>
                <a:gd name="connsiteY153" fmla="*/ 298726 h 409576"/>
                <a:gd name="connsiteX154" fmla="*/ 0 w 455613"/>
                <a:gd name="connsiteY154" fmla="*/ 293719 h 409576"/>
                <a:gd name="connsiteX155" fmla="*/ 265 w 455613"/>
                <a:gd name="connsiteY155" fmla="*/ 288448 h 409576"/>
                <a:gd name="connsiteX156" fmla="*/ 1325 w 455613"/>
                <a:gd name="connsiteY156" fmla="*/ 283572 h 409576"/>
                <a:gd name="connsiteX157" fmla="*/ 3048 w 455613"/>
                <a:gd name="connsiteY157" fmla="*/ 278697 h 409576"/>
                <a:gd name="connsiteX158" fmla="*/ 5301 w 455613"/>
                <a:gd name="connsiteY158" fmla="*/ 273821 h 409576"/>
                <a:gd name="connsiteX159" fmla="*/ 8349 w 455613"/>
                <a:gd name="connsiteY159" fmla="*/ 269473 h 409576"/>
                <a:gd name="connsiteX160" fmla="*/ 11927 w 455613"/>
                <a:gd name="connsiteY160" fmla="*/ 265256 h 409576"/>
                <a:gd name="connsiteX161" fmla="*/ 155052 w 455613"/>
                <a:gd name="connsiteY161" fmla="*/ 123865 h 409576"/>
                <a:gd name="connsiteX162" fmla="*/ 157172 w 455613"/>
                <a:gd name="connsiteY162" fmla="*/ 122284 h 409576"/>
                <a:gd name="connsiteX163" fmla="*/ 159557 w 455613"/>
                <a:gd name="connsiteY163" fmla="*/ 121230 h 409576"/>
                <a:gd name="connsiteX164" fmla="*/ 162208 w 455613"/>
                <a:gd name="connsiteY164" fmla="*/ 120966 h 409576"/>
                <a:gd name="connsiteX165" fmla="*/ 164726 w 455613"/>
                <a:gd name="connsiteY165" fmla="*/ 121230 h 409576"/>
                <a:gd name="connsiteX166" fmla="*/ 167244 w 455613"/>
                <a:gd name="connsiteY166" fmla="*/ 122284 h 409576"/>
                <a:gd name="connsiteX167" fmla="*/ 169497 w 455613"/>
                <a:gd name="connsiteY167" fmla="*/ 123865 h 409576"/>
                <a:gd name="connsiteX168" fmla="*/ 220783 w 455613"/>
                <a:gd name="connsiteY168" fmla="*/ 174597 h 409576"/>
                <a:gd name="connsiteX169" fmla="*/ 318055 w 455613"/>
                <a:gd name="connsiteY169" fmla="*/ 78536 h 409576"/>
                <a:gd name="connsiteX170" fmla="*/ 338993 w 455613"/>
                <a:gd name="connsiteY170" fmla="*/ 57848 h 409576"/>
                <a:gd name="connsiteX171" fmla="*/ 287707 w 455613"/>
                <a:gd name="connsiteY171" fmla="*/ 7116 h 409576"/>
                <a:gd name="connsiteX172" fmla="*/ 286382 w 455613"/>
                <a:gd name="connsiteY172" fmla="*/ 5403 h 409576"/>
                <a:gd name="connsiteX173" fmla="*/ 285587 w 455613"/>
                <a:gd name="connsiteY173" fmla="*/ 3953 h 409576"/>
                <a:gd name="connsiteX174" fmla="*/ 285454 w 455613"/>
                <a:gd name="connsiteY174" fmla="*/ 2636 h 409576"/>
                <a:gd name="connsiteX175" fmla="*/ 285852 w 455613"/>
                <a:gd name="connsiteY175" fmla="*/ 1581 h 409576"/>
                <a:gd name="connsiteX176" fmla="*/ 286912 w 455613"/>
                <a:gd name="connsiteY176" fmla="*/ 791 h 409576"/>
                <a:gd name="connsiteX177" fmla="*/ 288502 w 455613"/>
                <a:gd name="connsiteY177" fmla="*/ 264 h 4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455613" h="409576">
                  <a:moveTo>
                    <a:pt x="86232" y="350838"/>
                  </a:moveTo>
                  <a:lnTo>
                    <a:pt x="87433" y="351240"/>
                  </a:lnTo>
                  <a:lnTo>
                    <a:pt x="88233" y="352313"/>
                  </a:lnTo>
                  <a:lnTo>
                    <a:pt x="88767" y="353788"/>
                  </a:lnTo>
                  <a:lnTo>
                    <a:pt x="88900" y="356068"/>
                  </a:lnTo>
                  <a:lnTo>
                    <a:pt x="88900" y="409576"/>
                  </a:lnTo>
                  <a:lnTo>
                    <a:pt x="41275" y="409576"/>
                  </a:lnTo>
                  <a:lnTo>
                    <a:pt x="41275" y="401530"/>
                  </a:lnTo>
                  <a:lnTo>
                    <a:pt x="41542" y="399116"/>
                  </a:lnTo>
                  <a:lnTo>
                    <a:pt x="42342" y="396568"/>
                  </a:lnTo>
                  <a:lnTo>
                    <a:pt x="43410" y="393752"/>
                  </a:lnTo>
                  <a:lnTo>
                    <a:pt x="44744" y="391070"/>
                  </a:lnTo>
                  <a:lnTo>
                    <a:pt x="46611" y="388388"/>
                  </a:lnTo>
                  <a:lnTo>
                    <a:pt x="48479" y="386376"/>
                  </a:lnTo>
                  <a:lnTo>
                    <a:pt x="62219" y="372563"/>
                  </a:lnTo>
                  <a:lnTo>
                    <a:pt x="81696" y="352984"/>
                  </a:lnTo>
                  <a:lnTo>
                    <a:pt x="83297" y="351643"/>
                  </a:lnTo>
                  <a:lnTo>
                    <a:pt x="84898" y="350972"/>
                  </a:lnTo>
                  <a:close/>
                  <a:moveTo>
                    <a:pt x="148113" y="290513"/>
                  </a:moveTo>
                  <a:lnTo>
                    <a:pt x="149142" y="291039"/>
                  </a:lnTo>
                  <a:lnTo>
                    <a:pt x="149913" y="291960"/>
                  </a:lnTo>
                  <a:lnTo>
                    <a:pt x="150427" y="293671"/>
                  </a:lnTo>
                  <a:lnTo>
                    <a:pt x="150813" y="295644"/>
                  </a:lnTo>
                  <a:lnTo>
                    <a:pt x="150813" y="409576"/>
                  </a:lnTo>
                  <a:lnTo>
                    <a:pt x="109538" y="409576"/>
                  </a:lnTo>
                  <a:lnTo>
                    <a:pt x="109538" y="337481"/>
                  </a:lnTo>
                  <a:lnTo>
                    <a:pt x="109667" y="334718"/>
                  </a:lnTo>
                  <a:lnTo>
                    <a:pt x="110438" y="331560"/>
                  </a:lnTo>
                  <a:lnTo>
                    <a:pt x="111595" y="328403"/>
                  </a:lnTo>
                  <a:lnTo>
                    <a:pt x="112881" y="325377"/>
                  </a:lnTo>
                  <a:lnTo>
                    <a:pt x="114681" y="322614"/>
                  </a:lnTo>
                  <a:lnTo>
                    <a:pt x="116482" y="320378"/>
                  </a:lnTo>
                  <a:lnTo>
                    <a:pt x="143741" y="292750"/>
                  </a:lnTo>
                  <a:lnTo>
                    <a:pt x="145413" y="291434"/>
                  </a:lnTo>
                  <a:lnTo>
                    <a:pt x="146827" y="290645"/>
                  </a:lnTo>
                  <a:close/>
                  <a:moveTo>
                    <a:pt x="174022" y="287338"/>
                  </a:moveTo>
                  <a:lnTo>
                    <a:pt x="175436" y="287471"/>
                  </a:lnTo>
                  <a:lnTo>
                    <a:pt x="176851" y="288136"/>
                  </a:lnTo>
                  <a:lnTo>
                    <a:pt x="178522" y="289599"/>
                  </a:lnTo>
                  <a:lnTo>
                    <a:pt x="199481" y="311147"/>
                  </a:lnTo>
                  <a:lnTo>
                    <a:pt x="206039" y="317931"/>
                  </a:lnTo>
                  <a:lnTo>
                    <a:pt x="207839" y="320059"/>
                  </a:lnTo>
                  <a:lnTo>
                    <a:pt x="209382" y="322719"/>
                  </a:lnTo>
                  <a:lnTo>
                    <a:pt x="210668" y="325646"/>
                  </a:lnTo>
                  <a:lnTo>
                    <a:pt x="211696" y="328705"/>
                  </a:lnTo>
                  <a:lnTo>
                    <a:pt x="212468" y="331897"/>
                  </a:lnTo>
                  <a:lnTo>
                    <a:pt x="212725" y="334823"/>
                  </a:lnTo>
                  <a:lnTo>
                    <a:pt x="212725" y="409576"/>
                  </a:lnTo>
                  <a:lnTo>
                    <a:pt x="171450" y="409576"/>
                  </a:lnTo>
                  <a:lnTo>
                    <a:pt x="171450" y="292659"/>
                  </a:lnTo>
                  <a:lnTo>
                    <a:pt x="171579" y="290397"/>
                  </a:lnTo>
                  <a:lnTo>
                    <a:pt x="172222" y="288934"/>
                  </a:lnTo>
                  <a:lnTo>
                    <a:pt x="172993" y="287737"/>
                  </a:lnTo>
                  <a:close/>
                  <a:moveTo>
                    <a:pt x="271938" y="282575"/>
                  </a:moveTo>
                  <a:lnTo>
                    <a:pt x="273095" y="283105"/>
                  </a:lnTo>
                  <a:lnTo>
                    <a:pt x="273995" y="284033"/>
                  </a:lnTo>
                  <a:lnTo>
                    <a:pt x="274510" y="285757"/>
                  </a:lnTo>
                  <a:lnTo>
                    <a:pt x="274638" y="287745"/>
                  </a:lnTo>
                  <a:lnTo>
                    <a:pt x="274638" y="409575"/>
                  </a:lnTo>
                  <a:lnTo>
                    <a:pt x="233363" y="409575"/>
                  </a:lnTo>
                  <a:lnTo>
                    <a:pt x="233363" y="329902"/>
                  </a:lnTo>
                  <a:lnTo>
                    <a:pt x="233620" y="326588"/>
                  </a:lnTo>
                  <a:lnTo>
                    <a:pt x="234263" y="323141"/>
                  </a:lnTo>
                  <a:lnTo>
                    <a:pt x="235035" y="320224"/>
                  </a:lnTo>
                  <a:lnTo>
                    <a:pt x="236192" y="317573"/>
                  </a:lnTo>
                  <a:lnTo>
                    <a:pt x="237478" y="315585"/>
                  </a:lnTo>
                  <a:lnTo>
                    <a:pt x="238764" y="314391"/>
                  </a:lnTo>
                  <a:lnTo>
                    <a:pt x="239921" y="313066"/>
                  </a:lnTo>
                  <a:lnTo>
                    <a:pt x="240821" y="312138"/>
                  </a:lnTo>
                  <a:lnTo>
                    <a:pt x="241335" y="311607"/>
                  </a:lnTo>
                  <a:lnTo>
                    <a:pt x="241592" y="311475"/>
                  </a:lnTo>
                  <a:lnTo>
                    <a:pt x="267566" y="284829"/>
                  </a:lnTo>
                  <a:lnTo>
                    <a:pt x="269238" y="283503"/>
                  </a:lnTo>
                  <a:lnTo>
                    <a:pt x="270781" y="282708"/>
                  </a:lnTo>
                  <a:close/>
                  <a:moveTo>
                    <a:pt x="335459" y="220663"/>
                  </a:moveTo>
                  <a:lnTo>
                    <a:pt x="336665" y="221061"/>
                  </a:lnTo>
                  <a:lnTo>
                    <a:pt x="337468" y="221990"/>
                  </a:lnTo>
                  <a:lnTo>
                    <a:pt x="338004" y="223714"/>
                  </a:lnTo>
                  <a:lnTo>
                    <a:pt x="338138" y="225704"/>
                  </a:lnTo>
                  <a:lnTo>
                    <a:pt x="338138" y="409576"/>
                  </a:lnTo>
                  <a:lnTo>
                    <a:pt x="295275" y="409576"/>
                  </a:lnTo>
                  <a:lnTo>
                    <a:pt x="295275" y="268157"/>
                  </a:lnTo>
                  <a:lnTo>
                    <a:pt x="295543" y="265238"/>
                  </a:lnTo>
                  <a:lnTo>
                    <a:pt x="296213" y="262054"/>
                  </a:lnTo>
                  <a:lnTo>
                    <a:pt x="297284" y="258870"/>
                  </a:lnTo>
                  <a:lnTo>
                    <a:pt x="298892" y="255819"/>
                  </a:lnTo>
                  <a:lnTo>
                    <a:pt x="300499" y="253033"/>
                  </a:lnTo>
                  <a:lnTo>
                    <a:pt x="302508" y="250910"/>
                  </a:lnTo>
                  <a:lnTo>
                    <a:pt x="330905" y="222786"/>
                  </a:lnTo>
                  <a:lnTo>
                    <a:pt x="332512" y="221459"/>
                  </a:lnTo>
                  <a:lnTo>
                    <a:pt x="334120" y="220796"/>
                  </a:lnTo>
                  <a:close/>
                  <a:moveTo>
                    <a:pt x="394079" y="161925"/>
                  </a:moveTo>
                  <a:lnTo>
                    <a:pt x="395278" y="162323"/>
                  </a:lnTo>
                  <a:lnTo>
                    <a:pt x="396077" y="163383"/>
                  </a:lnTo>
                  <a:lnTo>
                    <a:pt x="396610" y="164974"/>
                  </a:lnTo>
                  <a:lnTo>
                    <a:pt x="396876" y="167096"/>
                  </a:lnTo>
                  <a:lnTo>
                    <a:pt x="396876" y="409575"/>
                  </a:lnTo>
                  <a:lnTo>
                    <a:pt x="357188" y="409575"/>
                  </a:lnTo>
                  <a:lnTo>
                    <a:pt x="357188" y="206338"/>
                  </a:lnTo>
                  <a:lnTo>
                    <a:pt x="357454" y="203421"/>
                  </a:lnTo>
                  <a:lnTo>
                    <a:pt x="358120" y="200239"/>
                  </a:lnTo>
                  <a:lnTo>
                    <a:pt x="359319" y="197057"/>
                  </a:lnTo>
                  <a:lnTo>
                    <a:pt x="360784" y="194008"/>
                  </a:lnTo>
                  <a:lnTo>
                    <a:pt x="362515" y="191224"/>
                  </a:lnTo>
                  <a:lnTo>
                    <a:pt x="364380" y="189103"/>
                  </a:lnTo>
                  <a:lnTo>
                    <a:pt x="389684" y="164046"/>
                  </a:lnTo>
                  <a:lnTo>
                    <a:pt x="391283" y="162721"/>
                  </a:lnTo>
                  <a:lnTo>
                    <a:pt x="392881" y="162058"/>
                  </a:lnTo>
                  <a:close/>
                  <a:moveTo>
                    <a:pt x="290622" y="0"/>
                  </a:moveTo>
                  <a:lnTo>
                    <a:pt x="435205" y="0"/>
                  </a:lnTo>
                  <a:lnTo>
                    <a:pt x="439180" y="395"/>
                  </a:lnTo>
                  <a:lnTo>
                    <a:pt x="442891" y="1581"/>
                  </a:lnTo>
                  <a:lnTo>
                    <a:pt x="446204" y="3426"/>
                  </a:lnTo>
                  <a:lnTo>
                    <a:pt x="449252" y="5798"/>
                  </a:lnTo>
                  <a:lnTo>
                    <a:pt x="451903" y="8697"/>
                  </a:lnTo>
                  <a:lnTo>
                    <a:pt x="453890" y="11991"/>
                  </a:lnTo>
                  <a:lnTo>
                    <a:pt x="455216" y="15549"/>
                  </a:lnTo>
                  <a:lnTo>
                    <a:pt x="455613" y="19239"/>
                  </a:lnTo>
                  <a:lnTo>
                    <a:pt x="455613" y="162870"/>
                  </a:lnTo>
                  <a:lnTo>
                    <a:pt x="455348" y="164978"/>
                  </a:lnTo>
                  <a:lnTo>
                    <a:pt x="454818" y="166559"/>
                  </a:lnTo>
                  <a:lnTo>
                    <a:pt x="454023" y="167482"/>
                  </a:lnTo>
                  <a:lnTo>
                    <a:pt x="452830" y="168009"/>
                  </a:lnTo>
                  <a:lnTo>
                    <a:pt x="451637" y="167877"/>
                  </a:lnTo>
                  <a:lnTo>
                    <a:pt x="450047" y="167086"/>
                  </a:lnTo>
                  <a:lnTo>
                    <a:pt x="448457" y="165769"/>
                  </a:lnTo>
                  <a:lnTo>
                    <a:pt x="397701" y="115695"/>
                  </a:lnTo>
                  <a:lnTo>
                    <a:pt x="228072" y="283309"/>
                  </a:lnTo>
                  <a:lnTo>
                    <a:pt x="225951" y="284890"/>
                  </a:lnTo>
                  <a:lnTo>
                    <a:pt x="223433" y="285944"/>
                  </a:lnTo>
                  <a:lnTo>
                    <a:pt x="220783" y="286208"/>
                  </a:lnTo>
                  <a:lnTo>
                    <a:pt x="218265" y="285944"/>
                  </a:lnTo>
                  <a:lnTo>
                    <a:pt x="215880" y="284890"/>
                  </a:lnTo>
                  <a:lnTo>
                    <a:pt x="213627" y="283309"/>
                  </a:lnTo>
                  <a:lnTo>
                    <a:pt x="162208" y="232445"/>
                  </a:lnTo>
                  <a:lnTo>
                    <a:pt x="70502" y="323235"/>
                  </a:lnTo>
                  <a:lnTo>
                    <a:pt x="66394" y="326793"/>
                  </a:lnTo>
                  <a:lnTo>
                    <a:pt x="61756" y="329561"/>
                  </a:lnTo>
                  <a:lnTo>
                    <a:pt x="56985" y="331932"/>
                  </a:lnTo>
                  <a:lnTo>
                    <a:pt x="52082" y="333645"/>
                  </a:lnTo>
                  <a:lnTo>
                    <a:pt x="46913" y="334568"/>
                  </a:lnTo>
                  <a:lnTo>
                    <a:pt x="41745" y="334963"/>
                  </a:lnTo>
                  <a:lnTo>
                    <a:pt x="36444" y="334568"/>
                  </a:lnTo>
                  <a:lnTo>
                    <a:pt x="31408" y="333645"/>
                  </a:lnTo>
                  <a:lnTo>
                    <a:pt x="26372" y="331932"/>
                  </a:lnTo>
                  <a:lnTo>
                    <a:pt x="21601" y="329561"/>
                  </a:lnTo>
                  <a:lnTo>
                    <a:pt x="17096" y="326793"/>
                  </a:lnTo>
                  <a:lnTo>
                    <a:pt x="12855" y="323235"/>
                  </a:lnTo>
                  <a:lnTo>
                    <a:pt x="11927" y="322050"/>
                  </a:lnTo>
                  <a:lnTo>
                    <a:pt x="8349" y="317965"/>
                  </a:lnTo>
                  <a:lnTo>
                    <a:pt x="5301" y="313616"/>
                  </a:lnTo>
                  <a:lnTo>
                    <a:pt x="3048" y="308741"/>
                  </a:lnTo>
                  <a:lnTo>
                    <a:pt x="1325" y="303865"/>
                  </a:lnTo>
                  <a:lnTo>
                    <a:pt x="265" y="298726"/>
                  </a:lnTo>
                  <a:lnTo>
                    <a:pt x="0" y="293719"/>
                  </a:lnTo>
                  <a:lnTo>
                    <a:pt x="265" y="288448"/>
                  </a:lnTo>
                  <a:lnTo>
                    <a:pt x="1325" y="283572"/>
                  </a:lnTo>
                  <a:lnTo>
                    <a:pt x="3048" y="278697"/>
                  </a:lnTo>
                  <a:lnTo>
                    <a:pt x="5301" y="273821"/>
                  </a:lnTo>
                  <a:lnTo>
                    <a:pt x="8349" y="269473"/>
                  </a:lnTo>
                  <a:lnTo>
                    <a:pt x="11927" y="265256"/>
                  </a:lnTo>
                  <a:lnTo>
                    <a:pt x="155052" y="123865"/>
                  </a:lnTo>
                  <a:lnTo>
                    <a:pt x="157172" y="122284"/>
                  </a:lnTo>
                  <a:lnTo>
                    <a:pt x="159557" y="121230"/>
                  </a:lnTo>
                  <a:lnTo>
                    <a:pt x="162208" y="120966"/>
                  </a:lnTo>
                  <a:lnTo>
                    <a:pt x="164726" y="121230"/>
                  </a:lnTo>
                  <a:lnTo>
                    <a:pt x="167244" y="122284"/>
                  </a:lnTo>
                  <a:lnTo>
                    <a:pt x="169497" y="123865"/>
                  </a:lnTo>
                  <a:lnTo>
                    <a:pt x="220783" y="174597"/>
                  </a:lnTo>
                  <a:lnTo>
                    <a:pt x="318055" y="78536"/>
                  </a:lnTo>
                  <a:lnTo>
                    <a:pt x="338993" y="57848"/>
                  </a:lnTo>
                  <a:lnTo>
                    <a:pt x="287707" y="7116"/>
                  </a:lnTo>
                  <a:lnTo>
                    <a:pt x="286382" y="5403"/>
                  </a:lnTo>
                  <a:lnTo>
                    <a:pt x="285587" y="3953"/>
                  </a:lnTo>
                  <a:lnTo>
                    <a:pt x="285454" y="2636"/>
                  </a:lnTo>
                  <a:lnTo>
                    <a:pt x="285852" y="1581"/>
                  </a:lnTo>
                  <a:lnTo>
                    <a:pt x="286912" y="791"/>
                  </a:lnTo>
                  <a:lnTo>
                    <a:pt x="288502" y="264"/>
                  </a:lnTo>
                  <a:close/>
                </a:path>
              </a:pathLst>
            </a:custGeom>
            <a:solidFill>
              <a:schemeClr val="bg1"/>
            </a:solidFill>
            <a:ln w="0">
              <a:noFill/>
              <a:prstDash val="solid"/>
              <a:round/>
            </a:ln>
          </p:spPr>
          <p:txBody>
            <a:bodyPr vert="horz" wrap="square" lIns="91416" tIns="45708" rIns="91416" bIns="45708" numCol="1" anchor="t" anchorCtr="0" compatLnSpc="1">
              <a:noAutofit/>
            </a:bodyPr>
            <a:lstStyle/>
            <a:p>
              <a:endParaRPr lang="en-IN" sz="1350" dirty="0">
                <a:solidFill>
                  <a:schemeClr val="tx1">
                    <a:lumMod val="50000"/>
                    <a:lumOff val="50000"/>
                  </a:schemeClr>
                </a:solidFill>
                <a:latin typeface="+mn-ea"/>
                <a:cs typeface="思源宋体" panose="02020400000000000000" charset="-122"/>
              </a:endParaRPr>
            </a:p>
          </p:txBody>
        </p:sp>
      </p:grpSp>
      <p:sp>
        <p:nvSpPr>
          <p:cNvPr id="44" name="TextBox 7"/>
          <p:cNvSpPr txBox="1"/>
          <p:nvPr/>
        </p:nvSpPr>
        <p:spPr>
          <a:xfrm>
            <a:off x="4915343" y="596166"/>
            <a:ext cx="2361314" cy="584775"/>
          </a:xfrm>
          <a:prstGeom prst="rect">
            <a:avLst/>
          </a:prstGeom>
          <a:noFill/>
        </p:spPr>
        <p:txBody>
          <a:bodyPr wrap="square" lIns="0" rIns="0" rtlCol="0">
            <a:spAutoFit/>
          </a:bodyPr>
          <a:lstStyle/>
          <a:p>
            <a:pPr algn="dist"/>
            <a:r>
              <a:rPr lang="zh-CN" altLang="en-US"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rPr>
              <a:t>总结</a:t>
            </a:r>
            <a:endParaRPr lang="en-US" altLang="zh-CN" sz="3200" dirty="0">
              <a:solidFill>
                <a:schemeClr val="tx1">
                  <a:lumMod val="85000"/>
                  <a:lumOff val="15000"/>
                </a:schemeClr>
              </a:solidFill>
              <a:latin typeface="字魂35号-经典雅黑" panose="00000500000000000000" pitchFamily="2" charset="-122"/>
              <a:ea typeface="字魂35号-经典雅黑" panose="00000500000000000000" pitchFamily="2" charset="-122"/>
              <a:cs typeface="Bebas Neue" charset="0"/>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p:tgtEl>
                                          <p:spTgt spid="44"/>
                                        </p:tgtEl>
                                        <p:attrNameLst>
                                          <p:attrName>ppt_y</p:attrName>
                                        </p:attrNameLst>
                                      </p:cBhvr>
                                      <p:tavLst>
                                        <p:tav tm="0">
                                          <p:val>
                                            <p:strVal val="#ppt_y+#ppt_h*1.125000"/>
                                          </p:val>
                                        </p:tav>
                                        <p:tav tm="100000">
                                          <p:val>
                                            <p:strVal val="#ppt_y"/>
                                          </p:val>
                                        </p:tav>
                                      </p:tavLst>
                                    </p:anim>
                                    <p:animEffect transition="in" filter="wipe(up)">
                                      <p:cBhvr>
                                        <p:cTn id="22" dur="500"/>
                                        <p:tgtEl>
                                          <p:spTgt spid="44"/>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par>
                                <p:cTn id="29" presetID="53" presetClass="entr" presetSubtype="16"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par>
                                <p:cTn id="34" presetID="53" presetClass="entr" presetSubtype="16"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par>
                                <p:cTn id="39" presetID="53" presetClass="entr" presetSubtype="16"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Effect transition="in" filter="fade">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email"/>
          <a:stretch>
            <a:fillRect/>
          </a:stretch>
        </p:blipFill>
        <p:spPr>
          <a:xfrm rot="5400000">
            <a:off x="2667000" y="-2667000"/>
            <a:ext cx="6858000" cy="12192000"/>
          </a:xfrm>
          <a:prstGeom prst="rect">
            <a:avLst/>
          </a:prstGeom>
        </p:spPr>
      </p:pic>
      <p:sp>
        <p:nvSpPr>
          <p:cNvPr id="14" name="矩形 13"/>
          <p:cNvSpPr/>
          <p:nvPr/>
        </p:nvSpPr>
        <p:spPr>
          <a:xfrm>
            <a:off x="255094" y="233615"/>
            <a:ext cx="11682906" cy="63400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15" name="文本框 14"/>
          <p:cNvSpPr txBox="1"/>
          <p:nvPr/>
        </p:nvSpPr>
        <p:spPr>
          <a:xfrm>
            <a:off x="1941974" y="2210518"/>
            <a:ext cx="830805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7200" spc="600" dirty="0">
                <a:solidFill>
                  <a:srgbClr val="2B6587"/>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感谢</a:t>
            </a:r>
            <a:r>
              <a:rPr lang="zh-CN" altLang="en-US" sz="7200" spc="600" dirty="0">
                <a:solidFill>
                  <a:schemeClr val="tx1">
                    <a:lumMod val="85000"/>
                    <a:lumOff val="1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您的欣赏</a:t>
            </a:r>
          </a:p>
        </p:txBody>
      </p:sp>
      <p:sp>
        <p:nvSpPr>
          <p:cNvPr id="21" name="矩形 20"/>
          <p:cNvSpPr/>
          <p:nvPr/>
        </p:nvSpPr>
        <p:spPr>
          <a:xfrm>
            <a:off x="4960620" y="231003"/>
            <a:ext cx="2270760" cy="289770"/>
          </a:xfrm>
          <a:prstGeom prst="rect">
            <a:avLst/>
          </a:prstGeom>
          <a:solidFill>
            <a:srgbClr val="2B6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22" name="矩形 21"/>
          <p:cNvSpPr/>
          <p:nvPr/>
        </p:nvSpPr>
        <p:spPr>
          <a:xfrm>
            <a:off x="4960620" y="6435323"/>
            <a:ext cx="2270760" cy="1383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grpSp>
        <p:nvGrpSpPr>
          <p:cNvPr id="26" name="组合 25"/>
          <p:cNvGrpSpPr/>
          <p:nvPr/>
        </p:nvGrpSpPr>
        <p:grpSpPr>
          <a:xfrm>
            <a:off x="4611758" y="4515684"/>
            <a:ext cx="2684887" cy="253916"/>
            <a:chOff x="4822399" y="4679017"/>
            <a:chExt cx="3780187" cy="295171"/>
          </a:xfrm>
        </p:grpSpPr>
        <p:sp>
          <p:nvSpPr>
            <p:cNvPr id="27" name="文本框 6"/>
            <p:cNvSpPr txBox="1"/>
            <p:nvPr/>
          </p:nvSpPr>
          <p:spPr>
            <a:xfrm>
              <a:off x="4822399" y="4679017"/>
              <a:ext cx="2089740" cy="295171"/>
            </a:xfrm>
            <a:prstGeom prst="roundRect">
              <a:avLst>
                <a:gd name="adj" fmla="val 0"/>
              </a:avLst>
            </a:prstGeom>
            <a:solidFill>
              <a:srgbClr val="2B6587"/>
            </a:solidFill>
            <a:ln>
              <a:solidFill>
                <a:srgbClr val="2B6587"/>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1050" dirty="0">
                  <a:solidFill>
                    <a:schemeClr val="bg1"/>
                  </a:solidFill>
                  <a:effectLst>
                    <a:outerShdw blurRad="38100" dist="38100" dir="2700000" algn="tl">
                      <a:srgbClr val="000000">
                        <a:alpha val="43137"/>
                      </a:srgbClr>
                    </a:outerShdw>
                  </a:effectLst>
                  <a:latin typeface="字魂35号-经典雅黑" panose="00000500000000000000" pitchFamily="2" charset="-122"/>
                  <a:ea typeface="字魂35号-经典雅黑" panose="00000500000000000000" pitchFamily="2" charset="-122"/>
                  <a:sym typeface="字魂35号-经典雅黑" panose="00000500000000000000" pitchFamily="2" charset="-122"/>
                </a:rPr>
                <a:t>汇报人：第一</a:t>
              </a:r>
              <a:r>
                <a:rPr lang="en-US" altLang="zh-CN" sz="1050" dirty="0">
                  <a:solidFill>
                    <a:schemeClr val="bg1"/>
                  </a:solidFill>
                  <a:effectLst>
                    <a:outerShdw blurRad="38100" dist="38100" dir="2700000" algn="tl">
                      <a:srgbClr val="000000">
                        <a:alpha val="43137"/>
                      </a:srgbClr>
                    </a:outerShdw>
                  </a:effectLst>
                  <a:latin typeface="字魂35号-经典雅黑" panose="00000500000000000000" pitchFamily="2" charset="-122"/>
                  <a:ea typeface="字魂35号-经典雅黑" panose="00000500000000000000" pitchFamily="2" charset="-122"/>
                  <a:sym typeface="字魂35号-经典雅黑" panose="00000500000000000000" pitchFamily="2" charset="-122"/>
                </a:rPr>
                <a:t>PPT</a:t>
              </a:r>
            </a:p>
          </p:txBody>
        </p:sp>
        <p:sp>
          <p:nvSpPr>
            <p:cNvPr id="28" name="文本框 7"/>
            <p:cNvSpPr txBox="1"/>
            <p:nvPr/>
          </p:nvSpPr>
          <p:spPr>
            <a:xfrm>
              <a:off x="6912139" y="4679017"/>
              <a:ext cx="1690447" cy="293792"/>
            </a:xfrm>
            <a:prstGeom prst="roundRect">
              <a:avLst>
                <a:gd name="adj" fmla="val 0"/>
              </a:avLst>
            </a:prstGeom>
            <a:noFill/>
            <a:ln>
              <a:solidFill>
                <a:srgbClr val="2B6587"/>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1050" dirty="0">
                  <a:solidFill>
                    <a:schemeClr val="tx1">
                      <a:lumMod val="75000"/>
                      <a:lumOff val="25000"/>
                    </a:schemeClr>
                  </a:solidFill>
                  <a:latin typeface="字魂35号-经典雅黑" panose="00000500000000000000" pitchFamily="2" charset="-122"/>
                  <a:ea typeface="字魂35号-经典雅黑" panose="00000500000000000000" pitchFamily="2" charset="-122"/>
                  <a:sym typeface="字魂35号-经典雅黑" panose="00000500000000000000" pitchFamily="2" charset="-122"/>
                </a:rPr>
                <a:t>时间：</a:t>
              </a:r>
              <a:r>
                <a:rPr lang="en-US" altLang="zh-CN" sz="1050" dirty="0">
                  <a:solidFill>
                    <a:schemeClr val="tx1">
                      <a:lumMod val="75000"/>
                      <a:lumOff val="25000"/>
                    </a:schemeClr>
                  </a:solidFill>
                  <a:latin typeface="字魂95号-手刻宋" panose="00000500000000000000" pitchFamily="2" charset="-122"/>
                  <a:ea typeface="字魂95号-手刻宋" panose="00000500000000000000" pitchFamily="2" charset="-122"/>
                  <a:sym typeface="字魂35号-经典雅黑" panose="00000500000000000000" pitchFamily="2" charset="-122"/>
                </a:rPr>
                <a:t>202x</a:t>
              </a:r>
            </a:p>
          </p:txBody>
        </p:sp>
      </p:grpSp>
      <p:cxnSp>
        <p:nvCxnSpPr>
          <p:cNvPr id="29" name="直接连接符 28"/>
          <p:cNvCxnSpPr/>
          <p:nvPr/>
        </p:nvCxnSpPr>
        <p:spPr>
          <a:xfrm>
            <a:off x="5771786" y="4193208"/>
            <a:ext cx="648429" cy="0"/>
          </a:xfrm>
          <a:prstGeom prst="line">
            <a:avLst/>
          </a:prstGeom>
          <a:ln w="57150" cap="rnd">
            <a:solidFill>
              <a:srgbClr val="2B6587"/>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673804" y="3423633"/>
            <a:ext cx="6844392" cy="627479"/>
          </a:xfrm>
          <a:prstGeom prst="rect">
            <a:avLst/>
          </a:prstGeom>
          <a:noFill/>
          <a:ln w="3175">
            <a:noFill/>
            <a:prstDash val="solid"/>
          </a:ln>
        </p:spPr>
        <p:txBody>
          <a:bodyPr wrap="square" rtlCol="0">
            <a:spAutoFit/>
          </a:bodyPr>
          <a:lstStyle>
            <a:defPPr>
              <a:defRPr lang="zh-CN"/>
            </a:defPPr>
            <a:lvl1pPr algn="ctr">
              <a:defRPr sz="6000" b="1">
                <a:blipFill dpi="0" rotWithShape="1">
                  <a:blip r:embed="rId4"/>
                  <a:srcRect/>
                  <a:stretch>
                    <a:fillRect/>
                  </a:stretch>
                </a:blipFill>
              </a:defRPr>
            </a:lvl1pPr>
          </a:lstStyle>
          <a:p>
            <a:pPr>
              <a:lnSpc>
                <a:spcPts val="2200"/>
              </a:lnSpc>
            </a:pPr>
            <a:r>
              <a:rPr lang="en-US" altLang="zh-CN" sz="1050" b="0" dirty="0">
                <a:solidFill>
                  <a:schemeClr val="tx1">
                    <a:lumMod val="85000"/>
                    <a:lumOff val="15000"/>
                  </a:schemeClr>
                </a:solidFill>
                <a:latin typeface="字魂95号-手刻宋" panose="00000500000000000000" pitchFamily="2" charset="-122"/>
                <a:ea typeface="字魂95号-手刻宋" panose="00000500000000000000" pitchFamily="2" charset="-122"/>
              </a:rPr>
              <a:t>Together, we can help make sure that every family that walks into a restaurant can make an easy, healthy choice. Believe not all that you see nor half what you hear.</a:t>
            </a:r>
            <a:endParaRPr lang="zh-CN" altLang="en-US" sz="1050" b="0" dirty="0">
              <a:solidFill>
                <a:schemeClr val="tx1">
                  <a:lumMod val="85000"/>
                  <a:lumOff val="15000"/>
                </a:schemeClr>
              </a:solidFill>
              <a:latin typeface="字魂95号-手刻宋" panose="00000500000000000000" pitchFamily="2" charset="-122"/>
              <a:ea typeface="字魂95号-手刻宋" panose="00000500000000000000" pitchFamily="2" charset="-122"/>
            </a:endParaRPr>
          </a:p>
        </p:txBody>
      </p:sp>
      <p:sp>
        <p:nvSpPr>
          <p:cNvPr id="31" name="文本框 30"/>
          <p:cNvSpPr txBox="1"/>
          <p:nvPr/>
        </p:nvSpPr>
        <p:spPr>
          <a:xfrm>
            <a:off x="4857256" y="390907"/>
            <a:ext cx="2534144"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b="1" spc="600" dirty="0">
                <a:solidFill>
                  <a:srgbClr val="2B6587"/>
                </a:solidFill>
                <a:latin typeface="字魂95号-手刻宋" panose="00000500000000000000" pitchFamily="2" charset="-122"/>
                <a:ea typeface="字魂95号-手刻宋" panose="00000500000000000000" pitchFamily="2" charset="-122"/>
                <a:sym typeface="字魂35号-经典雅黑" panose="00000500000000000000" pitchFamily="2" charset="-122"/>
              </a:rPr>
              <a:t>2030</a:t>
            </a:r>
            <a:endParaRPr lang="zh-CN" altLang="en-US" sz="4800" b="1" spc="600" dirty="0">
              <a:solidFill>
                <a:srgbClr val="2B6587"/>
              </a:solidFill>
              <a:latin typeface="字魂95号-手刻宋" panose="00000500000000000000" pitchFamily="2" charset="-122"/>
              <a:ea typeface="字魂95号-手刻宋" panose="00000500000000000000" pitchFamily="2" charset="-122"/>
              <a:sym typeface="字魂35号-经典雅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14:conveyor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par>
                          <p:cTn id="24" fill="hold">
                            <p:stCondLst>
                              <p:cond delay="2000"/>
                            </p:stCondLst>
                            <p:childTnLst>
                              <p:par>
                                <p:cTn id="25" presetID="16" presetClass="entr" presetSubtype="37"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outVertical)">
                                      <p:cBhvr>
                                        <p:cTn id="27" dur="500"/>
                                        <p:tgtEl>
                                          <p:spTgt spid="15"/>
                                        </p:tgtEl>
                                      </p:cBhvr>
                                    </p:animEffect>
                                  </p:child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p:tgtEl>
                                          <p:spTgt spid="30"/>
                                        </p:tgtEl>
                                        <p:attrNameLst>
                                          <p:attrName>ppt_y</p:attrName>
                                        </p:attrNameLst>
                                      </p:cBhvr>
                                      <p:tavLst>
                                        <p:tav tm="0">
                                          <p:val>
                                            <p:strVal val="#ppt_y+#ppt_h*1.125000"/>
                                          </p:val>
                                        </p:tav>
                                        <p:tav tm="100000">
                                          <p:val>
                                            <p:strVal val="#ppt_y"/>
                                          </p:val>
                                        </p:tav>
                                      </p:tavLst>
                                    </p:anim>
                                    <p:animEffect transition="in" filter="wipe(up)">
                                      <p:cBhvr>
                                        <p:cTn id="32" dur="500"/>
                                        <p:tgtEl>
                                          <p:spTgt spid="30"/>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animEffect transition="in" filter="fade">
                                      <p:cBhvr>
                                        <p:cTn id="38" dur="500"/>
                                        <p:tgtEl>
                                          <p:spTgt spid="29"/>
                                        </p:tgtEl>
                                      </p:cBhvr>
                                    </p:animEffect>
                                  </p:childTnLst>
                                </p:cTn>
                              </p:par>
                            </p:childTnLst>
                          </p:cTn>
                        </p:par>
                        <p:par>
                          <p:cTn id="39" fill="hold">
                            <p:stCondLst>
                              <p:cond delay="3500"/>
                            </p:stCondLst>
                            <p:childTnLst>
                              <p:par>
                                <p:cTn id="40" presetID="16" presetClass="entr" presetSubtype="37"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arn(outVertical)">
                                      <p:cBhvr>
                                        <p:cTn id="42" dur="500"/>
                                        <p:tgtEl>
                                          <p:spTgt spid="26"/>
                                        </p:tgtEl>
                                      </p:cBhvr>
                                    </p:animEffect>
                                  </p:childTnLst>
                                </p:cTn>
                              </p:par>
                            </p:childTnLst>
                          </p:cTn>
                        </p:par>
                        <p:par>
                          <p:cTn id="43" fill="hold">
                            <p:stCondLst>
                              <p:cond delay="4000"/>
                            </p:stCondLst>
                            <p:childTnLst>
                              <p:par>
                                <p:cTn id="44" presetID="22" presetClass="entr" presetSubtype="4"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21" grpId="0" animBg="1"/>
      <p:bldP spid="22" grpId="0" animBg="1"/>
      <p:bldP spid="30" grpId="0"/>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WY0YTUwYTRmNTYxZjI3OTI2ZjViMjUzYmQ5NTE2OTE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394</Words>
  <Application>Microsoft Office PowerPoint</Application>
  <PresentationFormat>宽屏</PresentationFormat>
  <Paragraphs>27</Paragraphs>
  <Slides>6</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vt:i4>
      </vt:variant>
    </vt:vector>
  </HeadingPairs>
  <TitlesOfParts>
    <vt:vector size="16" baseType="lpstr">
      <vt:lpstr>等线</vt:lpstr>
      <vt:lpstr>等线 Light</vt:lpstr>
      <vt:lpstr>思源黑体 CN Light</vt:lpstr>
      <vt:lpstr>微软雅黑</vt:lpstr>
      <vt:lpstr>字魂35号-经典雅黑</vt:lpstr>
      <vt:lpstr>字魂95号-手刻宋</vt:lpstr>
      <vt:lpstr>Arial</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dc:title>
  <dc:creator>第一PPT，www.1ppt.com</dc:creator>
  <cp:keywords>www.1ppt.com</cp:keywords>
  <dc:description>第一PPT</dc:description>
  <cp:lastModifiedBy>兴宇 钱</cp:lastModifiedBy>
  <cp:revision>42</cp:revision>
  <dcterms:created xsi:type="dcterms:W3CDTF">2022-09-03T04:45:00Z</dcterms:created>
  <dcterms:modified xsi:type="dcterms:W3CDTF">2024-06-15T08:30:43Z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C17998A43A874A3CB36D75C41BF9533F_13</vt:lpwstr>
  </property>
  <property fmtid="{D5CDD505-2E9C-101B-9397-08002B2CF9AE}" pid="3" name="KSOProductBuildVer">
    <vt:lpwstr>2052-12.1.0.16729</vt:lpwstr>
  </property>
</Properties>
</file>