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3"/>
    <p:sldId id="265" r:id="rId4"/>
    <p:sldId id="338" r:id="rId5"/>
    <p:sldId id="339" r:id="rId6"/>
    <p:sldId id="359" r:id="rId7"/>
    <p:sldId id="360" r:id="rId8"/>
    <p:sldId id="340" r:id="rId9"/>
    <p:sldId id="361" r:id="rId10"/>
    <p:sldId id="362" r:id="rId11"/>
    <p:sldId id="341" r:id="rId12"/>
    <p:sldId id="363" r:id="rId13"/>
    <p:sldId id="342" r:id="rId14"/>
    <p:sldId id="364" r:id="rId15"/>
    <p:sldId id="343" r:id="rId16"/>
    <p:sldId id="344" r:id="rId17"/>
    <p:sldId id="365" r:id="rId18"/>
    <p:sldId id="345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280" r:id="rId31"/>
  </p:sldIdLst>
  <p:sldSz cx="12192000" cy="6858000"/>
  <p:notesSz cx="6858000" cy="9144000"/>
  <p:embeddedFontLst>
    <p:embeddedFont>
      <p:font typeface="Gilroy" panose="00000400000000000000" charset="0"/>
      <p:regular r:id="rId37"/>
    </p:embeddedFont>
    <p:embeddedFont>
      <p:font typeface="DM Serif Display" charset="0"/>
      <p:regular r:id="rId38"/>
      <p:italic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1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391" userDrawn="1">
          <p15:clr>
            <a:srgbClr val="A4A3A4"/>
          </p15:clr>
        </p15:guide>
        <p15:guide id="7" orient="horz" pos="826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195"/>
    <a:srgbClr val="1A3497"/>
    <a:srgbClr val="1B56A6"/>
    <a:srgbClr val="AF2EE2"/>
    <a:srgbClr val="030452"/>
    <a:srgbClr val="C44BAD"/>
    <a:srgbClr val="1B7FC0"/>
    <a:srgbClr val="E653AD"/>
    <a:srgbClr val="06023D"/>
    <a:srgbClr val="020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37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48" y="78"/>
      </p:cViewPr>
      <p:guideLst>
        <p:guide orient="horz" pos="2160"/>
        <p:guide pos="3840"/>
        <p:guide pos="461"/>
        <p:guide pos="7197"/>
        <p:guide orient="horz" pos="391"/>
        <p:guide orient="horz" pos="826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21C1-192A-433B-AA91-106F9135B2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39C0-D7C8-48AA-AF63-0D692BECED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190985"/>
            </a:gs>
            <a:gs pos="100000">
              <a:srgbClr val="1B59A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3595572" y="322166"/>
            <a:ext cx="8596428" cy="6535834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2"/>
          <a:srcRect l="30135" t="41982" b="12967"/>
          <a:stretch>
            <a:fillRect/>
          </a:stretch>
        </p:blipFill>
        <p:spPr>
          <a:xfrm>
            <a:off x="0" y="0"/>
            <a:ext cx="10639842" cy="6858000"/>
          </a:xfrm>
          <a:custGeom>
            <a:avLst/>
            <a:gdLst>
              <a:gd name="connsiteX0" fmla="*/ 0 w 10639842"/>
              <a:gd name="connsiteY0" fmla="*/ 0 h 6858000"/>
              <a:gd name="connsiteX1" fmla="*/ 10639842 w 10639842"/>
              <a:gd name="connsiteY1" fmla="*/ 0 h 6858000"/>
              <a:gd name="connsiteX2" fmla="*/ 10639842 w 10639842"/>
              <a:gd name="connsiteY2" fmla="*/ 6858000 h 6858000"/>
              <a:gd name="connsiteX3" fmla="*/ 0 w 106398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9842" h="6858000">
                <a:moveTo>
                  <a:pt x="0" y="0"/>
                </a:moveTo>
                <a:lnTo>
                  <a:pt x="10639842" y="0"/>
                </a:lnTo>
                <a:lnTo>
                  <a:pt x="106398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rcRect l="27603" t="64262"/>
          <a:stretch>
            <a:fillRect/>
          </a:stretch>
        </p:blipFill>
        <p:spPr>
          <a:xfrm>
            <a:off x="1" y="0"/>
            <a:ext cx="8550511" cy="4060993"/>
          </a:xfrm>
          <a:custGeom>
            <a:avLst/>
            <a:gdLst>
              <a:gd name="connsiteX0" fmla="*/ 0 w 8550511"/>
              <a:gd name="connsiteY0" fmla="*/ 0 h 4060993"/>
              <a:gd name="connsiteX1" fmla="*/ 8550511 w 8550511"/>
              <a:gd name="connsiteY1" fmla="*/ 0 h 4060993"/>
              <a:gd name="connsiteX2" fmla="*/ 8550511 w 8550511"/>
              <a:gd name="connsiteY2" fmla="*/ 4060993 h 4060993"/>
              <a:gd name="connsiteX3" fmla="*/ 0 w 8550511"/>
              <a:gd name="connsiteY3" fmla="*/ 4060993 h 406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11" h="4060993">
                <a:moveTo>
                  <a:pt x="0" y="0"/>
                </a:moveTo>
                <a:lnTo>
                  <a:pt x="8550511" y="0"/>
                </a:lnTo>
                <a:lnTo>
                  <a:pt x="8550511" y="4060993"/>
                </a:lnTo>
                <a:lnTo>
                  <a:pt x="0" y="4060993"/>
                </a:lnTo>
                <a:close/>
              </a:path>
            </a:pathLst>
          </a:custGeom>
        </p:spPr>
      </p:pic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4"/>
          <a:srcRect l="-13545" t="1" r="34945" b="41439"/>
          <a:stretch>
            <a:fillRect/>
          </a:stretch>
        </p:blipFill>
        <p:spPr>
          <a:xfrm rot="605302">
            <a:off x="5994360" y="2794755"/>
            <a:ext cx="6459513" cy="4612577"/>
          </a:xfrm>
          <a:custGeom>
            <a:avLst/>
            <a:gdLst>
              <a:gd name="connsiteX0" fmla="*/ 0 w 6459513"/>
              <a:gd name="connsiteY0" fmla="*/ 0 h 4612577"/>
              <a:gd name="connsiteX1" fmla="*/ 5833918 w 6459513"/>
              <a:gd name="connsiteY1" fmla="*/ 0 h 4612577"/>
              <a:gd name="connsiteX2" fmla="*/ 6459513 w 6459513"/>
              <a:gd name="connsiteY2" fmla="*/ 3516206 h 4612577"/>
              <a:gd name="connsiteX3" fmla="*/ 297276 w 6459513"/>
              <a:gd name="connsiteY3" fmla="*/ 4612577 h 461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9513" h="4612577">
                <a:moveTo>
                  <a:pt x="0" y="0"/>
                </a:moveTo>
                <a:lnTo>
                  <a:pt x="5833918" y="0"/>
                </a:lnTo>
                <a:lnTo>
                  <a:pt x="6459513" y="3516206"/>
                </a:lnTo>
                <a:lnTo>
                  <a:pt x="297276" y="4612577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/>
        </p:nvSpPr>
        <p:spPr>
          <a:xfrm>
            <a:off x="1" y="0"/>
            <a:ext cx="1837206" cy="6858000"/>
          </a:xfrm>
          <a:custGeom>
            <a:avLst/>
            <a:gdLst>
              <a:gd name="connsiteX0" fmla="*/ 0 w 2347833"/>
              <a:gd name="connsiteY0" fmla="*/ 0 h 6858000"/>
              <a:gd name="connsiteX1" fmla="*/ 2347833 w 2347833"/>
              <a:gd name="connsiteY1" fmla="*/ 0 h 6858000"/>
              <a:gd name="connsiteX2" fmla="*/ 2347833 w 2347833"/>
              <a:gd name="connsiteY2" fmla="*/ 6858000 h 6858000"/>
              <a:gd name="connsiteX3" fmla="*/ 0 w 2347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833" h="6858000">
                <a:moveTo>
                  <a:pt x="0" y="0"/>
                </a:moveTo>
                <a:lnTo>
                  <a:pt x="2347833" y="0"/>
                </a:lnTo>
                <a:lnTo>
                  <a:pt x="23478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1435082" y="5418951"/>
            <a:ext cx="761187" cy="761187"/>
            <a:chOff x="1984442" y="5680952"/>
            <a:chExt cx="476655" cy="476655"/>
          </a:xfrm>
          <a:solidFill>
            <a:srgbClr val="AF2EE2"/>
          </a:solidFill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41181" y="5797398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55331" y="1891672"/>
            <a:ext cx="5739547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IN" altLang="en-US" sz="4800" b="0" i="0" u="none" strike="noStrike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Slurm</a:t>
            </a:r>
            <a:endParaRPr lang="en-IN" altLang="en-US" sz="48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Resource Scheduling and Allocation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Slurm's resource scheduler uses different strategies for allocating resources efficiently: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Fairshare Scheduling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Allocates resources based on the historical usage of resources by users or groups. This ensures equitable distribution of resources.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Resource Scheduling and Allocation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Priority Scheduling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allows for user-defined priorities (e.g., based on job size, user, or job class) to ensure that more critical jobs get higher priority in scheduling.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Backfilling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When smaller jobs can be run without delaying larger jobs in the queue, Slurm can backfill the schedule, improving resource utilization.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Slurm Configuration and Customization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is highly configurable, with multiple options for administrators to tailor the scheduler to their specific environment: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Partitions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divides the available nodes into partitions, which can represent different types of hardware, job classes, or access levels. For example, a high-performance partition might have more powerful hardware and higher priority for certain jobs.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Slurm Configuration and Customization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Constraints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allows administrators to set job constraints based on factors like job requirements (e.g., CPU cores, memory, GPU resources, etc.).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Resource Limits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Administrators can set limits on how many resources a user or group can request, ensuring fair allocation across all users.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Job Control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Once a job is running, users can control or manage the job through Slurm’s job management tools: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Canceling Jobs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Using scancel, users can cancel their jobs from the queue or stop a job that's running.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Dependencies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supports job dependencies, where one job can be set to run only after another has completed, or based on other conditions.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also supports advanced features that help optimize job management in large-scale systems: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GPU Scheduling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can schedule and allocate GPU resources, ensuring that jobs needing GPUs are efficiently placed.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Arrays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Users can submit an array of similar jobs (e.g., jobs that differ only by input files) without having to submit each job individually.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Interactive Jobs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supports interactive job scheduling, where users can reserve nodes and interact with them, e.g., for debugging or running an interactive session.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Resource Reservation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Jobs can request a specific set of resources, and Slurm can reserve these resources in advance.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provides security features to ensure that job execution and resource allocation are done in a secure environment: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User Authentication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typically integrates with existing authentication systems (such as Kerberos, LDAP, or other authentication methods) to ensure that users are who they claim to be.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Administrators can define who can submit jobs, which resources they can access, and the types of jobs they can run.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includes robust accounting and reporting tools that track resource usage: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Accounting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records detailed job and resource usage data, including CPU hours, memory usage, and wall-clock time.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Resource Utilization Reporting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Administrators can generate reports to see resource usage patterns across the cluster, helping to optimize resource allocation.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Slurmdbd</a:t>
            </a:r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This database daemon stores accounting data, allowing for long-term analysis and reporting.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(Simple Linux Utility for Resource Management) is an open-source job scheduling system designed for high-performance computing (HPC) environments, particularly for clusters of computers or supercomputers.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It is widely used in academic, research, and industrial settings to manage computing resources and job queues.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Slurm Integration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can be integrated with other software systems, including: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Slurm can be used alongside MPI (Message Passing Interface) to run parallel applications across the cluster.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Scheduler Backends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Slurm can be integrated with other scheduling backends (e.g., Kubernetes for containerized environments).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Monitoring Tools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Slurm can interface with monitoring systems like Ganglia, Prometheus, and Grafana to track performance and cluster health.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report job or job step accounting information about active or completed jobs.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allocate resources for a job in real time. Typically this is used to allocate resources and spawn a shell. The shell is then used to execute srun commands to launch parallel tasks.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sattach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attach standard input, output, and error plus signal capabilities to a currently running job or job step. One can attach to and detach from jobs multiple times.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submit a job script for later execution. The script will typically contain one or more srun commands to launch parallel tasks.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8470" y="1253490"/>
            <a:ext cx="1127506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sbcast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transfer a file from local disk to local disk on the nodes allocated to a job. This can be used to effectively use diskless compute nodes or provide improved performance relative to a shared file system.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scancel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cancel a pending or running job or job step. It can also be used to send an arbitrary signal to all processes associated with a running job or job step.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scontrol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the administrative tool used to view and/or modify Slurm state. Note that many scontrol commands can only be executed as user root.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sinfo 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reports the state of partitions and nodes managed by Slurm. It has a wide variety of filtering, sorting, and formatting options.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sprio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display a detailed view of the components affecting a job's priority.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reports the state of jobs or job steps. It has a wide variety of filtering, sorting, and formatting options. By default, it reports the running jobs in priority order and then the pending jobs in priority order.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srun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submit a job for execution or initiate job steps in real time. srun has a wide variety of options to specify resource requirements, including: minimum and maximum node count, processor count, specific nodes to use or not use, and specific node characteristics (so much memory, disk space, certain required features, etc.).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A job can contain multiple job steps executing sequentially or in parallel on independent or shared resources within the job's node allocation.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sshare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displays detailed information about fairshare usage on the cluster. Note that this is only viable when using the priority/multifactor plugin.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sstat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get information about the resources utilized by a running job or job step.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Commands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strigger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used to set, get or view event triggers. Event triggers include things such as nodes going down or jobs approaching their time limit.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sview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is a graphical user interface to get and update state information for jobs, partitions, and nodes managed by Slurm.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190985"/>
            </a:gs>
            <a:gs pos="100000">
              <a:srgbClr val="1B59A7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rcRect r="24556" b="42640"/>
          <a:stretch>
            <a:fillRect/>
          </a:stretch>
        </p:blipFill>
        <p:spPr>
          <a:xfrm>
            <a:off x="3595572" y="322166"/>
            <a:ext cx="8596428" cy="6535834"/>
          </a:xfrm>
          <a:custGeom>
            <a:avLst/>
            <a:gdLst>
              <a:gd name="connsiteX0" fmla="*/ 0 w 8596428"/>
              <a:gd name="connsiteY0" fmla="*/ 0 h 6535834"/>
              <a:gd name="connsiteX1" fmla="*/ 8596428 w 8596428"/>
              <a:gd name="connsiteY1" fmla="*/ 0 h 6535834"/>
              <a:gd name="connsiteX2" fmla="*/ 8596428 w 8596428"/>
              <a:gd name="connsiteY2" fmla="*/ 6535834 h 6535834"/>
              <a:gd name="connsiteX3" fmla="*/ 0 w 8596428"/>
              <a:gd name="connsiteY3" fmla="*/ 6535834 h 653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6428" h="6535834">
                <a:moveTo>
                  <a:pt x="0" y="0"/>
                </a:moveTo>
                <a:lnTo>
                  <a:pt x="8596428" y="0"/>
                </a:lnTo>
                <a:lnTo>
                  <a:pt x="8596428" y="6535834"/>
                </a:lnTo>
                <a:lnTo>
                  <a:pt x="0" y="6535834"/>
                </a:lnTo>
                <a:close/>
              </a:path>
            </a:pathLst>
          </a:cu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2"/>
          <a:srcRect l="30135" t="41982" b="12967"/>
          <a:stretch>
            <a:fillRect/>
          </a:stretch>
        </p:blipFill>
        <p:spPr>
          <a:xfrm>
            <a:off x="0" y="0"/>
            <a:ext cx="10639842" cy="6858000"/>
          </a:xfrm>
          <a:custGeom>
            <a:avLst/>
            <a:gdLst>
              <a:gd name="connsiteX0" fmla="*/ 0 w 10639842"/>
              <a:gd name="connsiteY0" fmla="*/ 0 h 6858000"/>
              <a:gd name="connsiteX1" fmla="*/ 10639842 w 10639842"/>
              <a:gd name="connsiteY1" fmla="*/ 0 h 6858000"/>
              <a:gd name="connsiteX2" fmla="*/ 10639842 w 10639842"/>
              <a:gd name="connsiteY2" fmla="*/ 6858000 h 6858000"/>
              <a:gd name="connsiteX3" fmla="*/ 0 w 106398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9842" h="6858000">
                <a:moveTo>
                  <a:pt x="0" y="0"/>
                </a:moveTo>
                <a:lnTo>
                  <a:pt x="10639842" y="0"/>
                </a:lnTo>
                <a:lnTo>
                  <a:pt x="1063984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rcRect l="27603" t="64262"/>
          <a:stretch>
            <a:fillRect/>
          </a:stretch>
        </p:blipFill>
        <p:spPr>
          <a:xfrm>
            <a:off x="1" y="0"/>
            <a:ext cx="8550511" cy="4060993"/>
          </a:xfrm>
          <a:custGeom>
            <a:avLst/>
            <a:gdLst>
              <a:gd name="connsiteX0" fmla="*/ 0 w 8550511"/>
              <a:gd name="connsiteY0" fmla="*/ 0 h 4060993"/>
              <a:gd name="connsiteX1" fmla="*/ 8550511 w 8550511"/>
              <a:gd name="connsiteY1" fmla="*/ 0 h 4060993"/>
              <a:gd name="connsiteX2" fmla="*/ 8550511 w 8550511"/>
              <a:gd name="connsiteY2" fmla="*/ 4060993 h 4060993"/>
              <a:gd name="connsiteX3" fmla="*/ 0 w 8550511"/>
              <a:gd name="connsiteY3" fmla="*/ 4060993 h 406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11" h="4060993">
                <a:moveTo>
                  <a:pt x="0" y="0"/>
                </a:moveTo>
                <a:lnTo>
                  <a:pt x="8550511" y="0"/>
                </a:lnTo>
                <a:lnTo>
                  <a:pt x="8550511" y="4060993"/>
                </a:lnTo>
                <a:lnTo>
                  <a:pt x="0" y="4060993"/>
                </a:lnTo>
                <a:close/>
              </a:path>
            </a:pathLst>
          </a:custGeom>
        </p:spPr>
      </p:pic>
      <p:pic>
        <p:nvPicPr>
          <p:cNvPr id="119" name="图片 118"/>
          <p:cNvPicPr>
            <a:picLocks noChangeAspect="1"/>
          </p:cNvPicPr>
          <p:nvPr/>
        </p:nvPicPr>
        <p:blipFill rotWithShape="1">
          <a:blip r:embed="rId4"/>
          <a:srcRect l="-13545" t="1" r="34945" b="41439"/>
          <a:stretch>
            <a:fillRect/>
          </a:stretch>
        </p:blipFill>
        <p:spPr>
          <a:xfrm rot="605302">
            <a:off x="5994360" y="2794755"/>
            <a:ext cx="6459513" cy="4612577"/>
          </a:xfrm>
          <a:custGeom>
            <a:avLst/>
            <a:gdLst>
              <a:gd name="connsiteX0" fmla="*/ 0 w 6459513"/>
              <a:gd name="connsiteY0" fmla="*/ 0 h 4612577"/>
              <a:gd name="connsiteX1" fmla="*/ 5833918 w 6459513"/>
              <a:gd name="connsiteY1" fmla="*/ 0 h 4612577"/>
              <a:gd name="connsiteX2" fmla="*/ 6459513 w 6459513"/>
              <a:gd name="connsiteY2" fmla="*/ 3516206 h 4612577"/>
              <a:gd name="connsiteX3" fmla="*/ 297276 w 6459513"/>
              <a:gd name="connsiteY3" fmla="*/ 4612577 h 461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9513" h="4612577">
                <a:moveTo>
                  <a:pt x="0" y="0"/>
                </a:moveTo>
                <a:lnTo>
                  <a:pt x="5833918" y="0"/>
                </a:lnTo>
                <a:lnTo>
                  <a:pt x="6459513" y="3516206"/>
                </a:lnTo>
                <a:lnTo>
                  <a:pt x="297276" y="4612577"/>
                </a:lnTo>
                <a:close/>
              </a:path>
            </a:pathLst>
          </a:custGeom>
        </p:spPr>
      </p:pic>
      <p:sp>
        <p:nvSpPr>
          <p:cNvPr id="17" name="任意多边形: 形状 16"/>
          <p:cNvSpPr/>
          <p:nvPr/>
        </p:nvSpPr>
        <p:spPr>
          <a:xfrm>
            <a:off x="1" y="0"/>
            <a:ext cx="1837206" cy="6858000"/>
          </a:xfrm>
          <a:custGeom>
            <a:avLst/>
            <a:gdLst>
              <a:gd name="connsiteX0" fmla="*/ 0 w 2347833"/>
              <a:gd name="connsiteY0" fmla="*/ 0 h 6858000"/>
              <a:gd name="connsiteX1" fmla="*/ 2347833 w 2347833"/>
              <a:gd name="connsiteY1" fmla="*/ 0 h 6858000"/>
              <a:gd name="connsiteX2" fmla="*/ 2347833 w 2347833"/>
              <a:gd name="connsiteY2" fmla="*/ 6858000 h 6858000"/>
              <a:gd name="connsiteX3" fmla="*/ 0 w 23478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7833" h="6858000">
                <a:moveTo>
                  <a:pt x="0" y="0"/>
                </a:moveTo>
                <a:lnTo>
                  <a:pt x="2347833" y="0"/>
                </a:lnTo>
                <a:lnTo>
                  <a:pt x="23478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 rot="16200000">
            <a:off x="1435082" y="5418951"/>
            <a:ext cx="761187" cy="761187"/>
            <a:chOff x="1984442" y="5680952"/>
            <a:chExt cx="476655" cy="476655"/>
          </a:xfrm>
          <a:solidFill>
            <a:srgbClr val="AF2EE2"/>
          </a:solidFill>
        </p:grpSpPr>
        <p:sp>
          <p:nvSpPr>
            <p:cNvPr id="28" name="椭圆 27"/>
            <p:cNvSpPr/>
            <p:nvPr/>
          </p:nvSpPr>
          <p:spPr>
            <a:xfrm>
              <a:off x="1984442" y="5680952"/>
              <a:ext cx="476655" cy="476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半闭框 29"/>
            <p:cNvSpPr/>
            <p:nvPr/>
          </p:nvSpPr>
          <p:spPr>
            <a:xfrm rot="13500593">
              <a:off x="2141181" y="5797398"/>
              <a:ext cx="163177" cy="163177"/>
            </a:xfrm>
            <a:prstGeom prst="halfFrame">
              <a:avLst>
                <a:gd name="adj1" fmla="val 20149"/>
                <a:gd name="adj2" fmla="val 189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55331" y="1840177"/>
            <a:ext cx="6611554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6000" b="0" i="0" u="none" strike="noStrike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Thank you</a:t>
            </a:r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fontAlgn="ctr"/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is designed to allocate resources, schedule jobs, and manage job execution in a cluster.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It is highly scalable, supporting anything from a few nodes to tens of thousands of nodes, making it suitable for large-scale systems.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It also provides tools for monitoring, controlling, and managing jobs, as well as for tracking resource usage.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Core Components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Slurm consists of several key components that work together to manage job scheduling and resource allocation: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Slurm Controller (slurmctld)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The central server that manages the entire cluster. It communicates with Slurm daemons on compute nodes to allocate resources and schedule jobs.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Core Components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Slurm Daemons (slurmd)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These are daemon processes running on each compute node that execute jobs. They also handle tasks like monitoring job status and reporting resource utilization back to the controller.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Slurm Database (slurmdbd)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An optional database daemon that stores job and accounting data. It allows administrators to track resource usage, job history, and accounting information.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Core Components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lurm User Command Line Tools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These include commands like sbatch, srun, squeue, and scontrol, which users and administrators use to submit jobs, monitor queues, and manage job execution.</a:t>
            </a:r>
            <a:endParaRPr lang="en-IN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Job Submission and Execution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Users submit jobs using the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command (for batch jobs), </a:t>
            </a:r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srun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 (for interactive jobs), or other job submission tools.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Jobs are then queued and scheduled according to the resources they require, the job priority, and available resources.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Job Submission and Execution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Queuing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When a user submits a job, it enters the queue and waits for resources to become available. Slurm uses various scheduling algorithms to determine the order in which jobs are executed, such as First-Come-First-Served (FCFS), Priority Scheduling, and Backfilling.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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0" y="-4537"/>
            <a:ext cx="12192000" cy="1070042"/>
          </a:xfrm>
          <a:custGeom>
            <a:avLst/>
            <a:gdLst>
              <a:gd name="connsiteX0" fmla="*/ 0 w 12192000"/>
              <a:gd name="connsiteY0" fmla="*/ 0 h 4704110"/>
              <a:gd name="connsiteX1" fmla="*/ 12192000 w 12192000"/>
              <a:gd name="connsiteY1" fmla="*/ 0 h 4704110"/>
              <a:gd name="connsiteX2" fmla="*/ 12192000 w 12192000"/>
              <a:gd name="connsiteY2" fmla="*/ 4704110 h 4704110"/>
              <a:gd name="connsiteX3" fmla="*/ 0 w 12192000"/>
              <a:gd name="connsiteY3" fmla="*/ 4704110 h 470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704110">
                <a:moveTo>
                  <a:pt x="0" y="0"/>
                </a:moveTo>
                <a:lnTo>
                  <a:pt x="12192000" y="0"/>
                </a:lnTo>
                <a:lnTo>
                  <a:pt x="12192000" y="4704110"/>
                </a:lnTo>
                <a:lnTo>
                  <a:pt x="0" y="4704110"/>
                </a:lnTo>
                <a:close/>
              </a:path>
            </a:pathLst>
          </a:custGeom>
          <a:gradFill>
            <a:gsLst>
              <a:gs pos="38000">
                <a:srgbClr val="020457"/>
              </a:gs>
              <a:gs pos="100000">
                <a:srgbClr val="06023D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N" altLang="zh-CN" sz="4000" b="1"/>
              <a:t>Slurm </a:t>
            </a:r>
            <a:endParaRPr lang="en-IN" altLang="zh-CN" sz="4000" b="1"/>
          </a:p>
        </p:txBody>
      </p:sp>
      <p:sp>
        <p:nvSpPr>
          <p:cNvPr id="2" name="椭圆 1"/>
          <p:cNvSpPr/>
          <p:nvPr/>
        </p:nvSpPr>
        <p:spPr>
          <a:xfrm>
            <a:off x="4849595" y="3092478"/>
            <a:ext cx="2322286" cy="2322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0" y="2928225"/>
            <a:ext cx="500775" cy="5007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22695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9854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6" name="图形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167" y="2928225"/>
            <a:ext cx="500775" cy="500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00232" y="3540934"/>
            <a:ext cx="241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Description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215" y="4271650"/>
            <a:ext cx="332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Presentations are communication tools that can be used as demonstrations, lectures, speeches, reports, and more. 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7391" y="5123415"/>
            <a:ext cx="1466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2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32,495</a:t>
            </a:r>
            <a:endParaRPr lang="en-US" altLang="zh-CN" b="0" i="0" u="none" strike="noStrike" dirty="0">
              <a:solidFill>
                <a:schemeClr val="bg1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4355" y="1311275"/>
            <a:ext cx="11275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Job Submission and Execution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Allocation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Slurm allocates nodes or CPUs for jobs based on the job's resource request (e.g., number of cores, memory, etc.).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u="sng">
                <a:latin typeface="Arial" panose="020B0604020202020204" pitchFamily="34" charset="0"/>
                <a:cs typeface="Arial" panose="020B0604020202020204" pitchFamily="34" charset="0"/>
              </a:rPr>
              <a:t>Job Monitoring</a:t>
            </a:r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: Once a job is running, users can monitor its status using commands like squeue (which shows job status) or scontrol (for detailed job management).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M5MTBlNmI2YTY3ZjIxYzUzNmRhMGQyM2YxMDkyYj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衬线复古01">
      <a:majorFont>
        <a:latin typeface="DM Serif Display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13015</Words>
  <Application>WPS Presentation</Application>
  <PresentationFormat>宽屏</PresentationFormat>
  <Paragraphs>517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Gilroy</vt:lpstr>
      <vt:lpstr>DM Serif Display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Sandeep Walvekar</cp:lastModifiedBy>
  <cp:revision>21</cp:revision>
  <dcterms:created xsi:type="dcterms:W3CDTF">2023-03-30T01:36:00Z</dcterms:created>
  <dcterms:modified xsi:type="dcterms:W3CDTF">2024-11-26T12:07:38Z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A8FD4FC265F5468F891C789FC75268A2_13</vt:lpwstr>
  </property>
  <property fmtid="{D5CDD505-2E9C-101B-9397-08002B2CF9AE}" pid="3" name="KSOProductBuildVer">
    <vt:lpwstr>1033-12.2.0.18911</vt:lpwstr>
  </property>
</Properties>
</file>