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1" r:id="rId3"/>
    <p:sldId id="267" r:id="rId4"/>
    <p:sldId id="349" r:id="rId5"/>
    <p:sldId id="350" r:id="rId6"/>
    <p:sldId id="367" r:id="rId7"/>
    <p:sldId id="368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69" r:id="rId16"/>
    <p:sldId id="358" r:id="rId17"/>
    <p:sldId id="370" r:id="rId18"/>
    <p:sldId id="359" r:id="rId19"/>
    <p:sldId id="360" r:id="rId20"/>
    <p:sldId id="371" r:id="rId21"/>
    <p:sldId id="361" r:id="rId22"/>
    <p:sldId id="362" r:id="rId23"/>
    <p:sldId id="363" r:id="rId24"/>
    <p:sldId id="364" r:id="rId25"/>
    <p:sldId id="365" r:id="rId26"/>
    <p:sldId id="372" r:id="rId27"/>
    <p:sldId id="380" r:id="rId28"/>
    <p:sldId id="373" r:id="rId29"/>
    <p:sldId id="381" r:id="rId30"/>
    <p:sldId id="382" r:id="rId31"/>
    <p:sldId id="374" r:id="rId32"/>
    <p:sldId id="375" r:id="rId33"/>
    <p:sldId id="383" r:id="rId34"/>
    <p:sldId id="384" r:id="rId35"/>
    <p:sldId id="376" r:id="rId36"/>
    <p:sldId id="377" r:id="rId37"/>
    <p:sldId id="379" r:id="rId38"/>
    <p:sldId id="366" r:id="rId39"/>
    <p:sldId id="294" r:id="rId40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6CC0F15-0675-4A42-BD91-DA112202ED77}">
          <p14:sldIdLst>
            <p14:sldId id="261"/>
            <p14:sldId id="267"/>
            <p14:sldId id="349"/>
            <p14:sldId id="350"/>
            <p14:sldId id="367"/>
            <p14:sldId id="368"/>
            <p14:sldId id="351"/>
            <p14:sldId id="352"/>
            <p14:sldId id="353"/>
            <p14:sldId id="354"/>
            <p14:sldId id="355"/>
            <p14:sldId id="356"/>
            <p14:sldId id="357"/>
            <p14:sldId id="369"/>
            <p14:sldId id="358"/>
            <p14:sldId id="370"/>
            <p14:sldId id="359"/>
            <p14:sldId id="360"/>
            <p14:sldId id="371"/>
            <p14:sldId id="361"/>
            <p14:sldId id="362"/>
            <p14:sldId id="363"/>
            <p14:sldId id="364"/>
            <p14:sldId id="365"/>
            <p14:sldId id="372"/>
            <p14:sldId id="380"/>
            <p14:sldId id="373"/>
            <p14:sldId id="381"/>
            <p14:sldId id="382"/>
            <p14:sldId id="374"/>
            <p14:sldId id="375"/>
            <p14:sldId id="383"/>
            <p14:sldId id="384"/>
            <p14:sldId id="376"/>
            <p14:sldId id="377"/>
            <p14:sldId id="379"/>
            <p14:sldId id="36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586" userDrawn="1">
          <p15:clr>
            <a:srgbClr val="A4A3A4"/>
          </p15:clr>
        </p15:guide>
        <p15:guide id="2" orient="horz" pos="1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47"/>
    <a:srgbClr val="FF4D2F"/>
    <a:srgbClr val="D23920"/>
    <a:srgbClr val="B64D3C"/>
    <a:srgbClr val="01E1F9"/>
    <a:srgbClr val="53A2F8"/>
    <a:srgbClr val="4EA3FD"/>
    <a:srgbClr val="F7F7F7"/>
    <a:srgbClr val="0D2237"/>
    <a:srgbClr val="1A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41" autoAdjust="0"/>
    <p:restoredTop sz="86372"/>
  </p:normalViewPr>
  <p:slideViewPr>
    <p:cSldViewPr snapToGrid="0" snapToObjects="1" showGuides="1">
      <p:cViewPr>
        <p:scale>
          <a:sx n="66" d="100"/>
          <a:sy n="66" d="100"/>
        </p:scale>
        <p:origin x="332" y="600"/>
      </p:cViewPr>
      <p:guideLst>
        <p:guide pos="586"/>
        <p:guide orient="horz" pos="1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7320"/>
    </p:cViewPr>
  </p:sorterViewPr>
  <p:notesViewPr>
    <p:cSldViewPr snapToGrid="0" snapToObjects="1">
      <p:cViewPr varScale="1">
        <p:scale>
          <a:sx n="69" d="100"/>
          <a:sy n="69" d="100"/>
        </p:scale>
        <p:origin x="34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2DF6A-CAEC-BC44-AA67-806316C294AD}" type="datetimeFigureOut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818F-93EC-4D44-B590-FCFD097ECD18}" type="slidenum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BFEF4A5-89D2-4C04-924D-03571E601A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5F0A5159-E94A-481E-A5B5-090A36566B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31178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62357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93535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24650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155829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6pPr>
    <a:lvl7pPr marL="187007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7pPr>
    <a:lvl8pPr marL="218186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8pPr>
    <a:lvl9pPr marL="249364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Inter" panose="02000503000000020004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Inter" panose="020005030000000200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04113" y="0"/>
            <a:ext cx="7587887" cy="6858000"/>
          </a:xfrm>
          <a:custGeom>
            <a:avLst/>
            <a:gdLst>
              <a:gd name="connsiteX0" fmla="*/ 208864 w 7587887"/>
              <a:gd name="connsiteY0" fmla="*/ 0 h 6858000"/>
              <a:gd name="connsiteX1" fmla="*/ 7587887 w 7587887"/>
              <a:gd name="connsiteY1" fmla="*/ 0 h 6858000"/>
              <a:gd name="connsiteX2" fmla="*/ 7587887 w 7587887"/>
              <a:gd name="connsiteY2" fmla="*/ 6858000 h 6858000"/>
              <a:gd name="connsiteX3" fmla="*/ 4098321 w 7587887"/>
              <a:gd name="connsiteY3" fmla="*/ 6858000 h 6858000"/>
              <a:gd name="connsiteX4" fmla="*/ 4527676 w 7587887"/>
              <a:gd name="connsiteY4" fmla="*/ 6204458 h 6858000"/>
              <a:gd name="connsiteX5" fmla="*/ 5020172 w 7587887"/>
              <a:gd name="connsiteY5" fmla="*/ 5655651 h 6858000"/>
              <a:gd name="connsiteX6" fmla="*/ 4885473 w 7587887"/>
              <a:gd name="connsiteY6" fmla="*/ 4759125 h 6858000"/>
              <a:gd name="connsiteX7" fmla="*/ 4081483 w 7587887"/>
              <a:gd name="connsiteY7" fmla="*/ 4277348 h 6858000"/>
              <a:gd name="connsiteX8" fmla="*/ 3412194 w 7587887"/>
              <a:gd name="connsiteY8" fmla="*/ 4105584 h 6858000"/>
              <a:gd name="connsiteX9" fmla="*/ 2595576 w 7587887"/>
              <a:gd name="connsiteY9" fmla="*/ 3171354 h 6858000"/>
              <a:gd name="connsiteX10" fmla="*/ 2241989 w 7587887"/>
              <a:gd name="connsiteY10" fmla="*/ 2446593 h 6858000"/>
              <a:gd name="connsiteX11" fmla="*/ 1113878 w 7587887"/>
              <a:gd name="connsiteY11" fmla="*/ 1834945 h 6858000"/>
              <a:gd name="connsiteX12" fmla="*/ 82583 w 7587887"/>
              <a:gd name="connsiteY12" fmla="*/ 1101805 h 6858000"/>
              <a:gd name="connsiteX13" fmla="*/ 166771 w 7587887"/>
              <a:gd name="connsiteY13" fmla="*/ 75409 h 6858000"/>
              <a:gd name="connsiteX14" fmla="*/ 208864 w 7587887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87887" h="6858000">
                <a:moveTo>
                  <a:pt x="208864" y="0"/>
                </a:moveTo>
                <a:cubicBezTo>
                  <a:pt x="208864" y="0"/>
                  <a:pt x="208864" y="0"/>
                  <a:pt x="7587887" y="0"/>
                </a:cubicBezTo>
                <a:lnTo>
                  <a:pt x="7587887" y="6858000"/>
                </a:lnTo>
                <a:cubicBezTo>
                  <a:pt x="7587887" y="6858000"/>
                  <a:pt x="7587887" y="6858000"/>
                  <a:pt x="4098321" y="6858000"/>
                </a:cubicBezTo>
                <a:cubicBezTo>
                  <a:pt x="4182508" y="6610827"/>
                  <a:pt x="4338255" y="6388791"/>
                  <a:pt x="4527676" y="6204458"/>
                </a:cubicBezTo>
                <a:cubicBezTo>
                  <a:pt x="4704469" y="6032694"/>
                  <a:pt x="4914938" y="5877687"/>
                  <a:pt x="5020172" y="5655651"/>
                </a:cubicBezTo>
                <a:cubicBezTo>
                  <a:pt x="5154872" y="5370774"/>
                  <a:pt x="5083313" y="5010488"/>
                  <a:pt x="4885473" y="4759125"/>
                </a:cubicBezTo>
                <a:cubicBezTo>
                  <a:pt x="4687632" y="4511953"/>
                  <a:pt x="4388767" y="4356946"/>
                  <a:pt x="4081483" y="4277348"/>
                </a:cubicBezTo>
                <a:cubicBezTo>
                  <a:pt x="3858387" y="4218697"/>
                  <a:pt x="3622662" y="4197750"/>
                  <a:pt x="3412194" y="4105584"/>
                </a:cubicBezTo>
                <a:cubicBezTo>
                  <a:pt x="3020722" y="3938009"/>
                  <a:pt x="2763951" y="3560965"/>
                  <a:pt x="2595576" y="3171354"/>
                </a:cubicBezTo>
                <a:cubicBezTo>
                  <a:pt x="2490342" y="2919992"/>
                  <a:pt x="2410364" y="2656061"/>
                  <a:pt x="2241989" y="2446593"/>
                </a:cubicBezTo>
                <a:cubicBezTo>
                  <a:pt x="1972590" y="2107254"/>
                  <a:pt x="1526396" y="1973194"/>
                  <a:pt x="1113878" y="1834945"/>
                </a:cubicBezTo>
                <a:cubicBezTo>
                  <a:pt x="705570" y="1692506"/>
                  <a:pt x="267795" y="1495606"/>
                  <a:pt x="82583" y="1101805"/>
                </a:cubicBezTo>
                <a:cubicBezTo>
                  <a:pt x="-64745" y="779223"/>
                  <a:pt x="-1604" y="389612"/>
                  <a:pt x="166771" y="75409"/>
                </a:cubicBezTo>
                <a:cubicBezTo>
                  <a:pt x="183608" y="50273"/>
                  <a:pt x="196236" y="25136"/>
                  <a:pt x="208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1" cy="2512952"/>
          </a:xfrm>
          <a:custGeom>
            <a:avLst/>
            <a:gdLst>
              <a:gd name="connsiteX0" fmla="*/ 0 w 12192001"/>
              <a:gd name="connsiteY0" fmla="*/ 0 h 2512952"/>
              <a:gd name="connsiteX1" fmla="*/ 12192001 w 12192001"/>
              <a:gd name="connsiteY1" fmla="*/ 0 h 2512952"/>
              <a:gd name="connsiteX2" fmla="*/ 12192001 w 12192001"/>
              <a:gd name="connsiteY2" fmla="*/ 1399768 h 2512952"/>
              <a:gd name="connsiteX3" fmla="*/ 11551101 w 12192001"/>
              <a:gd name="connsiteY3" fmla="*/ 1763961 h 2512952"/>
              <a:gd name="connsiteX4" fmla="*/ 10328920 w 12192001"/>
              <a:gd name="connsiteY4" fmla="*/ 2226328 h 2512952"/>
              <a:gd name="connsiteX5" fmla="*/ 5410387 w 12192001"/>
              <a:gd name="connsiteY5" fmla="*/ 2238996 h 2512952"/>
              <a:gd name="connsiteX6" fmla="*/ 812303 w 12192001"/>
              <a:gd name="connsiteY6" fmla="*/ 902565 h 2512952"/>
              <a:gd name="connsiteX7" fmla="*/ 156499 w 12192001"/>
              <a:gd name="connsiteY7" fmla="*/ 817059 h 2512952"/>
              <a:gd name="connsiteX8" fmla="*/ 0 w 12192001"/>
              <a:gd name="connsiteY8" fmla="*/ 779056 h 2512952"/>
              <a:gd name="connsiteX9" fmla="*/ 0 w 12192001"/>
              <a:gd name="connsiteY9" fmla="*/ 0 h 25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2512952">
                <a:moveTo>
                  <a:pt x="0" y="0"/>
                </a:moveTo>
                <a:cubicBezTo>
                  <a:pt x="0" y="0"/>
                  <a:pt x="0" y="0"/>
                  <a:pt x="12192001" y="0"/>
                </a:cubicBezTo>
                <a:cubicBezTo>
                  <a:pt x="12192001" y="0"/>
                  <a:pt x="12192001" y="0"/>
                  <a:pt x="12192001" y="1399768"/>
                </a:cubicBezTo>
                <a:cubicBezTo>
                  <a:pt x="12005692" y="1529611"/>
                  <a:pt x="11789575" y="1649953"/>
                  <a:pt x="11551101" y="1763961"/>
                </a:cubicBezTo>
                <a:cubicBezTo>
                  <a:pt x="11193389" y="1941308"/>
                  <a:pt x="10790964" y="2102819"/>
                  <a:pt x="10328920" y="2226328"/>
                </a:cubicBezTo>
                <a:cubicBezTo>
                  <a:pt x="8875717" y="2619024"/>
                  <a:pt x="6915756" y="2593688"/>
                  <a:pt x="5410387" y="2238996"/>
                </a:cubicBezTo>
                <a:cubicBezTo>
                  <a:pt x="3778328" y="1852634"/>
                  <a:pt x="2615765" y="1111580"/>
                  <a:pt x="812303" y="902565"/>
                </a:cubicBezTo>
                <a:cubicBezTo>
                  <a:pt x="588734" y="877230"/>
                  <a:pt x="357712" y="861396"/>
                  <a:pt x="156499" y="817059"/>
                </a:cubicBezTo>
                <a:cubicBezTo>
                  <a:pt x="96880" y="807558"/>
                  <a:pt x="44714" y="794891"/>
                  <a:pt x="0" y="779056"/>
                </a:cubicBezTo>
                <a:cubicBezTo>
                  <a:pt x="0" y="779056"/>
                  <a:pt x="0" y="779056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92395" y="1964770"/>
            <a:ext cx="5130032" cy="3698615"/>
          </a:xfrm>
          <a:custGeom>
            <a:avLst/>
            <a:gdLst>
              <a:gd name="connsiteX0" fmla="*/ 0 w 5130032"/>
              <a:gd name="connsiteY0" fmla="*/ 0 h 3698615"/>
              <a:gd name="connsiteX1" fmla="*/ 5130032 w 5130032"/>
              <a:gd name="connsiteY1" fmla="*/ 0 h 3698615"/>
              <a:gd name="connsiteX2" fmla="*/ 5130032 w 5130032"/>
              <a:gd name="connsiteY2" fmla="*/ 3698615 h 3698615"/>
              <a:gd name="connsiteX3" fmla="*/ 0 w 5130032"/>
              <a:gd name="connsiteY3" fmla="*/ 3698615 h 36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032" h="3698615">
                <a:moveTo>
                  <a:pt x="0" y="0"/>
                </a:moveTo>
                <a:lnTo>
                  <a:pt x="5130032" y="0"/>
                </a:lnTo>
                <a:lnTo>
                  <a:pt x="5130032" y="3698615"/>
                </a:lnTo>
                <a:lnTo>
                  <a:pt x="0" y="36986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4200" y="1674495"/>
            <a:ext cx="656018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IN" sz="80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MPI</a:t>
            </a:r>
            <a:endParaRPr kumimoji="1" lang="en-IN" sz="80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Synchronization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MPI allows for synchronization mechanisms such as barriers, where all processes in a communicator wait at the barrier until they are all ready to proceed (MPI_Barrier).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79436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Several libraries implement the MPI standard, providing different optimizations, features, and performance levels. Here are some of the most widely used MPI libraries: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1.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MPICH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MPICH is one of the most well-known implementations of the MPI standard. It is designed to be portable and highly efficient, and it supports a wide range of platforms, including clusters,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supercomputers, and shared-memory systems.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en-US" dirty="0">
                <a:cs typeface="Inter" panose="02000503000000020004" charset="0"/>
              </a:rPr>
              <a:t>MPI Libraries</a:t>
            </a:r>
            <a:endParaRPr lang="en-US" altLang="en-US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MPICH</a:t>
            </a:r>
            <a:endParaRPr lang="en-I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I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Supports MPI-1, MPI-2, and MPI-3 standards.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Focuses on performance, scalability, and portability.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Extensible architecture that can support custom communication layers.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OpenMPI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OpenMPI is another popular MPI implementation.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It’s open-source and designed for high performance, with support for modern multi-core and multi-node clusters.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65740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OpenMPI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Supports MPI-1, MPI-2, and MPI-3.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Offers advanced optimizations for network and interconnect hardware (e.g., InfiniBand, Omni-Path).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Supports fault tolerance and checkpointing.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Works well in heterogeneous environments (different types of processors, networks, and architectures).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Intel MPI Library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Intel MPI Library is an optimized implementation of MPI, specifically designed for Intel architectures but also works on other platforms.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Highly optimized for Intel processors and systems.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Integrates with Intel’s performance libraries like Intel Math Kernel Library (MKL).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Includes tools for performance analysis and tuning.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612120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Cray MPI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Cray MPI is a high-performance implementation of MPI designed specifically for Cray supercomputers and large-scale systems.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Optimized for Cray’s hardware and network systems.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Designed for scalability and performance at very large scales.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Integrated with Cray’s advanced communication libraries and hardware.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179195"/>
            <a:ext cx="10382885" cy="4247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MVAPICH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MVAPICH (Message Passing Interface for InfiniBand, Ethernet, and RoCE) is an MPI implementation optimized for InfiniBand, Ethernet, and RDMA (Remote Direct Memory Access) networks.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Optimized for RDMA-based communication, which is widely used in high-performance networking.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Works well in clusters with InfiniBand or RDMA-enabled hardware.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Focuses on high scalability and efficiency for large-scale HPC systems.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Usage in Parallel Computing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is used in a variety of parallel computing applications, including: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u="sng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Scientific Simulations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Simulating physical systems, such as weather modeling, molecular dynamics, fluid dynamics, and astrophysics simulations.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 Analytics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Processing large datasets, including data mining, machine learning, and statistical analysis.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70800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Usage in Parallel Computing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High-Performance Computing (HPC)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Running simulations and workloads that require high-performance clusters or supercomputers.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Parallel Numerical Computations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Solving large-scale linear algebra problems, optimization problems, and other mathematical computations.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Bioinformatics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Analyzing genomic data or simulating biological processes.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(Message Passing Interface) is a standardized and widely used communication protocol for parallel computing, enabling processes to communicate and synchronize across distributed memory systems, such as clusters or supercomputers.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It is essential for high-performance computing (HPC) applications that require coordination between different processes running on different machines or nodes.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Programming Model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 MPI, programs are typically written using a master-worker model or a data parallelism model: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Master-Worker Model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One process (the master) coordinates tasks and sends messages to worker processes.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 Parallelism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Data is divided into smaller chunks, and each process works on its portion of the data, communicating to combine results.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MPI_Init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Initialize the MPI execution environment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MPI_Init( int *argc, char ***argv 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argc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Pointer to the number of arguments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argv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Pointer to the argument vector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88961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MPI_Comm_rank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Determines the rank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(process id)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of the calling process in the communicator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MPI_Comm_rank( MPI_Comm comm, int *rank )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Output Parameters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 of the calling process in the group of comm (integer)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MPI_Comm_size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Determines the size of the group associated with a communicator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MPI_Comm_size( MPI_Comm comm, int *size )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Output Parameters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size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processes in the group of comm (integer)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MPI_Barrier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Blocks until all processes in the communicator have reached this routine.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MPI_Barrier( MPI_Comm comm 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Blocks the caller until all processes in the communicator have called it; that is, the call returns at any process only after all members of the communicator have entered the call.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339215"/>
            <a:ext cx="10852150" cy="40874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MPI_Bcast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Broadcasts a message from the process with rank "root" to all other processes of the communicator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MPI_Bcast( void *buffer, int count, MPI_Datatype datatype, int root,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MPI_Comm comm 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Input/Output Parameters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buffer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starting address of buffer (choice)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339215"/>
            <a:ext cx="10852150" cy="40874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MPI_Bcast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Broadcasts a message from the process with rank "root" to all other processes of the communicator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count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entries in buffer (integer)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datatype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 type of buffer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root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 of broadcast root (integer)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MPI_Accumulate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Accumulate data into the target process using remote memory access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MPI_Accumulate(const void *origin_addr, int origin_count, MPI_Datatype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    origin_datatype, int target_rank, MPI_Aint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    target_disp, int target_count, MPI_Datatype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                 target_datatype, MPI_Op op, MPI_Win win)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MPI_Accumulate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  <a:endParaRPr lang="en-US" altLang="en-US" sz="2800" u="sng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origin_addr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initial address of buffer (choice)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origin_count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entries in buffer (nonnegative 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origin_datatype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datatype of each buffer entry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target_rank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rank of target (nonnegative 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target_disp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displacement from start of window to beginning of target buffer (nonnegative 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MPI_Accumulate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Input Parameters</a:t>
            </a:r>
            <a:endParaRPr lang="en-US" altLang="en-US" sz="2800" u="sng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target_count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number of entries in target buffer (nonnegative integer)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target_datatype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-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datatype of each entry in target buffer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op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predefined reduce operation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win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 -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window object (handle)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Notes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basic components of both the origin and target datatype must be the same predefined datatype (e.g., all MPI_INT or all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PI_DOUBLE_PRECISION).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338580"/>
            <a:ext cx="10382885" cy="40881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is a set of communication protocols and APIs used for programming parallel applications that run on distributed systems. 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core idea of MPI is that it allows different processes (which could be running on different nodes of a cluster) to communicate with each other by exchanging messages. 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provides a consistent, standardized interface for these communication operations, making it easier to write parallel code that is portable across different architectures.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MPI_Finalize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Terminates MPI execution environment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Synopsis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int MPI_Finalize( void )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Notes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All processes must call this routine before exiting. The number of processes running after this routine is called is undefined; it is best not to perform much more than a return rc after calling MPI_Finalize.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Find more information about these functions or routines at below website.</a:t>
            </a:r>
            <a:endParaRPr lang="en-I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I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https://www.mpich.org/static/docs/v3.0.x/www3/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  <a:sym typeface="+mn-ea"/>
              </a:rPr>
              <a:t>MPI Functions/Routines</a:t>
            </a:r>
            <a:endParaRPr lang="en-IN" altLang="zh-CN" dirty="0">
              <a:cs typeface="Inter" panose="02000503000000020004" charset="0"/>
            </a:endParaRPr>
          </a:p>
          <a:p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Simple Program 1</a:t>
            </a:r>
            <a:endParaRPr lang="en-IN" altLang="zh-CN" dirty="0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8070" y="1305560"/>
            <a:ext cx="9464675" cy="4576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/>
              <a:t>#include &lt;stdio.h&gt;</a:t>
            </a:r>
            <a:endParaRPr lang="en-US" altLang="en-US" sz="2400"/>
          </a:p>
          <a:p>
            <a:r>
              <a:rPr lang="en-US" altLang="en-US" sz="2400"/>
              <a:t>#include &lt;mpi.h&gt;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int main(int argc, char **argv) {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	MPI_Init(&amp;argc,&amp;argv);</a:t>
            </a:r>
            <a:endParaRPr lang="en-US" altLang="en-US" sz="2400"/>
          </a:p>
          <a:p>
            <a:r>
              <a:rPr lang="en-US" altLang="en-US" sz="2400"/>
              <a:t>	printf("Hello </a:t>
            </a:r>
            <a:r>
              <a:rPr lang="en-IN" altLang="en-US" sz="2400"/>
              <a:t>World!!! From OpenMPI</a:t>
            </a:r>
            <a:r>
              <a:rPr lang="en-US" altLang="en-US" sz="2400"/>
              <a:t>);</a:t>
            </a:r>
            <a:endParaRPr lang="en-US" altLang="en-US" sz="2400"/>
          </a:p>
          <a:p>
            <a:r>
              <a:rPr lang="en-US" altLang="en-US" sz="2400"/>
              <a:t>	MPI_Finalize();</a:t>
            </a:r>
            <a:endParaRPr lang="en-US" altLang="en-US" sz="2400"/>
          </a:p>
          <a:p>
            <a:r>
              <a:rPr lang="en-US" altLang="en-US" sz="2400"/>
              <a:t>	return 0;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Simple Program 2</a:t>
            </a:r>
            <a:endParaRPr lang="en-IN" altLang="zh-CN" dirty="0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8070" y="1305560"/>
            <a:ext cx="9464675" cy="4576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/>
              <a:t>#include &lt;stdio.h&gt;</a:t>
            </a:r>
            <a:endParaRPr lang="en-US" altLang="en-US" sz="2400"/>
          </a:p>
          <a:p>
            <a:r>
              <a:rPr lang="en-US" altLang="en-US" sz="2400"/>
              <a:t>#include &lt;mpi.h&gt;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int main(int argc, char **argv) {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	int rank, size;</a:t>
            </a:r>
            <a:endParaRPr lang="en-US" altLang="en-US" sz="2400"/>
          </a:p>
          <a:p>
            <a:r>
              <a:rPr lang="en-US" altLang="en-US" sz="2400"/>
              <a:t>	MPI_Init(&amp;argc,&amp;argv);</a:t>
            </a:r>
            <a:endParaRPr lang="en-US" altLang="en-US" sz="2400"/>
          </a:p>
          <a:p>
            <a:r>
              <a:rPr lang="en-US" altLang="en-US" sz="2400"/>
              <a:t>	MPI_Comm_rank(MPI_COMM_WORLD,&amp;rank);</a:t>
            </a:r>
            <a:endParaRPr lang="en-US" altLang="en-US" sz="2400"/>
          </a:p>
          <a:p>
            <a:r>
              <a:rPr lang="en-US" altLang="en-US" sz="2400"/>
              <a:t>	MPI_Comm_size(MPI_COMM_WORLD,&amp;size);</a:t>
            </a:r>
            <a:endParaRPr lang="en-US" altLang="en-US" sz="2400"/>
          </a:p>
          <a:p>
            <a:r>
              <a:rPr lang="en-US" altLang="en-US" sz="2400"/>
              <a:t>	printf("Hello from process %d out of %d processes\n",rank,size);</a:t>
            </a:r>
            <a:endParaRPr lang="en-US" altLang="en-US" sz="2400"/>
          </a:p>
          <a:p>
            <a:r>
              <a:rPr lang="en-US" altLang="en-US" sz="2400"/>
              <a:t>	MPI_Finalize();</a:t>
            </a:r>
            <a:endParaRPr lang="en-US" altLang="en-US" sz="2400"/>
          </a:p>
          <a:p>
            <a:r>
              <a:rPr lang="en-US" altLang="en-US" sz="2400"/>
              <a:t>	return 0;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Program 3</a:t>
            </a:r>
            <a:endParaRPr lang="en-IN" altLang="zh-CN" dirty="0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4320" y="1582420"/>
            <a:ext cx="886333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/>
              <a:t>#include &lt;stdio.h&gt;</a:t>
            </a:r>
            <a:endParaRPr lang="en-US" altLang="en-US" sz="2400"/>
          </a:p>
          <a:p>
            <a:r>
              <a:rPr lang="en-US" altLang="en-US" sz="2400"/>
              <a:t>#include &lt;mpi.h&gt;</a:t>
            </a:r>
            <a:endParaRPr lang="en-US" altLang="en-US" sz="2400"/>
          </a:p>
          <a:p>
            <a:r>
              <a:rPr lang="en-US" altLang="en-US" sz="2400"/>
              <a:t>#include &lt;string.h&gt;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int main(int argc, char* argv[]) {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	int rank;</a:t>
            </a:r>
            <a:endParaRPr lang="en-US" altLang="en-US" sz="2400"/>
          </a:p>
          <a:p>
            <a:r>
              <a:rPr lang="en-US" altLang="en-US" sz="2400"/>
              <a:t>	int sent_result, recv_result;</a:t>
            </a:r>
            <a:endParaRPr lang="en-US" altLang="en-US" sz="2400"/>
          </a:p>
          <a:p>
            <a:r>
              <a:rPr lang="en-US" altLang="en-US" sz="2400"/>
              <a:t>	int tag</a:t>
            </a:r>
            <a:r>
              <a:rPr lang="en-IN" altLang="en-US" sz="2400"/>
              <a:t> = 10</a:t>
            </a:r>
            <a:r>
              <a:rPr lang="en-US" altLang="en-US" sz="2400"/>
              <a:t>;</a:t>
            </a:r>
            <a:endParaRPr lang="en-US" altLang="en-US" sz="2400"/>
          </a:p>
          <a:p>
            <a:r>
              <a:rPr lang="en-US" altLang="en-US" sz="2400"/>
              <a:t>	char msg[30];</a:t>
            </a:r>
            <a:endParaRPr lang="en-US" altLang="en-US" sz="2400"/>
          </a:p>
          <a:p>
            <a:r>
              <a:rPr lang="en-US" altLang="en-US" sz="2400"/>
              <a:t>	MPI_Status status;</a:t>
            </a:r>
            <a:endParaRPr lang="en-US" altLang="en-US" sz="2400"/>
          </a:p>
          <a:p>
            <a:r>
              <a:rPr lang="en-US" altLang="en-US" sz="2400"/>
              <a:t>	strcpy(msg, "Hello MPI");</a:t>
            </a:r>
            <a:endParaRPr lang="en-US" alt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Program 3</a:t>
            </a:r>
            <a:endParaRPr lang="en-IN" altLang="zh-CN" dirty="0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10285" y="1028700"/>
            <a:ext cx="894397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200"/>
              <a:t>MPI_Init(&amp;argc,&amp;argv);</a:t>
            </a:r>
            <a:endParaRPr lang="en-US" altLang="en-US" sz="2200"/>
          </a:p>
          <a:p>
            <a:r>
              <a:rPr lang="en-US" altLang="en-US" sz="2200"/>
              <a:t>        MPI_Comm_rank(MPI_COMM_WORLD,&amp;rank);</a:t>
            </a:r>
            <a:endParaRPr lang="en-US" altLang="en-US" sz="2200"/>
          </a:p>
          <a:p>
            <a:r>
              <a:rPr lang="en-US" altLang="en-US" sz="2200"/>
              <a:t>	if (rank == 0) {</a:t>
            </a:r>
            <a:endParaRPr lang="en-US" altLang="en-US" sz="2200"/>
          </a:p>
          <a:p>
            <a:r>
              <a:rPr lang="en-US" altLang="en-US" sz="2200"/>
              <a:t>		sent_result = MPI_Send(msg,strlen(msg)+1,MPI_CHAR,1,tag,MPI_COMM_WORLD);</a:t>
            </a:r>
            <a:endParaRPr lang="en-US" altLang="en-US" sz="2200"/>
          </a:p>
          <a:p>
            <a:r>
              <a:rPr lang="en-US" altLang="en-US" sz="2200"/>
              <a:t>		if (sent_result != MPI_SUCCESS) {</a:t>
            </a:r>
            <a:endParaRPr lang="en-US" altLang="en-US" sz="2200"/>
          </a:p>
          <a:p>
            <a:r>
              <a:rPr lang="en-US" altLang="en-US" sz="2200"/>
              <a:t>			fprintf(stderr,"MPI_Send failed with error code %d \n",sent_result);</a:t>
            </a:r>
            <a:endParaRPr lang="en-US" altLang="en-US" sz="2200"/>
          </a:p>
          <a:p>
            <a:r>
              <a:rPr lang="en-US" altLang="en-US" sz="2200"/>
              <a:t>			MPI_Abort(MPI_COMM_WORLD,1);</a:t>
            </a:r>
            <a:endParaRPr lang="en-US" altLang="en-US" sz="2200"/>
          </a:p>
          <a:p>
            <a:r>
              <a:rPr lang="en-US" altLang="en-US" sz="2200"/>
              <a:t>		}</a:t>
            </a:r>
            <a:endParaRPr lang="en-US" altLang="en-US" sz="2200"/>
          </a:p>
          <a:p>
            <a:r>
              <a:rPr lang="en-US" altLang="en-US" sz="2200"/>
              <a:t>		else {</a:t>
            </a:r>
            <a:endParaRPr lang="en-US" altLang="en-US" sz="2200"/>
          </a:p>
          <a:p>
            <a:r>
              <a:rPr lang="en-US" altLang="en-US" sz="2200"/>
              <a:t>			printf("Process 0 sent message - %s - to Process 1\n",msg);</a:t>
            </a:r>
            <a:endParaRPr lang="en-US" altLang="en-US" sz="2200"/>
          </a:p>
          <a:p>
            <a:r>
              <a:rPr lang="en-US" altLang="en-US" sz="2200"/>
              <a:t>		}</a:t>
            </a:r>
            <a:endParaRPr lang="en-US" altLang="en-US" sz="2200"/>
          </a:p>
          <a:p>
            <a:r>
              <a:rPr lang="en-US" altLang="en-US" sz="2200"/>
              <a:t>	}</a:t>
            </a:r>
            <a:endParaRPr lang="en-US" altLang="en-US" sz="2200"/>
          </a:p>
          <a:p>
            <a:endParaRPr lang="en-US"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407795"/>
            <a:ext cx="10852150" cy="40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Program 3</a:t>
            </a:r>
            <a:endParaRPr lang="en-IN" altLang="zh-CN" dirty="0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96010" y="890270"/>
            <a:ext cx="8047990" cy="6231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100"/>
              <a:t>else if (rank == 1) {</a:t>
            </a:r>
            <a:endParaRPr lang="en-US" altLang="en-US" sz="2100"/>
          </a:p>
          <a:p>
            <a:r>
              <a:rPr lang="en-US" altLang="en-US" sz="2100"/>
              <a:t>		recv_result = MPI_Recv(msg,strlen(msg)+1,MPI_CHAR,0,tag,MPI_COMM_WORLD,&amp;status);</a:t>
            </a:r>
            <a:endParaRPr lang="en-US" altLang="en-US" sz="2100"/>
          </a:p>
          <a:p>
            <a:r>
              <a:rPr lang="en-US" altLang="en-US" sz="2100"/>
              <a:t>		if (recv_result != MPI_SUCCESS) {</a:t>
            </a:r>
            <a:endParaRPr lang="en-US" altLang="en-US" sz="2100"/>
          </a:p>
          <a:p>
            <a:r>
              <a:rPr lang="en-US" altLang="en-US" sz="2100"/>
              <a:t>			fprintf(stderr,"MPI_Recv failed with error code %d \n",recv_result);</a:t>
            </a:r>
            <a:endParaRPr lang="en-US" altLang="en-US" sz="2100"/>
          </a:p>
          <a:p>
            <a:r>
              <a:rPr lang="en-US" altLang="en-US" sz="2100"/>
              <a:t>			MPI_Abort(MPI_COMM_WORLD,1);</a:t>
            </a:r>
            <a:endParaRPr lang="en-US" altLang="en-US" sz="2100"/>
          </a:p>
          <a:p>
            <a:r>
              <a:rPr lang="en-US" altLang="en-US" sz="2100"/>
              <a:t>		}</a:t>
            </a:r>
            <a:endParaRPr lang="en-US" altLang="en-US" sz="2100"/>
          </a:p>
          <a:p>
            <a:r>
              <a:rPr lang="en-US" altLang="en-US" sz="2100"/>
              <a:t>		else {</a:t>
            </a:r>
            <a:endParaRPr lang="en-US" altLang="en-US" sz="2100"/>
          </a:p>
          <a:p>
            <a:r>
              <a:rPr lang="en-US" altLang="en-US" sz="2100"/>
              <a:t>			int recv_size;</a:t>
            </a:r>
            <a:endParaRPr lang="en-US" altLang="en-US" sz="2100"/>
          </a:p>
          <a:p>
            <a:r>
              <a:rPr lang="en-US" altLang="en-US" sz="2100"/>
              <a:t>			MPI_Get_count(&amp;status,MPI_CHAR,&amp;recv_size);</a:t>
            </a:r>
            <a:endParaRPr lang="en-US" altLang="en-US" sz="2100"/>
          </a:p>
          <a:p>
            <a:r>
              <a:rPr lang="en-US" altLang="en-US" sz="2100"/>
              <a:t>			printf("Process 1 received message - %s - with size %d from process 0 \n",msg,recv_size);</a:t>
            </a:r>
            <a:endParaRPr lang="en-US" altLang="en-US" sz="2100"/>
          </a:p>
          <a:p>
            <a:r>
              <a:rPr lang="en-US" altLang="en-US" sz="2100"/>
              <a:t>		}</a:t>
            </a:r>
            <a:endParaRPr lang="en-US" altLang="en-US" sz="2100"/>
          </a:p>
          <a:p>
            <a:r>
              <a:rPr lang="en-US" altLang="en-US" sz="2100"/>
              <a:t>	}</a:t>
            </a:r>
            <a:endParaRPr lang="en-US" altLang="en-US" sz="2100"/>
          </a:p>
          <a:p>
            <a:r>
              <a:rPr lang="en-US" altLang="en-US" sz="2100"/>
              <a:t>MPI_Finalize();</a:t>
            </a:r>
            <a:endParaRPr lang="en-US" altLang="en-US" sz="2100"/>
          </a:p>
          <a:p>
            <a:r>
              <a:rPr lang="en-US" altLang="en-US" sz="2100"/>
              <a:t>}</a:t>
            </a:r>
            <a:endParaRPr lang="en-US" altLang="en-US" sz="2100"/>
          </a:p>
          <a:p>
            <a:endParaRPr lang="en-US" altLang="en-US" sz="2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4720" y="1584325"/>
            <a:ext cx="1087056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 is a critical tool for developing parallel applications that can scale across multiple computing nodes in a cluster or supercomputer.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With various implementations like MPICH, OpenMPI, and Intel MPI, users can choose the library that best fits their needs in terms of hardware support, performance, and scalability.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MPI's ability to support both point-to-point and collective communication, as well as its flexible model for parallel computation, makes it one of the most widely adopted frameworks in HPC </a:t>
            </a: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pplications.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SUMMARY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3914" y="1615023"/>
            <a:ext cx="5976282" cy="3046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96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THANK </a:t>
            </a:r>
            <a:endParaRPr kumimoji="1" lang="zh-CN" altLang="en-US" sz="96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96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YOU</a:t>
            </a:r>
            <a:endParaRPr kumimoji="1" lang="zh-CN" altLang="en-US" sz="9600" b="1" dirty="0">
              <a:solidFill>
                <a:schemeClr val="accent1"/>
              </a:solidFill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Key features of MPI: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Point-to-point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Sending messages from one process to another (e.g., MPI_Send and MPI_Recv).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Collective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Operations that involve multiple processes, such as broadcasting data from one process to all others (MPI_Bcast), gathering data from multiple processes (MPI_Gather), or performing reductions (MPI_Reduce).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Key features of MPI: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Synchronization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Coordinating the execution of parallel processes, ensuring they reach a certain point before continuing, using operations like barriers (MPI_Barrier).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Parallel I/O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MPI provides support for parallel input/output (I/O) operations, which are important for large-scale simulations and scientific computing.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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Key features of MPI: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I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I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upport for shared and distributed memory: MPI can operate in both shared-memory and distributed-memory environments, which makes it flexible and widely applicable.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Key MPI Concepts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Rank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: In an MPI program, each process has a unique identifier known as its "rank." The rank is used to identify which process is communicating with others.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Communicator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A communicator is a set of processes that can communicate with each other. The most common communicator is MPI_COMM_WORLD, which includes all processes in the MPI program.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382885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Point-to-Point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This involves direct communication between two processes, such as sending and receiving messages. MPI provides several methods for this: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Synchronous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The sender waits for the receiver to acknowledge the message.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Asynchronous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The sender does not wait for the receiver, allowing the sender to continue its work while the message is transmitted.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1584325"/>
            <a:ext cx="10841990" cy="384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Collective Communication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This involves operations that are carried out across all processes in a group or communicator. Examples include: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Broadcast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One process sends data to all other processes (MPI_Bcast).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Gather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Collecting data from all processes and sending it to one process (MPI_Gather).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Reduce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Performing a reduction operation (like sum or max) on data from all processes and distributing the result (MPI_Reduce).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Scatter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: Distributing data from one process to all others (MPI_Scatter).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3030" y="6288420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IN" altLang="zh-CN" dirty="0">
                <a:cs typeface="Inter" panose="02000503000000020004" charset="0"/>
              </a:rPr>
              <a:t>MPI Introduction</a:t>
            </a:r>
            <a:endParaRPr lang="en-IN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5574968-1ab4-4b18-88ad-6170a953f078"/>
  <p:tag name="COMMONDATA" val="eyJoZGlkIjoiMmNmYmEwOWQ4Y2Q0M2IxMGZkNjI4ZjhkZDQyNzg1OTYifQ=="/>
</p:tagLst>
</file>

<file path=ppt/theme/theme1.xml><?xml version="1.0" encoding="utf-8"?>
<a:theme xmlns:a="http://schemas.openxmlformats.org/drawingml/2006/main" name="Office Theme">
  <a:themeElements>
    <a:clrScheme name="宏格沃兹学院（浅）">
      <a:dk1>
        <a:srgbClr val="000000"/>
      </a:dk1>
      <a:lt1>
        <a:srgbClr val="FFFFFF"/>
      </a:lt1>
      <a:dk2>
        <a:srgbClr val="001326"/>
      </a:dk2>
      <a:lt2>
        <a:srgbClr val="E7E6E6"/>
      </a:lt2>
      <a:accent1>
        <a:srgbClr val="007FFE"/>
      </a:accent1>
      <a:accent2>
        <a:srgbClr val="19C065"/>
      </a:accent2>
      <a:accent3>
        <a:srgbClr val="F0BD00"/>
      </a:accent3>
      <a:accent4>
        <a:srgbClr val="F12200"/>
      </a:accent4>
      <a:accent5>
        <a:srgbClr val="E002BB"/>
      </a:accent5>
      <a:accent6>
        <a:srgbClr val="A5A5A5"/>
      </a:accent6>
      <a:hlink>
        <a:srgbClr val="007FFE"/>
      </a:hlink>
      <a:folHlink>
        <a:srgbClr val="F20000"/>
      </a:folHlink>
    </a:clrScheme>
    <a:fontScheme name="自定义 23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alpha val="85000"/>
              </a:schemeClr>
            </a:gs>
            <a:gs pos="100000">
              <a:schemeClr val="accent1">
                <a:lumMod val="75000"/>
              </a:schemeClr>
            </a:gs>
          </a:gsLst>
          <a:lin ang="42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游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12068</Words>
  <Application>WPS Presentation</Application>
  <PresentationFormat>宽屏</PresentationFormat>
  <Paragraphs>361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Inter</vt:lpstr>
      <vt:lpstr>Corbel</vt:lpstr>
      <vt:lpstr>Inter Black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thuma39467</dc:creator>
  <cp:lastModifiedBy>iuser</cp:lastModifiedBy>
  <cp:revision>292</cp:revision>
  <cp:lastPrinted>2016-11-16T14:45:00Z</cp:lastPrinted>
  <dcterms:created xsi:type="dcterms:W3CDTF">2016-07-23T12:48:00Z</dcterms:created>
  <dcterms:modified xsi:type="dcterms:W3CDTF">2024-11-25T10:33:28Z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1033-12.2.0.18911</vt:lpwstr>
  </property>
  <property fmtid="{D5CDD505-2E9C-101B-9397-08002B2CF9AE}" pid="3" name="ICV">
    <vt:lpwstr>B283FA35CBC641889BF9D0DA0DB25ACE_13</vt:lpwstr>
  </property>
</Properties>
</file>