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8280400"/>
  <p:notesSz cx="6858000" cy="9144000"/>
  <p:defaultTextStyle>
    <a:defPPr>
      <a:defRPr lang="pt-BR"/>
    </a:defPPr>
    <a:lvl1pPr marL="0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4815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9630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4444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9259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24074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8889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93703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8519" algn="l" defTabSz="76963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3" autoAdjust="0"/>
  </p:normalViewPr>
  <p:slideViewPr>
    <p:cSldViewPr snapToObjects="1">
      <p:cViewPr>
        <p:scale>
          <a:sx n="100" d="100"/>
          <a:sy n="100" d="100"/>
        </p:scale>
        <p:origin x="-174" y="564"/>
      </p:cViewPr>
      <p:guideLst>
        <p:guide orient="horz" pos="2763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EB22-FF24-4588-A08E-ABF1817076CA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685800"/>
            <a:ext cx="5962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CB71-A899-4B83-9491-66738E917E6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84815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69630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154444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539259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924074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308889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93703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078519" algn="l" defTabSz="76963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47675" y="685800"/>
            <a:ext cx="5962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3CB71-A899-4B83-9491-66738E917E6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146" y="2572299"/>
            <a:ext cx="12241531" cy="17749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0273" y="4692232"/>
            <a:ext cx="10081260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4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9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4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93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441316" y="331617"/>
            <a:ext cx="3240405" cy="706517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20106" y="331617"/>
            <a:ext cx="9481185" cy="706517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643" y="5320934"/>
            <a:ext cx="12241531" cy="1644579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7643" y="3509596"/>
            <a:ext cx="12241531" cy="181133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48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96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544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392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240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3088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9370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785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20094" y="1932105"/>
            <a:ext cx="6360796" cy="54646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20918" y="1932105"/>
            <a:ext cx="6360796" cy="54646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91" y="1853513"/>
            <a:ext cx="6363296" cy="77245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4815" indent="0">
              <a:buNone/>
              <a:defRPr sz="1700" b="1"/>
            </a:lvl2pPr>
            <a:lvl3pPr marL="769630" indent="0">
              <a:buNone/>
              <a:defRPr sz="1500" b="1"/>
            </a:lvl3pPr>
            <a:lvl4pPr marL="1154444" indent="0">
              <a:buNone/>
              <a:defRPr sz="1300" b="1"/>
            </a:lvl4pPr>
            <a:lvl5pPr marL="1539259" indent="0">
              <a:buNone/>
              <a:defRPr sz="1300" b="1"/>
            </a:lvl5pPr>
            <a:lvl6pPr marL="1924074" indent="0">
              <a:buNone/>
              <a:defRPr sz="1300" b="1"/>
            </a:lvl6pPr>
            <a:lvl7pPr marL="2308889" indent="0">
              <a:buNone/>
              <a:defRPr sz="1300" b="1"/>
            </a:lvl7pPr>
            <a:lvl8pPr marL="2693703" indent="0">
              <a:buNone/>
              <a:defRPr sz="1300" b="1"/>
            </a:lvl8pPr>
            <a:lvl9pPr marL="3078519" indent="0">
              <a:buNone/>
              <a:defRPr sz="1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091" y="2625968"/>
            <a:ext cx="6363296" cy="47708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920" y="1853513"/>
            <a:ext cx="6365796" cy="77245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4815" indent="0">
              <a:buNone/>
              <a:defRPr sz="1700" b="1"/>
            </a:lvl2pPr>
            <a:lvl3pPr marL="769630" indent="0">
              <a:buNone/>
              <a:defRPr sz="1500" b="1"/>
            </a:lvl3pPr>
            <a:lvl4pPr marL="1154444" indent="0">
              <a:buNone/>
              <a:defRPr sz="1300" b="1"/>
            </a:lvl4pPr>
            <a:lvl5pPr marL="1539259" indent="0">
              <a:buNone/>
              <a:defRPr sz="1300" b="1"/>
            </a:lvl5pPr>
            <a:lvl6pPr marL="1924074" indent="0">
              <a:buNone/>
              <a:defRPr sz="1300" b="1"/>
            </a:lvl6pPr>
            <a:lvl7pPr marL="2308889" indent="0">
              <a:buNone/>
              <a:defRPr sz="1300" b="1"/>
            </a:lvl7pPr>
            <a:lvl8pPr marL="2693703" indent="0">
              <a:buNone/>
              <a:defRPr sz="1300" b="1"/>
            </a:lvl8pPr>
            <a:lvl9pPr marL="3078519" indent="0">
              <a:buNone/>
              <a:defRPr sz="1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920" y="2625968"/>
            <a:ext cx="6365796" cy="477081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97" y="329686"/>
            <a:ext cx="4738092" cy="140306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705" y="329692"/>
            <a:ext cx="8051006" cy="706709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097" y="1732754"/>
            <a:ext cx="4738092" cy="5664024"/>
          </a:xfrm>
        </p:spPr>
        <p:txBody>
          <a:bodyPr/>
          <a:lstStyle>
            <a:lvl1pPr marL="0" indent="0">
              <a:buNone/>
              <a:defRPr sz="1100"/>
            </a:lvl1pPr>
            <a:lvl2pPr marL="384815" indent="0">
              <a:buNone/>
              <a:defRPr sz="900"/>
            </a:lvl2pPr>
            <a:lvl3pPr marL="769630" indent="0">
              <a:buNone/>
              <a:defRPr sz="900"/>
            </a:lvl3pPr>
            <a:lvl4pPr marL="1154444" indent="0">
              <a:buNone/>
              <a:defRPr sz="800"/>
            </a:lvl4pPr>
            <a:lvl5pPr marL="1539259" indent="0">
              <a:buNone/>
              <a:defRPr sz="800"/>
            </a:lvl5pPr>
            <a:lvl6pPr marL="1924074" indent="0">
              <a:buNone/>
              <a:defRPr sz="800"/>
            </a:lvl6pPr>
            <a:lvl7pPr marL="2308889" indent="0">
              <a:buNone/>
              <a:defRPr sz="800"/>
            </a:lvl7pPr>
            <a:lvl8pPr marL="2693703" indent="0">
              <a:buNone/>
              <a:defRPr sz="800"/>
            </a:lvl8pPr>
            <a:lvl9pPr marL="3078519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855" y="5796283"/>
            <a:ext cx="8641080" cy="68428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855" y="739875"/>
            <a:ext cx="8641080" cy="4968240"/>
          </a:xfrm>
        </p:spPr>
        <p:txBody>
          <a:bodyPr/>
          <a:lstStyle>
            <a:lvl1pPr marL="0" indent="0">
              <a:buNone/>
              <a:defRPr sz="2700"/>
            </a:lvl1pPr>
            <a:lvl2pPr marL="384815" indent="0">
              <a:buNone/>
              <a:defRPr sz="2400"/>
            </a:lvl2pPr>
            <a:lvl3pPr marL="769630" indent="0">
              <a:buNone/>
              <a:defRPr sz="2000"/>
            </a:lvl3pPr>
            <a:lvl4pPr marL="1154444" indent="0">
              <a:buNone/>
              <a:defRPr sz="1700"/>
            </a:lvl4pPr>
            <a:lvl5pPr marL="1539259" indent="0">
              <a:buNone/>
              <a:defRPr sz="1700"/>
            </a:lvl5pPr>
            <a:lvl6pPr marL="1924074" indent="0">
              <a:buNone/>
              <a:defRPr sz="1700"/>
            </a:lvl6pPr>
            <a:lvl7pPr marL="2308889" indent="0">
              <a:buNone/>
              <a:defRPr sz="1700"/>
            </a:lvl7pPr>
            <a:lvl8pPr marL="2693703" indent="0">
              <a:buNone/>
              <a:defRPr sz="1700"/>
            </a:lvl8pPr>
            <a:lvl9pPr marL="3078519" indent="0">
              <a:buNone/>
              <a:defRPr sz="1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855" y="6480571"/>
            <a:ext cx="8641080" cy="971798"/>
          </a:xfrm>
        </p:spPr>
        <p:txBody>
          <a:bodyPr/>
          <a:lstStyle>
            <a:lvl1pPr marL="0" indent="0">
              <a:buNone/>
              <a:defRPr sz="1100"/>
            </a:lvl1pPr>
            <a:lvl2pPr marL="384815" indent="0">
              <a:buNone/>
              <a:defRPr sz="900"/>
            </a:lvl2pPr>
            <a:lvl3pPr marL="769630" indent="0">
              <a:buNone/>
              <a:defRPr sz="900"/>
            </a:lvl3pPr>
            <a:lvl4pPr marL="1154444" indent="0">
              <a:buNone/>
              <a:defRPr sz="800"/>
            </a:lvl4pPr>
            <a:lvl5pPr marL="1539259" indent="0">
              <a:buNone/>
              <a:defRPr sz="800"/>
            </a:lvl5pPr>
            <a:lvl6pPr marL="1924074" indent="0">
              <a:buNone/>
              <a:defRPr sz="800"/>
            </a:lvl6pPr>
            <a:lvl7pPr marL="2308889" indent="0">
              <a:buNone/>
              <a:defRPr sz="800"/>
            </a:lvl7pPr>
            <a:lvl8pPr marL="2693703" indent="0">
              <a:buNone/>
              <a:defRPr sz="800"/>
            </a:lvl8pPr>
            <a:lvl9pPr marL="3078519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20094" y="331608"/>
            <a:ext cx="12961620" cy="1380067"/>
          </a:xfrm>
          <a:prstGeom prst="rect">
            <a:avLst/>
          </a:prstGeom>
        </p:spPr>
        <p:txBody>
          <a:bodyPr vert="horz" lIns="76963" tIns="38481" rIns="76963" bIns="38481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094" y="1932105"/>
            <a:ext cx="12961620" cy="5464682"/>
          </a:xfrm>
          <a:prstGeom prst="rect">
            <a:avLst/>
          </a:prstGeom>
        </p:spPr>
        <p:txBody>
          <a:bodyPr vert="horz" lIns="76963" tIns="38481" rIns="76963" bIns="3848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0103" y="7674717"/>
            <a:ext cx="3360421" cy="440855"/>
          </a:xfrm>
          <a:prstGeom prst="rect">
            <a:avLst/>
          </a:prstGeom>
        </p:spPr>
        <p:txBody>
          <a:bodyPr vert="horz" lIns="76963" tIns="38481" rIns="76963" bIns="3848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C342-7917-47B7-82B2-821DA726568C}" type="datetimeFigureOut">
              <a:rPr lang="pt-BR" smtClean="0"/>
              <a:pPr/>
              <a:t>10/05/2018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920618" y="7674717"/>
            <a:ext cx="4560570" cy="440855"/>
          </a:xfrm>
          <a:prstGeom prst="rect">
            <a:avLst/>
          </a:prstGeom>
        </p:spPr>
        <p:txBody>
          <a:bodyPr vert="horz" lIns="76963" tIns="38481" rIns="76963" bIns="3848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321303" y="7674717"/>
            <a:ext cx="3360421" cy="440855"/>
          </a:xfrm>
          <a:prstGeom prst="rect">
            <a:avLst/>
          </a:prstGeom>
        </p:spPr>
        <p:txBody>
          <a:bodyPr vert="horz" lIns="76963" tIns="38481" rIns="76963" bIns="3848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7BA07-5734-419E-AC89-157145E89F8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963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612" indent="-288612" algn="l" defTabSz="7696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5324" indent="-240509" algn="l" defTabSz="76963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2037" indent="-192407" algn="l" defTabSz="7696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852" indent="-192407" algn="l" defTabSz="76963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1666" indent="-192407" algn="l" defTabSz="76963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481" indent="-192407" algn="l" defTabSz="76963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1296" indent="-192407" algn="l" defTabSz="76963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111" indent="-192407" algn="l" defTabSz="76963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925" indent="-192407" algn="l" defTabSz="76963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4815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9630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4444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9259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4074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8889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703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8519" algn="l" defTabSz="76963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tângulo 184"/>
          <p:cNvSpPr/>
          <p:nvPr/>
        </p:nvSpPr>
        <p:spPr>
          <a:xfrm>
            <a:off x="356874" y="1320862"/>
            <a:ext cx="2844680" cy="3791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0" name="Retângulo 184"/>
          <p:cNvSpPr/>
          <p:nvPr/>
        </p:nvSpPr>
        <p:spPr>
          <a:xfrm>
            <a:off x="3700883" y="4095746"/>
            <a:ext cx="5974559" cy="100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1" name="Retângulo 184"/>
          <p:cNvSpPr/>
          <p:nvPr/>
        </p:nvSpPr>
        <p:spPr>
          <a:xfrm>
            <a:off x="3700884" y="1296181"/>
            <a:ext cx="5987170" cy="2594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2" name="Retângulo 181"/>
          <p:cNvSpPr/>
          <p:nvPr/>
        </p:nvSpPr>
        <p:spPr>
          <a:xfrm>
            <a:off x="610798" y="1920295"/>
            <a:ext cx="2339672" cy="1651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CPU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3" name="Retângulo 182"/>
          <p:cNvSpPr/>
          <p:nvPr/>
        </p:nvSpPr>
        <p:spPr>
          <a:xfrm>
            <a:off x="610798" y="3575319"/>
            <a:ext cx="1168416" cy="117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4" name="Retângulo 183"/>
          <p:cNvSpPr/>
          <p:nvPr/>
        </p:nvSpPr>
        <p:spPr>
          <a:xfrm>
            <a:off x="1785167" y="3572053"/>
            <a:ext cx="1165303" cy="1180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D-CACHE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5" name="CaixaDeTexto 185"/>
          <p:cNvSpPr txBox="1"/>
          <p:nvPr/>
        </p:nvSpPr>
        <p:spPr>
          <a:xfrm>
            <a:off x="2567307" y="1343508"/>
            <a:ext cx="6192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 smtClean="0"/>
              <a:t>CORE</a:t>
            </a:r>
          </a:p>
        </p:txBody>
      </p:sp>
      <p:sp>
        <p:nvSpPr>
          <p:cNvPr id="316" name="Retângulo 186"/>
          <p:cNvSpPr/>
          <p:nvPr/>
        </p:nvSpPr>
        <p:spPr>
          <a:xfrm>
            <a:off x="11791535" y="3204393"/>
            <a:ext cx="2484710" cy="19717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DATA 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7" name="Retângulo 187"/>
          <p:cNvSpPr/>
          <p:nvPr/>
        </p:nvSpPr>
        <p:spPr>
          <a:xfrm>
            <a:off x="12248495" y="396081"/>
            <a:ext cx="1499438" cy="19717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 MEMORY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8" name="Retângulo 188"/>
          <p:cNvSpPr/>
          <p:nvPr/>
        </p:nvSpPr>
        <p:spPr>
          <a:xfrm>
            <a:off x="11793795" y="3466332"/>
            <a:ext cx="2482450" cy="2476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MEMORY 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9" name="Retângulo 189"/>
          <p:cNvSpPr/>
          <p:nvPr/>
        </p:nvSpPr>
        <p:spPr>
          <a:xfrm>
            <a:off x="12248495" y="656435"/>
            <a:ext cx="1499438" cy="247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0" name="Retângulo 192"/>
          <p:cNvSpPr/>
          <p:nvPr/>
        </p:nvSpPr>
        <p:spPr>
          <a:xfrm>
            <a:off x="5403421" y="3065832"/>
            <a:ext cx="2679701" cy="642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PTAG-GEN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1" name="Trapezóide 195"/>
          <p:cNvSpPr/>
          <p:nvPr/>
        </p:nvSpPr>
        <p:spPr>
          <a:xfrm rot="16200000">
            <a:off x="3638566" y="2525837"/>
            <a:ext cx="1779790" cy="37950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CMP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22" name="Conector de seta reta 196"/>
          <p:cNvCxnSpPr/>
          <p:nvPr/>
        </p:nvCxnSpPr>
        <p:spPr>
          <a:xfrm>
            <a:off x="3215532" y="4877037"/>
            <a:ext cx="85782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de seta reta 204"/>
          <p:cNvCxnSpPr/>
          <p:nvPr/>
        </p:nvCxnSpPr>
        <p:spPr>
          <a:xfrm>
            <a:off x="3213402" y="4470942"/>
            <a:ext cx="85803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CaixaDeTexto 208"/>
          <p:cNvSpPr txBox="1"/>
          <p:nvPr/>
        </p:nvSpPr>
        <p:spPr>
          <a:xfrm>
            <a:off x="5184676" y="695436"/>
            <a:ext cx="354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PTAG BUS</a:t>
            </a:r>
            <a:endParaRPr lang="pt-BR" dirty="0"/>
          </a:p>
        </p:txBody>
      </p:sp>
      <p:sp>
        <p:nvSpPr>
          <p:cNvPr id="325" name="Retângulo 214"/>
          <p:cNvSpPr/>
          <p:nvPr/>
        </p:nvSpPr>
        <p:spPr>
          <a:xfrm>
            <a:off x="144117" y="192397"/>
            <a:ext cx="10621180" cy="5122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6" name="CaixaDeTexto 215"/>
          <p:cNvSpPr txBox="1"/>
          <p:nvPr/>
        </p:nvSpPr>
        <p:spPr>
          <a:xfrm>
            <a:off x="8245016" y="215764"/>
            <a:ext cx="25193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ON-CHIP</a:t>
            </a:r>
          </a:p>
        </p:txBody>
      </p:sp>
      <p:sp>
        <p:nvSpPr>
          <p:cNvPr id="327" name="CaixaDeTexto 206"/>
          <p:cNvSpPr txBox="1"/>
          <p:nvPr/>
        </p:nvSpPr>
        <p:spPr>
          <a:xfrm>
            <a:off x="6274979" y="4470942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DATA BUS</a:t>
            </a:r>
            <a:endParaRPr lang="pt-BR" dirty="0"/>
          </a:p>
        </p:txBody>
      </p:sp>
      <p:sp>
        <p:nvSpPr>
          <p:cNvPr id="328" name="CaixaDeTexto 206"/>
          <p:cNvSpPr txBox="1"/>
          <p:nvPr/>
        </p:nvSpPr>
        <p:spPr>
          <a:xfrm>
            <a:off x="6075277" y="4095746"/>
            <a:ext cx="15576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ADDRESS BUS</a:t>
            </a:r>
            <a:endParaRPr lang="pt-BR" dirty="0"/>
          </a:p>
        </p:txBody>
      </p:sp>
      <p:sp>
        <p:nvSpPr>
          <p:cNvPr id="329" name="CaixaDeTexto 185"/>
          <p:cNvSpPr txBox="1"/>
          <p:nvPr/>
        </p:nvSpPr>
        <p:spPr>
          <a:xfrm>
            <a:off x="8781789" y="1304227"/>
            <a:ext cx="8727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SEC-ENG</a:t>
            </a:r>
          </a:p>
        </p:txBody>
      </p:sp>
      <p:sp>
        <p:nvSpPr>
          <p:cNvPr id="330" name="CaixaDeTexto 185"/>
          <p:cNvSpPr txBox="1"/>
          <p:nvPr/>
        </p:nvSpPr>
        <p:spPr>
          <a:xfrm>
            <a:off x="8682979" y="4105067"/>
            <a:ext cx="1002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BUS-HDLR</a:t>
            </a:r>
          </a:p>
        </p:txBody>
      </p:sp>
      <p:cxnSp>
        <p:nvCxnSpPr>
          <p:cNvPr id="331" name="Conector angulado 210"/>
          <p:cNvCxnSpPr>
            <a:endCxn id="320" idx="3"/>
          </p:cNvCxnSpPr>
          <p:nvPr/>
        </p:nvCxnSpPr>
        <p:spPr>
          <a:xfrm rot="10800000">
            <a:off x="8083122" y="3387038"/>
            <a:ext cx="1580470" cy="881621"/>
          </a:xfrm>
          <a:prstGeom prst="bentConnector3">
            <a:avLst>
              <a:gd name="adj1" fmla="val -5108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de seta reta 216"/>
          <p:cNvCxnSpPr/>
          <p:nvPr/>
        </p:nvCxnSpPr>
        <p:spPr>
          <a:xfrm flipH="1">
            <a:off x="4734751" y="3431235"/>
            <a:ext cx="66516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CaixaDeTexto 208"/>
          <p:cNvSpPr txBox="1"/>
          <p:nvPr/>
        </p:nvSpPr>
        <p:spPr>
          <a:xfrm>
            <a:off x="5508712" y="287772"/>
            <a:ext cx="35496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ADDRESS PTAG BUS</a:t>
            </a:r>
            <a:endParaRPr lang="pt-BR" dirty="0"/>
          </a:p>
        </p:txBody>
      </p:sp>
      <p:sp>
        <p:nvSpPr>
          <p:cNvPr id="334" name="Retângulo 192"/>
          <p:cNvSpPr/>
          <p:nvPr/>
        </p:nvSpPr>
        <p:spPr>
          <a:xfrm>
            <a:off x="5388206" y="1490197"/>
            <a:ext cx="1465905" cy="110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PMMU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6" name="Retângulo 192"/>
          <p:cNvSpPr/>
          <p:nvPr/>
        </p:nvSpPr>
        <p:spPr>
          <a:xfrm>
            <a:off x="7836886" y="1893346"/>
            <a:ext cx="1686397" cy="55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FUZZY EXTRACTOR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37" name="Conector de seta reta 213"/>
          <p:cNvCxnSpPr/>
          <p:nvPr/>
        </p:nvCxnSpPr>
        <p:spPr>
          <a:xfrm>
            <a:off x="5724736" y="2580793"/>
            <a:ext cx="0" cy="485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de seta reta 213"/>
          <p:cNvCxnSpPr/>
          <p:nvPr/>
        </p:nvCxnSpPr>
        <p:spPr>
          <a:xfrm>
            <a:off x="4718215" y="2041845"/>
            <a:ext cx="66460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Forma 211"/>
          <p:cNvCxnSpPr>
            <a:stCxn id="336" idx="1"/>
          </p:cNvCxnSpPr>
          <p:nvPr/>
        </p:nvCxnSpPr>
        <p:spPr>
          <a:xfrm rot="10800000" flipV="1">
            <a:off x="7450606" y="2170828"/>
            <a:ext cx="386281" cy="895004"/>
          </a:xfrm>
          <a:prstGeom prst="bentConnector2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CaixaDeTexto 185"/>
          <p:cNvSpPr txBox="1"/>
          <p:nvPr/>
        </p:nvSpPr>
        <p:spPr>
          <a:xfrm>
            <a:off x="7426563" y="2459632"/>
            <a:ext cx="4106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(B)</a:t>
            </a:r>
          </a:p>
        </p:txBody>
      </p:sp>
      <p:sp>
        <p:nvSpPr>
          <p:cNvPr id="341" name="CaixaDeTexto 185"/>
          <p:cNvSpPr txBox="1"/>
          <p:nvPr/>
        </p:nvSpPr>
        <p:spPr>
          <a:xfrm>
            <a:off x="5724736" y="2612032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(D)</a:t>
            </a:r>
          </a:p>
        </p:txBody>
      </p:sp>
      <p:sp>
        <p:nvSpPr>
          <p:cNvPr id="342" name="CaixaDeTexto 185"/>
          <p:cNvSpPr txBox="1"/>
          <p:nvPr/>
        </p:nvSpPr>
        <p:spPr>
          <a:xfrm>
            <a:off x="3819879" y="2279612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(G)</a:t>
            </a:r>
          </a:p>
        </p:txBody>
      </p:sp>
      <p:sp>
        <p:nvSpPr>
          <p:cNvPr id="343" name="CaixaDeTexto 185"/>
          <p:cNvSpPr txBox="1"/>
          <p:nvPr/>
        </p:nvSpPr>
        <p:spPr>
          <a:xfrm>
            <a:off x="8947219" y="2963688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(A)</a:t>
            </a:r>
          </a:p>
        </p:txBody>
      </p:sp>
      <p:sp>
        <p:nvSpPr>
          <p:cNvPr id="344" name="CaixaDeTexto 185"/>
          <p:cNvSpPr txBox="1"/>
          <p:nvPr/>
        </p:nvSpPr>
        <p:spPr>
          <a:xfrm>
            <a:off x="4842763" y="2016261"/>
            <a:ext cx="397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(F)</a:t>
            </a:r>
          </a:p>
        </p:txBody>
      </p:sp>
      <p:sp>
        <p:nvSpPr>
          <p:cNvPr id="345" name="CaixaDeTexto 185"/>
          <p:cNvSpPr txBox="1"/>
          <p:nvPr/>
        </p:nvSpPr>
        <p:spPr>
          <a:xfrm>
            <a:off x="4806759" y="3060377"/>
            <a:ext cx="397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(E)</a:t>
            </a:r>
          </a:p>
        </p:txBody>
      </p:sp>
      <p:sp>
        <p:nvSpPr>
          <p:cNvPr id="346" name="CaixaDeTexto 185"/>
          <p:cNvSpPr txBox="1"/>
          <p:nvPr/>
        </p:nvSpPr>
        <p:spPr>
          <a:xfrm>
            <a:off x="6385907" y="647812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(H)</a:t>
            </a:r>
          </a:p>
        </p:txBody>
      </p:sp>
      <p:grpSp>
        <p:nvGrpSpPr>
          <p:cNvPr id="347" name="Group 346"/>
          <p:cNvGrpSpPr/>
          <p:nvPr/>
        </p:nvGrpSpPr>
        <p:grpSpPr>
          <a:xfrm>
            <a:off x="3924661" y="2712131"/>
            <a:ext cx="414046" cy="1378161"/>
            <a:chOff x="10045241" y="2257756"/>
            <a:chExt cx="828092" cy="1054662"/>
          </a:xfrm>
        </p:grpSpPr>
        <p:cxnSp>
          <p:nvCxnSpPr>
            <p:cNvPr id="348" name="Straight Connector 347"/>
            <p:cNvCxnSpPr/>
            <p:nvPr/>
          </p:nvCxnSpPr>
          <p:spPr>
            <a:xfrm flipH="1">
              <a:off x="10045241" y="2257756"/>
              <a:ext cx="8280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10045241" y="2257756"/>
              <a:ext cx="0" cy="1054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rot="16200000" flipH="1">
            <a:off x="9071515" y="-1704934"/>
            <a:ext cx="475217" cy="5878746"/>
            <a:chOff x="10045241" y="2257756"/>
            <a:chExt cx="828092" cy="1054662"/>
          </a:xfrm>
        </p:grpSpPr>
        <p:cxnSp>
          <p:nvCxnSpPr>
            <p:cNvPr id="351" name="Straight Connector 350"/>
            <p:cNvCxnSpPr/>
            <p:nvPr/>
          </p:nvCxnSpPr>
          <p:spPr>
            <a:xfrm flipH="1">
              <a:off x="10045241" y="2257756"/>
              <a:ext cx="82809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10045241" y="2257756"/>
              <a:ext cx="0" cy="1054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CaixaDeTexto 185"/>
          <p:cNvSpPr txBox="1"/>
          <p:nvPr/>
        </p:nvSpPr>
        <p:spPr>
          <a:xfrm>
            <a:off x="5760740" y="648683"/>
            <a:ext cx="3545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(I)</a:t>
            </a:r>
          </a:p>
        </p:txBody>
      </p:sp>
      <p:grpSp>
        <p:nvGrpSpPr>
          <p:cNvPr id="355" name="Group 354"/>
          <p:cNvGrpSpPr/>
          <p:nvPr/>
        </p:nvGrpSpPr>
        <p:grpSpPr>
          <a:xfrm rot="16200000" flipH="1">
            <a:off x="8581711" y="-2170201"/>
            <a:ext cx="899949" cy="6433625"/>
            <a:chOff x="10045241" y="2257756"/>
            <a:chExt cx="10811718" cy="1054662"/>
          </a:xfrm>
        </p:grpSpPr>
        <p:cxnSp>
          <p:nvCxnSpPr>
            <p:cNvPr id="356" name="Straight Connector 355"/>
            <p:cNvCxnSpPr/>
            <p:nvPr/>
          </p:nvCxnSpPr>
          <p:spPr>
            <a:xfrm rot="16200000" flipH="1" flipV="1">
              <a:off x="15451109" y="-3148094"/>
              <a:ext cx="0" cy="10811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10045241" y="2257756"/>
              <a:ext cx="0" cy="1054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TextBox 358"/>
          <p:cNvSpPr txBox="1"/>
          <p:nvPr/>
        </p:nvSpPr>
        <p:spPr>
          <a:xfrm>
            <a:off x="180120" y="5371881"/>
            <a:ext cx="137895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(A)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BUS HANDLER (BUS-HDLR) provides memory block concatenated with physical address to the PTAG GENERATOR (PTAG-GEN).</a:t>
            </a:r>
            <a:endParaRPr lang="pt-BR" sz="1600" b="1" dirty="0" smtClean="0"/>
          </a:p>
          <a:p>
            <a:r>
              <a:rPr lang="pt-BR" sz="1600" b="1" dirty="0" smtClean="0"/>
              <a:t>(B)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Fuzzy Extractor serves an extracted PUF-based key to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PTAG-GEN.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(C)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PTAG MEMORY MANAGEMENT UNIT (PMMU) can either provide:</a:t>
            </a:r>
          </a:p>
          <a:p>
            <a:r>
              <a:rPr lang="pt-B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pt-BR" sz="1600" b="1" dirty="0"/>
              <a:t> </a:t>
            </a:r>
            <a:r>
              <a:rPr lang="pt-BR" sz="1600" b="1" dirty="0" smtClean="0"/>
              <a:t>(i) </a:t>
            </a:r>
            <a:r>
              <a:rPr lang="pt-B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chunk of PTAGs concatenated with their address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location;</a:t>
            </a:r>
            <a:r>
              <a:rPr lang="pt-BR" sz="1600" b="1" dirty="0"/>
              <a:t/>
            </a:r>
            <a:br>
              <a:rPr lang="pt-BR" sz="1600" b="1" dirty="0"/>
            </a:br>
            <a:r>
              <a:rPr lang="pt-B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pt-BR" sz="1600" b="1" dirty="0"/>
              <a:t> </a:t>
            </a:r>
            <a:r>
              <a:rPr lang="pt-BR" sz="1600" b="1" dirty="0" smtClean="0"/>
              <a:t>(ii)</a:t>
            </a:r>
            <a:r>
              <a:rPr lang="pt-B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 a time stamp for PTAG-GEN.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(D)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PMMU </a:t>
            </a:r>
            <a:r>
              <a:rPr lang="pt-B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receives a new PTAG when it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requests generation to PTAG-GEN.</a:t>
            </a:r>
            <a:endParaRPr lang="pt-BR" sz="1600" b="1" dirty="0" smtClean="0"/>
          </a:p>
          <a:p>
            <a:r>
              <a:rPr lang="pt-BR" sz="1600" b="1" dirty="0" smtClean="0"/>
              <a:t>(E)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PTAG-GEN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provides PTAG for comparison.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(F)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PMMU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provides PTAG for comparison.</a:t>
            </a:r>
            <a:endParaRPr lang="pt-BR" sz="1600" b="1" dirty="0" smtClean="0"/>
          </a:p>
          <a:p>
            <a:r>
              <a:rPr lang="pt-BR" sz="1600" b="1" dirty="0" smtClean="0"/>
              <a:t>(G)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the comparison fails, a signal is sent to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BUS-HDLR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action.</a:t>
            </a:r>
            <a:endParaRPr lang="pt-BR" sz="1600" b="1" dirty="0" smtClean="0"/>
          </a:p>
          <a:p>
            <a:r>
              <a:rPr lang="pt-BR" sz="1600" b="1" dirty="0" smtClean="0"/>
              <a:t>(H)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PMMU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sends and receives PTAGs from the PTAG Memory.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(I)</a:t>
            </a:r>
            <a:r>
              <a:rPr lang="pt-BR" sz="1600" b="1" dirty="0"/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PMMU decodes virtual PTAG address to physical address and sends it </a:t>
            </a:r>
            <a:r>
              <a:rPr lang="pt-BR" sz="160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</a:t>
            </a:r>
            <a:r>
              <a:rPr lang="pt-BR" sz="160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PTAG </a:t>
            </a:r>
            <a:r>
              <a:rPr lang="pt-BR" sz="1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Memory.</a:t>
            </a:r>
            <a:endParaRPr lang="pt-BR" sz="1600" b="1" dirty="0" smtClean="0"/>
          </a:p>
        </p:txBody>
      </p:sp>
      <p:cxnSp>
        <p:nvCxnSpPr>
          <p:cNvPr id="360" name="Conector de seta reta 216"/>
          <p:cNvCxnSpPr/>
          <p:nvPr/>
        </p:nvCxnSpPr>
        <p:spPr>
          <a:xfrm flipH="1">
            <a:off x="6369750" y="2602777"/>
            <a:ext cx="2" cy="463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aixaDeTexto 185"/>
          <p:cNvSpPr txBox="1"/>
          <p:nvPr/>
        </p:nvSpPr>
        <p:spPr>
          <a:xfrm>
            <a:off x="6336804" y="2592350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94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>Ada Virtual Machine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Machine</cp:lastModifiedBy>
  <cp:revision>85</cp:revision>
  <dcterms:created xsi:type="dcterms:W3CDTF">2014-08-04T15:02:05Z</dcterms:created>
  <dcterms:modified xsi:type="dcterms:W3CDTF">2018-05-11T00:46:57Z</dcterms:modified>
</cp:coreProperties>
</file>