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9361488" cy="4321175"/>
  <p:notesSz cx="6858000" cy="9144000"/>
  <p:embeddedFontLst>
    <p:embeddedFont>
      <p:font typeface="CMU Serif" panose="02000603000000000000" pitchFamily="2" charset="0"/>
      <p:regular r:id="rId4"/>
      <p:bold r:id="rId5"/>
      <p:italic r:id="rId6"/>
      <p:boldItalic r:id="rId7"/>
    </p:embeddedFont>
    <p:embeddedFont>
      <p:font typeface="Cambria Math" panose="02040503050406030204" pitchFamily="18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pt-BR"/>
    </a:defPPr>
    <a:lvl1pPr marL="0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7368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54737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32105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09473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386841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664209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941578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218946" algn="l" defTabSz="5547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164" y="-702"/>
      </p:cViewPr>
      <p:guideLst>
        <p:guide orient="horz" pos="1362"/>
        <p:guide pos="29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EB22-FF24-4588-A08E-ABF1817076CA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84163" y="685800"/>
            <a:ext cx="74263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CB71-A899-4B83-9491-66738E917E6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30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77368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54737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832105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109473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86841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664209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941578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218946" algn="l" defTabSz="55473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84163" y="685800"/>
            <a:ext cx="7426326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CB71-A899-4B83-9491-66738E917E6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2123" y="1342381"/>
            <a:ext cx="7957266" cy="92625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4229" y="2448673"/>
            <a:ext cx="6553042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7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4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2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09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8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41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18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7083" y="173062"/>
            <a:ext cx="2106335" cy="36870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68083" y="173062"/>
            <a:ext cx="6162979" cy="36870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502" y="2776772"/>
            <a:ext cx="7957266" cy="85823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9502" y="1831509"/>
            <a:ext cx="7957266" cy="94525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7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47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321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094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86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642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4157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21894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088" y="1008286"/>
            <a:ext cx="4134657" cy="285177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8772" y="1008286"/>
            <a:ext cx="4134657" cy="285177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079" y="967267"/>
            <a:ext cx="4136283" cy="40311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368" indent="0">
              <a:buNone/>
              <a:defRPr sz="1200" b="1"/>
            </a:lvl2pPr>
            <a:lvl3pPr marL="554737" indent="0">
              <a:buNone/>
              <a:defRPr sz="1200" b="1"/>
            </a:lvl3pPr>
            <a:lvl4pPr marL="832105" indent="0">
              <a:buNone/>
              <a:defRPr sz="900" b="1"/>
            </a:lvl4pPr>
            <a:lvl5pPr marL="1109473" indent="0">
              <a:buNone/>
              <a:defRPr sz="900" b="1"/>
            </a:lvl5pPr>
            <a:lvl6pPr marL="1386841" indent="0">
              <a:buNone/>
              <a:defRPr sz="900" b="1"/>
            </a:lvl6pPr>
            <a:lvl7pPr marL="1664209" indent="0">
              <a:buNone/>
              <a:defRPr sz="900" b="1"/>
            </a:lvl7pPr>
            <a:lvl8pPr marL="1941578" indent="0">
              <a:buNone/>
              <a:defRPr sz="900" b="1"/>
            </a:lvl8pPr>
            <a:lvl9pPr marL="2218946" indent="0">
              <a:buNone/>
              <a:defRPr sz="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079" y="1370378"/>
            <a:ext cx="4136283" cy="248967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55512" y="967267"/>
            <a:ext cx="4137908" cy="40311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368" indent="0">
              <a:buNone/>
              <a:defRPr sz="1200" b="1"/>
            </a:lvl2pPr>
            <a:lvl3pPr marL="554737" indent="0">
              <a:buNone/>
              <a:defRPr sz="1200" b="1"/>
            </a:lvl3pPr>
            <a:lvl4pPr marL="832105" indent="0">
              <a:buNone/>
              <a:defRPr sz="900" b="1"/>
            </a:lvl4pPr>
            <a:lvl5pPr marL="1109473" indent="0">
              <a:buNone/>
              <a:defRPr sz="900" b="1"/>
            </a:lvl5pPr>
            <a:lvl6pPr marL="1386841" indent="0">
              <a:buNone/>
              <a:defRPr sz="900" b="1"/>
            </a:lvl6pPr>
            <a:lvl7pPr marL="1664209" indent="0">
              <a:buNone/>
              <a:defRPr sz="900" b="1"/>
            </a:lvl7pPr>
            <a:lvl8pPr marL="1941578" indent="0">
              <a:buNone/>
              <a:defRPr sz="900" b="1"/>
            </a:lvl8pPr>
            <a:lvl9pPr marL="2218946" indent="0">
              <a:buNone/>
              <a:defRPr sz="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55512" y="1370378"/>
            <a:ext cx="4137908" cy="248967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89" y="172059"/>
            <a:ext cx="3079865" cy="732202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60094" y="172056"/>
            <a:ext cx="5233332" cy="368800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8089" y="904254"/>
            <a:ext cx="3079865" cy="2955803"/>
          </a:xfrm>
        </p:spPr>
        <p:txBody>
          <a:bodyPr/>
          <a:lstStyle>
            <a:lvl1pPr marL="0" indent="0">
              <a:buNone/>
              <a:defRPr sz="800"/>
            </a:lvl1pPr>
            <a:lvl2pPr marL="277368" indent="0">
              <a:buNone/>
              <a:defRPr sz="700"/>
            </a:lvl2pPr>
            <a:lvl3pPr marL="554737" indent="0">
              <a:buNone/>
              <a:defRPr sz="500"/>
            </a:lvl3pPr>
            <a:lvl4pPr marL="832105" indent="0">
              <a:buNone/>
              <a:defRPr sz="500"/>
            </a:lvl4pPr>
            <a:lvl5pPr marL="1109473" indent="0">
              <a:buNone/>
              <a:defRPr sz="500"/>
            </a:lvl5pPr>
            <a:lvl6pPr marL="1386841" indent="0">
              <a:buNone/>
              <a:defRPr sz="500"/>
            </a:lvl6pPr>
            <a:lvl7pPr marL="1664209" indent="0">
              <a:buNone/>
              <a:defRPr sz="500"/>
            </a:lvl7pPr>
            <a:lvl8pPr marL="1941578" indent="0">
              <a:buNone/>
              <a:defRPr sz="500"/>
            </a:lvl8pPr>
            <a:lvl9pPr marL="2218946" indent="0">
              <a:buNone/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4929" y="3024831"/>
            <a:ext cx="5616893" cy="35710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34929" y="386111"/>
            <a:ext cx="5616893" cy="2592705"/>
          </a:xfrm>
        </p:spPr>
        <p:txBody>
          <a:bodyPr/>
          <a:lstStyle>
            <a:lvl1pPr marL="0" indent="0">
              <a:buNone/>
              <a:defRPr sz="2000"/>
            </a:lvl1pPr>
            <a:lvl2pPr marL="277368" indent="0">
              <a:buNone/>
              <a:defRPr sz="1700"/>
            </a:lvl2pPr>
            <a:lvl3pPr marL="554737" indent="0">
              <a:buNone/>
              <a:defRPr sz="1500"/>
            </a:lvl3pPr>
            <a:lvl4pPr marL="832105" indent="0">
              <a:buNone/>
              <a:defRPr sz="1200"/>
            </a:lvl4pPr>
            <a:lvl5pPr marL="1109473" indent="0">
              <a:buNone/>
              <a:defRPr sz="1200"/>
            </a:lvl5pPr>
            <a:lvl6pPr marL="1386841" indent="0">
              <a:buNone/>
              <a:defRPr sz="1200"/>
            </a:lvl6pPr>
            <a:lvl7pPr marL="1664209" indent="0">
              <a:buNone/>
              <a:defRPr sz="1200"/>
            </a:lvl7pPr>
            <a:lvl8pPr marL="1941578" indent="0">
              <a:buNone/>
              <a:defRPr sz="1200"/>
            </a:lvl8pPr>
            <a:lvl9pPr marL="2218946" indent="0">
              <a:buNone/>
              <a:defRPr sz="12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34929" y="3381929"/>
            <a:ext cx="5616893" cy="507139"/>
          </a:xfrm>
        </p:spPr>
        <p:txBody>
          <a:bodyPr/>
          <a:lstStyle>
            <a:lvl1pPr marL="0" indent="0">
              <a:buNone/>
              <a:defRPr sz="800"/>
            </a:lvl1pPr>
            <a:lvl2pPr marL="277368" indent="0">
              <a:buNone/>
              <a:defRPr sz="700"/>
            </a:lvl2pPr>
            <a:lvl3pPr marL="554737" indent="0">
              <a:buNone/>
              <a:defRPr sz="500"/>
            </a:lvl3pPr>
            <a:lvl4pPr marL="832105" indent="0">
              <a:buNone/>
              <a:defRPr sz="500"/>
            </a:lvl4pPr>
            <a:lvl5pPr marL="1109473" indent="0">
              <a:buNone/>
              <a:defRPr sz="500"/>
            </a:lvl5pPr>
            <a:lvl6pPr marL="1386841" indent="0">
              <a:buNone/>
              <a:defRPr sz="500"/>
            </a:lvl6pPr>
            <a:lvl7pPr marL="1664209" indent="0">
              <a:buNone/>
              <a:defRPr sz="500"/>
            </a:lvl7pPr>
            <a:lvl8pPr marL="1941578" indent="0">
              <a:buNone/>
              <a:defRPr sz="500"/>
            </a:lvl8pPr>
            <a:lvl9pPr marL="2218946" indent="0">
              <a:buNone/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8082" y="173056"/>
            <a:ext cx="8425340" cy="720196"/>
          </a:xfrm>
          <a:prstGeom prst="rect">
            <a:avLst/>
          </a:prstGeom>
        </p:spPr>
        <p:txBody>
          <a:bodyPr vert="horz" lIns="55474" tIns="27737" rIns="55474" bIns="27737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082" y="1008286"/>
            <a:ext cx="8425340" cy="2851777"/>
          </a:xfrm>
          <a:prstGeom prst="rect">
            <a:avLst/>
          </a:prstGeom>
        </p:spPr>
        <p:txBody>
          <a:bodyPr vert="horz" lIns="55474" tIns="27737" rIns="55474" bIns="2773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68078" y="4005099"/>
            <a:ext cx="2184347" cy="230064"/>
          </a:xfrm>
          <a:prstGeom prst="rect">
            <a:avLst/>
          </a:prstGeom>
        </p:spPr>
        <p:txBody>
          <a:bodyPr vert="horz" lIns="55474" tIns="27737" rIns="55474" bIns="2773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C342-7917-47B7-82B2-821DA726568C}" type="datetimeFigureOut">
              <a:rPr lang="pt-BR" smtClean="0"/>
              <a:pPr/>
              <a:t>06/05/2018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98517" y="4005099"/>
            <a:ext cx="2964471" cy="230064"/>
          </a:xfrm>
          <a:prstGeom prst="rect">
            <a:avLst/>
          </a:prstGeom>
        </p:spPr>
        <p:txBody>
          <a:bodyPr vert="horz" lIns="55474" tIns="27737" rIns="55474" bIns="2773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09071" y="4005099"/>
            <a:ext cx="2184347" cy="230064"/>
          </a:xfrm>
          <a:prstGeom prst="rect">
            <a:avLst/>
          </a:prstGeom>
        </p:spPr>
        <p:txBody>
          <a:bodyPr vert="horz" lIns="55474" tIns="27737" rIns="55474" bIns="2773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54737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027" indent="-208027" algn="l" defTabSz="5547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0724" indent="-173355" algn="l" defTabSz="554737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93421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70789" indent="-138683" algn="l" defTabSz="55473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8157" indent="-138683" algn="l" defTabSz="55473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5524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2893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2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57629" indent="-138683" algn="l" defTabSz="5547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7368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54737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2105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09473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86841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9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41578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18946" algn="l" defTabSz="5547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Box 415"/>
          <p:cNvSpPr txBox="1"/>
          <p:nvPr/>
        </p:nvSpPr>
        <p:spPr>
          <a:xfrm flipH="1">
            <a:off x="8828463" y="648419"/>
            <a:ext cx="74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s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1</a:t>
            </a:r>
          </a:p>
        </p:txBody>
      </p:sp>
      <p:sp>
        <p:nvSpPr>
          <p:cNvPr id="417" name="TextBox 416"/>
          <p:cNvSpPr txBox="1"/>
          <p:nvPr/>
        </p:nvSpPr>
        <p:spPr>
          <a:xfrm flipH="1">
            <a:off x="8828463" y="924579"/>
            <a:ext cx="74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s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2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 flipH="1">
            <a:off x="8827961" y="1212611"/>
            <a:ext cx="74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s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3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 flipH="1">
            <a:off x="8827459" y="1500603"/>
            <a:ext cx="74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s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4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1" name="Rectangle 430"/>
              <p:cNvSpPr/>
              <p:nvPr/>
            </p:nvSpPr>
            <p:spPr>
              <a:xfrm>
                <a:off x="3212641" y="2804593"/>
                <a:ext cx="14068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0" i="1" dirty="0" smtClean="0">
                        <a:latin typeface="CMU Serif" pitchFamily="2" charset="0"/>
                        <a:ea typeface="CMU Serif" pitchFamily="2" charset="0"/>
                        <a:cs typeface="CMU Serif" pitchFamily="2" charset="0"/>
                      </a:rPr>
                      <m:t>s</m:t>
                    </m:r>
                    <m:r>
                      <m:rPr>
                        <m:nor/>
                      </m:rPr>
                      <a:rPr lang="pt-BR" sz="2000" baseline="-25000" dirty="0" smtClean="0">
                        <a:latin typeface="CMU Serif" pitchFamily="2" charset="0"/>
                        <a:ea typeface="CMU Serif" pitchFamily="2" charset="0"/>
                        <a:cs typeface="CMU Serif" pitchFamily="2" charset="0"/>
                      </a:rPr>
                      <m:t>1</m:t>
                    </m:r>
                    <m:r>
                      <a:rPr lang="pt-BR" sz="2000" i="1">
                        <a:latin typeface="Cambria Math"/>
                      </a:rPr>
                      <m:t>⊕</m:t>
                    </m:r>
                    <m:r>
                      <a:rPr lang="pt-B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000" i="1" dirty="0" smtClean="0">
                    <a:latin typeface="CMU Serif" pitchFamily="2" charset="0"/>
                    <a:ea typeface="CMU Serif" pitchFamily="2" charset="0"/>
                    <a:cs typeface="CMU Serif" pitchFamily="2" charset="0"/>
                  </a:rPr>
                  <a:t>w</a:t>
                </a:r>
                <a:r>
                  <a:rPr lang="pt-BR" sz="2000" baseline="-25000" dirty="0" smtClean="0">
                    <a:latin typeface="CMU Serif" pitchFamily="2" charset="0"/>
                    <a:ea typeface="CMU Serif" pitchFamily="2" charset="0"/>
                    <a:cs typeface="CMU Serif" pitchFamily="2" charset="0"/>
                  </a:rPr>
                  <a:t>1</a:t>
                </a:r>
                <a:r>
                  <a:rPr lang="pt-BR" sz="20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endParaRPr lang="pt-BR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31" name="Rectangle 4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641" y="2804593"/>
                <a:ext cx="140684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2" name="Straight Arrow Connector 431"/>
          <p:cNvCxnSpPr/>
          <p:nvPr/>
        </p:nvCxnSpPr>
        <p:spPr>
          <a:xfrm>
            <a:off x="4472781" y="3008222"/>
            <a:ext cx="720000" cy="1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 flipH="1">
            <a:off x="5154674" y="2784967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h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1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34" name="Straight Arrow Connector 433"/>
          <p:cNvCxnSpPr/>
          <p:nvPr/>
        </p:nvCxnSpPr>
        <p:spPr>
          <a:xfrm>
            <a:off x="4472821" y="3287454"/>
            <a:ext cx="720000" cy="1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 flipH="1">
            <a:off x="5152293" y="3068526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h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2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36" name="Straight Arrow Connector 435"/>
          <p:cNvCxnSpPr/>
          <p:nvPr/>
        </p:nvCxnSpPr>
        <p:spPr>
          <a:xfrm>
            <a:off x="4472861" y="3566686"/>
            <a:ext cx="720000" cy="1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 flipH="1">
            <a:off x="5157055" y="3348837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h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3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38" name="Straight Arrow Connector 437"/>
          <p:cNvCxnSpPr/>
          <p:nvPr/>
        </p:nvCxnSpPr>
        <p:spPr>
          <a:xfrm>
            <a:off x="4472901" y="3845918"/>
            <a:ext cx="720000" cy="1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 flipH="1">
            <a:off x="5149912" y="3632685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h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4</a:t>
            </a:r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0" name="Retângulo 99"/>
          <p:cNvSpPr/>
          <p:nvPr/>
        </p:nvSpPr>
        <p:spPr>
          <a:xfrm>
            <a:off x="2340849" y="216371"/>
            <a:ext cx="1439677" cy="222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PUFs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64-bit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Response</a:t>
            </a:r>
          </a:p>
        </p:txBody>
      </p:sp>
      <p:cxnSp>
        <p:nvCxnSpPr>
          <p:cNvPr id="441" name="Straight Arrow Connector 440"/>
          <p:cNvCxnSpPr/>
          <p:nvPr/>
        </p:nvCxnSpPr>
        <p:spPr>
          <a:xfrm>
            <a:off x="1476753" y="33495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 flipH="1">
            <a:off x="108601" y="120231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Challenge 1</a:t>
            </a:r>
            <a:endParaRPr lang="pt-BR" sz="2000" dirty="0"/>
          </a:p>
        </p:txBody>
      </p:sp>
      <p:sp>
        <p:nvSpPr>
          <p:cNvPr id="443" name="Retângulo 99"/>
          <p:cNvSpPr/>
          <p:nvPr/>
        </p:nvSpPr>
        <p:spPr>
          <a:xfrm>
            <a:off x="6192794" y="216372"/>
            <a:ext cx="1764196" cy="229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(127, 64, 10)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BCH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Encoder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cxnSp>
        <p:nvCxnSpPr>
          <p:cNvPr id="444" name="Straight Connector 443"/>
          <p:cNvCxnSpPr/>
          <p:nvPr/>
        </p:nvCxnSpPr>
        <p:spPr>
          <a:xfrm>
            <a:off x="180126" y="2664643"/>
            <a:ext cx="9022749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/>
          <p:nvPr/>
        </p:nvCxnSpPr>
        <p:spPr>
          <a:xfrm>
            <a:off x="1476753" y="61115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 flipH="1">
            <a:off x="108601" y="396391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Challenge </a:t>
            </a:r>
            <a:r>
              <a:rPr lang="pt-BR" sz="2000" dirty="0" smtClean="0"/>
              <a:t>2</a:t>
            </a:r>
          </a:p>
        </p:txBody>
      </p:sp>
      <p:cxnSp>
        <p:nvCxnSpPr>
          <p:cNvPr id="451" name="Straight Arrow Connector 450"/>
          <p:cNvCxnSpPr/>
          <p:nvPr/>
        </p:nvCxnSpPr>
        <p:spPr>
          <a:xfrm>
            <a:off x="1476270" y="899145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 flipH="1">
            <a:off x="108118" y="684423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Challenge </a:t>
            </a:r>
            <a:r>
              <a:rPr lang="pt-BR" sz="2000" dirty="0" smtClean="0"/>
              <a:t>3</a:t>
            </a:r>
            <a:endParaRPr lang="pt-BR" sz="2000" dirty="0"/>
          </a:p>
        </p:txBody>
      </p:sp>
      <p:cxnSp>
        <p:nvCxnSpPr>
          <p:cNvPr id="453" name="Straight Arrow Connector 452"/>
          <p:cNvCxnSpPr/>
          <p:nvPr/>
        </p:nvCxnSpPr>
        <p:spPr>
          <a:xfrm>
            <a:off x="1475787" y="1187137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/>
          <p:cNvSpPr txBox="1"/>
          <p:nvPr/>
        </p:nvSpPr>
        <p:spPr>
          <a:xfrm flipH="1">
            <a:off x="107635" y="972415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Challenge </a:t>
            </a:r>
            <a:r>
              <a:rPr lang="pt-BR" sz="2000" dirty="0" smtClean="0"/>
              <a:t>4</a:t>
            </a:r>
            <a:endParaRPr lang="pt-BR" sz="2000" dirty="0"/>
          </a:p>
        </p:txBody>
      </p:sp>
      <p:cxnSp>
        <p:nvCxnSpPr>
          <p:cNvPr id="455" name="Straight Arrow Connector 454"/>
          <p:cNvCxnSpPr/>
          <p:nvPr/>
        </p:nvCxnSpPr>
        <p:spPr>
          <a:xfrm>
            <a:off x="1475304" y="1475129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 flipH="1">
            <a:off x="107152" y="1260407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Challenge </a:t>
            </a:r>
            <a:r>
              <a:rPr lang="pt-BR" sz="2000" dirty="0" smtClean="0"/>
              <a:t>5</a:t>
            </a:r>
            <a:endParaRPr lang="pt-BR" sz="2000" dirty="0"/>
          </a:p>
        </p:txBody>
      </p:sp>
      <p:cxnSp>
        <p:nvCxnSpPr>
          <p:cNvPr id="457" name="Straight Arrow Connector 456"/>
          <p:cNvCxnSpPr/>
          <p:nvPr/>
        </p:nvCxnSpPr>
        <p:spPr>
          <a:xfrm>
            <a:off x="1474821" y="1763121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 flipH="1">
            <a:off x="106669" y="1548399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Challenge </a:t>
            </a:r>
            <a:r>
              <a:rPr lang="pt-BR" sz="2000" dirty="0" smtClean="0"/>
              <a:t>6</a:t>
            </a:r>
            <a:endParaRPr lang="pt-BR" sz="2000" dirty="0"/>
          </a:p>
        </p:txBody>
      </p:sp>
      <p:cxnSp>
        <p:nvCxnSpPr>
          <p:cNvPr id="459" name="Straight Arrow Connector 458"/>
          <p:cNvCxnSpPr/>
          <p:nvPr/>
        </p:nvCxnSpPr>
        <p:spPr>
          <a:xfrm>
            <a:off x="1474338" y="205111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/>
          <p:cNvSpPr txBox="1"/>
          <p:nvPr/>
        </p:nvSpPr>
        <p:spPr>
          <a:xfrm flipH="1">
            <a:off x="106186" y="1836391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Challenge </a:t>
            </a:r>
            <a:r>
              <a:rPr lang="pt-BR" sz="2000" dirty="0" smtClean="0"/>
              <a:t>7</a:t>
            </a:r>
            <a:endParaRPr lang="pt-BR" sz="2000" dirty="0"/>
          </a:p>
        </p:txBody>
      </p:sp>
      <p:cxnSp>
        <p:nvCxnSpPr>
          <p:cNvPr id="461" name="Straight Arrow Connector 460"/>
          <p:cNvCxnSpPr/>
          <p:nvPr/>
        </p:nvCxnSpPr>
        <p:spPr>
          <a:xfrm>
            <a:off x="1473855" y="2339105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/>
          <p:cNvSpPr txBox="1"/>
          <p:nvPr/>
        </p:nvSpPr>
        <p:spPr>
          <a:xfrm flipH="1">
            <a:off x="105703" y="2124383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Challenge </a:t>
            </a:r>
            <a:r>
              <a:rPr lang="pt-BR" sz="2000" dirty="0" smtClean="0"/>
              <a:t>8</a:t>
            </a:r>
          </a:p>
        </p:txBody>
      </p:sp>
      <p:cxnSp>
        <p:nvCxnSpPr>
          <p:cNvPr id="463" name="Straight Arrow Connector 462"/>
          <p:cNvCxnSpPr/>
          <p:nvPr/>
        </p:nvCxnSpPr>
        <p:spPr>
          <a:xfrm>
            <a:off x="3783424" y="32438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>
            <a:off x="3783424" y="60058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>
            <a:off x="3782941" y="888575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>
            <a:off x="3782458" y="1176567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>
            <a:off x="3781975" y="1464559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>
            <a:off x="3781492" y="1752551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/>
          <p:nvPr/>
        </p:nvCxnSpPr>
        <p:spPr>
          <a:xfrm>
            <a:off x="3781009" y="204054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/>
          <p:cNvCxnSpPr/>
          <p:nvPr/>
        </p:nvCxnSpPr>
        <p:spPr>
          <a:xfrm>
            <a:off x="3780526" y="2328535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 flipH="1">
            <a:off x="4611634" y="108359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1</a:t>
            </a:r>
          </a:p>
        </p:txBody>
      </p:sp>
      <p:sp>
        <p:nvSpPr>
          <p:cNvPr id="472" name="TextBox 471"/>
          <p:cNvSpPr txBox="1"/>
          <p:nvPr/>
        </p:nvSpPr>
        <p:spPr>
          <a:xfrm flipH="1">
            <a:off x="4611634" y="384519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2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473" name="TextBox 472"/>
          <p:cNvSpPr txBox="1"/>
          <p:nvPr/>
        </p:nvSpPr>
        <p:spPr>
          <a:xfrm flipH="1">
            <a:off x="4611151" y="672551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3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474" name="TextBox 473"/>
          <p:cNvSpPr txBox="1"/>
          <p:nvPr/>
        </p:nvSpPr>
        <p:spPr>
          <a:xfrm flipH="1">
            <a:off x="4610668" y="960543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4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475" name="TextBox 474"/>
          <p:cNvSpPr txBox="1"/>
          <p:nvPr/>
        </p:nvSpPr>
        <p:spPr>
          <a:xfrm flipH="1">
            <a:off x="4610185" y="1248535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w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1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476" name="TextBox 475"/>
          <p:cNvSpPr txBox="1"/>
          <p:nvPr/>
        </p:nvSpPr>
        <p:spPr>
          <a:xfrm flipH="1">
            <a:off x="4609702" y="1536527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w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2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 flipH="1">
            <a:off x="4609219" y="1824519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w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3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 flipH="1">
            <a:off x="4608736" y="2112511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w</a:t>
            </a:r>
            <a:r>
              <a:rPr lang="pt-BR" sz="2000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4</a:t>
            </a:r>
            <a:endParaRPr lang="pt-BR" sz="2000" baseline="-250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cxnSp>
        <p:nvCxnSpPr>
          <p:cNvPr id="479" name="Straight Arrow Connector 478"/>
          <p:cNvCxnSpPr/>
          <p:nvPr/>
        </p:nvCxnSpPr>
        <p:spPr>
          <a:xfrm>
            <a:off x="5007560" y="324383"/>
            <a:ext cx="11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/>
          <p:nvPr/>
        </p:nvCxnSpPr>
        <p:spPr>
          <a:xfrm>
            <a:off x="5007560" y="600583"/>
            <a:ext cx="11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/>
          <p:nvPr/>
        </p:nvCxnSpPr>
        <p:spPr>
          <a:xfrm>
            <a:off x="5007077" y="888575"/>
            <a:ext cx="11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/>
          <p:nvPr/>
        </p:nvCxnSpPr>
        <p:spPr>
          <a:xfrm>
            <a:off x="5006594" y="1176567"/>
            <a:ext cx="11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/>
          <p:nvPr/>
        </p:nvCxnSpPr>
        <p:spPr>
          <a:xfrm>
            <a:off x="7993821" y="90829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/>
          <p:nvPr/>
        </p:nvCxnSpPr>
        <p:spPr>
          <a:xfrm>
            <a:off x="7993821" y="118449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/>
          <p:nvPr/>
        </p:nvCxnSpPr>
        <p:spPr>
          <a:xfrm>
            <a:off x="7993338" y="1472485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/>
          <p:nvPr/>
        </p:nvCxnSpPr>
        <p:spPr>
          <a:xfrm>
            <a:off x="7992855" y="1760477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Rectangle 486"/>
              <p:cNvSpPr/>
              <p:nvPr/>
            </p:nvSpPr>
            <p:spPr>
              <a:xfrm>
                <a:off x="3209954" y="3092625"/>
                <a:ext cx="14068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0" i="1" dirty="0" smtClean="0">
                        <a:latin typeface="CMU Serif" pitchFamily="2" charset="0"/>
                        <a:ea typeface="CMU Serif" pitchFamily="2" charset="0"/>
                        <a:cs typeface="CMU Serif" pitchFamily="2" charset="0"/>
                      </a:rPr>
                      <m:t>s</m:t>
                    </m:r>
                    <m:r>
                      <m:rPr>
                        <m:nor/>
                      </m:rPr>
                      <a:rPr lang="pt-BR" sz="2000" b="0" i="0" baseline="-25000" dirty="0" smtClean="0">
                        <a:latin typeface="CMU Serif" pitchFamily="2" charset="0"/>
                        <a:ea typeface="CMU Serif" pitchFamily="2" charset="0"/>
                        <a:cs typeface="CMU Serif" pitchFamily="2" charset="0"/>
                      </a:rPr>
                      <m:t>2</m:t>
                    </m:r>
                    <m:r>
                      <a:rPr lang="pt-BR" sz="2000" i="1">
                        <a:latin typeface="Cambria Math"/>
                      </a:rPr>
                      <m:t>⊕</m:t>
                    </m:r>
                    <m:r>
                      <a:rPr lang="pt-B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000" i="1" dirty="0" smtClean="0">
                    <a:latin typeface="CMU Serif" pitchFamily="2" charset="0"/>
                    <a:ea typeface="CMU Serif" pitchFamily="2" charset="0"/>
                    <a:cs typeface="CMU Serif" pitchFamily="2" charset="0"/>
                  </a:rPr>
                  <a:t>w</a:t>
                </a:r>
                <a:r>
                  <a:rPr lang="pt-BR" sz="2000" baseline="-25000" dirty="0" smtClean="0">
                    <a:latin typeface="CMU Serif" pitchFamily="2" charset="0"/>
                    <a:ea typeface="CMU Serif" pitchFamily="2" charset="0"/>
                    <a:cs typeface="CMU Serif" pitchFamily="2" charset="0"/>
                  </a:rPr>
                  <a:t>2</a:t>
                </a:r>
                <a:r>
                  <a:rPr lang="pt-BR" sz="20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endParaRPr lang="pt-BR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87" name="Rectangle 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54" y="3092625"/>
                <a:ext cx="140684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8" name="Rectangle 487"/>
              <p:cNvSpPr/>
              <p:nvPr/>
            </p:nvSpPr>
            <p:spPr>
              <a:xfrm>
                <a:off x="3207267" y="3380657"/>
                <a:ext cx="14068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0" i="1" dirty="0" smtClean="0">
                        <a:latin typeface="CMU Serif" pitchFamily="2" charset="0"/>
                        <a:ea typeface="CMU Serif" pitchFamily="2" charset="0"/>
                        <a:cs typeface="CMU Serif" pitchFamily="2" charset="0"/>
                      </a:rPr>
                      <m:t>s</m:t>
                    </m:r>
                    <m:r>
                      <m:rPr>
                        <m:nor/>
                      </m:rPr>
                      <a:rPr lang="pt-BR" sz="2000" b="0" i="0" baseline="-25000" dirty="0" smtClean="0">
                        <a:latin typeface="CMU Serif" pitchFamily="2" charset="0"/>
                        <a:ea typeface="CMU Serif" pitchFamily="2" charset="0"/>
                        <a:cs typeface="CMU Serif" pitchFamily="2" charset="0"/>
                      </a:rPr>
                      <m:t>3</m:t>
                    </m:r>
                    <m:r>
                      <a:rPr lang="pt-BR" sz="2000" i="1">
                        <a:latin typeface="Cambria Math"/>
                      </a:rPr>
                      <m:t>⊕</m:t>
                    </m:r>
                    <m:r>
                      <a:rPr lang="pt-B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000" i="1" dirty="0" smtClean="0">
                    <a:latin typeface="CMU Serif" pitchFamily="2" charset="0"/>
                    <a:ea typeface="CMU Serif" pitchFamily="2" charset="0"/>
                    <a:cs typeface="CMU Serif" pitchFamily="2" charset="0"/>
                  </a:rPr>
                  <a:t>w</a:t>
                </a:r>
                <a:r>
                  <a:rPr lang="pt-BR" sz="2000" baseline="-25000" dirty="0" smtClean="0">
                    <a:latin typeface="CMU Serif" pitchFamily="2" charset="0"/>
                    <a:ea typeface="CMU Serif" pitchFamily="2" charset="0"/>
                    <a:cs typeface="CMU Serif" pitchFamily="2" charset="0"/>
                  </a:rPr>
                  <a:t>3</a:t>
                </a:r>
                <a:r>
                  <a:rPr lang="pt-BR" sz="20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endParaRPr lang="pt-BR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88" name="Rectangle 4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67" y="3380657"/>
                <a:ext cx="1406843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Rectangle 488"/>
              <p:cNvSpPr/>
              <p:nvPr/>
            </p:nvSpPr>
            <p:spPr>
              <a:xfrm>
                <a:off x="3204580" y="3668689"/>
                <a:ext cx="14068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0" i="1" dirty="0" smtClean="0">
                        <a:latin typeface="CMU Serif" pitchFamily="2" charset="0"/>
                        <a:ea typeface="CMU Serif" pitchFamily="2" charset="0"/>
                        <a:cs typeface="CMU Serif" pitchFamily="2" charset="0"/>
                      </a:rPr>
                      <m:t>s</m:t>
                    </m:r>
                    <m:r>
                      <m:rPr>
                        <m:nor/>
                      </m:rPr>
                      <a:rPr lang="pt-BR" sz="2000" b="0" i="0" baseline="-25000" dirty="0" smtClean="0">
                        <a:latin typeface="CMU Serif" pitchFamily="2" charset="0"/>
                        <a:ea typeface="CMU Serif" pitchFamily="2" charset="0"/>
                        <a:cs typeface="CMU Serif" pitchFamily="2" charset="0"/>
                      </a:rPr>
                      <m:t>4</m:t>
                    </m:r>
                    <m:r>
                      <a:rPr lang="pt-BR" sz="2000" i="1">
                        <a:latin typeface="Cambria Math"/>
                      </a:rPr>
                      <m:t>⊕</m:t>
                    </m:r>
                    <m:r>
                      <a:rPr lang="pt-B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000" i="1" dirty="0" smtClean="0">
                    <a:latin typeface="CMU Serif" pitchFamily="2" charset="0"/>
                    <a:ea typeface="CMU Serif" pitchFamily="2" charset="0"/>
                    <a:cs typeface="CMU Serif" pitchFamily="2" charset="0"/>
                  </a:rPr>
                  <a:t>w</a:t>
                </a:r>
                <a:r>
                  <a:rPr lang="pt-BR" sz="2000" baseline="-25000" dirty="0" smtClean="0">
                    <a:latin typeface="CMU Serif" pitchFamily="2" charset="0"/>
                    <a:ea typeface="CMU Serif" pitchFamily="2" charset="0"/>
                    <a:cs typeface="CMU Serif" pitchFamily="2" charset="0"/>
                  </a:rPr>
                  <a:t>4</a:t>
                </a:r>
                <a:r>
                  <a:rPr lang="pt-BR" sz="20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endParaRPr lang="pt-BR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89" name="Rectangle 4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80" y="3668689"/>
                <a:ext cx="140684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57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CMU Serif</vt:lpstr>
      <vt:lpstr>Cambria Math</vt:lpstr>
      <vt:lpstr>Calibri</vt:lpstr>
      <vt:lpstr>Tema do Office</vt:lpstr>
      <vt:lpstr>PowerPoint Presentation</vt:lpstr>
    </vt:vector>
  </TitlesOfParts>
  <Company>Ada Virtual Machine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User</dc:creator>
  <cp:lastModifiedBy>Virtual Machine</cp:lastModifiedBy>
  <cp:revision>97</cp:revision>
  <dcterms:created xsi:type="dcterms:W3CDTF">2014-08-04T15:02:05Z</dcterms:created>
  <dcterms:modified xsi:type="dcterms:W3CDTF">2018-05-07T00:35:31Z</dcterms:modified>
</cp:coreProperties>
</file>