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본문 첫 번째 줄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3"/>
          </p:nvPr>
        </p:nvSpPr>
        <p:spPr>
          <a:xfrm>
            <a:off x="1270000" y="4290678"/>
            <a:ext cx="10464800" cy="645618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19250" y="6731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8918"/>
            <a:ext cx="5334002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aper Bridg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9300"/>
                </a:solidFill>
              </a:defRPr>
            </a:pPr>
            <a:r>
              <a:t>Data 분석</a:t>
            </a:r>
            <a:r>
              <a:rPr>
                <a:solidFill>
                  <a:srgbClr val="FFFFFF"/>
                </a:solidFill>
              </a:rPr>
              <a:t> Command</a:t>
            </a:r>
          </a:p>
        </p:txBody>
      </p:sp>
      <p:sp>
        <p:nvSpPr>
          <p:cNvPr id="120" name="Team : Project Master"/>
          <p:cNvSpPr txBox="1"/>
          <p:nvPr>
            <p:ph type="subTitle" sz="quarter" idx="1"/>
          </p:nvPr>
        </p:nvSpPr>
        <p:spPr>
          <a:xfrm>
            <a:off x="1270000" y="5637019"/>
            <a:ext cx="10464800" cy="1130302"/>
          </a:xfrm>
          <a:prstGeom prst="rect">
            <a:avLst/>
          </a:prstGeom>
        </p:spPr>
        <p:txBody>
          <a:bodyPr/>
          <a:lstStyle/>
          <a:p>
            <a:pPr/>
            <a:r>
              <a:t>조사 및 구상 단계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Bridge Design"/>
          <p:cNvSpPr txBox="1"/>
          <p:nvPr>
            <p:ph type="title"/>
          </p:nvPr>
        </p:nvSpPr>
        <p:spPr>
          <a:xfrm>
            <a:off x="952499" y="748109"/>
            <a:ext cx="11099802" cy="215900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4"/>
                </a:solidFill>
              </a:rPr>
              <a:t>Outlier</a:t>
            </a:r>
            <a:r>
              <a:t> detection</a:t>
            </a:r>
          </a:p>
        </p:txBody>
      </p:sp>
      <p:sp>
        <p:nvSpPr>
          <p:cNvPr id="156" name=": 이상하지 않은 것에 대한 정의…"/>
          <p:cNvSpPr txBox="1"/>
          <p:nvPr/>
        </p:nvSpPr>
        <p:spPr>
          <a:xfrm>
            <a:off x="2218664" y="3759252"/>
            <a:ext cx="8567472" cy="438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FFFFFF"/>
                </a:solidFill>
              </a:defRPr>
            </a:pPr>
            <a:r>
              <a:t>: </a:t>
            </a:r>
            <a:r>
              <a:rPr>
                <a:solidFill>
                  <a:schemeClr val="accent4"/>
                </a:solidFill>
              </a:rPr>
              <a:t>이상하지 않은 것</a:t>
            </a:r>
            <a:r>
              <a:t>에 대한 정의</a:t>
            </a:r>
          </a:p>
          <a:p>
            <a:pPr>
              <a:defRPr sz="3000">
                <a:solidFill>
                  <a:srgbClr val="FFFFFF"/>
                </a:solidFill>
              </a:defRPr>
            </a:pPr>
            <a:r>
              <a:t>클러스터링, 밀도추정</a:t>
            </a:r>
          </a:p>
          <a:p>
            <a:pPr>
              <a:defRPr sz="5400">
                <a:solidFill>
                  <a:srgbClr val="FFFFFF"/>
                </a:solidFill>
              </a:defRPr>
            </a:pPr>
            <a:r>
              <a:rPr>
                <a:solidFill>
                  <a:schemeClr val="accent4"/>
                </a:solidFill>
              </a:rPr>
              <a:t>기계학습</a:t>
            </a:r>
            <a:r>
              <a:t>만으론 X</a:t>
            </a:r>
          </a:p>
          <a:p>
            <a:pPr>
              <a:defRPr sz="3000">
                <a:solidFill>
                  <a:srgbClr val="FFFFFF"/>
                </a:solidFill>
              </a:defRPr>
            </a:pPr>
            <a:r>
              <a:t>(classification으로 구현)</a:t>
            </a:r>
          </a:p>
          <a:p>
            <a:pPr>
              <a:defRPr sz="3000">
                <a:solidFill>
                  <a:srgbClr val="FFFFFF"/>
                </a:solidFill>
              </a:defRPr>
            </a:pPr>
            <a:r>
              <a:t>‘이상하다’는 상대적 개념</a:t>
            </a:r>
          </a:p>
          <a:p>
            <a:pPr>
              <a:defRPr sz="3000">
                <a:solidFill>
                  <a:srgbClr val="FFFFFF"/>
                </a:solidFill>
              </a:defRPr>
            </a:pPr>
            <a:r>
              <a:t>구체적인 조건이 필요</a:t>
            </a:r>
          </a:p>
          <a:p>
            <a:pPr>
              <a:defRPr sz="3000">
                <a:solidFill>
                  <a:srgbClr val="FFFFFF"/>
                </a:solidFill>
              </a:defRPr>
            </a:pPr>
            <a:r>
              <a:t>LOF, SIGMA RULE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ridge Design"/>
          <p:cNvSpPr txBox="1"/>
          <p:nvPr>
            <p:ph type="title"/>
          </p:nvPr>
        </p:nvSpPr>
        <p:spPr>
          <a:xfrm>
            <a:off x="952499" y="1110047"/>
            <a:ext cx="11099802" cy="2159002"/>
          </a:xfrm>
          <a:prstGeom prst="rect">
            <a:avLst/>
          </a:prstGeom>
        </p:spPr>
        <p:txBody>
          <a:bodyPr/>
          <a:lstStyle/>
          <a:p>
            <a:pPr defTabSz="578358">
              <a:defRPr sz="7919"/>
            </a:pPr>
            <a:r>
              <a:rPr>
                <a:solidFill>
                  <a:schemeClr val="accent4"/>
                </a:solidFill>
              </a:rPr>
              <a:t>Forecasts</a:t>
            </a:r>
            <a:r>
              <a:t> for predictive</a:t>
            </a:r>
          </a:p>
        </p:txBody>
      </p:sp>
      <p:sp>
        <p:nvSpPr>
          <p:cNvPr id="159" name=": predict와 같이 구현…"/>
          <p:cNvSpPr txBox="1"/>
          <p:nvPr/>
        </p:nvSpPr>
        <p:spPr>
          <a:xfrm>
            <a:off x="2892120" y="4402384"/>
            <a:ext cx="7220560" cy="1897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FFFFFF"/>
                </a:solidFill>
              </a:defRPr>
            </a:pPr>
            <a:r>
              <a:t>: predict와 같이 구현</a:t>
            </a:r>
          </a:p>
          <a:p>
            <a:pPr>
              <a:defRPr sz="5400">
                <a:solidFill>
                  <a:srgbClr val="FFFFFF"/>
                </a:solidFill>
              </a:defRPr>
            </a:pPr>
            <a:r>
              <a:t>= </a:t>
            </a:r>
            <a:r>
              <a:rPr>
                <a:solidFill>
                  <a:schemeClr val="accent4"/>
                </a:solidFill>
              </a:rPr>
              <a:t>기준</a:t>
            </a:r>
            <a:r>
              <a:t>을 정해서 예측 구현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he End"/>
          <p:cNvSpPr txBox="1"/>
          <p:nvPr>
            <p:ph type="title" idx="4294967295"/>
          </p:nvPr>
        </p:nvSpPr>
        <p:spPr>
          <a:xfrm>
            <a:off x="446947" y="3533159"/>
            <a:ext cx="12110906" cy="2687283"/>
          </a:xfrm>
          <a:prstGeom prst="rect">
            <a:avLst/>
          </a:prstGeom>
        </p:spPr>
        <p:txBody>
          <a:bodyPr/>
          <a:lstStyle>
            <a:lvl1pPr>
              <a:defRPr sz="7800">
                <a:solidFill>
                  <a:srgbClr val="000000"/>
                </a:solidFill>
              </a:defRPr>
            </a:lvl1pPr>
          </a:lstStyle>
          <a:p>
            <a:pPr/>
            <a:r>
              <a:t>문제점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실시간 모니터링은 ??…"/>
          <p:cNvSpPr txBox="1"/>
          <p:nvPr/>
        </p:nvSpPr>
        <p:spPr>
          <a:xfrm>
            <a:off x="3134387" y="2790146"/>
            <a:ext cx="6736025" cy="237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41421" indent="-541421">
              <a:buSzPct val="100000"/>
              <a:buChar char="-"/>
              <a:defRPr sz="5400">
                <a:solidFill>
                  <a:srgbClr val="FFFFFF"/>
                </a:solidFill>
              </a:defRPr>
            </a:pPr>
            <a:r>
              <a:t>실시간 모니터링은 ??</a:t>
            </a:r>
          </a:p>
          <a:p>
            <a:pPr marL="541421" indent="-541421">
              <a:buSzPct val="100000"/>
              <a:buChar char="-"/>
              <a:defRPr sz="5400">
                <a:solidFill>
                  <a:srgbClr val="FFFFFF"/>
                </a:solidFill>
              </a:defRPr>
            </a:pPr>
            <a:r>
              <a:t>데이터 특징 영향 ^</a:t>
            </a:r>
          </a:p>
        </p:txBody>
      </p:sp>
      <p:sp>
        <p:nvSpPr>
          <p:cNvPr id="164" name="텍스트"/>
          <p:cNvSpPr txBox="1"/>
          <p:nvPr/>
        </p:nvSpPr>
        <p:spPr>
          <a:xfrm>
            <a:off x="4626982" y="7225337"/>
            <a:ext cx="905257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165" name="https://h3imdallr.github.io/2017-06-20/anomaly_detection/"/>
          <p:cNvSpPr txBox="1"/>
          <p:nvPr/>
        </p:nvSpPr>
        <p:spPr>
          <a:xfrm>
            <a:off x="1217907" y="8567604"/>
            <a:ext cx="1034872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https://h3imdallr.github.io/2017-06-20/anomaly_detection/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How to?"/>
          <p:cNvSpPr txBox="1"/>
          <p:nvPr>
            <p:ph type="title" idx="4294967295"/>
          </p:nvPr>
        </p:nvSpPr>
        <p:spPr>
          <a:xfrm>
            <a:off x="952500" y="8509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800">
                <a:solidFill>
                  <a:srgbClr val="000000"/>
                </a:solidFill>
              </a:defRPr>
            </a:lvl1pPr>
          </a:lstStyle>
          <a:p>
            <a:pPr/>
            <a:r>
              <a:t>목표 조사</a:t>
            </a:r>
          </a:p>
        </p:txBody>
      </p:sp>
      <p:sp>
        <p:nvSpPr>
          <p:cNvPr id="123" name="- What spark?…"/>
          <p:cNvSpPr txBox="1"/>
          <p:nvPr>
            <p:ph type="body" idx="4294967295"/>
          </p:nvPr>
        </p:nvSpPr>
        <p:spPr>
          <a:xfrm>
            <a:off x="952500" y="2802738"/>
            <a:ext cx="11099800" cy="6286501"/>
          </a:xfrm>
          <a:prstGeom prst="rect">
            <a:avLst/>
          </a:prstGeom>
        </p:spPr>
        <p:txBody>
          <a:bodyPr/>
          <a:lstStyle/>
          <a:p>
            <a:pPr marL="444498" indent="-444498">
              <a:buClr>
                <a:srgbClr val="FFFFFF"/>
              </a:buClr>
              <a:defRPr sz="4000">
                <a:solidFill>
                  <a:srgbClr val="000000"/>
                </a:solidFill>
              </a:defRPr>
            </a:pPr>
            <a:r>
              <a:t>- </a:t>
            </a:r>
            <a:r>
              <a:rPr>
                <a:solidFill>
                  <a:srgbClr val="FF9300"/>
                </a:solidFill>
              </a:rPr>
              <a:t>Anomaly</a:t>
            </a:r>
            <a:r>
              <a:t> detection</a:t>
            </a:r>
          </a:p>
          <a:p>
            <a:pPr marL="444498" indent="-444498">
              <a:buClr>
                <a:srgbClr val="FFFFFF"/>
              </a:buClr>
              <a:defRPr sz="4000">
                <a:solidFill>
                  <a:srgbClr val="000000"/>
                </a:solidFill>
              </a:defRPr>
            </a:pPr>
            <a:r>
              <a:t>- </a:t>
            </a:r>
            <a:r>
              <a:rPr>
                <a:solidFill>
                  <a:srgbClr val="FF9300"/>
                </a:solidFill>
              </a:rPr>
              <a:t>Outlier</a:t>
            </a:r>
            <a:r>
              <a:t> detection</a:t>
            </a:r>
          </a:p>
          <a:p>
            <a:pPr marL="444498" indent="-444498">
              <a:buClr>
                <a:srgbClr val="FFFFFF"/>
              </a:buClr>
              <a:defRPr sz="4000">
                <a:solidFill>
                  <a:srgbClr val="000000"/>
                </a:solidFill>
              </a:defRPr>
            </a:pPr>
            <a:r>
              <a:t>- </a:t>
            </a:r>
            <a:r>
              <a:rPr>
                <a:solidFill>
                  <a:srgbClr val="FF9300"/>
                </a:solidFill>
              </a:rPr>
              <a:t>Forecasts </a:t>
            </a:r>
            <a:r>
              <a:t>for predictive monitoring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Bridge Design"/>
          <p:cNvSpPr txBox="1"/>
          <p:nvPr>
            <p:ph type="title"/>
          </p:nvPr>
        </p:nvSpPr>
        <p:spPr>
          <a:xfrm>
            <a:off x="952499" y="785551"/>
            <a:ext cx="11099802" cy="215900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4"/>
                </a:solidFill>
              </a:rPr>
              <a:t>Anomaly</a:t>
            </a:r>
            <a:r>
              <a:t> detection</a:t>
            </a:r>
          </a:p>
        </p:txBody>
      </p:sp>
      <p:sp>
        <p:nvSpPr>
          <p:cNvPr id="126" name=": 비정상적인 활동 탐지…"/>
          <p:cNvSpPr txBox="1"/>
          <p:nvPr/>
        </p:nvSpPr>
        <p:spPr>
          <a:xfrm>
            <a:off x="3299142" y="7210522"/>
            <a:ext cx="6406516" cy="1897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FFFFFF"/>
                </a:solidFill>
              </a:defRPr>
            </a:pPr>
            <a:r>
              <a:t>: 비정상적인 활동 탐지</a:t>
            </a:r>
          </a:p>
          <a:p>
            <a:pPr>
              <a:defRPr sz="5400">
                <a:solidFill>
                  <a:srgbClr val="FFFFFF"/>
                </a:solidFill>
              </a:defRPr>
            </a:pPr>
            <a:r>
              <a:t>= </a:t>
            </a:r>
            <a:r>
              <a:rPr>
                <a:solidFill>
                  <a:schemeClr val="accent4"/>
                </a:solidFill>
              </a:rPr>
              <a:t>변형</a:t>
            </a:r>
            <a:r>
              <a:t> 탐지</a:t>
            </a:r>
          </a:p>
        </p:txBody>
      </p:sp>
      <p:pic>
        <p:nvPicPr>
          <p:cNvPr id="127" name="스크린샷 2018-09-13 오후 6.22.57.png" descr="스크린샷 2018-09-13 오후 6.22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8665" y="2836115"/>
            <a:ext cx="7767470" cy="4081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Bridge Design"/>
          <p:cNvSpPr txBox="1"/>
          <p:nvPr>
            <p:ph type="title"/>
          </p:nvPr>
        </p:nvSpPr>
        <p:spPr>
          <a:xfrm>
            <a:off x="952499" y="748109"/>
            <a:ext cx="11099802" cy="215900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4"/>
                </a:solidFill>
              </a:rPr>
              <a:t>Outlier</a:t>
            </a:r>
            <a:r>
              <a:t> detection</a:t>
            </a:r>
          </a:p>
        </p:txBody>
      </p:sp>
      <p:sp>
        <p:nvSpPr>
          <p:cNvPr id="130" name=": 이상치 탐지…"/>
          <p:cNvSpPr txBox="1"/>
          <p:nvPr/>
        </p:nvSpPr>
        <p:spPr>
          <a:xfrm>
            <a:off x="4565815" y="7297887"/>
            <a:ext cx="3873170" cy="1897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FFFFFF"/>
                </a:solidFill>
              </a:defRPr>
            </a:pPr>
            <a:r>
              <a:t>: 이상치 탐지</a:t>
            </a:r>
          </a:p>
          <a:p>
            <a:pPr>
              <a:defRPr sz="5400">
                <a:solidFill>
                  <a:srgbClr val="FFFFFF"/>
                </a:solidFill>
              </a:defRPr>
            </a:pPr>
            <a:r>
              <a:t>= </a:t>
            </a:r>
            <a:r>
              <a:rPr>
                <a:solidFill>
                  <a:schemeClr val="accent4"/>
                </a:solidFill>
              </a:rPr>
              <a:t>특이점</a:t>
            </a:r>
            <a:r>
              <a:t> 탐지</a:t>
            </a:r>
          </a:p>
        </p:txBody>
      </p:sp>
      <p:pic>
        <p:nvPicPr>
          <p:cNvPr id="131" name="스크린샷 2018-09-13 오후 6.22.04.png" descr="스크린샷 2018-09-13 오후 6.22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3360" y="2725931"/>
            <a:ext cx="6458080" cy="4301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Bridge Design"/>
          <p:cNvSpPr txBox="1"/>
          <p:nvPr>
            <p:ph type="title"/>
          </p:nvPr>
        </p:nvSpPr>
        <p:spPr>
          <a:xfrm>
            <a:off x="952499" y="1110047"/>
            <a:ext cx="11099802" cy="2159002"/>
          </a:xfrm>
          <a:prstGeom prst="rect">
            <a:avLst/>
          </a:prstGeom>
        </p:spPr>
        <p:txBody>
          <a:bodyPr/>
          <a:lstStyle/>
          <a:p>
            <a:pPr defTabSz="578358">
              <a:defRPr sz="7919"/>
            </a:pPr>
            <a:r>
              <a:rPr>
                <a:solidFill>
                  <a:schemeClr val="accent4"/>
                </a:solidFill>
              </a:rPr>
              <a:t>Forecasts</a:t>
            </a:r>
            <a:r>
              <a:t> for predictive</a:t>
            </a:r>
          </a:p>
        </p:txBody>
      </p:sp>
      <p:sp>
        <p:nvSpPr>
          <p:cNvPr id="134" name=": 예측 모니터링…"/>
          <p:cNvSpPr txBox="1"/>
          <p:nvPr/>
        </p:nvSpPr>
        <p:spPr>
          <a:xfrm>
            <a:off x="4284294" y="7522538"/>
            <a:ext cx="4436212" cy="1897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FFFFFF"/>
                </a:solidFill>
              </a:defRPr>
            </a:pPr>
            <a:r>
              <a:t>: 예측 모니터링</a:t>
            </a:r>
          </a:p>
          <a:p>
            <a:pPr>
              <a:defRPr sz="5400">
                <a:solidFill>
                  <a:srgbClr val="FFFFFF"/>
                </a:solidFill>
              </a:defRPr>
            </a:pPr>
            <a:r>
              <a:t>= </a:t>
            </a:r>
            <a:r>
              <a:rPr>
                <a:solidFill>
                  <a:schemeClr val="accent4"/>
                </a:solidFill>
              </a:rPr>
              <a:t>기준 </a:t>
            </a:r>
            <a:r>
              <a:t>예측</a:t>
            </a:r>
          </a:p>
        </p:txBody>
      </p:sp>
      <p:pic>
        <p:nvPicPr>
          <p:cNvPr id="135" name="스크린샷 2018-09-13 오후 6.14.51.png" descr="스크린샷 2018-09-13 오후 6.14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2186" y="3504528"/>
            <a:ext cx="9449275" cy="3581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illar Design"/>
          <p:cNvSpPr txBox="1"/>
          <p:nvPr>
            <p:ph type="title"/>
          </p:nvPr>
        </p:nvSpPr>
        <p:spPr>
          <a:xfrm>
            <a:off x="952499" y="1520156"/>
            <a:ext cx="11099802" cy="2159002"/>
          </a:xfrm>
          <a:prstGeom prst="rect">
            <a:avLst/>
          </a:prstGeom>
        </p:spPr>
        <p:txBody>
          <a:bodyPr/>
          <a:lstStyle/>
          <a:p>
            <a:pPr/>
            <a:r>
              <a:t>차이점</a:t>
            </a:r>
          </a:p>
        </p:txBody>
      </p:sp>
      <p:sp>
        <p:nvSpPr>
          <p:cNvPr id="138" name="텍스트"/>
          <p:cNvSpPr txBox="1"/>
          <p:nvPr/>
        </p:nvSpPr>
        <p:spPr>
          <a:xfrm>
            <a:off x="6049771" y="4641849"/>
            <a:ext cx="905257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139" name="Anomaly and Outlier"/>
          <p:cNvSpPr txBox="1"/>
          <p:nvPr/>
        </p:nvSpPr>
        <p:spPr>
          <a:xfrm>
            <a:off x="5016652" y="1428466"/>
            <a:ext cx="297149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Anomaly and Outlier</a:t>
            </a:r>
          </a:p>
        </p:txBody>
      </p:sp>
      <p:pic>
        <p:nvPicPr>
          <p:cNvPr id="140" name="스크린샷 2018-09-13 오후 10.54.49.png" descr="스크린샷 2018-09-13 오후 10.54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6800" y="3980658"/>
            <a:ext cx="5293680" cy="3925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스크린샷 2018-09-13 오후 10.56.08.png" descr="스크린샷 2018-09-13 오후 10.56.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4290" y="3972358"/>
            <a:ext cx="6124138" cy="4037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illar Design"/>
          <p:cNvSpPr txBox="1"/>
          <p:nvPr>
            <p:ph type="title"/>
          </p:nvPr>
        </p:nvSpPr>
        <p:spPr>
          <a:xfrm>
            <a:off x="952499" y="971009"/>
            <a:ext cx="11099802" cy="2159002"/>
          </a:xfrm>
          <a:prstGeom prst="rect">
            <a:avLst/>
          </a:prstGeom>
        </p:spPr>
        <p:txBody>
          <a:bodyPr/>
          <a:lstStyle/>
          <a:p>
            <a:pPr/>
            <a:r>
              <a:t>예측의 차이점</a:t>
            </a:r>
          </a:p>
        </p:txBody>
      </p:sp>
      <p:sp>
        <p:nvSpPr>
          <p:cNvPr id="144" name="기계학습 predict"/>
          <p:cNvSpPr txBox="1"/>
          <p:nvPr/>
        </p:nvSpPr>
        <p:spPr>
          <a:xfrm>
            <a:off x="5381497" y="939358"/>
            <a:ext cx="224180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기계학습 predict</a:t>
            </a:r>
          </a:p>
        </p:txBody>
      </p:sp>
      <p:sp>
        <p:nvSpPr>
          <p:cNvPr id="145" name="요일"/>
          <p:cNvSpPr txBox="1"/>
          <p:nvPr/>
        </p:nvSpPr>
        <p:spPr>
          <a:xfrm>
            <a:off x="3857605" y="5666038"/>
            <a:ext cx="15204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FFFFFF"/>
                </a:solidFill>
              </a:defRPr>
            </a:lvl1pPr>
          </a:lstStyle>
          <a:p>
            <a:pPr/>
            <a:r>
              <a:t>요일</a:t>
            </a:r>
          </a:p>
        </p:txBody>
      </p:sp>
      <p:sp>
        <p:nvSpPr>
          <p:cNvPr id="146" name="기준값"/>
          <p:cNvSpPr txBox="1"/>
          <p:nvPr/>
        </p:nvSpPr>
        <p:spPr>
          <a:xfrm>
            <a:off x="5829657" y="3441033"/>
            <a:ext cx="222351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4"/>
                </a:solidFill>
              </a:defRPr>
            </a:lvl1pPr>
          </a:lstStyle>
          <a:p>
            <a:pPr/>
            <a:r>
              <a:t>기준값</a:t>
            </a:r>
          </a:p>
        </p:txBody>
      </p:sp>
      <p:sp>
        <p:nvSpPr>
          <p:cNvPr id="147" name="계절"/>
          <p:cNvSpPr txBox="1"/>
          <p:nvPr/>
        </p:nvSpPr>
        <p:spPr>
          <a:xfrm>
            <a:off x="7821499" y="4739062"/>
            <a:ext cx="108102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계절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he End"/>
          <p:cNvSpPr txBox="1"/>
          <p:nvPr>
            <p:ph type="title" idx="4294967295"/>
          </p:nvPr>
        </p:nvSpPr>
        <p:spPr>
          <a:xfrm>
            <a:off x="446947" y="2210213"/>
            <a:ext cx="12110906" cy="2687284"/>
          </a:xfrm>
          <a:prstGeom prst="rect">
            <a:avLst/>
          </a:prstGeom>
        </p:spPr>
        <p:txBody>
          <a:bodyPr/>
          <a:lstStyle>
            <a:lvl1pPr>
              <a:defRPr sz="7800">
                <a:solidFill>
                  <a:srgbClr val="000000"/>
                </a:solidFill>
              </a:defRPr>
            </a:lvl1pPr>
          </a:lstStyle>
          <a:p>
            <a:pPr/>
            <a:r>
              <a:t>구상</a:t>
            </a:r>
          </a:p>
        </p:txBody>
      </p:sp>
      <p:sp>
        <p:nvSpPr>
          <p:cNvPr id="150" name="3가지 모두 비슷"/>
          <p:cNvSpPr txBox="1"/>
          <p:nvPr/>
        </p:nvSpPr>
        <p:spPr>
          <a:xfrm>
            <a:off x="4444365" y="5270187"/>
            <a:ext cx="4116071" cy="91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3가지 모두 비슷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Bridge Design"/>
          <p:cNvSpPr txBox="1"/>
          <p:nvPr>
            <p:ph type="title"/>
          </p:nvPr>
        </p:nvSpPr>
        <p:spPr>
          <a:xfrm>
            <a:off x="952499" y="785551"/>
            <a:ext cx="11099802" cy="215900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4"/>
                </a:solidFill>
              </a:rPr>
              <a:t>Anomaly</a:t>
            </a:r>
            <a:r>
              <a:t> detection</a:t>
            </a:r>
          </a:p>
        </p:txBody>
      </p:sp>
      <p:sp>
        <p:nvSpPr>
          <p:cNvPr id="153" name=": MAPE가 best인모델…"/>
          <p:cNvSpPr txBox="1"/>
          <p:nvPr/>
        </p:nvSpPr>
        <p:spPr>
          <a:xfrm>
            <a:off x="1710143" y="4022246"/>
            <a:ext cx="9584513" cy="3656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FFFFFF"/>
                </a:solidFill>
              </a:defRPr>
            </a:pPr>
            <a:r>
              <a:t>: MAPE가 best인모델</a:t>
            </a:r>
          </a:p>
          <a:p>
            <a:pPr>
              <a:defRPr sz="5400">
                <a:solidFill>
                  <a:srgbClr val="FFFFFF"/>
                </a:solidFill>
              </a:defRPr>
            </a:pPr>
            <a:r>
              <a:t>15%가 넘는경우 다른 조건 필요</a:t>
            </a:r>
          </a:p>
          <a:p>
            <a:pPr>
              <a:defRPr sz="5400">
                <a:solidFill>
                  <a:srgbClr val="FFFFFF"/>
                </a:solidFill>
              </a:defRPr>
            </a:pPr>
          </a:p>
          <a:p>
            <a:pPr>
              <a:defRPr sz="5400">
                <a:solidFill>
                  <a:srgbClr val="FFFFFF"/>
                </a:solidFill>
              </a:defRPr>
            </a:pPr>
            <a:r>
              <a:t>비정상적이라고 판단하는 기준 필요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