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35" r:id="rId3"/>
    <p:sldId id="336" r:id="rId5"/>
    <p:sldId id="337" r:id="rId6"/>
    <p:sldId id="367" r:id="rId7"/>
    <p:sldId id="338" r:id="rId8"/>
    <p:sldId id="364" r:id="rId9"/>
    <p:sldId id="340" r:id="rId10"/>
    <p:sldId id="341" r:id="rId11"/>
    <p:sldId id="342" r:id="rId12"/>
    <p:sldId id="343" r:id="rId13"/>
    <p:sldId id="344" r:id="rId14"/>
    <p:sldId id="345" r:id="rId15"/>
    <p:sldId id="368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 showGuides="1">
      <p:cViewPr>
        <p:scale>
          <a:sx n="118" d="100"/>
          <a:sy n="118" d="100"/>
        </p:scale>
        <p:origin x="516" y="-1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503050405090304" pitchFamily="18" charset="0"/>
              </a:rPr>
              <a:t>1</a:t>
            </a:r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503050405090304" pitchFamily="18" charset="0"/>
              </a:rPr>
              <a:t>1</a:t>
            </a:r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  <a:endParaRPr lang="en-US" altLang="en-US" sz="1700" dirty="0"/>
          </a:p>
          <a:p>
            <a:r>
              <a:rPr lang="en-US" altLang="en-US" sz="1700" dirty="0"/>
              <a:t>“Pure” languages:</a:t>
            </a:r>
            <a:endParaRPr lang="en-US" altLang="en-US" sz="1700" dirty="0"/>
          </a:p>
          <a:p>
            <a:pPr lvl="1"/>
            <a:r>
              <a:rPr lang="en-US" altLang="en-US" sz="1700" dirty="0"/>
              <a:t>Relational algebra</a:t>
            </a:r>
            <a:endParaRPr lang="en-US" altLang="en-US" sz="1700" dirty="0"/>
          </a:p>
          <a:p>
            <a:pPr lvl="1"/>
            <a:r>
              <a:rPr lang="en-US" altLang="en-US" sz="1700" dirty="0"/>
              <a:t>Tuple relational calculus</a:t>
            </a:r>
            <a:endParaRPr lang="en-US" altLang="en-US" sz="1700" dirty="0"/>
          </a:p>
          <a:p>
            <a:pPr lvl="1"/>
            <a:r>
              <a:rPr lang="en-US" altLang="en-US" sz="1700" dirty="0"/>
              <a:t>Domain relational calculus</a:t>
            </a:r>
            <a:endParaRPr lang="en-US" altLang="en-US" sz="1700" dirty="0"/>
          </a:p>
          <a:p>
            <a:r>
              <a:rPr lang="en-US" altLang="en-US" sz="1700" dirty="0"/>
              <a:t>The above 3 pure languages are equivalent in computing power</a:t>
            </a:r>
            <a:endParaRPr lang="en-US" altLang="en-US" sz="1700" dirty="0"/>
          </a:p>
          <a:p>
            <a:r>
              <a:rPr lang="en-US" altLang="en-US" sz="1700" dirty="0"/>
              <a:t>We will concentrate in this chapter on relational algebra</a:t>
            </a:r>
            <a:endParaRPr lang="en-US" altLang="en-US" sz="1700" dirty="0"/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  <a:endParaRPr lang="en-US" altLang="en-US" sz="1700" dirty="0"/>
          </a:p>
          <a:p>
            <a:pPr lvl="1"/>
            <a:r>
              <a:rPr lang="en-US" altLang="en-US" sz="1700" dirty="0"/>
              <a:t>Consists of 6 basic operations</a:t>
            </a:r>
            <a:endParaRPr lang="en-US" altLang="en-US" sz="1700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  <a:endParaRPr lang="en-US" altLang="en-US" sz="1700" dirty="0"/>
          </a:p>
          <a:p>
            <a:r>
              <a:rPr lang="en-US" altLang="en-US" sz="1700" dirty="0"/>
              <a:t>Six basic operators</a:t>
            </a:r>
            <a:endParaRPr lang="en-US" altLang="en-US" sz="1700" dirty="0"/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Cartesian product: x</a:t>
            </a:r>
            <a:endParaRPr lang="en-US" altLang="en-US" sz="1700" dirty="0"/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31858"/>
          <a:stretch>
            <a:fillRect/>
          </a:stretch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  <a:endParaRPr lang="en-US" altLang="ja-JP" sz="8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  <a:endParaRPr lang="en-US" altLang="en-US" sz="1700" dirty="0"/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  <a:endParaRPr lang="en-US" altLang="en-US" sz="1700" dirty="0"/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9823"/>
          <a:stretch>
            <a:fillRect/>
          </a:stretch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Consider  the query -- Find the names of all instructors in the Physics department.</a:t>
            </a:r>
            <a:endParaRPr lang="en-US" altLang="en-US" sz="1700" dirty="0"/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  <a:endParaRPr lang="en-US" altLang="en-US" sz="1700" dirty="0"/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  <a:endParaRPr lang="en-US" altLang="en-US" sz="1700" i="1" dirty="0"/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  <a:endParaRPr lang="en-US" altLang="en-US" sz="1700" i="1" dirty="0"/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2" b="6551"/>
          <a:stretch>
            <a:fillRect/>
          </a:stretch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  <a:endParaRPr lang="en-US" altLang="en-US" sz="1700" dirty="0"/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  <a:endParaRPr lang="en-US" altLang="en-US" sz="1700" dirty="0"/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  <a:endParaRPr lang="en-US" altLang="ja-JP" sz="1700" dirty="0">
              <a:sym typeface="Symbol" panose="05050102010706020507" pitchFamily="18" charset="2"/>
            </a:endParaRP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  <a:endParaRPr lang="en-US" altLang="ja-JP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  <a:endParaRPr lang="en-US" altLang="en-US" sz="1700" dirty="0"/>
          </a:p>
          <a:p>
            <a:r>
              <a:rPr lang="en-US" altLang="en-US" sz="1700" dirty="0"/>
              <a:t>Database Schema</a:t>
            </a:r>
            <a:endParaRPr lang="en-US" altLang="en-US" sz="1700" dirty="0"/>
          </a:p>
          <a:p>
            <a:r>
              <a:rPr lang="en-US" altLang="en-US" sz="1700" dirty="0"/>
              <a:t>Keys</a:t>
            </a:r>
            <a:endParaRPr lang="en-US" altLang="en-US" sz="1700" dirty="0"/>
          </a:p>
          <a:p>
            <a:r>
              <a:rPr lang="en-US" altLang="en-US" sz="1700" dirty="0"/>
              <a:t>Schema Diagrams</a:t>
            </a:r>
            <a:endParaRPr lang="en-US" altLang="en-US" sz="1700" dirty="0"/>
          </a:p>
          <a:p>
            <a:r>
              <a:rPr lang="en-US" altLang="en-US" sz="1700" dirty="0"/>
              <a:t>Relational Query Languages</a:t>
            </a:r>
            <a:endParaRPr lang="en-US" altLang="en-US" sz="1700" dirty="0"/>
          </a:p>
          <a:p>
            <a:r>
              <a:rPr lang="en-US" altLang="en-US" sz="1700" dirty="0"/>
              <a:t>The Relational Algebra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878"/>
          <a:stretch>
            <a:fillRect/>
          </a:stretch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  <a:endParaRPr lang="en-US" altLang="en-US" sz="1700" dirty="0"/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  <a:endParaRPr lang="en-US" altLang="en-US" sz="1700" dirty="0"/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  <a:endParaRPr lang="en-US" sz="1700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 rotWithShape="1">
                <a:blip r:embed="rId1"/>
                <a:stretch>
                  <a:fillRect t="-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7449" r="37780" b="13863"/>
          <a:stretch>
            <a:fillRect/>
          </a:stretch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  <a:endParaRPr lang="en-US" altLang="en-US" sz="2800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  <a:endParaRPr lang="en-US" altLang="en-US" sz="1700" dirty="0"/>
          </a:p>
          <a:p>
            <a:r>
              <a:rPr lang="en-US" altLang="en-US" sz="1700" dirty="0"/>
              <a:t>Example: Find the set of all courses taught in both the Fall 2017 and the Spring 2018 semesters.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8817" r="40862" b="33302"/>
          <a:stretch>
            <a:fillRect/>
          </a:stretch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  <a:endParaRPr lang="en-US" altLang="en-US" sz="1700" dirty="0"/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  <a:endParaRPr lang="en-US" altLang="en-US" sz="1700" i="1" dirty="0"/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  <a:endParaRPr lang="en-US" altLang="en-US" sz="1700" dirty="0"/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0709" r="41294" b="41353"/>
          <a:stretch>
            <a:fillRect/>
          </a:stretch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  <a:endParaRPr lang="en-US" altLang="en-US" sz="1700" dirty="0"/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anose="05000000000000000000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anose="05000000000000000000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/>
              <a:t>The expression: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  <a:endParaRPr lang="en-US" altLang="en-US" sz="1700" dirty="0"/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  <a:endParaRPr lang="en-US" altLang="en-US" sz="1700" dirty="0"/>
          </a:p>
          <a:p>
            <a:r>
              <a:rPr lang="en-US" altLang="en-US" sz="1700" dirty="0"/>
              <a:t>Query 1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  <a:endParaRPr lang="en-US" altLang="en-US" sz="1700" dirty="0"/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  <a:endParaRPr lang="en-US" altLang="en-US" sz="1700" dirty="0"/>
              </a:p>
              <a:p>
                <a:r>
                  <a:rPr lang="en-US" altLang="en-US" sz="1700" dirty="0"/>
                  <a:t>Query 1</a:t>
                </a:r>
                <a:endParaRPr lang="en-US" altLang="en-US" sz="1700" dirty="0"/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endParaRPr lang="en-US" sz="1700" i="1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  <a:endParaRPr lang="en-US" altLang="en-US" sz="17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 rotWithShape="1">
                <a:blip r:embed="rId1"/>
                <a:stretch>
                  <a:fillRect l="-8" t="-7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  <a:endParaRPr lang="en-US" altLang="en-US" sz="1800"/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  <a:endParaRPr lang="en-US" altLang="en-US" sz="1800"/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3197"/>
          <a:stretch>
            <a:fillRect/>
          </a:stretch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MS PGothic" charset="-128"/>
              </a:rPr>
              <a:t>A</a:t>
            </a:r>
            <a:r>
              <a:rPr lang="en-US" altLang="en-US" baseline="-25000" dirty="0">
                <a:ea typeface="MS PGothic" charset="-128"/>
              </a:rPr>
              <a:t>1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i="1" dirty="0">
                <a:ea typeface="MS PGothic" charset="-128"/>
              </a:rPr>
              <a:t>A</a:t>
            </a:r>
            <a:r>
              <a:rPr lang="en-US" altLang="en-US" baseline="-25000" dirty="0">
                <a:ea typeface="MS PGothic" charset="-128"/>
              </a:rPr>
              <a:t>2</a:t>
            </a:r>
            <a:r>
              <a:rPr lang="en-US" altLang="en-US" dirty="0">
                <a:ea typeface="MS PGothic" charset="-128"/>
              </a:rPr>
              <a:t>, …, </a:t>
            </a:r>
            <a:r>
              <a:rPr lang="en-US" altLang="en-US" i="1" dirty="0">
                <a:ea typeface="MS PGothic" charset="-128"/>
              </a:rPr>
              <a:t>A</a:t>
            </a:r>
            <a:r>
              <a:rPr lang="en-US" altLang="en-US" i="1" baseline="-25000" dirty="0">
                <a:ea typeface="MS PGothic" charset="-128"/>
              </a:rPr>
              <a:t>n</a:t>
            </a:r>
            <a:r>
              <a:rPr lang="en-US" altLang="en-US" i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are </a:t>
            </a:r>
            <a:r>
              <a:rPr lang="en-US" altLang="en-US" i="1" dirty="0">
                <a:ea typeface="MS PGothic" charset="-128"/>
              </a:rPr>
              <a:t>attributes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i="1" dirty="0">
                <a:ea typeface="MS PGothic" charset="-128"/>
              </a:rPr>
              <a:t>R</a:t>
            </a:r>
            <a:r>
              <a:rPr lang="en-US" altLang="en-US" dirty="0">
                <a:ea typeface="MS PGothic" charset="-128"/>
              </a:rPr>
              <a:t> = (</a:t>
            </a:r>
            <a:r>
              <a:rPr lang="en-US" altLang="en-US" i="1" dirty="0">
                <a:ea typeface="MS PGothic" charset="-128"/>
              </a:rPr>
              <a:t>A</a:t>
            </a:r>
            <a:r>
              <a:rPr lang="en-US" altLang="en-US" baseline="-25000" dirty="0">
                <a:ea typeface="MS PGothic" charset="-128"/>
              </a:rPr>
              <a:t>1</a:t>
            </a:r>
            <a:r>
              <a:rPr lang="en-US" altLang="en-US" dirty="0">
                <a:ea typeface="MS PGothic" charset="-128"/>
              </a:rPr>
              <a:t>, </a:t>
            </a:r>
            <a:r>
              <a:rPr lang="en-US" altLang="en-US" i="1" dirty="0">
                <a:ea typeface="MS PGothic" charset="-128"/>
              </a:rPr>
              <a:t>A</a:t>
            </a:r>
            <a:r>
              <a:rPr lang="en-US" altLang="en-US" baseline="-25000" dirty="0">
                <a:ea typeface="MS PGothic" charset="-128"/>
              </a:rPr>
              <a:t>2</a:t>
            </a:r>
            <a:r>
              <a:rPr lang="en-US" altLang="en-US" dirty="0">
                <a:ea typeface="MS PGothic" charset="-128"/>
              </a:rPr>
              <a:t>, …, </a:t>
            </a:r>
            <a:r>
              <a:rPr lang="en-US" altLang="en-US" i="1" dirty="0">
                <a:ea typeface="MS PGothic" charset="-128"/>
              </a:rPr>
              <a:t>A</a:t>
            </a:r>
            <a:r>
              <a:rPr lang="en-US" altLang="en-US" i="1" baseline="-25000" dirty="0">
                <a:ea typeface="MS PGothic" charset="-128"/>
              </a:rPr>
              <a:t>n</a:t>
            </a:r>
            <a:r>
              <a:rPr lang="en-US" altLang="en-US" dirty="0">
                <a:ea typeface="MS PGothic" charset="-128"/>
              </a:rPr>
              <a:t> ) is a </a:t>
            </a:r>
            <a:r>
              <a:rPr lang="en-US" altLang="en-US" i="1" dirty="0">
                <a:ea typeface="MS PGothic" charset="-128"/>
              </a:rPr>
              <a:t>relation schema</a:t>
            </a:r>
            <a:endParaRPr lang="en-US" altLang="en-US" i="1" dirty="0">
              <a:ea typeface="MS PGothic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dirty="0">
                <a:ea typeface="MS PGothic" charset="-128"/>
              </a:rPr>
              <a:t>	Example:</a:t>
            </a:r>
            <a:endParaRPr lang="en-US" altLang="en-US" dirty="0">
              <a:ea typeface="MS PGothic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dirty="0">
                <a:ea typeface="MS PGothic" charset="-128"/>
              </a:rPr>
              <a:t>	</a:t>
            </a:r>
            <a:r>
              <a:rPr lang="en-US" altLang="en-US" i="1" dirty="0">
                <a:ea typeface="MS PGothic" charset="-128"/>
              </a:rPr>
              <a:t>     instructor </a:t>
            </a:r>
            <a:r>
              <a:rPr lang="en-US" altLang="en-US" dirty="0">
                <a:ea typeface="MS PGothic" charset="-128"/>
              </a:rPr>
              <a:t> = (</a:t>
            </a:r>
            <a:r>
              <a:rPr lang="en-US" altLang="en-US" i="1" dirty="0">
                <a:ea typeface="MS PGothic" charset="-128"/>
              </a:rPr>
              <a:t>ID,  name, dept_name, salary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dirty="0">
              <a:ea typeface="MS PGothic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</a:t>
            </a:r>
            <a:r>
              <a:rPr lang="en-US" altLang="en-US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a </a:t>
            </a:r>
            <a:r>
              <a:rPr lang="en-US" altLang="en-US" b="1" i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row </a:t>
            </a:r>
            <a:r>
              <a:rPr lang="en-US" altLang="en-US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in a table</a:t>
            </a:r>
            <a:endParaRPr lang="en-US" altLang="en-US" b="1" dirty="0">
              <a:solidFill>
                <a:srgbClr val="FF0000"/>
              </a:solidFill>
              <a:latin typeface="Helvetica Bold Oblique" charset="0"/>
              <a:cs typeface="Helvetica Bold Oblique" charset="0"/>
            </a:endParaRPr>
          </a:p>
          <a:p>
            <a:pPr>
              <a:lnSpc>
                <a:spcPct val="120000"/>
              </a:lnSpc>
            </a:pPr>
            <a:endParaRPr lang="en-US" altLang="en-US" sz="1700" b="1" dirty="0">
              <a:solidFill>
                <a:srgbClr val="FF0000"/>
              </a:solidFill>
              <a:latin typeface="Helvetica Bold Oblique" charset="0"/>
              <a:cs typeface="Helvetica Bold Oblique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  <a:endParaRPr lang="en-US" altLang="en-US" sz="1700" dirty="0"/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  <a:endParaRPr lang="en-US" altLang="en-US" sz="1700" dirty="0"/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  <a:endParaRPr lang="en-US" altLang="en-US" sz="1700" dirty="0"/>
          </a:p>
          <a:p>
            <a:r>
              <a:rPr lang="en-US" altLang="en-US" sz="1700" dirty="0"/>
              <a:t>The null value causes complications in the definition of many operations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  <a:endParaRPr lang="en-US" altLang="en-US" sz="1700" dirty="0"/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  <a:endParaRPr lang="en-US" altLang="en-US" sz="17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9808</Words>
  <Application>WPS 演示</Application>
  <PresentationFormat>On-screen Show (4:3)</PresentationFormat>
  <Paragraphs>287</Paragraphs>
  <Slides>30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  <vt:variant>
        <vt:lpstr>自定义放映</vt:lpstr>
      </vt:variant>
      <vt:variant>
        <vt:i4>1</vt:i4>
      </vt:variant>
    </vt:vector>
  </HeadingPairs>
  <TitlesOfParts>
    <vt:vector size="58" baseType="lpstr">
      <vt:lpstr>Arial</vt:lpstr>
      <vt:lpstr>宋体</vt:lpstr>
      <vt:lpstr>Wingdings</vt:lpstr>
      <vt:lpstr>Helvetica</vt:lpstr>
      <vt:lpstr>MS PGothic</vt:lpstr>
      <vt:lpstr>冬青黑体简体中文</vt:lpstr>
      <vt:lpstr>Times New Roman</vt:lpstr>
      <vt:lpstr>MS PGothic</vt:lpstr>
      <vt:lpstr>苹方-简</vt:lpstr>
      <vt:lpstr>Monotype Sorts</vt:lpstr>
      <vt:lpstr>Thonburi</vt:lpstr>
      <vt:lpstr>Webdings</vt:lpstr>
      <vt:lpstr>MS PGothic</vt:lpstr>
      <vt:lpstr>Symbol</vt:lpstr>
      <vt:lpstr>Kingsoft Sign</vt:lpstr>
      <vt:lpstr>微软雅黑</vt:lpstr>
      <vt:lpstr>汉仪旗黑</vt:lpstr>
      <vt:lpstr>宋体</vt:lpstr>
      <vt:lpstr>Arial Unicode MS</vt:lpstr>
      <vt:lpstr>Cambria Math</vt:lpstr>
      <vt:lpstr>Kingsoft Math</vt:lpstr>
      <vt:lpstr>Monotype Sorts</vt:lpstr>
      <vt:lpstr>Symbol</vt:lpstr>
      <vt:lpstr>Wingdings</vt:lpstr>
      <vt:lpstr>汉仪书宋二KW</vt:lpstr>
      <vt:lpstr>Helvetica Bold Oblique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YOUR BRO</cp:lastModifiedBy>
  <cp:revision>482</cp:revision>
  <cp:lastPrinted>2025-09-25T02:02:03Z</cp:lastPrinted>
  <dcterms:created xsi:type="dcterms:W3CDTF">2025-09-25T02:02:03Z</dcterms:created>
  <dcterms:modified xsi:type="dcterms:W3CDTF">2025-09-25T02:02:03Z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3630855422C474109BA2D468C157F47F_42</vt:lpwstr>
  </property>
  <property fmtid="{D5CDD505-2E9C-101B-9397-08002B2CF9AE}" pid="3" name="KSOProductBuildVer">
    <vt:lpwstr>2052-12.1.22553.22553</vt:lpwstr>
  </property>
</Properties>
</file>