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670550"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299fac12d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34299fac12d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4" name="Shape 14"/>
        <p:cNvGrpSpPr/>
        <p:nvPr/>
      </p:nvGrpSpPr>
      <p:grpSpPr>
        <a:xfrm>
          <a:off x="0" y="0"/>
          <a:ext cx="0" cy="0"/>
          <a:chOff x="0" y="0"/>
          <a:chExt cx="0" cy="0"/>
        </a:xfrm>
      </p:grpSpPr>
      <p:sp>
        <p:nvSpPr>
          <p:cNvPr id="15" name="Google Shape;15;p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0"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4.png"/><Relationship Id="rId7" Type="http://schemas.openxmlformats.org/officeDocument/2006/relationships/image" Target="../media/image8.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40000" y="315360"/>
            <a:ext cx="9071640" cy="13510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ru-RU" sz="2800" u="none" cap="none" strike="noStrike">
                <a:latin typeface="Times New Roman"/>
                <a:ea typeface="Times New Roman"/>
                <a:cs typeface="Times New Roman"/>
                <a:sym typeface="Times New Roman"/>
              </a:rPr>
              <a:t>МИНИСТЕРСТВО ОБРАЗОВАНИЯ, НАУКИ И МОЛОДЕЖНОЙ ПОЛИТИКИ РЕСПУБЛИКИ КОМИ</a:t>
            </a:r>
            <a:br>
              <a:rPr b="0" i="0" lang="ru-RU" sz="1800" u="none" cap="none" strike="noStrike"/>
            </a:br>
            <a:r>
              <a:rPr b="0" i="0" lang="ru-RU" sz="2000" u="none" cap="none" strike="noStrike">
                <a:latin typeface="Times New Roman"/>
                <a:ea typeface="Times New Roman"/>
                <a:cs typeface="Times New Roman"/>
                <a:sym typeface="Times New Roman"/>
              </a:rPr>
              <a:t>Государственное профессиональное образовательное учреждение "Сыктывкарский политехнический техникум"</a:t>
            </a:r>
            <a:endParaRPr b="0" i="0" sz="2000" u="none" cap="none" strike="noStrike">
              <a:latin typeface="Arial"/>
              <a:ea typeface="Arial"/>
              <a:cs typeface="Arial"/>
              <a:sym typeface="Arial"/>
            </a:endParaRPr>
          </a:p>
        </p:txBody>
      </p:sp>
      <p:sp>
        <p:nvSpPr>
          <p:cNvPr id="64" name="Google Shape;64;p14"/>
          <p:cNvSpPr txBox="1"/>
          <p:nvPr/>
        </p:nvSpPr>
        <p:spPr>
          <a:xfrm>
            <a:off x="468360" y="2206080"/>
            <a:ext cx="9071640" cy="301392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i="0" lang="ru-RU" sz="2800" u="none" cap="none" strike="noStrike">
                <a:latin typeface="Times New Roman"/>
                <a:ea typeface="Times New Roman"/>
                <a:cs typeface="Times New Roman"/>
                <a:sym typeface="Times New Roman"/>
              </a:rPr>
              <a:t>Курсовая Работа</a:t>
            </a:r>
            <a:endParaRPr b="0" i="0" sz="2800" u="none" cap="none" strike="noStrike">
              <a:latin typeface="Arial"/>
              <a:ea typeface="Arial"/>
              <a:cs typeface="Arial"/>
              <a:sym typeface="Arial"/>
            </a:endParaRPr>
          </a:p>
          <a:p>
            <a:pPr indent="0" lvl="0" marL="0" marR="0" rtl="0" algn="ctr">
              <a:spcBef>
                <a:spcPts val="0"/>
              </a:spcBef>
              <a:spcAft>
                <a:spcPts val="0"/>
              </a:spcAft>
              <a:buNone/>
            </a:pPr>
            <a:r>
              <a:t/>
            </a:r>
            <a:endParaRPr b="0" i="0" sz="2800" u="none" cap="none" strike="noStrike">
              <a:latin typeface="Arial"/>
              <a:ea typeface="Arial"/>
              <a:cs typeface="Arial"/>
              <a:sym typeface="Arial"/>
            </a:endParaRPr>
          </a:p>
          <a:p>
            <a:pPr indent="0" lvl="0" marL="0" marR="0" rtl="0" algn="ctr">
              <a:spcBef>
                <a:spcPts val="0"/>
              </a:spcBef>
              <a:spcAft>
                <a:spcPts val="0"/>
              </a:spcAft>
              <a:buNone/>
            </a:pPr>
            <a:r>
              <a:rPr b="0" i="0" lang="ru-RU" sz="2000" u="none" cap="none" strike="noStrike">
                <a:latin typeface="Times New Roman"/>
                <a:ea typeface="Times New Roman"/>
                <a:cs typeface="Times New Roman"/>
                <a:sym typeface="Times New Roman"/>
              </a:rPr>
              <a:t>Тема: </a:t>
            </a:r>
            <a:r>
              <a:rPr lang="ru-RU" sz="2000">
                <a:latin typeface="Times New Roman"/>
                <a:ea typeface="Times New Roman"/>
                <a:cs typeface="Times New Roman"/>
                <a:sym typeface="Times New Roman"/>
              </a:rPr>
              <a:t>БД для начисления стипендии в ССУЗе</a:t>
            </a:r>
            <a:endParaRPr b="0" i="0" sz="2000" u="none" cap="none" strike="noStrike">
              <a:latin typeface="Arial"/>
              <a:ea typeface="Arial"/>
              <a:cs typeface="Arial"/>
              <a:sym typeface="Arial"/>
            </a:endParaRPr>
          </a:p>
          <a:p>
            <a:pPr indent="0" lvl="0" marL="0" marR="0" rtl="0" algn="ctr">
              <a:spcBef>
                <a:spcPts val="0"/>
              </a:spcBef>
              <a:spcAft>
                <a:spcPts val="0"/>
              </a:spcAft>
              <a:buNone/>
            </a:pPr>
            <a:r>
              <a:t/>
            </a:r>
            <a:endParaRPr b="0" i="0" sz="2000" u="none" cap="none" strike="noStrike">
              <a:latin typeface="Arial"/>
              <a:ea typeface="Arial"/>
              <a:cs typeface="Arial"/>
              <a:sym typeface="Arial"/>
            </a:endParaRPr>
          </a:p>
          <a:p>
            <a:pPr indent="0" lvl="0" marL="0" marR="0" rtl="0" algn="ctr">
              <a:spcBef>
                <a:spcPts val="0"/>
              </a:spcBef>
              <a:spcAft>
                <a:spcPts val="0"/>
              </a:spcAft>
              <a:buNone/>
            </a:pPr>
            <a:r>
              <a:t/>
            </a:r>
            <a:endParaRPr b="0" i="0" sz="2000" u="none" cap="none" strike="noStrike">
              <a:latin typeface="Arial"/>
              <a:ea typeface="Arial"/>
              <a:cs typeface="Arial"/>
              <a:sym typeface="Arial"/>
            </a:endParaRPr>
          </a:p>
          <a:p>
            <a:pPr indent="0" lvl="0" marL="0" marR="0" rtl="0" algn="ctr">
              <a:spcBef>
                <a:spcPts val="0"/>
              </a:spcBef>
              <a:spcAft>
                <a:spcPts val="0"/>
              </a:spcAft>
              <a:buNone/>
            </a:pPr>
            <a:r>
              <a:t/>
            </a:r>
            <a:endParaRPr b="0" i="0" sz="2000" u="none" cap="none" strike="noStrike">
              <a:latin typeface="Arial"/>
              <a:ea typeface="Arial"/>
              <a:cs typeface="Arial"/>
              <a:sym typeface="Arial"/>
            </a:endParaRPr>
          </a:p>
          <a:p>
            <a:pPr indent="0" lvl="0" marL="0" marR="0" rtl="0" algn="l">
              <a:spcBef>
                <a:spcPts val="0"/>
              </a:spcBef>
              <a:spcAft>
                <a:spcPts val="0"/>
              </a:spcAft>
              <a:buNone/>
            </a:pPr>
            <a:r>
              <a:rPr b="0" i="0" lang="ru-RU" sz="1400" u="none" cap="none" strike="noStrike">
                <a:latin typeface="Times New Roman"/>
                <a:ea typeface="Times New Roman"/>
                <a:cs typeface="Times New Roman"/>
                <a:sym typeface="Times New Roman"/>
              </a:rPr>
              <a:t>Выполнил: </a:t>
            </a:r>
            <a:r>
              <a:rPr lang="ru-RU">
                <a:latin typeface="Times New Roman"/>
                <a:ea typeface="Times New Roman"/>
                <a:cs typeface="Times New Roman"/>
                <a:sym typeface="Times New Roman"/>
              </a:rPr>
              <a:t>Чернов Даниил Евгеньевич</a:t>
            </a:r>
            <a:endParaRPr b="0" sz="1400" strike="noStrike">
              <a:latin typeface="Arial"/>
              <a:ea typeface="Arial"/>
              <a:cs typeface="Arial"/>
              <a:sym typeface="Arial"/>
            </a:endParaRPr>
          </a:p>
          <a:p>
            <a:pPr indent="0" lvl="0" marL="0" marR="0" rtl="0" algn="l">
              <a:spcBef>
                <a:spcPts val="0"/>
              </a:spcBef>
              <a:spcAft>
                <a:spcPts val="0"/>
              </a:spcAft>
              <a:buNone/>
            </a:pPr>
            <a:r>
              <a:rPr b="0" lang="ru-RU" sz="1400" strike="noStrike">
                <a:latin typeface="Times New Roman"/>
                <a:ea typeface="Times New Roman"/>
                <a:cs typeface="Times New Roman"/>
                <a:sym typeface="Times New Roman"/>
              </a:rPr>
              <a:t>Руководитель: Пунгин И.В.</a:t>
            </a:r>
            <a:endParaRPr b="0" sz="1400" strike="noStrike">
              <a:latin typeface="Arial"/>
              <a:ea typeface="Arial"/>
              <a:cs typeface="Arial"/>
              <a:sym typeface="Arial"/>
            </a:endParaRPr>
          </a:p>
          <a:p>
            <a:pPr indent="0" lvl="0" marL="0" marR="0" rtl="0" algn="l">
              <a:spcBef>
                <a:spcPts val="0"/>
              </a:spcBef>
              <a:spcAft>
                <a:spcPts val="0"/>
              </a:spcAft>
              <a:buNone/>
            </a:pPr>
            <a:r>
              <a:rPr b="0" lang="ru-RU" sz="1400" strike="noStrike">
                <a:latin typeface="Times New Roman"/>
                <a:ea typeface="Times New Roman"/>
                <a:cs typeface="Times New Roman"/>
                <a:sym typeface="Times New Roman"/>
              </a:rPr>
              <a:t>Дата: "11" ноября 2024 г.</a:t>
            </a:r>
            <a:endParaRPr b="0" sz="1400" strike="noStrike">
              <a:latin typeface="Arial"/>
              <a:ea typeface="Arial"/>
              <a:cs typeface="Arial"/>
              <a:sym typeface="Arial"/>
            </a:endParaRPr>
          </a:p>
          <a:p>
            <a:pPr indent="0" lvl="0" marL="0" marR="0" rtl="0" algn="ctr">
              <a:spcBef>
                <a:spcPts val="0"/>
              </a:spcBef>
              <a:spcAft>
                <a:spcPts val="0"/>
              </a:spcAft>
              <a:buNone/>
            </a:pPr>
            <a:r>
              <a:t/>
            </a:r>
            <a:endParaRPr b="0" sz="1400" strike="noStrike">
              <a:latin typeface="Arial"/>
              <a:ea typeface="Arial"/>
              <a:cs typeface="Arial"/>
              <a:sym typeface="Arial"/>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Заключение</a:t>
            </a:r>
            <a:endParaRPr b="0" sz="2800" strike="noStrike">
              <a:latin typeface="Arial"/>
              <a:ea typeface="Arial"/>
              <a:cs typeface="Arial"/>
              <a:sym typeface="Arial"/>
            </a:endParaRPr>
          </a:p>
        </p:txBody>
      </p:sp>
      <p:sp>
        <p:nvSpPr>
          <p:cNvPr id="132" name="Google Shape;132;p23"/>
          <p:cNvSpPr txBox="1"/>
          <p:nvPr/>
        </p:nvSpPr>
        <p:spPr>
          <a:xfrm>
            <a:off x="160812" y="1074575"/>
            <a:ext cx="9759000" cy="32883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В ходе выполнения курсовой работы была разработана автоматизированная библиотечная система для средних специальных учебных заведений (ССУЗ). Основной целью работы было создание базы данных, которая обеспечивает эффективное управление библиотечным фондом, учет займов книг и удобный доступ к информации для пользователей (студентов и преподавателей).</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Преимущества системы</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Автоматизация процессов: Существенное упрощение учёта книг и займов, а также снижение вероятности ошибок.</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Удобство использования: Интуитивно понятный интерфейс, который делает работу пользователей и администраторов лёгкой и приятной.</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Масштабируемость: Возможность расширения функциональности по мере необходимости, например, добавления новых типов пользователей или интеграции с другими системами.</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Перспективы развития</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Модуль учёта электронных книг: Внедрение функции, которая позволит более эффективно управлять электронным фондом библиотеки.</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Интеграция с системой учёта успеваемости студентов: Обеспечение более тесной связи между учебной и библиотечной деятельностью.</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Мобильное приложение:Разработка удобного приложения для доступа к библиотечному каталогу с любого устройства.</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ru-RU">
                <a:solidFill>
                  <a:schemeClr val="dk1"/>
                </a:solidFill>
                <a:latin typeface="Times New Roman"/>
                <a:ea typeface="Times New Roman"/>
                <a:cs typeface="Times New Roman"/>
                <a:sym typeface="Times New Roman"/>
              </a:rPr>
              <a:t>Таким образом, разработанная система представляет собой мощный инструмент для автоматизации работы библиотеки в средних специальных учебных заведениях и может быть успешно интегрирована в различные образовательные учреждения.</a:t>
            </a:r>
            <a:endParaRPr>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Список литературы</a:t>
            </a:r>
            <a:endParaRPr b="0" sz="2800" strike="noStrike">
              <a:latin typeface="Arial"/>
              <a:ea typeface="Arial"/>
              <a:cs typeface="Arial"/>
              <a:sym typeface="Arial"/>
            </a:endParaRPr>
          </a:p>
        </p:txBody>
      </p:sp>
      <p:sp>
        <p:nvSpPr>
          <p:cNvPr id="138" name="Google Shape;138;p24"/>
          <p:cNvSpPr txBox="1"/>
          <p:nvPr/>
        </p:nvSpPr>
        <p:spPr>
          <a:xfrm>
            <a:off x="504000" y="1326600"/>
            <a:ext cx="9071640" cy="4073400"/>
          </a:xfrm>
          <a:prstGeom prst="rect">
            <a:avLst/>
          </a:prstGeom>
          <a:noFill/>
          <a:ln>
            <a:noFill/>
          </a:ln>
        </p:spPr>
        <p:txBody>
          <a:bodyPr anchorCtr="0" anchor="t" bIns="0" lIns="0" spcFirstLastPara="1" rIns="0" wrap="square" tIns="0">
            <a:normAutofit fontScale="77500"/>
          </a:bodyPr>
          <a:lstStyle/>
          <a:p>
            <a:pPr indent="-72539" lvl="0" marL="431999" rtl="0" algn="l">
              <a:spcBef>
                <a:spcPts val="1417"/>
              </a:spcBef>
              <a:spcAft>
                <a:spcPts val="0"/>
              </a:spcAft>
              <a:buClr>
                <a:schemeClr val="dk1"/>
              </a:buClr>
              <a:buSzPct val="77151"/>
              <a:buFont typeface="Arial"/>
              <a:buNone/>
            </a:pPr>
            <a:r>
              <a:rPr b="1" lang="ru-RU" sz="1425"/>
              <a:t>1. Бенедиктов, А. В. (2020). Проектирование баз данных: теория и практика. Москва: Издательство "Наука".</a:t>
            </a:r>
            <a:endParaRPr b="1" sz="1425"/>
          </a:p>
          <a:p>
            <a:pPr indent="-72539" lvl="0" marL="431999" rtl="0" algn="l">
              <a:spcBef>
                <a:spcPts val="1417"/>
              </a:spcBef>
              <a:spcAft>
                <a:spcPts val="0"/>
              </a:spcAft>
              <a:buClr>
                <a:schemeClr val="dk1"/>
              </a:buClr>
              <a:buSzPct val="77151"/>
              <a:buFont typeface="Arial"/>
              <a:buNone/>
            </a:pPr>
            <a:r>
              <a:rPr b="1" lang="ru-RU" sz="1425"/>
              <a:t>2. Кузнецов, И. А. (2019). Системы управления базами данных: учебное пособие. Санкт-Петербург: Издательство "Питер".</a:t>
            </a:r>
            <a:endParaRPr b="1" sz="1425"/>
          </a:p>
          <a:p>
            <a:pPr indent="-72539" lvl="0" marL="431999" rtl="0" algn="l">
              <a:spcBef>
                <a:spcPts val="1417"/>
              </a:spcBef>
              <a:spcAft>
                <a:spcPts val="0"/>
              </a:spcAft>
              <a:buClr>
                <a:schemeClr val="dk1"/>
              </a:buClr>
              <a:buSzPct val="77151"/>
              <a:buFont typeface="Arial"/>
              <a:buNone/>
            </a:pPr>
            <a:r>
              <a:rPr b="1" lang="ru-RU" sz="1425"/>
              <a:t>3. Гребенников, С. В. (2021). Основы проектирования реляционных баз данных. Екатеринбург: Издательство "Урал".</a:t>
            </a:r>
            <a:endParaRPr b="1" sz="1425"/>
          </a:p>
          <a:p>
            <a:pPr indent="-72539" lvl="0" marL="431999" rtl="0" algn="l">
              <a:spcBef>
                <a:spcPts val="1417"/>
              </a:spcBef>
              <a:spcAft>
                <a:spcPts val="0"/>
              </a:spcAft>
              <a:buClr>
                <a:schemeClr val="dk1"/>
              </a:buClr>
              <a:buSzPct val="77151"/>
              <a:buFont typeface="Arial"/>
              <a:buNone/>
            </a:pPr>
            <a:r>
              <a:rPr b="1" lang="ru-RU" sz="1425"/>
              <a:t>4. Date, C. J. (2012). Database System Concepts. 6th Edition. New York: McGraw-Hill.</a:t>
            </a:r>
            <a:endParaRPr b="1" sz="1425"/>
          </a:p>
          <a:p>
            <a:pPr indent="-72539" lvl="0" marL="431999" rtl="0" algn="l">
              <a:spcBef>
                <a:spcPts val="1417"/>
              </a:spcBef>
              <a:spcAft>
                <a:spcPts val="0"/>
              </a:spcAft>
              <a:buClr>
                <a:schemeClr val="dk1"/>
              </a:buClr>
              <a:buSzPct val="77151"/>
              <a:buFont typeface="Arial"/>
              <a:buNone/>
            </a:pPr>
            <a:r>
              <a:rPr b="1" lang="ru-RU" sz="1425"/>
              <a:t>5. Elmasri, R., &amp; Navathe, S. B. (2016). Fundamentals of Database Systems. 7th Edition. Boston: Pearson.</a:t>
            </a:r>
            <a:endParaRPr b="1" sz="1425"/>
          </a:p>
          <a:p>
            <a:pPr indent="-72539" lvl="0" marL="431999" rtl="0" algn="l">
              <a:spcBef>
                <a:spcPts val="1417"/>
              </a:spcBef>
              <a:spcAft>
                <a:spcPts val="0"/>
              </a:spcAft>
              <a:buClr>
                <a:schemeClr val="dk1"/>
              </a:buClr>
              <a:buSzPct val="77151"/>
              <a:buFont typeface="Arial"/>
              <a:buNone/>
            </a:pPr>
            <a:r>
              <a:rPr b="1" lang="ru-RU" sz="1425"/>
              <a:t>6. ISO/IEC 9075:2016. Information technology – Database languages – SQL. International Organization for Standardization.</a:t>
            </a:r>
            <a:endParaRPr b="1" sz="1425"/>
          </a:p>
          <a:p>
            <a:pPr indent="-72539" lvl="0" marL="431999" rtl="0" algn="l">
              <a:spcBef>
                <a:spcPts val="1417"/>
              </a:spcBef>
              <a:spcAft>
                <a:spcPts val="0"/>
              </a:spcAft>
              <a:buClr>
                <a:schemeClr val="dk1"/>
              </a:buClr>
              <a:buSzPct val="77151"/>
              <a:buFont typeface="Arial"/>
              <a:buNone/>
            </a:pPr>
            <a:r>
              <a:rPr b="1" lang="ru-RU" sz="1425"/>
              <a:t>7. Михайлов, А. Н. (2018). Информационные системы и технологии: учебник. Москва: Издательство "Юрайт".</a:t>
            </a:r>
            <a:endParaRPr b="1" sz="1425"/>
          </a:p>
          <a:p>
            <a:pPr indent="-72539" lvl="0" marL="431999" rtl="0" algn="l">
              <a:spcBef>
                <a:spcPts val="1417"/>
              </a:spcBef>
              <a:spcAft>
                <a:spcPts val="0"/>
              </a:spcAft>
              <a:buClr>
                <a:schemeClr val="dk1"/>
              </a:buClr>
              <a:buSzPct val="77151"/>
              <a:buFont typeface="Arial"/>
              <a:buNone/>
            </a:pPr>
            <a:r>
              <a:rPr b="1" lang="ru-RU" sz="1425"/>
              <a:t>8. Справочник по SQL. (2023). SQL: Полное руководство. [Электронный ресурс]. URL: https://www.sql.ru (дата обращения: 15.10.2023).</a:t>
            </a:r>
            <a:endParaRPr b="1" sz="1425"/>
          </a:p>
          <a:p>
            <a:pPr indent="-72539" lvl="0" marL="431999" rtl="0" algn="l">
              <a:spcBef>
                <a:spcPts val="1417"/>
              </a:spcBef>
              <a:spcAft>
                <a:spcPts val="0"/>
              </a:spcAft>
              <a:buClr>
                <a:schemeClr val="dk1"/>
              </a:buClr>
              <a:buSzPct val="77151"/>
              <a:buFont typeface="Arial"/>
              <a:buNone/>
            </a:pPr>
            <a:r>
              <a:rPr b="1" lang="ru-RU" sz="1425"/>
              <a:t>9. Официальная документация PostgreSQL. (2023). PostgreSQL Documentation. [Электронный ресурс]. URL: https://www.postgresql.org/docs/ (дата обращения: 15.10.2023).</a:t>
            </a:r>
            <a:endParaRPr b="1" sz="1425"/>
          </a:p>
          <a:p>
            <a:pPr indent="-72539" lvl="0" marL="431999" rtl="0" algn="l">
              <a:spcBef>
                <a:spcPts val="1417"/>
              </a:spcBef>
              <a:spcAft>
                <a:spcPts val="0"/>
              </a:spcAft>
              <a:buClr>
                <a:schemeClr val="dk1"/>
              </a:buClr>
              <a:buSzPct val="77151"/>
              <a:buFont typeface="Arial"/>
              <a:buNone/>
            </a:pPr>
            <a:r>
              <a:rPr b="1" lang="ru-RU" sz="1425"/>
              <a:t>10. Сайты и блоги по разработке баз данных. (2023). Database Design Patterns. [Электронный ресурс]. URL: https://www.databasedesignpatterns.com (дата обращения: 15.10.2023).</a:t>
            </a:r>
            <a:endParaRPr b="1" sz="1425"/>
          </a:p>
          <a:p>
            <a:pPr indent="-72540" lvl="0" marL="432000" marR="0" rtl="0" algn="l">
              <a:spcBef>
                <a:spcPts val="1417"/>
              </a:spcBef>
              <a:spcAft>
                <a:spcPts val="0"/>
              </a:spcAft>
              <a:buClr>
                <a:srgbClr val="000000"/>
              </a:buClr>
              <a:buSzPts val="3069"/>
              <a:buFont typeface="Noto Sans Symbols"/>
              <a:buNone/>
            </a:pPr>
            <a:r>
              <a:t/>
            </a:r>
            <a:endParaRPr sz="60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Содержание</a:t>
            </a:r>
            <a:endParaRPr b="0" sz="2800" strike="noStrike">
              <a:latin typeface="Arial"/>
              <a:ea typeface="Arial"/>
              <a:cs typeface="Arial"/>
              <a:sym typeface="Arial"/>
            </a:endParaRPr>
          </a:p>
        </p:txBody>
      </p:sp>
      <p:sp>
        <p:nvSpPr>
          <p:cNvPr id="70" name="Google Shape;70;p15"/>
          <p:cNvSpPr txBox="1"/>
          <p:nvPr/>
        </p:nvSpPr>
        <p:spPr>
          <a:xfrm>
            <a:off x="504000" y="1326600"/>
            <a:ext cx="9071640" cy="38934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Введение</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1) Анализ предметной области</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2) Инфологическая модель БД</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3) Логическая структура БД</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4) Физическая структура БД</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5) Реализация проекта</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Заключение</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Список литературы</a:t>
            </a:r>
            <a:endParaRPr b="0" sz="1400" strike="noStrike">
              <a:latin typeface="Arial"/>
              <a:ea typeface="Arial"/>
              <a:cs typeface="Arial"/>
              <a:sym typeface="Arial"/>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Введение</a:t>
            </a:r>
            <a:endParaRPr b="0" sz="2800" strike="noStrike">
              <a:latin typeface="Arial"/>
              <a:ea typeface="Arial"/>
              <a:cs typeface="Arial"/>
              <a:sym typeface="Arial"/>
            </a:endParaRPr>
          </a:p>
        </p:txBody>
      </p:sp>
      <p:sp>
        <p:nvSpPr>
          <p:cNvPr id="76" name="Google Shape;76;p16"/>
          <p:cNvSpPr txBox="1"/>
          <p:nvPr/>
        </p:nvSpPr>
        <p:spPr>
          <a:xfrm>
            <a:off x="504000" y="1326600"/>
            <a:ext cx="9071640" cy="3893400"/>
          </a:xfrm>
          <a:prstGeom prst="rect">
            <a:avLst/>
          </a:prstGeom>
          <a:noFill/>
          <a:ln>
            <a:noFill/>
          </a:ln>
        </p:spPr>
        <p:txBody>
          <a:bodyPr anchorCtr="0" anchor="t" bIns="0" lIns="0" spcFirstLastPara="1" rIns="0" wrap="square" tIns="0">
            <a:normAutofit fontScale="25000" lnSpcReduction="20000"/>
          </a:bodyPr>
          <a:lstStyle/>
          <a:p>
            <a:pPr indent="-297837" lvl="0" marL="457200" rtl="0" algn="l">
              <a:spcBef>
                <a:spcPts val="1417"/>
              </a:spcBef>
              <a:spcAft>
                <a:spcPts val="0"/>
              </a:spcAft>
              <a:buSzPct val="84994"/>
              <a:buFont typeface="Noto Sans Symbols"/>
              <a:buChar char="●"/>
            </a:pPr>
            <a:r>
              <a:rPr lang="ru-RU" sz="5131">
                <a:latin typeface="Times New Roman"/>
                <a:ea typeface="Times New Roman"/>
                <a:cs typeface="Times New Roman"/>
                <a:sym typeface="Times New Roman"/>
              </a:rPr>
              <a:t>Актуальность темы: автоматизация процесса начисления стипендий в средних специальных учебных заведениях (ССУЗах) является актуальной задачей, поскольку она позволяет упростить учет успеваемости студентов, минимизировать вероятность ошибок при расчетах и повысить прозрачность процесса. Это особенно важно в условиях увеличения объемов данных и требований к оперативности их обработки.</a:t>
            </a:r>
            <a:endParaRPr sz="5131">
              <a:latin typeface="Times New Roman"/>
              <a:ea typeface="Times New Roman"/>
              <a:cs typeface="Times New Roman"/>
              <a:sym typeface="Times New Roman"/>
            </a:endParaRPr>
          </a:p>
          <a:p>
            <a:pPr indent="-297837" lvl="0" marL="457200" rtl="0" algn="l">
              <a:spcBef>
                <a:spcPts val="1417"/>
              </a:spcBef>
              <a:spcAft>
                <a:spcPts val="0"/>
              </a:spcAft>
              <a:buSzPct val="84994"/>
              <a:buFont typeface="Noto Sans Symbols"/>
              <a:buChar char="●"/>
            </a:pPr>
            <a:r>
              <a:rPr lang="ru-RU" sz="5131">
                <a:latin typeface="Times New Roman"/>
                <a:ea typeface="Times New Roman"/>
                <a:cs typeface="Times New Roman"/>
                <a:sym typeface="Times New Roman"/>
              </a:rPr>
              <a:t>Цель работы: разработка базы данных для автоматизации процесса начисления стипендий в средних специальных учебных заведениях. База данных должна обеспечивать эффективное управление данными о студентах, их успеваемости и выплатах.</a:t>
            </a:r>
            <a:endParaRPr sz="5131">
              <a:latin typeface="Times New Roman"/>
              <a:ea typeface="Times New Roman"/>
              <a:cs typeface="Times New Roman"/>
              <a:sym typeface="Times New Roman"/>
            </a:endParaRPr>
          </a:p>
          <a:p>
            <a:pPr indent="-297837" lvl="0" marL="457200" rtl="0" algn="l">
              <a:spcBef>
                <a:spcPts val="1417"/>
              </a:spcBef>
              <a:spcAft>
                <a:spcPts val="0"/>
              </a:spcAft>
              <a:buSzPct val="84994"/>
              <a:buFont typeface="Noto Sans Symbols"/>
              <a:buChar char="●"/>
            </a:pPr>
            <a:r>
              <a:rPr lang="ru-RU" sz="5131">
                <a:latin typeface="Times New Roman"/>
                <a:ea typeface="Times New Roman"/>
                <a:cs typeface="Times New Roman"/>
                <a:sym typeface="Times New Roman"/>
              </a:rPr>
              <a:t>Задачи:</a:t>
            </a:r>
            <a:endParaRPr sz="5131">
              <a:latin typeface="Times New Roman"/>
              <a:ea typeface="Times New Roman"/>
              <a:cs typeface="Times New Roman"/>
              <a:sym typeface="Times New Roman"/>
            </a:endParaRPr>
          </a:p>
          <a:p>
            <a:pPr indent="0" lvl="0" marL="457200" rtl="0" algn="l">
              <a:spcBef>
                <a:spcPts val="1417"/>
              </a:spcBef>
              <a:spcAft>
                <a:spcPts val="0"/>
              </a:spcAft>
              <a:buNone/>
            </a:pPr>
            <a:r>
              <a:rPr lang="ru-RU" sz="5131">
                <a:latin typeface="Times New Roman"/>
                <a:ea typeface="Times New Roman"/>
                <a:cs typeface="Times New Roman"/>
                <a:sym typeface="Times New Roman"/>
              </a:rPr>
              <a:t>1. Провести анализ предметной области и сформулировать задачу.</a:t>
            </a:r>
            <a:endParaRPr sz="5131">
              <a:latin typeface="Times New Roman"/>
              <a:ea typeface="Times New Roman"/>
              <a:cs typeface="Times New Roman"/>
              <a:sym typeface="Times New Roman"/>
            </a:endParaRPr>
          </a:p>
          <a:p>
            <a:pPr indent="0" lvl="0" marL="457200" rtl="0" algn="l">
              <a:spcBef>
                <a:spcPts val="1417"/>
              </a:spcBef>
              <a:spcAft>
                <a:spcPts val="0"/>
              </a:spcAft>
              <a:buNone/>
            </a:pPr>
            <a:r>
              <a:rPr lang="ru-RU" sz="5131">
                <a:latin typeface="Times New Roman"/>
                <a:ea typeface="Times New Roman"/>
                <a:cs typeface="Times New Roman"/>
                <a:sym typeface="Times New Roman"/>
              </a:rPr>
              <a:t>2. Разработать инфологическую (концептуальную) модель базы данных.</a:t>
            </a:r>
            <a:endParaRPr sz="5131">
              <a:latin typeface="Times New Roman"/>
              <a:ea typeface="Times New Roman"/>
              <a:cs typeface="Times New Roman"/>
              <a:sym typeface="Times New Roman"/>
            </a:endParaRPr>
          </a:p>
          <a:p>
            <a:pPr indent="0" lvl="0" marL="457200" rtl="0" algn="l">
              <a:spcBef>
                <a:spcPts val="1417"/>
              </a:spcBef>
              <a:spcAft>
                <a:spcPts val="0"/>
              </a:spcAft>
              <a:buNone/>
            </a:pPr>
            <a:r>
              <a:rPr lang="ru-RU" sz="5131">
                <a:latin typeface="Times New Roman"/>
                <a:ea typeface="Times New Roman"/>
                <a:cs typeface="Times New Roman"/>
                <a:sym typeface="Times New Roman"/>
              </a:rPr>
              <a:t>3. Создать логическую и физическую структуру базы данных.</a:t>
            </a:r>
            <a:endParaRPr sz="5131">
              <a:latin typeface="Times New Roman"/>
              <a:ea typeface="Times New Roman"/>
              <a:cs typeface="Times New Roman"/>
              <a:sym typeface="Times New Roman"/>
            </a:endParaRPr>
          </a:p>
          <a:p>
            <a:pPr indent="0" lvl="0" marL="457200" rtl="0" algn="l">
              <a:spcBef>
                <a:spcPts val="1417"/>
              </a:spcBef>
              <a:spcAft>
                <a:spcPts val="0"/>
              </a:spcAft>
              <a:buNone/>
            </a:pPr>
            <a:r>
              <a:rPr lang="ru-RU" sz="5131">
                <a:latin typeface="Times New Roman"/>
                <a:ea typeface="Times New Roman"/>
                <a:cs typeface="Times New Roman"/>
                <a:sym typeface="Times New Roman"/>
              </a:rPr>
              <a:t>4. Реализовать проект в среде системы управления базами данных (СУБД), включая создание таблиц, запросов и интерфейса.</a:t>
            </a:r>
            <a:endParaRPr sz="5131">
              <a:latin typeface="Times New Roman"/>
              <a:ea typeface="Times New Roman"/>
              <a:cs typeface="Times New Roman"/>
              <a:sym typeface="Times New Roman"/>
            </a:endParaRPr>
          </a:p>
          <a:p>
            <a:pPr indent="0" lvl="0" marL="457200" rtl="0" algn="l">
              <a:spcBef>
                <a:spcPts val="1417"/>
              </a:spcBef>
              <a:spcAft>
                <a:spcPts val="0"/>
              </a:spcAft>
              <a:buNone/>
            </a:pPr>
            <a:r>
              <a:rPr lang="ru-RU" sz="5131">
                <a:latin typeface="Times New Roman"/>
                <a:ea typeface="Times New Roman"/>
                <a:cs typeface="Times New Roman"/>
                <a:sym typeface="Times New Roman"/>
              </a:rPr>
              <a:t>5. Настроить права доступа, индексы и стратегию резервного копирования.</a:t>
            </a:r>
            <a:endParaRPr sz="5131">
              <a:latin typeface="Times New Roman"/>
              <a:ea typeface="Times New Roman"/>
              <a:cs typeface="Times New Roman"/>
              <a:sym typeface="Times New Roman"/>
            </a:endParaRPr>
          </a:p>
          <a:p>
            <a:pPr indent="0" lvl="0" marL="457200" rtl="0" algn="l">
              <a:spcBef>
                <a:spcPts val="1417"/>
              </a:spcBef>
              <a:spcAft>
                <a:spcPts val="0"/>
              </a:spcAft>
              <a:buNone/>
            </a:pPr>
            <a:r>
              <a:rPr lang="ru-RU" sz="5131">
                <a:latin typeface="Times New Roman"/>
                <a:ea typeface="Times New Roman"/>
                <a:cs typeface="Times New Roman"/>
                <a:sym typeface="Times New Roman"/>
              </a:rPr>
              <a:t>6. Протестировать и внедрить систему.</a:t>
            </a:r>
            <a:endParaRPr sz="5131">
              <a:latin typeface="Times New Roman"/>
              <a:ea typeface="Times New Roman"/>
              <a:cs typeface="Times New Roman"/>
              <a:sym typeface="Times New Roman"/>
            </a:endParaRPr>
          </a:p>
          <a:p>
            <a:pPr indent="-238601" lvl="0" marL="457200" rtl="0" algn="l">
              <a:spcBef>
                <a:spcPts val="1417"/>
              </a:spcBef>
              <a:spcAft>
                <a:spcPts val="0"/>
              </a:spcAft>
              <a:buSzPct val="45000"/>
              <a:buFont typeface="Noto Sans Symbols"/>
              <a:buChar char="●"/>
            </a:pPr>
            <a:r>
              <a:t/>
            </a:r>
            <a:endParaRPr>
              <a:latin typeface="Times New Roman"/>
              <a:ea typeface="Times New Roman"/>
              <a:cs typeface="Times New Roman"/>
              <a:sym typeface="Times New Roman"/>
            </a:endParaRPr>
          </a:p>
          <a:p>
            <a:pPr indent="-306220" lvl="0" marL="432000" marR="0" rtl="0" algn="l">
              <a:spcBef>
                <a:spcPts val="1417"/>
              </a:spcBef>
              <a:spcAft>
                <a:spcPts val="0"/>
              </a:spcAft>
              <a:buSzPct val="100000"/>
              <a:buFont typeface="Times New Roman"/>
              <a:buChar char="●"/>
            </a:pPr>
            <a:r>
              <a:t/>
            </a:r>
            <a:endParaRPr>
              <a:latin typeface="Times New Roman"/>
              <a:ea typeface="Times New Roman"/>
              <a:cs typeface="Times New Roman"/>
              <a:sym typeface="Times New Roman"/>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1) Анализ предметной области</a:t>
            </a:r>
            <a:endParaRPr b="0" sz="2800" strike="noStrike">
              <a:latin typeface="Arial"/>
              <a:ea typeface="Arial"/>
              <a:cs typeface="Arial"/>
              <a:sym typeface="Arial"/>
            </a:endParaRPr>
          </a:p>
        </p:txBody>
      </p:sp>
      <p:sp>
        <p:nvSpPr>
          <p:cNvPr id="82" name="Google Shape;82;p17"/>
          <p:cNvSpPr txBox="1"/>
          <p:nvPr/>
        </p:nvSpPr>
        <p:spPr>
          <a:xfrm>
            <a:off x="108350" y="1326600"/>
            <a:ext cx="9071700" cy="4119900"/>
          </a:xfrm>
          <a:prstGeom prst="rect">
            <a:avLst/>
          </a:prstGeom>
          <a:noFill/>
          <a:ln>
            <a:noFill/>
          </a:ln>
        </p:spPr>
        <p:txBody>
          <a:bodyPr anchorCtr="0" anchor="t" bIns="0" lIns="0" spcFirstLastPara="1" rIns="0" wrap="square" tIns="0">
            <a:noAutofit/>
          </a:bodyPr>
          <a:lstStyle/>
          <a:p>
            <a:pPr indent="0" lvl="0" marL="0" rtl="0" algn="l">
              <a:lnSpc>
                <a:spcPct val="80000"/>
              </a:lnSpc>
              <a:spcBef>
                <a:spcPts val="1417"/>
              </a:spcBef>
              <a:spcAft>
                <a:spcPts val="0"/>
              </a:spcAft>
              <a:buClr>
                <a:schemeClr val="dk1"/>
              </a:buClr>
              <a:buSzPts val="1100"/>
              <a:buFont typeface="Arial"/>
              <a:buNone/>
            </a:pPr>
            <a:r>
              <a:rPr lang="ru-RU" sz="1650">
                <a:latin typeface="Times New Roman"/>
                <a:ea typeface="Times New Roman"/>
                <a:cs typeface="Times New Roman"/>
                <a:sym typeface="Times New Roman"/>
              </a:rPr>
              <a:t>         </a:t>
            </a:r>
            <a:r>
              <a:rPr b="1" lang="ru-RU" sz="1650">
                <a:latin typeface="Times New Roman"/>
                <a:ea typeface="Times New Roman"/>
                <a:cs typeface="Times New Roman"/>
                <a:sym typeface="Times New Roman"/>
              </a:rPr>
              <a:t>Описание предметной области:</a:t>
            </a:r>
            <a:endParaRPr b="1" sz="1650">
              <a:latin typeface="Times New Roman"/>
              <a:ea typeface="Times New Roman"/>
              <a:cs typeface="Times New Roman"/>
              <a:sym typeface="Times New Roman"/>
            </a:endParaRPr>
          </a:p>
          <a:p>
            <a:pPr indent="0" lvl="0" marL="457200" rtl="0" algn="l">
              <a:lnSpc>
                <a:spcPct val="80000"/>
              </a:lnSpc>
              <a:spcBef>
                <a:spcPts val="1417"/>
              </a:spcBef>
              <a:spcAft>
                <a:spcPts val="0"/>
              </a:spcAft>
              <a:buClr>
                <a:schemeClr val="dk1"/>
              </a:buClr>
              <a:buSzPts val="1100"/>
              <a:buFont typeface="Arial"/>
              <a:buNone/>
            </a:pPr>
            <a:r>
              <a:rPr lang="ru-RU" sz="1650">
                <a:latin typeface="Times New Roman"/>
                <a:ea typeface="Times New Roman"/>
                <a:cs typeface="Times New Roman"/>
                <a:sym typeface="Times New Roman"/>
              </a:rPr>
              <a:t>Автоматизированная система начисления стипендий в средних специальных учебных заведениях (ССУЗ). Система предназначена для учета успеваемости студентов, расчета стипендий на основе их оценок и генерации отчетов.</a:t>
            </a:r>
            <a:endParaRPr sz="1650">
              <a:latin typeface="Times New Roman"/>
              <a:ea typeface="Times New Roman"/>
              <a:cs typeface="Times New Roman"/>
              <a:sym typeface="Times New Roman"/>
            </a:endParaRPr>
          </a:p>
          <a:p>
            <a:pPr indent="0" lvl="0" marL="457200" rtl="0" algn="l">
              <a:lnSpc>
                <a:spcPct val="80000"/>
              </a:lnSpc>
              <a:spcBef>
                <a:spcPts val="1417"/>
              </a:spcBef>
              <a:spcAft>
                <a:spcPts val="0"/>
              </a:spcAft>
              <a:buClr>
                <a:schemeClr val="dk1"/>
              </a:buClr>
              <a:buSzPts val="1100"/>
              <a:buFont typeface="Arial"/>
              <a:buNone/>
            </a:pPr>
            <a:r>
              <a:rPr b="1" lang="ru-RU" sz="1650">
                <a:latin typeface="Times New Roman"/>
                <a:ea typeface="Times New Roman"/>
                <a:cs typeface="Times New Roman"/>
                <a:sym typeface="Times New Roman"/>
              </a:rPr>
              <a:t>Основные функции:</a:t>
            </a:r>
            <a:endParaRPr b="1" sz="1650">
              <a:latin typeface="Times New Roman"/>
              <a:ea typeface="Times New Roman"/>
              <a:cs typeface="Times New Roman"/>
              <a:sym typeface="Times New Roman"/>
            </a:endParaRPr>
          </a:p>
          <a:p>
            <a:pPr indent="0" lvl="0" marL="457200" rtl="0" algn="l">
              <a:lnSpc>
                <a:spcPct val="80000"/>
              </a:lnSpc>
              <a:spcBef>
                <a:spcPts val="1417"/>
              </a:spcBef>
              <a:spcAft>
                <a:spcPts val="0"/>
              </a:spcAft>
              <a:buNone/>
            </a:pPr>
            <a:r>
              <a:rPr lang="ru-RU" sz="1650">
                <a:latin typeface="Times New Roman"/>
                <a:ea typeface="Times New Roman"/>
                <a:cs typeface="Times New Roman"/>
                <a:sym typeface="Times New Roman"/>
              </a:rPr>
              <a:t>Учет студентов и их успеваемости.</a:t>
            </a:r>
            <a:endParaRPr sz="1650">
              <a:latin typeface="Times New Roman"/>
              <a:ea typeface="Times New Roman"/>
              <a:cs typeface="Times New Roman"/>
              <a:sym typeface="Times New Roman"/>
            </a:endParaRPr>
          </a:p>
          <a:p>
            <a:pPr indent="0" lvl="0" marL="457200" rtl="0" algn="l">
              <a:lnSpc>
                <a:spcPct val="80000"/>
              </a:lnSpc>
              <a:spcBef>
                <a:spcPts val="1417"/>
              </a:spcBef>
              <a:spcAft>
                <a:spcPts val="0"/>
              </a:spcAft>
              <a:buNone/>
            </a:pPr>
            <a:r>
              <a:rPr lang="ru-RU" sz="1650">
                <a:latin typeface="Times New Roman"/>
                <a:ea typeface="Times New Roman"/>
                <a:cs typeface="Times New Roman"/>
                <a:sym typeface="Times New Roman"/>
              </a:rPr>
              <a:t>Расчет стипендий на основе оценок.</a:t>
            </a:r>
            <a:endParaRPr sz="1650">
              <a:latin typeface="Times New Roman"/>
              <a:ea typeface="Times New Roman"/>
              <a:cs typeface="Times New Roman"/>
              <a:sym typeface="Times New Roman"/>
            </a:endParaRPr>
          </a:p>
          <a:p>
            <a:pPr indent="0" lvl="0" marL="457200" rtl="0" algn="l">
              <a:lnSpc>
                <a:spcPct val="80000"/>
              </a:lnSpc>
              <a:spcBef>
                <a:spcPts val="1417"/>
              </a:spcBef>
              <a:spcAft>
                <a:spcPts val="0"/>
              </a:spcAft>
              <a:buClr>
                <a:schemeClr val="dk1"/>
              </a:buClr>
              <a:buSzPts val="1100"/>
              <a:buFont typeface="Arial"/>
              <a:buNone/>
            </a:pPr>
            <a:r>
              <a:rPr lang="ru-RU" sz="1650">
                <a:latin typeface="Times New Roman"/>
                <a:ea typeface="Times New Roman"/>
                <a:cs typeface="Times New Roman"/>
                <a:sym typeface="Times New Roman"/>
              </a:rPr>
              <a:t>Генерация отчетов о начисленных стипендиях.</a:t>
            </a:r>
            <a:endParaRPr sz="1650">
              <a:latin typeface="Times New Roman"/>
              <a:ea typeface="Times New Roman"/>
              <a:cs typeface="Times New Roman"/>
              <a:sym typeface="Times New Roman"/>
            </a:endParaRPr>
          </a:p>
          <a:p>
            <a:pPr indent="0" lvl="0" marL="457200" rtl="0" algn="l">
              <a:lnSpc>
                <a:spcPct val="80000"/>
              </a:lnSpc>
              <a:spcBef>
                <a:spcPts val="1417"/>
              </a:spcBef>
              <a:spcAft>
                <a:spcPts val="0"/>
              </a:spcAft>
              <a:buClr>
                <a:schemeClr val="dk1"/>
              </a:buClr>
              <a:buSzPts val="1100"/>
              <a:buFont typeface="Arial"/>
              <a:buNone/>
            </a:pPr>
            <a:r>
              <a:rPr lang="ru-RU" sz="1650">
                <a:latin typeface="Times New Roman"/>
                <a:ea typeface="Times New Roman"/>
                <a:cs typeface="Times New Roman"/>
                <a:sym typeface="Times New Roman"/>
              </a:rPr>
              <a:t>Управление данными о предметах и преподавателях.</a:t>
            </a:r>
            <a:endParaRPr sz="1650">
              <a:latin typeface="Times New Roman"/>
              <a:ea typeface="Times New Roman"/>
              <a:cs typeface="Times New Roman"/>
              <a:sym typeface="Times New Roman"/>
            </a:endParaRPr>
          </a:p>
          <a:p>
            <a:pPr indent="0" lvl="0" marL="457200" rtl="0" algn="l">
              <a:lnSpc>
                <a:spcPct val="80000"/>
              </a:lnSpc>
              <a:spcBef>
                <a:spcPts val="1417"/>
              </a:spcBef>
              <a:spcAft>
                <a:spcPts val="0"/>
              </a:spcAft>
              <a:buClr>
                <a:schemeClr val="dk1"/>
              </a:buClr>
              <a:buSzPts val="1100"/>
              <a:buFont typeface="Arial"/>
              <a:buNone/>
            </a:pPr>
            <a:r>
              <a:rPr lang="ru-RU" sz="1650">
                <a:latin typeface="Times New Roman"/>
                <a:ea typeface="Times New Roman"/>
                <a:cs typeface="Times New Roman"/>
                <a:sym typeface="Times New Roman"/>
              </a:rPr>
              <a:t>Уведомления студентов о результатах начисления стипендий.</a:t>
            </a:r>
            <a:endParaRPr sz="1650">
              <a:latin typeface="Times New Roman"/>
              <a:ea typeface="Times New Roman"/>
              <a:cs typeface="Times New Roman"/>
              <a:sym typeface="Times New Roman"/>
            </a:endParaRPr>
          </a:p>
          <a:p>
            <a:pPr indent="0" lvl="0" marL="457200" rtl="0" algn="l">
              <a:lnSpc>
                <a:spcPct val="80000"/>
              </a:lnSpc>
              <a:spcBef>
                <a:spcPts val="1417"/>
              </a:spcBef>
              <a:spcAft>
                <a:spcPts val="0"/>
              </a:spcAft>
              <a:buClr>
                <a:schemeClr val="dk1"/>
              </a:buClr>
              <a:buSzPts val="1100"/>
              <a:buFont typeface="Arial"/>
              <a:buNone/>
            </a:pPr>
            <a:r>
              <a:rPr lang="ru-RU" sz="1650">
                <a:latin typeface="Times New Roman"/>
                <a:ea typeface="Times New Roman"/>
                <a:cs typeface="Times New Roman"/>
                <a:sym typeface="Times New Roman"/>
              </a:rPr>
              <a:t>Входные и выходные данные</a:t>
            </a:r>
            <a:endParaRPr sz="1650">
              <a:latin typeface="Times New Roman"/>
              <a:ea typeface="Times New Roman"/>
              <a:cs typeface="Times New Roman"/>
              <a:sym typeface="Times New Roman"/>
            </a:endParaRPr>
          </a:p>
          <a:p>
            <a:pPr indent="0" lvl="0" marL="457200" marR="0" rtl="0" algn="l">
              <a:lnSpc>
                <a:spcPct val="80000"/>
              </a:lnSpc>
              <a:spcBef>
                <a:spcPts val="1417"/>
              </a:spcBef>
              <a:spcAft>
                <a:spcPts val="0"/>
              </a:spcAft>
              <a:buNone/>
            </a:pPr>
            <a:r>
              <a:t/>
            </a:r>
            <a:endParaRPr sz="1650">
              <a:latin typeface="Times New Roman"/>
              <a:ea typeface="Times New Roman"/>
              <a:cs typeface="Times New Roman"/>
              <a:sym typeface="Times New Roman"/>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nvSpPr>
        <p:spPr>
          <a:xfrm>
            <a:off x="70000" y="224075"/>
            <a:ext cx="10445100" cy="5222400"/>
          </a:xfrm>
          <a:prstGeom prst="rect">
            <a:avLst/>
          </a:prstGeom>
          <a:noFill/>
          <a:ln>
            <a:noFill/>
          </a:ln>
        </p:spPr>
        <p:txBody>
          <a:bodyPr anchorCtr="0" anchor="t" bIns="0" lIns="0" spcFirstLastPara="1" rIns="0" wrap="square" tIns="0">
            <a:noAutofit/>
          </a:bodyPr>
          <a:lstStyle/>
          <a:p>
            <a:pPr indent="0" lvl="0" marL="457200" rtl="0" algn="l">
              <a:lnSpc>
                <a:spcPct val="125000"/>
              </a:lnSpc>
              <a:spcBef>
                <a:spcPts val="0"/>
              </a:spcBef>
              <a:spcAft>
                <a:spcPts val="0"/>
              </a:spcAft>
              <a:buNone/>
            </a:pPr>
            <a:r>
              <a:rPr b="1" lang="ru-RU" sz="1600">
                <a:solidFill>
                  <a:schemeClr val="dk1"/>
                </a:solidFill>
                <a:latin typeface="Times New Roman"/>
                <a:ea typeface="Times New Roman"/>
                <a:cs typeface="Times New Roman"/>
                <a:sym typeface="Times New Roman"/>
              </a:rPr>
              <a:t>Входные данные:</a:t>
            </a:r>
            <a:endParaRPr b="1"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Данные о студентах (ФИО, группа, специальность, дата рождения, контактная информация).</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Данные о предметах (название, кредитные единицы, преподаватель, семестр).</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Данные об оценках (оценки студентов по предметам, дата выставления).</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Информация о типах стипендий (название, размер, условия получения).</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b="1" lang="ru-RU" sz="1600">
                <a:solidFill>
                  <a:schemeClr val="dk1"/>
                </a:solidFill>
                <a:latin typeface="Times New Roman"/>
                <a:ea typeface="Times New Roman"/>
                <a:cs typeface="Times New Roman"/>
                <a:sym typeface="Times New Roman"/>
              </a:rPr>
              <a:t>Выходные данные:</a:t>
            </a:r>
            <a:endParaRPr b="1"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Список студентов с начисленными стипендиями.</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Отчеты по выплатам стипендий.</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Статистика успеваемости студентов.</a:t>
            </a:r>
            <a:endParaRPr sz="1600">
              <a:solidFill>
                <a:schemeClr val="dk1"/>
              </a:solidFill>
              <a:latin typeface="Times New Roman"/>
              <a:ea typeface="Times New Roman"/>
              <a:cs typeface="Times New Roman"/>
              <a:sym typeface="Times New Roman"/>
            </a:endParaRPr>
          </a:p>
          <a:p>
            <a:pPr indent="0" lvl="0" marL="457200" rtl="0" algn="l">
              <a:lnSpc>
                <a:spcPct val="125000"/>
              </a:lnSpc>
              <a:spcBef>
                <a:spcPts val="0"/>
              </a:spcBef>
              <a:spcAft>
                <a:spcPts val="0"/>
              </a:spcAft>
              <a:buNone/>
            </a:pPr>
            <a:r>
              <a:rPr lang="ru-RU" sz="1600">
                <a:solidFill>
                  <a:schemeClr val="dk1"/>
                </a:solidFill>
                <a:latin typeface="Times New Roman"/>
                <a:ea typeface="Times New Roman"/>
                <a:cs typeface="Times New Roman"/>
                <a:sym typeface="Times New Roman"/>
              </a:rPr>
              <a:t>Уведомления для студентов о результатах начисления.</a:t>
            </a:r>
            <a:br>
              <a:rPr lang="ru-RU" sz="1600">
                <a:solidFill>
                  <a:schemeClr val="dk1"/>
                </a:solidFill>
                <a:latin typeface="Times New Roman"/>
                <a:ea typeface="Times New Roman"/>
                <a:cs typeface="Times New Roman"/>
                <a:sym typeface="Times New Roman"/>
              </a:rPr>
            </a:br>
            <a:r>
              <a:rPr lang="ru-RU" sz="1600">
                <a:solidFill>
                  <a:schemeClr val="dk1"/>
                </a:solidFill>
              </a:rPr>
              <a:t>Правила начисления стипендий: Минимальные оценки для получения стипендий, наличие академической задолженности.</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RU" sz="1600">
                <a:solidFill>
                  <a:schemeClr val="dk1"/>
                </a:solidFill>
              </a:rPr>
              <a:t>       </a:t>
            </a:r>
            <a:r>
              <a:rPr b="1" lang="ru-RU" sz="1600">
                <a:solidFill>
                  <a:schemeClr val="dk1"/>
                </a:solidFill>
              </a:rPr>
              <a:t> Сроки подачи заявлений: </a:t>
            </a:r>
            <a:br>
              <a:rPr lang="ru-RU" sz="1600">
                <a:solidFill>
                  <a:schemeClr val="dk1"/>
                </a:solidFill>
              </a:rPr>
            </a:br>
            <a:r>
              <a:rPr lang="ru-RU" sz="1600">
                <a:solidFill>
                  <a:schemeClr val="dk1"/>
                </a:solidFill>
              </a:rPr>
              <a:t>        Установленные сроки для подачи заявлений на стипендию.</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RU" sz="1600">
                <a:solidFill>
                  <a:schemeClr val="dk1"/>
                </a:solidFill>
              </a:rPr>
              <a:t>        </a:t>
            </a:r>
            <a:r>
              <a:rPr b="1" lang="ru-RU" sz="1600">
                <a:solidFill>
                  <a:schemeClr val="dk1"/>
                </a:solidFill>
              </a:rPr>
              <a:t>Бюджетные ограничения: </a:t>
            </a:r>
            <a:br>
              <a:rPr lang="ru-RU" sz="1600">
                <a:solidFill>
                  <a:schemeClr val="dk1"/>
                </a:solidFill>
              </a:rPr>
            </a:br>
            <a:r>
              <a:rPr lang="ru-RU" sz="1600">
                <a:solidFill>
                  <a:schemeClr val="dk1"/>
                </a:solidFill>
              </a:rPr>
              <a:t>        Ограничения по финансированию, влияющие на количество и     размер стипендий.</a:t>
            </a:r>
            <a:endParaRPr sz="16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ru-RU" sz="1600">
                <a:solidFill>
                  <a:schemeClr val="dk1"/>
                </a:solidFill>
              </a:rPr>
              <a:t>        Типы пользователей: Администраторы, преподаватели, студенты (с разными правами доступа).</a:t>
            </a:r>
            <a:endParaRPr sz="1600">
              <a:solidFill>
                <a:schemeClr val="dk1"/>
              </a:solidFill>
            </a:endParaRPr>
          </a:p>
          <a:p>
            <a:pPr indent="0" lvl="0" marL="457200" rtl="0" algn="l">
              <a:lnSpc>
                <a:spcPct val="125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616000" y="30065"/>
            <a:ext cx="9071700" cy="946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2) Инфологическая модель БД</a:t>
            </a:r>
            <a:endParaRPr b="0" sz="2800" strike="noStrike">
              <a:latin typeface="Arial"/>
              <a:ea typeface="Arial"/>
              <a:cs typeface="Arial"/>
              <a:sym typeface="Arial"/>
            </a:endParaRPr>
          </a:p>
        </p:txBody>
      </p:sp>
      <p:sp>
        <p:nvSpPr>
          <p:cNvPr id="93" name="Google Shape;93;p19"/>
          <p:cNvSpPr txBox="1"/>
          <p:nvPr/>
        </p:nvSpPr>
        <p:spPr>
          <a:xfrm>
            <a:off x="364025" y="976575"/>
            <a:ext cx="9212100" cy="4581900"/>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Сущности: Пользователь, Книга, Займ, Автор, Жанр.</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Связи:</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Пользователь → Займ (1:N).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Книга → Займ (1:N).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Автор → Книга (1:N).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Жанр → Книга (1:N).</a:t>
            </a:r>
            <a:br>
              <a:rPr lang="ru-RU" sz="1500">
                <a:solidFill>
                  <a:schemeClr val="dk1"/>
                </a:solidFill>
                <a:latin typeface="Times New Roman"/>
                <a:ea typeface="Times New Roman"/>
                <a:cs typeface="Times New Roman"/>
                <a:sym typeface="Times New Roman"/>
              </a:rPr>
            </a:br>
            <a:br>
              <a:rPr lang="ru-RU" sz="1500">
                <a:solidFill>
                  <a:schemeClr val="dk1"/>
                </a:solidFill>
                <a:latin typeface="Times New Roman"/>
                <a:ea typeface="Times New Roman"/>
                <a:cs typeface="Times New Roman"/>
                <a:sym typeface="Times New Roman"/>
              </a:rPr>
            </a:br>
            <a:r>
              <a:rPr lang="ru-RU" sz="1500">
                <a:solidFill>
                  <a:schemeClr val="dk1"/>
                </a:solidFill>
                <a:latin typeface="Times New Roman"/>
                <a:ea typeface="Times New Roman"/>
                <a:cs typeface="Times New Roman"/>
                <a:sym typeface="Times New Roman"/>
              </a:rPr>
              <a:t>Связи между сущностями:</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Пользователь (1) — Займ (N):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Один пользователь может брать несколько книг, но каждый займ относится только к одному пользователю.</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Книга (1) — Займ (N):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Одна книга может быть выдана несколько раз, но каждый займ относится только к одной книге.</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Автор (1) — Книга (N):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Один автор может написать несколько книг, но каждая книга имеет одного автора (или нескольких, если добавить связь многие-ко-многим).</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ru-RU" sz="1500">
                <a:solidFill>
                  <a:schemeClr val="dk1"/>
                </a:solidFill>
                <a:latin typeface="Times New Roman"/>
                <a:ea typeface="Times New Roman"/>
                <a:cs typeface="Times New Roman"/>
                <a:sym typeface="Times New Roman"/>
              </a:rPr>
              <a:t>Жанр (1) — Книга (N):</a:t>
            </a:r>
            <a:endParaRPr sz="15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Clr>
                <a:schemeClr val="dk1"/>
              </a:buClr>
              <a:buSzPts val="1100"/>
              <a:buFont typeface="Arial"/>
              <a:buNone/>
            </a:pPr>
            <a:r>
              <a:rPr lang="ru-RU" sz="1500">
                <a:solidFill>
                  <a:schemeClr val="dk1"/>
                </a:solidFill>
                <a:latin typeface="Times New Roman"/>
                <a:ea typeface="Times New Roman"/>
                <a:cs typeface="Times New Roman"/>
                <a:sym typeface="Times New Roman"/>
              </a:rPr>
              <a:t>Один жанр может быть присвоен нескольким книгам, но каждая книга относится к одному жанру.</a:t>
            </a:r>
            <a:endParaRPr sz="1500">
              <a:solidFill>
                <a:schemeClr val="dk1"/>
              </a:solidFill>
              <a:latin typeface="Times New Roman"/>
              <a:ea typeface="Times New Roman"/>
              <a:cs typeface="Times New Roman"/>
              <a:sym typeface="Times New Roman"/>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3) Логическая структура БД</a:t>
            </a:r>
            <a:endParaRPr b="0" sz="2800" strike="noStrike">
              <a:latin typeface="Arial"/>
              <a:ea typeface="Arial"/>
              <a:cs typeface="Arial"/>
              <a:sym typeface="Arial"/>
            </a:endParaRPr>
          </a:p>
        </p:txBody>
      </p:sp>
      <p:sp>
        <p:nvSpPr>
          <p:cNvPr id="99" name="Google Shape;99;p20"/>
          <p:cNvSpPr txBox="1"/>
          <p:nvPr/>
        </p:nvSpPr>
        <p:spPr>
          <a:xfrm>
            <a:off x="504000" y="1326600"/>
            <a:ext cx="9071640" cy="389340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Таблицы: </a:t>
            </a:r>
            <a:r>
              <a:rPr lang="ru-RU">
                <a:latin typeface="Times New Roman"/>
                <a:ea typeface="Times New Roman"/>
                <a:cs typeface="Times New Roman"/>
                <a:sym typeface="Times New Roman"/>
              </a:rPr>
              <a:t>grades</a:t>
            </a:r>
            <a:r>
              <a:rPr b="0" lang="ru-RU" sz="1400" strike="noStrike">
                <a:latin typeface="Times New Roman"/>
                <a:ea typeface="Times New Roman"/>
                <a:cs typeface="Times New Roman"/>
                <a:sym typeface="Times New Roman"/>
              </a:rPr>
              <a:t>, </a:t>
            </a:r>
            <a:r>
              <a:rPr lang="ru-RU">
                <a:latin typeface="Times New Roman"/>
                <a:ea typeface="Times New Roman"/>
                <a:cs typeface="Times New Roman"/>
                <a:sym typeface="Times New Roman"/>
              </a:rPr>
              <a:t>news</a:t>
            </a:r>
            <a:r>
              <a:rPr b="0" lang="ru-RU" sz="1400" strike="noStrike">
                <a:latin typeface="Times New Roman"/>
                <a:ea typeface="Times New Roman"/>
                <a:cs typeface="Times New Roman"/>
                <a:sym typeface="Times New Roman"/>
              </a:rPr>
              <a:t>, </a:t>
            </a:r>
            <a:r>
              <a:rPr lang="ru-RU">
                <a:latin typeface="Times New Roman"/>
                <a:ea typeface="Times New Roman"/>
                <a:cs typeface="Times New Roman"/>
                <a:sym typeface="Times New Roman"/>
              </a:rPr>
              <a:t>reports</a:t>
            </a:r>
            <a:r>
              <a:rPr b="0" lang="ru-RU" sz="1400" strike="noStrike">
                <a:latin typeface="Times New Roman"/>
                <a:ea typeface="Times New Roman"/>
                <a:cs typeface="Times New Roman"/>
                <a:sym typeface="Times New Roman"/>
              </a:rPr>
              <a:t>, </a:t>
            </a:r>
            <a:r>
              <a:rPr lang="ru-RU">
                <a:latin typeface="Times New Roman"/>
                <a:ea typeface="Times New Roman"/>
                <a:cs typeface="Times New Roman"/>
                <a:sym typeface="Times New Roman"/>
              </a:rPr>
              <a:t>scholarships</a:t>
            </a:r>
            <a:r>
              <a:rPr b="0" lang="ru-RU" sz="1400" strike="noStrike">
                <a:latin typeface="Times New Roman"/>
                <a:ea typeface="Times New Roman"/>
                <a:cs typeface="Times New Roman"/>
                <a:sym typeface="Times New Roman"/>
              </a:rPr>
              <a:t>, </a:t>
            </a:r>
            <a:r>
              <a:rPr lang="ru-RU">
                <a:latin typeface="Times New Roman"/>
                <a:ea typeface="Times New Roman"/>
                <a:cs typeface="Times New Roman"/>
                <a:sym typeface="Times New Roman"/>
              </a:rPr>
              <a:t>students</a:t>
            </a:r>
            <a:r>
              <a:rPr b="0" lang="ru-RU" sz="1400" strike="noStrike">
                <a:latin typeface="Times New Roman"/>
                <a:ea typeface="Times New Roman"/>
                <a:cs typeface="Times New Roman"/>
                <a:sym typeface="Times New Roman"/>
              </a:rPr>
              <a:t>, </a:t>
            </a:r>
            <a:r>
              <a:rPr lang="ru-RU">
                <a:latin typeface="Times New Roman"/>
                <a:ea typeface="Times New Roman"/>
                <a:cs typeface="Times New Roman"/>
                <a:sym typeface="Times New Roman"/>
              </a:rPr>
              <a:t>subjects, teachers, users</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Определение атрибутов и их типов данных.</a:t>
            </a:r>
            <a:endParaRPr b="0" sz="1400" strike="noStrike">
              <a:latin typeface="Arial"/>
              <a:ea typeface="Arial"/>
              <a:cs typeface="Arial"/>
              <a:sym typeface="Arial"/>
            </a:endParaRPr>
          </a:p>
        </p:txBody>
      </p:sp>
      <p:pic>
        <p:nvPicPr>
          <p:cNvPr id="100" name="Google Shape;100;p20"/>
          <p:cNvPicPr preferRelativeResize="0"/>
          <p:nvPr/>
        </p:nvPicPr>
        <p:blipFill>
          <a:blip r:embed="rId3">
            <a:alphaModFix/>
          </a:blip>
          <a:stretch>
            <a:fillRect/>
          </a:stretch>
        </p:blipFill>
        <p:spPr>
          <a:xfrm>
            <a:off x="1419475" y="2048200"/>
            <a:ext cx="6905625" cy="3562350"/>
          </a:xfrm>
          <a:prstGeom prst="rect">
            <a:avLst/>
          </a:prstGeom>
          <a:noFill/>
          <a:ln>
            <a:noFill/>
          </a:ln>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504000" y="156055"/>
            <a:ext cx="9071700" cy="9465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1" lang="ru-RU" sz="2800" strike="noStrike">
                <a:latin typeface="Times New Roman"/>
                <a:ea typeface="Times New Roman"/>
                <a:cs typeface="Times New Roman"/>
                <a:sym typeface="Times New Roman"/>
              </a:rPr>
              <a:t>4) Физическая структура БД</a:t>
            </a:r>
            <a:endParaRPr b="0" sz="2800" strike="noStrike">
              <a:latin typeface="Arial"/>
              <a:ea typeface="Arial"/>
              <a:cs typeface="Arial"/>
              <a:sym typeface="Arial"/>
            </a:endParaRPr>
          </a:p>
        </p:txBody>
      </p:sp>
      <p:sp>
        <p:nvSpPr>
          <p:cNvPr id="106" name="Google Shape;106;p21"/>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Описание таблиц и их полей.</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Индексы для повышения производительности.</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Ограничения и действия при удалении.</a:t>
            </a:r>
            <a:endParaRPr b="0" sz="1400" strike="noStrike">
              <a:latin typeface="Arial"/>
              <a:ea typeface="Arial"/>
              <a:cs typeface="Arial"/>
              <a:sym typeface="Arial"/>
            </a:endParaRPr>
          </a:p>
        </p:txBody>
      </p:sp>
      <p:pic>
        <p:nvPicPr>
          <p:cNvPr id="107" name="Google Shape;107;p21"/>
          <p:cNvPicPr preferRelativeResize="0"/>
          <p:nvPr/>
        </p:nvPicPr>
        <p:blipFill>
          <a:blip r:embed="rId3">
            <a:alphaModFix/>
          </a:blip>
          <a:stretch>
            <a:fillRect/>
          </a:stretch>
        </p:blipFill>
        <p:spPr>
          <a:xfrm>
            <a:off x="504000" y="2523125"/>
            <a:ext cx="2962275" cy="1181100"/>
          </a:xfrm>
          <a:prstGeom prst="rect">
            <a:avLst/>
          </a:prstGeom>
          <a:noFill/>
          <a:ln>
            <a:noFill/>
          </a:ln>
        </p:spPr>
      </p:pic>
      <p:pic>
        <p:nvPicPr>
          <p:cNvPr id="108" name="Google Shape;108;p21"/>
          <p:cNvPicPr preferRelativeResize="0"/>
          <p:nvPr/>
        </p:nvPicPr>
        <p:blipFill>
          <a:blip r:embed="rId4">
            <a:alphaModFix/>
          </a:blip>
          <a:stretch>
            <a:fillRect/>
          </a:stretch>
        </p:blipFill>
        <p:spPr>
          <a:xfrm>
            <a:off x="3809700" y="2523125"/>
            <a:ext cx="2790825" cy="1162050"/>
          </a:xfrm>
          <a:prstGeom prst="rect">
            <a:avLst/>
          </a:prstGeom>
          <a:noFill/>
          <a:ln>
            <a:noFill/>
          </a:ln>
        </p:spPr>
      </p:pic>
      <p:pic>
        <p:nvPicPr>
          <p:cNvPr id="109" name="Google Shape;109;p21"/>
          <p:cNvPicPr preferRelativeResize="0"/>
          <p:nvPr/>
        </p:nvPicPr>
        <p:blipFill>
          <a:blip r:embed="rId5">
            <a:alphaModFix/>
          </a:blip>
          <a:stretch>
            <a:fillRect/>
          </a:stretch>
        </p:blipFill>
        <p:spPr>
          <a:xfrm>
            <a:off x="6699138" y="2736750"/>
            <a:ext cx="2876550" cy="1095375"/>
          </a:xfrm>
          <a:prstGeom prst="rect">
            <a:avLst/>
          </a:prstGeom>
          <a:noFill/>
          <a:ln>
            <a:noFill/>
          </a:ln>
        </p:spPr>
      </p:pic>
      <p:pic>
        <p:nvPicPr>
          <p:cNvPr id="110" name="Google Shape;110;p21"/>
          <p:cNvPicPr preferRelativeResize="0"/>
          <p:nvPr/>
        </p:nvPicPr>
        <p:blipFill>
          <a:blip r:embed="rId6">
            <a:alphaModFix/>
          </a:blip>
          <a:stretch>
            <a:fillRect/>
          </a:stretch>
        </p:blipFill>
        <p:spPr>
          <a:xfrm>
            <a:off x="503988" y="3984525"/>
            <a:ext cx="2838450" cy="1104900"/>
          </a:xfrm>
          <a:prstGeom prst="rect">
            <a:avLst/>
          </a:prstGeom>
          <a:noFill/>
          <a:ln>
            <a:noFill/>
          </a:ln>
        </p:spPr>
      </p:pic>
      <p:pic>
        <p:nvPicPr>
          <p:cNvPr id="111" name="Google Shape;111;p21"/>
          <p:cNvPicPr preferRelativeResize="0"/>
          <p:nvPr/>
        </p:nvPicPr>
        <p:blipFill>
          <a:blip r:embed="rId7">
            <a:alphaModFix/>
          </a:blip>
          <a:stretch>
            <a:fillRect/>
          </a:stretch>
        </p:blipFill>
        <p:spPr>
          <a:xfrm>
            <a:off x="3506325" y="3832125"/>
            <a:ext cx="3048000" cy="1409700"/>
          </a:xfrm>
          <a:prstGeom prst="rect">
            <a:avLst/>
          </a:prstGeom>
          <a:noFill/>
          <a:ln>
            <a:noFill/>
          </a:ln>
        </p:spPr>
      </p:pic>
      <p:pic>
        <p:nvPicPr>
          <p:cNvPr id="112" name="Google Shape;112;p21"/>
          <p:cNvPicPr preferRelativeResize="0"/>
          <p:nvPr/>
        </p:nvPicPr>
        <p:blipFill>
          <a:blip r:embed="rId8">
            <a:alphaModFix/>
          </a:blip>
          <a:stretch>
            <a:fillRect/>
          </a:stretch>
        </p:blipFill>
        <p:spPr>
          <a:xfrm>
            <a:off x="6718188" y="4138675"/>
            <a:ext cx="2838450" cy="1085850"/>
          </a:xfrm>
          <a:prstGeom prst="rect">
            <a:avLst/>
          </a:prstGeom>
          <a:noFill/>
          <a:ln>
            <a:noFill/>
          </a:ln>
        </p:spPr>
      </p:pic>
      <p:pic>
        <p:nvPicPr>
          <p:cNvPr id="113" name="Google Shape;113;p21"/>
          <p:cNvPicPr preferRelativeResize="0"/>
          <p:nvPr/>
        </p:nvPicPr>
        <p:blipFill>
          <a:blip r:embed="rId9">
            <a:alphaModFix/>
          </a:blip>
          <a:stretch>
            <a:fillRect/>
          </a:stretch>
        </p:blipFill>
        <p:spPr>
          <a:xfrm>
            <a:off x="6737238" y="156050"/>
            <a:ext cx="2800350" cy="752475"/>
          </a:xfrm>
          <a:prstGeom prst="rect">
            <a:avLst/>
          </a:prstGeom>
          <a:noFill/>
          <a:ln>
            <a:noFill/>
          </a:ln>
        </p:spPr>
      </p:pic>
      <p:pic>
        <p:nvPicPr>
          <p:cNvPr id="114" name="Google Shape;114;p21"/>
          <p:cNvPicPr preferRelativeResize="0"/>
          <p:nvPr/>
        </p:nvPicPr>
        <p:blipFill>
          <a:blip r:embed="rId10">
            <a:alphaModFix/>
          </a:blip>
          <a:stretch>
            <a:fillRect/>
          </a:stretch>
        </p:blipFill>
        <p:spPr>
          <a:xfrm>
            <a:off x="6613413" y="1001450"/>
            <a:ext cx="3048000" cy="1428750"/>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nvSpPr>
        <p:spPr>
          <a:xfrm>
            <a:off x="504000" y="226080"/>
            <a:ext cx="9071640" cy="946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ru-RU" sz="4400" strike="noStrike">
                <a:latin typeface="Arial"/>
                <a:ea typeface="Arial"/>
                <a:cs typeface="Arial"/>
                <a:sym typeface="Arial"/>
              </a:rPr>
              <a:t> </a:t>
            </a:r>
            <a:r>
              <a:rPr b="1" lang="ru-RU" sz="2800" strike="noStrike">
                <a:latin typeface="Times New Roman"/>
                <a:ea typeface="Times New Roman"/>
                <a:cs typeface="Times New Roman"/>
                <a:sym typeface="Times New Roman"/>
              </a:rPr>
              <a:t>5) Реализация проекта</a:t>
            </a:r>
            <a:endParaRPr b="0" sz="2800" strike="noStrike">
              <a:latin typeface="Arial"/>
              <a:ea typeface="Arial"/>
              <a:cs typeface="Arial"/>
              <a:sym typeface="Arial"/>
            </a:endParaRPr>
          </a:p>
        </p:txBody>
      </p:sp>
      <p:sp>
        <p:nvSpPr>
          <p:cNvPr id="120" name="Google Shape;120;p22"/>
          <p:cNvSpPr txBox="1"/>
          <p:nvPr/>
        </p:nvSpPr>
        <p:spPr>
          <a:xfrm>
            <a:off x="504000" y="1326600"/>
            <a:ext cx="9071640" cy="3288240"/>
          </a:xfrm>
          <a:prstGeom prst="rect">
            <a:avLst/>
          </a:prstGeom>
          <a:noFill/>
          <a:ln>
            <a:noFill/>
          </a:ln>
        </p:spPr>
        <p:txBody>
          <a:bodyPr anchorCtr="0" anchor="t" bIns="0" lIns="0" spcFirstLastPara="1" rIns="0" wrap="square" tIns="0">
            <a:normAutofit/>
          </a:bodyPr>
          <a:lstStyle/>
          <a:p>
            <a:pPr indent="-324000" lvl="0" marL="432000" marR="0" rtl="0" algn="l">
              <a:spcBef>
                <a:spcPts val="0"/>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Создание таблиц и запросов в выбранной СУБД.</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Разработка интерфейса для пользователей.</a:t>
            </a:r>
            <a:endParaRPr b="0" sz="1400" strike="noStrike">
              <a:latin typeface="Arial"/>
              <a:ea typeface="Arial"/>
              <a:cs typeface="Arial"/>
              <a:sym typeface="Arial"/>
            </a:endParaRPr>
          </a:p>
          <a:p>
            <a:pPr indent="-324000" lvl="0" marL="432000" marR="0" rtl="0" algn="l">
              <a:spcBef>
                <a:spcPts val="1417"/>
              </a:spcBef>
              <a:spcAft>
                <a:spcPts val="0"/>
              </a:spcAft>
              <a:buClr>
                <a:srgbClr val="000000"/>
              </a:buClr>
              <a:buSzPts val="630"/>
              <a:buFont typeface="Noto Sans Symbols"/>
              <a:buChar char="●"/>
            </a:pPr>
            <a:r>
              <a:rPr b="0" lang="ru-RU" sz="1400" strike="noStrike">
                <a:latin typeface="Times New Roman"/>
                <a:ea typeface="Times New Roman"/>
                <a:cs typeface="Times New Roman"/>
                <a:sym typeface="Times New Roman"/>
              </a:rPr>
              <a:t>Назначение прав доступа и создание индексов.</a:t>
            </a:r>
            <a:endParaRPr b="0" sz="1400" strike="noStrike">
              <a:latin typeface="Arial"/>
              <a:ea typeface="Arial"/>
              <a:cs typeface="Arial"/>
              <a:sym typeface="Arial"/>
            </a:endParaRPr>
          </a:p>
        </p:txBody>
      </p:sp>
      <p:pic>
        <p:nvPicPr>
          <p:cNvPr id="121" name="Google Shape;121;p22"/>
          <p:cNvPicPr preferRelativeResize="0"/>
          <p:nvPr/>
        </p:nvPicPr>
        <p:blipFill>
          <a:blip r:embed="rId3">
            <a:alphaModFix/>
          </a:blip>
          <a:stretch>
            <a:fillRect/>
          </a:stretch>
        </p:blipFill>
        <p:spPr>
          <a:xfrm>
            <a:off x="5693975" y="638143"/>
            <a:ext cx="3999301" cy="1756075"/>
          </a:xfrm>
          <a:prstGeom prst="rect">
            <a:avLst/>
          </a:prstGeom>
          <a:noFill/>
          <a:ln>
            <a:noFill/>
          </a:ln>
        </p:spPr>
      </p:pic>
      <p:pic>
        <p:nvPicPr>
          <p:cNvPr id="122" name="Google Shape;122;p22"/>
          <p:cNvPicPr preferRelativeResize="0"/>
          <p:nvPr/>
        </p:nvPicPr>
        <p:blipFill>
          <a:blip r:embed="rId4">
            <a:alphaModFix/>
          </a:blip>
          <a:stretch>
            <a:fillRect/>
          </a:stretch>
        </p:blipFill>
        <p:spPr>
          <a:xfrm>
            <a:off x="8121650" y="2555013"/>
            <a:ext cx="1571625" cy="2962275"/>
          </a:xfrm>
          <a:prstGeom prst="rect">
            <a:avLst/>
          </a:prstGeom>
          <a:noFill/>
          <a:ln>
            <a:noFill/>
          </a:ln>
        </p:spPr>
      </p:pic>
      <p:pic>
        <p:nvPicPr>
          <p:cNvPr id="123" name="Google Shape;123;p22"/>
          <p:cNvPicPr preferRelativeResize="0"/>
          <p:nvPr/>
        </p:nvPicPr>
        <p:blipFill>
          <a:blip r:embed="rId5">
            <a:alphaModFix/>
          </a:blip>
          <a:stretch>
            <a:fillRect/>
          </a:stretch>
        </p:blipFill>
        <p:spPr>
          <a:xfrm>
            <a:off x="4270425" y="2555023"/>
            <a:ext cx="3705151" cy="1659625"/>
          </a:xfrm>
          <a:prstGeom prst="rect">
            <a:avLst/>
          </a:prstGeom>
          <a:noFill/>
          <a:ln>
            <a:noFill/>
          </a:ln>
        </p:spPr>
      </p:pic>
      <p:pic>
        <p:nvPicPr>
          <p:cNvPr id="124" name="Google Shape;124;p22"/>
          <p:cNvPicPr preferRelativeResize="0"/>
          <p:nvPr/>
        </p:nvPicPr>
        <p:blipFill>
          <a:blip r:embed="rId6">
            <a:alphaModFix/>
          </a:blip>
          <a:stretch>
            <a:fillRect/>
          </a:stretch>
        </p:blipFill>
        <p:spPr>
          <a:xfrm>
            <a:off x="6215424" y="4303750"/>
            <a:ext cx="1760151" cy="1213550"/>
          </a:xfrm>
          <a:prstGeom prst="rect">
            <a:avLst/>
          </a:prstGeom>
          <a:noFill/>
          <a:ln>
            <a:noFill/>
          </a:ln>
        </p:spPr>
      </p:pic>
      <p:pic>
        <p:nvPicPr>
          <p:cNvPr id="125" name="Google Shape;125;p22"/>
          <p:cNvPicPr preferRelativeResize="0"/>
          <p:nvPr/>
        </p:nvPicPr>
        <p:blipFill>
          <a:blip r:embed="rId7">
            <a:alphaModFix/>
          </a:blip>
          <a:stretch>
            <a:fillRect/>
          </a:stretch>
        </p:blipFill>
        <p:spPr>
          <a:xfrm>
            <a:off x="3976611" y="4303748"/>
            <a:ext cx="2092737" cy="1213550"/>
          </a:xfrm>
          <a:prstGeom prst="rect">
            <a:avLst/>
          </a:prstGeom>
          <a:noFill/>
          <a:ln>
            <a:noFill/>
          </a:ln>
        </p:spPr>
      </p:pic>
      <p:pic>
        <p:nvPicPr>
          <p:cNvPr id="126" name="Google Shape;126;p22"/>
          <p:cNvPicPr preferRelativeResize="0"/>
          <p:nvPr/>
        </p:nvPicPr>
        <p:blipFill>
          <a:blip r:embed="rId8">
            <a:alphaModFix/>
          </a:blip>
          <a:stretch>
            <a:fillRect/>
          </a:stretch>
        </p:blipFill>
        <p:spPr>
          <a:xfrm>
            <a:off x="276566" y="2555024"/>
            <a:ext cx="3466808" cy="2962275"/>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