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8" r:id="rId2"/>
    <p:sldMasterId id="2147483689" r:id="rId3"/>
  </p:sldMasterIdLst>
  <p:notesMasterIdLst>
    <p:notesMasterId r:id="rId22"/>
  </p:notesMasterIdLst>
  <p:sldIdLst>
    <p:sldId id="256" r:id="rId4"/>
    <p:sldId id="730" r:id="rId5"/>
    <p:sldId id="731" r:id="rId6"/>
    <p:sldId id="734" r:id="rId7"/>
    <p:sldId id="732" r:id="rId8"/>
    <p:sldId id="733" r:id="rId9"/>
    <p:sldId id="735" r:id="rId10"/>
    <p:sldId id="736" r:id="rId11"/>
    <p:sldId id="737" r:id="rId12"/>
    <p:sldId id="702" r:id="rId13"/>
    <p:sldId id="738" r:id="rId14"/>
    <p:sldId id="739" r:id="rId15"/>
    <p:sldId id="740" r:id="rId16"/>
    <p:sldId id="743" r:id="rId17"/>
    <p:sldId id="741" r:id="rId18"/>
    <p:sldId id="744" r:id="rId19"/>
    <p:sldId id="742" r:id="rId20"/>
    <p:sldId id="606" r:id="rId2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1301"/>
    <a:srgbClr val="19426B"/>
    <a:srgbClr val="FF3300"/>
    <a:srgbClr val="FF9933"/>
    <a:srgbClr val="A50021"/>
    <a:srgbClr val="000000"/>
    <a:srgbClr val="79AAD6"/>
    <a:srgbClr val="A0BD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14" autoAdjust="0"/>
    <p:restoredTop sz="94660"/>
  </p:normalViewPr>
  <p:slideViewPr>
    <p:cSldViewPr>
      <p:cViewPr>
        <p:scale>
          <a:sx n="66" d="100"/>
          <a:sy n="66" d="100"/>
        </p:scale>
        <p:origin x="1356" y="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66"/>
      </p:cViewPr>
      <p:guideLst/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buNone/>
              <a:defRPr sz="1200" smtClean="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mtClean="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AECDE6C4-4953-4EB0-BA46-3083E4B4989A}" type="datetime1">
              <a:rPr lang="zh-CN" altLang="en-US"/>
              <a:pPr>
                <a:defRPr/>
              </a:pPr>
              <a:t>2016/11/29 Tuesday</a:t>
            </a:fld>
            <a:endParaRPr lang="zh-CN" altLang="en-US" sz="1200"/>
          </a:p>
        </p:txBody>
      </p:sp>
      <p:sp>
        <p:nvSpPr>
          <p:cNvPr id="410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410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 smtClean="0"/>
              <a:t>单击此处编辑母版文本样式</a:t>
            </a:r>
          </a:p>
          <a:p>
            <a:pPr>
              <a:defRPr/>
            </a:pPr>
            <a:r>
              <a:rPr lang="zh-CN" altLang="zh-CN" smtClean="0"/>
              <a:t>第二级</a:t>
            </a:r>
          </a:p>
          <a:p>
            <a:pPr>
              <a:defRPr/>
            </a:pPr>
            <a:r>
              <a:rPr lang="zh-CN" altLang="zh-CN" smtClean="0"/>
              <a:t>第三级</a:t>
            </a:r>
          </a:p>
          <a:p>
            <a:pPr>
              <a:defRPr/>
            </a:pPr>
            <a:r>
              <a:rPr lang="zh-CN" altLang="zh-CN" smtClean="0"/>
              <a:t>第四级</a:t>
            </a:r>
          </a:p>
          <a:p>
            <a:pPr>
              <a:defRPr/>
            </a:pPr>
            <a:r>
              <a:rPr lang="zh-CN" altLang="zh-CN" smtClean="0"/>
              <a:t>第五级</a:t>
            </a:r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buNone/>
              <a:defRPr sz="1200" smtClean="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3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mtClean="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0FE01C4-E8AE-4D22-8459-8AE8CDEB9B78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304055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http://Media.hust.edu.cn</a:t>
            </a:r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华中科技大学数字媒体实验室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03320-0F95-4163-96A9-194C2B95EF92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61460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http://Media.hust.edu.cn</a:t>
            </a:r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华中科技大学数字媒体实验室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BF26F-6D14-4912-8C6F-2BE2808AFF17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30527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76450" cy="6337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76950" cy="6337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http://Media.hust.edu.cn</a:t>
            </a:r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华中科技大学数字媒体实验室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20046-CE7F-4502-970C-D27C5B1D14B0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12134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http://Media.hust.edu.cn</a:t>
            </a:r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华中科技大学数字媒体实验室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EC74C-4C73-4710-85BB-311F8180645C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4526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C354C-5990-41CD-8E58-C2843DC5232B}" type="datetime1">
              <a:rPr lang="zh-CN" altLang="en-US"/>
              <a:pPr>
                <a:defRPr/>
              </a:pPr>
              <a:t>2016/11/29 Tuesday</a:t>
            </a:fld>
            <a:endParaRPr lang="en-US" altLang="zh-CN" sz="1800">
              <a:ea typeface="微软雅黑" panose="020B0503020204020204" pitchFamily="34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2019B-5FC9-4361-BFA0-4CE7ED562171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117808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43FF3-CAF2-43FE-AB2B-3A7D6DADD63F}" type="datetime1">
              <a:rPr lang="zh-CN" altLang="en-US"/>
              <a:pPr>
                <a:defRPr/>
              </a:pPr>
              <a:t>2016/11/29 Tuesday</a:t>
            </a:fld>
            <a:endParaRPr lang="en-US" altLang="zh-CN" sz="1800">
              <a:ea typeface="微软雅黑" panose="020B0503020204020204" pitchFamily="34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5C29D-1E3A-41CC-8850-8088E896F641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94438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A3113-7F29-4EBA-A5B7-78A86F1E31ED}" type="datetime1">
              <a:rPr lang="zh-CN" altLang="en-US"/>
              <a:pPr>
                <a:defRPr/>
              </a:pPr>
              <a:t>2016/11/29 Tuesday</a:t>
            </a:fld>
            <a:endParaRPr lang="en-US" altLang="zh-CN" sz="1800">
              <a:ea typeface="微软雅黑" panose="020B0503020204020204" pitchFamily="34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05F97-E903-43DE-B999-D4CA83CD6688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508140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938FFB-DD3B-4B4A-B025-DEF80E398FB5}" type="datetime1">
              <a:rPr lang="zh-CN" altLang="en-US"/>
              <a:pPr>
                <a:defRPr/>
              </a:pPr>
              <a:t>2016/11/29 Tuesday</a:t>
            </a:fld>
            <a:endParaRPr lang="en-US" altLang="zh-CN" sz="1800"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FA2D5-5598-46BB-8443-ADEA520065A7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699419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02812-7FFF-4D93-9C58-25C7F4ECB924}" type="datetime1">
              <a:rPr lang="zh-CN" altLang="en-US"/>
              <a:pPr>
                <a:defRPr/>
              </a:pPr>
              <a:t>2016/11/29 Tuesday</a:t>
            </a:fld>
            <a:endParaRPr lang="en-US" altLang="zh-CN" sz="1800">
              <a:ea typeface="微软雅黑" panose="020B0503020204020204" pitchFamily="34" charset="-12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F5D9A-4E4C-4B96-B852-8C725ADAB375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510179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1F28D-803F-45FF-9B95-A95F375378D2}" type="datetime1">
              <a:rPr lang="zh-CN" altLang="en-US"/>
              <a:pPr>
                <a:defRPr/>
              </a:pPr>
              <a:t>2016/11/29 Tuesday</a:t>
            </a:fld>
            <a:endParaRPr lang="en-US" altLang="zh-CN" sz="1800">
              <a:ea typeface="微软雅黑" panose="020B0503020204020204" pitchFamily="34" charset="-122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A1DC2-BADB-4C9D-BE0C-DC1F188D9F9B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900931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2AE62-C6A6-4221-862E-8A7647EC1222}" type="datetime1">
              <a:rPr lang="zh-CN" altLang="en-US"/>
              <a:pPr>
                <a:defRPr/>
              </a:pPr>
              <a:t>2016/11/29 Tuesday</a:t>
            </a:fld>
            <a:endParaRPr lang="en-US" altLang="zh-CN" sz="1800">
              <a:ea typeface="微软雅黑" panose="020B0503020204020204" pitchFamily="34" charset="-122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EC1EA-1636-4BAC-986C-21F6A721DDE3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040941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http://Media.hust.edu.cn</a:t>
            </a:r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华中科技大学数字媒体实验室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5E1C0-1D87-462C-8104-C82762183253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69234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19FDE-A951-466C-BD39-F8F9E8E3EF0D}" type="datetime1">
              <a:rPr lang="zh-CN" altLang="en-US"/>
              <a:pPr>
                <a:defRPr/>
              </a:pPr>
              <a:t>2016/11/29 Tuesday</a:t>
            </a:fld>
            <a:endParaRPr lang="en-US" altLang="zh-CN" sz="1800"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6618A-FA5C-4357-AF12-44A17CB2435F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410439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5C1FB-B643-47B1-9A89-DCC19ED4E955}" type="datetime1">
              <a:rPr lang="zh-CN" altLang="en-US"/>
              <a:pPr>
                <a:defRPr/>
              </a:pPr>
              <a:t>2016/11/29 Tuesday</a:t>
            </a:fld>
            <a:endParaRPr lang="en-US" altLang="zh-CN" sz="1800"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39AAE-294C-4E11-9703-0B637EAF3D20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620037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E2675-444D-45D0-89B1-17EA4B317F9A}" type="datetime1">
              <a:rPr lang="zh-CN" altLang="en-US"/>
              <a:pPr>
                <a:defRPr/>
              </a:pPr>
              <a:t>2016/11/29 Tuesday</a:t>
            </a:fld>
            <a:endParaRPr lang="en-US" altLang="zh-CN" sz="1800">
              <a:ea typeface="微软雅黑" panose="020B0503020204020204" pitchFamily="34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43485-9A93-4810-A3AD-86BCDE47117F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852223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36310-4395-4BA9-9FB3-B7116951C474}" type="datetime1">
              <a:rPr lang="zh-CN" altLang="en-US"/>
              <a:pPr>
                <a:defRPr/>
              </a:pPr>
              <a:t>2016/11/29 Tuesday</a:t>
            </a:fld>
            <a:endParaRPr lang="en-US" altLang="zh-CN" sz="1800">
              <a:ea typeface="微软雅黑" panose="020B0503020204020204" pitchFamily="34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EFF1B-640F-4A30-A491-E821FB75FDEF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147509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7DB8E-25A8-4860-A827-336B9D1A7BF9}" type="datetime1">
              <a:rPr lang="zh-CN" altLang="en-US"/>
              <a:pPr>
                <a:defRPr/>
              </a:pPr>
              <a:t>2016/11/29 Tuesday</a:t>
            </a:fld>
            <a:endParaRPr lang="en-US" altLang="zh-CN" sz="1800">
              <a:ea typeface="微软雅黑" panose="020B0503020204020204" pitchFamily="34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752F7-3D6F-4F5B-A81E-5F9E792AFCF9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410755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7E02D-8D96-42DB-88F6-A366909177C2}" type="datetime1">
              <a:rPr lang="zh-CN" altLang="en-US"/>
              <a:pPr>
                <a:defRPr/>
              </a:pPr>
              <a:t>2016/11/29 Tuesday</a:t>
            </a:fld>
            <a:endParaRPr lang="en-US" altLang="zh-CN" sz="1800">
              <a:ea typeface="微软雅黑" panose="020B0503020204020204" pitchFamily="34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F509F-FA32-426E-92C1-71CB3DDBA0FB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861415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A54F8-EDC8-468D-B662-D05157E8B890}" type="datetime1">
              <a:rPr lang="zh-CN" altLang="en-US"/>
              <a:pPr>
                <a:defRPr/>
              </a:pPr>
              <a:t>2016/11/29 Tuesday</a:t>
            </a:fld>
            <a:endParaRPr lang="en-US" altLang="zh-CN" sz="1800">
              <a:ea typeface="微软雅黑" panose="020B0503020204020204" pitchFamily="34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963F2-9E71-4659-8C96-6AB75D826399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767474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BC41E-E35D-4825-9E85-F5CC6FEB13C9}" type="datetime1">
              <a:rPr lang="zh-CN" altLang="en-US"/>
              <a:pPr>
                <a:defRPr/>
              </a:pPr>
              <a:t>2016/11/29 Tuesday</a:t>
            </a:fld>
            <a:endParaRPr lang="en-US" altLang="zh-CN" sz="1800"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01CA7C-87C1-45FE-9698-8706A8D4D03B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770090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0C2B7-0C04-4402-AB7B-40A2ECC3B0C5}" type="datetime1">
              <a:rPr lang="zh-CN" altLang="en-US"/>
              <a:pPr>
                <a:defRPr/>
              </a:pPr>
              <a:t>2016/11/29 Tuesday</a:t>
            </a:fld>
            <a:endParaRPr lang="en-US" altLang="zh-CN" sz="1800">
              <a:ea typeface="微软雅黑" panose="020B0503020204020204" pitchFamily="34" charset="-12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8DC40-27B5-4BA8-BD7C-5DA8F749C348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330074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9ED00-21D1-4DAE-86CF-823AB07A7B14}" type="datetime1">
              <a:rPr lang="zh-CN" altLang="en-US"/>
              <a:pPr>
                <a:defRPr/>
              </a:pPr>
              <a:t>2016/11/29 Tuesday</a:t>
            </a:fld>
            <a:endParaRPr lang="en-US" altLang="zh-CN" sz="1800">
              <a:ea typeface="微软雅黑" panose="020B0503020204020204" pitchFamily="34" charset="-122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4B9B8-356E-455F-AAF1-AFFA5D8FB9BD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651962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http://Media.hust.edu.cn</a:t>
            </a:r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华中科技大学数字媒体实验室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26659-2A93-4A35-A0E6-109C3C2E226A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48165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EE064-C393-441B-B420-D38C8DB2218A}" type="datetime1">
              <a:rPr lang="zh-CN" altLang="en-US"/>
              <a:pPr>
                <a:defRPr/>
              </a:pPr>
              <a:t>2016/11/29 Tuesday</a:t>
            </a:fld>
            <a:endParaRPr lang="en-US" altLang="zh-CN" sz="1800">
              <a:ea typeface="微软雅黑" panose="020B0503020204020204" pitchFamily="34" charset="-122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F8AA1-A56A-4E42-B1F4-124FBB76895C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009358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F6778-281E-4893-B42D-E746668F5C61}" type="datetime1">
              <a:rPr lang="zh-CN" altLang="en-US"/>
              <a:pPr>
                <a:defRPr/>
              </a:pPr>
              <a:t>2016/11/29 Tuesday</a:t>
            </a:fld>
            <a:endParaRPr lang="en-US" altLang="zh-CN" sz="1800"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DA88A-C77F-4961-9A03-0C3557608211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6550688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2D41C-7310-44D3-B220-1611FA9505E0}" type="datetime1">
              <a:rPr lang="zh-CN" altLang="en-US"/>
              <a:pPr>
                <a:defRPr/>
              </a:pPr>
              <a:t>2016/11/29 Tuesday</a:t>
            </a:fld>
            <a:endParaRPr lang="en-US" altLang="zh-CN" sz="1800"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29486-A2C0-4F90-A716-33A8BF494E1C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6727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ED1ED-67D7-441D-8B48-99BAD8B382B0}" type="datetime1">
              <a:rPr lang="zh-CN" altLang="en-US"/>
              <a:pPr>
                <a:defRPr/>
              </a:pPr>
              <a:t>2016/11/29 Tuesday</a:t>
            </a:fld>
            <a:endParaRPr lang="en-US" altLang="zh-CN" sz="1800">
              <a:ea typeface="微软雅黑" panose="020B0503020204020204" pitchFamily="34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79D45-750F-455B-A346-70BEE83AC5F7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086973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02998-BB50-4AC4-9731-46E1A194A5F1}" type="datetime1">
              <a:rPr lang="zh-CN" altLang="en-US"/>
              <a:pPr>
                <a:defRPr/>
              </a:pPr>
              <a:t>2016/11/29 Tuesday</a:t>
            </a:fld>
            <a:endParaRPr lang="en-US" altLang="zh-CN" sz="1800">
              <a:ea typeface="微软雅黑" panose="020B0503020204020204" pitchFamily="34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EE30D-034C-42B8-8C74-52E125B1AF22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563717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414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414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http://Media.hust.edu.cn</a:t>
            </a:r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华中科技大学数字媒体实验室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61F80-9ACF-4928-B5A2-2D113617608C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228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http://Media.hust.edu.cn</a:t>
            </a:r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华中科技大学数字媒体实验室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B14B2-BD63-4EA7-9120-98224937498E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552438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http://Media.hust.edu.cn</a:t>
            </a:r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华中科技大学数字媒体实验室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54E79-3ED2-40C0-8BE0-C6D12CC74DF7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3681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http://Media.hust.edu.cn</a:t>
            </a:r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华中科技大学数字媒体实验室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620C3-51EF-4886-AC98-C76FE164D091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21194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http://Media.hust.edu.cn</a:t>
            </a:r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华中科技大学数字媒体实验室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315AD-A536-434F-9FA5-3BE0C7C05C67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21445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Verdana" panose="020B060403050404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http://Media.hust.edu.cn</a:t>
            </a:r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华中科技大学数字媒体实验室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6640F-1173-4481-96B0-E3AAC7575055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0710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/>
        </p:nvSpPr>
        <p:spPr bwMode="auto">
          <a:xfrm>
            <a:off x="0" y="798513"/>
            <a:ext cx="9144000" cy="3127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>
              <a:solidFill>
                <a:srgbClr val="19426B"/>
              </a:solidFill>
              <a:ea typeface="微软雅黑" panose="020B0503020204020204" pitchFamily="34" charset="-122"/>
              <a:sym typeface="Verdana" panose="020B0604030504040204" pitchFamily="34" charset="0"/>
            </a:endParaRPr>
          </a:p>
        </p:txBody>
      </p:sp>
      <p:sp>
        <p:nvSpPr>
          <p:cNvPr id="1027" name="Rectangle 16"/>
          <p:cNvSpPr>
            <a:spLocks noChangeArrowheads="1"/>
          </p:cNvSpPr>
          <p:nvPr/>
        </p:nvSpPr>
        <p:spPr bwMode="auto">
          <a:xfrm>
            <a:off x="0" y="0"/>
            <a:ext cx="9144000" cy="83661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>
              <a:solidFill>
                <a:srgbClr val="19426B"/>
              </a:solidFill>
              <a:ea typeface="微软雅黑" panose="020B0503020204020204" pitchFamily="34" charset="-122"/>
              <a:sym typeface="Verdana" panose="020B0604030504040204" pitchFamily="34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14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Verdana" panose="020B060403050404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Verdana" panose="020B060403050404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Verdana" panose="020B060403050404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Verdana" panose="020B060403050404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Verdana" panose="020B0604030504040204" pitchFamily="34" charset="0"/>
              </a:rPr>
              <a:t>第五级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838200"/>
            <a:ext cx="59436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buNone/>
              <a:defRPr sz="1000" b="1" smtClean="0">
                <a:solidFill>
                  <a:schemeClr val="bg1"/>
                </a:solidFill>
                <a:latin typeface="Verdana" panose="020B0604030504040204" pitchFamily="34" charset="0"/>
                <a:sym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zh-CN" altLang="zh-CN"/>
              <a:t>http://Media.hust.edu.cn</a:t>
            </a:r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24600" y="6564313"/>
            <a:ext cx="2362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000" b="1" smtClean="0">
                <a:latin typeface="+mn-lt"/>
                <a:ea typeface="+mn-ea"/>
                <a:sym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/>
              <a:t>华中科技大学数字媒体实验室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103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553200"/>
            <a:ext cx="21336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400" smtClean="0"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BBC56C7E-D88B-4B7A-AD0A-B50949C23F73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ea typeface="+mn-ea"/>
            </a:endParaRPr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152400"/>
            <a:ext cx="7391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Verdana" panose="020B0604030504040204" pitchFamily="34" charset="0"/>
              </a:rPr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ransition>
    <p:fade/>
  </p:transition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  <a:sym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sym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sym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sym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sym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sym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sym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sym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sym typeface="Verdana" panose="020B060403050404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2"/>
          </a:solidFill>
          <a:latin typeface="+mn-lt"/>
          <a:ea typeface="+mn-ea"/>
          <a:cs typeface="+mn-cs"/>
          <a:sym typeface="Verdana" panose="020B060403050404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1" kern="1200">
          <a:solidFill>
            <a:schemeClr val="tx1"/>
          </a:solidFill>
          <a:latin typeface="+mn-lt"/>
          <a:ea typeface="+mn-ea"/>
          <a:cs typeface="+mn-cs"/>
          <a:sym typeface="Verdana" panose="020B060403050404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  <a:sym typeface="Verdana" panose="020B060403050404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  <a:sym typeface="Verdana" panose="020B060403050404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  <a:sym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Arial" panose="020B060402020202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Arial" panose="020B060402020202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Arial" panose="020B060402020202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Arial" panose="020B0604020202020204" pitchFamily="34" charset="0"/>
              </a:rPr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buNone/>
              <a:defRPr sz="1400" smtClean="0"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297F631D-9D91-4914-93B5-6758778756C0}" type="datetime1">
              <a:rPr lang="zh-CN" altLang="en-US"/>
              <a:pPr>
                <a:defRPr/>
              </a:pPr>
              <a:t>2016/11/29 Tuesday</a:t>
            </a:fld>
            <a:endParaRPr lang="en-US" altLang="zh-CN" sz="1800">
              <a:ea typeface="微软雅黑" panose="020B0503020204020204" pitchFamily="34" charset="-122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anose="020B0604020202020204" pitchFamily="34" charset="0"/>
              <a:buNone/>
              <a:defRPr sz="1400" smtClean="0"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400" smtClean="0"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F2A870AF-E7D1-446F-A623-9A8DF1E22D8C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ransition>
    <p:fade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Arial" panose="020B060402020202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Arial" panose="020B060402020202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Arial" panose="020B060402020202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Arial" panose="020B0604020202020204" pitchFamily="34" charset="0"/>
              </a:rPr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buNone/>
              <a:defRPr sz="1400" smtClean="0"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0B1F27E7-0077-4441-822A-780E602E8848}" type="datetime1">
              <a:rPr lang="zh-CN" altLang="en-US"/>
              <a:pPr>
                <a:defRPr/>
              </a:pPr>
              <a:t>2016/11/29 Tuesday</a:t>
            </a:fld>
            <a:endParaRPr lang="en-US" altLang="zh-CN" sz="1800">
              <a:ea typeface="微软雅黑" panose="020B0503020204020204" pitchFamily="34" charset="-122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anose="020B0604020202020204" pitchFamily="34" charset="0"/>
              <a:buNone/>
              <a:defRPr sz="1400" smtClean="0"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400" smtClean="0"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4198C101-5632-4383-832A-A4AB3A6015C8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ransition>
    <p:fade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21" descr="VideoDNA-over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99"/>
          <a:stretch>
            <a:fillRect/>
          </a:stretch>
        </p:blipFill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EDED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5123" name="Rectangle 24"/>
          <p:cNvSpPr>
            <a:spLocks noChangeArrowheads="1"/>
          </p:cNvSpPr>
          <p:nvPr/>
        </p:nvSpPr>
        <p:spPr bwMode="auto">
          <a:xfrm>
            <a:off x="0" y="3501231"/>
            <a:ext cx="9144000" cy="33575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>
              <a:solidFill>
                <a:srgbClr val="19426B"/>
              </a:solidFill>
              <a:ea typeface="微软雅黑" panose="020B0503020204020204" pitchFamily="34" charset="-122"/>
              <a:sym typeface="Verdana" panose="020B0604030504040204" pitchFamily="34" charset="0"/>
            </a:endParaRPr>
          </a:p>
        </p:txBody>
      </p:sp>
      <p:sp>
        <p:nvSpPr>
          <p:cNvPr id="5124" name="Oval 25"/>
          <p:cNvSpPr>
            <a:spLocks noChangeArrowheads="1"/>
          </p:cNvSpPr>
          <p:nvPr/>
        </p:nvSpPr>
        <p:spPr bwMode="auto">
          <a:xfrm>
            <a:off x="1258888" y="4508500"/>
            <a:ext cx="4248150" cy="1800225"/>
          </a:xfrm>
          <a:prstGeom prst="ellipse">
            <a:avLst/>
          </a:prstGeom>
          <a:gradFill rotWithShape="1">
            <a:gsLst>
              <a:gs pos="0">
                <a:srgbClr val="398AC7"/>
              </a:gs>
              <a:gs pos="100000">
                <a:srgbClr val="1A3F5B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>
              <a:solidFill>
                <a:srgbClr val="19426B"/>
              </a:solidFill>
              <a:ea typeface="微软雅黑" panose="020B0503020204020204" pitchFamily="34" charset="-122"/>
            </a:endParaRPr>
          </a:p>
        </p:txBody>
      </p:sp>
      <p:sp>
        <p:nvSpPr>
          <p:cNvPr id="5125" name="Rectangle 17"/>
          <p:cNvSpPr>
            <a:spLocks noChangeArrowheads="1"/>
          </p:cNvSpPr>
          <p:nvPr/>
        </p:nvSpPr>
        <p:spPr bwMode="auto">
          <a:xfrm>
            <a:off x="0" y="3141663"/>
            <a:ext cx="9144000" cy="431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>
              <a:solidFill>
                <a:srgbClr val="19426B"/>
              </a:solidFill>
              <a:ea typeface="微软雅黑" panose="020B0503020204020204" pitchFamily="34" charset="-122"/>
              <a:sym typeface="Verdana" panose="020B0604030504040204" pitchFamily="34" charset="0"/>
            </a:endParaRPr>
          </a:p>
        </p:txBody>
      </p:sp>
      <p:sp>
        <p:nvSpPr>
          <p:cNvPr id="5126" name="Oval 18"/>
          <p:cNvSpPr>
            <a:spLocks noChangeArrowheads="1"/>
          </p:cNvSpPr>
          <p:nvPr/>
        </p:nvSpPr>
        <p:spPr bwMode="auto">
          <a:xfrm>
            <a:off x="276225" y="1255713"/>
            <a:ext cx="4656138" cy="48371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>
              <a:solidFill>
                <a:srgbClr val="19426B"/>
              </a:solidFill>
              <a:ea typeface="微软雅黑" panose="020B0503020204020204" pitchFamily="34" charset="-122"/>
              <a:sym typeface="Verdana" panose="020B0604030504040204" pitchFamily="34" charset="0"/>
            </a:endParaRPr>
          </a:p>
        </p:txBody>
      </p:sp>
      <p:sp>
        <p:nvSpPr>
          <p:cNvPr id="5127" name="Freeform 20" descr="1"/>
          <p:cNvSpPr>
            <a:spLocks noChangeArrowheads="1"/>
          </p:cNvSpPr>
          <p:nvPr/>
        </p:nvSpPr>
        <p:spPr bwMode="auto">
          <a:xfrm>
            <a:off x="1130300" y="1416050"/>
            <a:ext cx="2873375" cy="2182813"/>
          </a:xfrm>
          <a:custGeom>
            <a:avLst/>
            <a:gdLst>
              <a:gd name="T0" fmla="*/ 2147483646 w 1810"/>
              <a:gd name="T1" fmla="*/ 2147483646 h 1375"/>
              <a:gd name="T2" fmla="*/ 2147483646 w 1810"/>
              <a:gd name="T3" fmla="*/ 2147483646 h 1375"/>
              <a:gd name="T4" fmla="*/ 2147483646 w 1810"/>
              <a:gd name="T5" fmla="*/ 2147483646 h 1375"/>
              <a:gd name="T6" fmla="*/ 0 w 1810"/>
              <a:gd name="T7" fmla="*/ 2147483646 h 1375"/>
              <a:gd name="T8" fmla="*/ 2147483646 w 1810"/>
              <a:gd name="T9" fmla="*/ 2147483646 h 13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10"/>
              <a:gd name="T16" fmla="*/ 0 h 1375"/>
              <a:gd name="T17" fmla="*/ 1810 w 1810"/>
              <a:gd name="T18" fmla="*/ 1375 h 13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10" h="1375">
                <a:moveTo>
                  <a:pt x="905" y="1375"/>
                </a:moveTo>
                <a:lnTo>
                  <a:pt x="1810" y="395"/>
                </a:lnTo>
                <a:cubicBezTo>
                  <a:pt x="1612" y="176"/>
                  <a:pt x="1300" y="0"/>
                  <a:pt x="876" y="24"/>
                </a:cubicBezTo>
                <a:cubicBezTo>
                  <a:pt x="452" y="48"/>
                  <a:pt x="252" y="149"/>
                  <a:pt x="0" y="396"/>
                </a:cubicBezTo>
                <a:lnTo>
                  <a:pt x="905" y="1375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8" name="Freeform 21" descr="2"/>
          <p:cNvSpPr>
            <a:spLocks noChangeArrowheads="1"/>
          </p:cNvSpPr>
          <p:nvPr/>
        </p:nvSpPr>
        <p:spPr bwMode="auto">
          <a:xfrm>
            <a:off x="376238" y="2147888"/>
            <a:ext cx="2103437" cy="3032125"/>
          </a:xfrm>
          <a:custGeom>
            <a:avLst/>
            <a:gdLst>
              <a:gd name="T0" fmla="*/ 2147483646 w 1325"/>
              <a:gd name="T1" fmla="*/ 2147483646 h 1910"/>
              <a:gd name="T2" fmla="*/ 2147483646 w 1325"/>
              <a:gd name="T3" fmla="*/ 0 h 1910"/>
              <a:gd name="T4" fmla="*/ 2147483646 w 1325"/>
              <a:gd name="T5" fmla="*/ 2147483646 h 1910"/>
              <a:gd name="T6" fmla="*/ 2147483646 w 1325"/>
              <a:gd name="T7" fmla="*/ 2147483646 h 1910"/>
              <a:gd name="T8" fmla="*/ 2147483646 w 1325"/>
              <a:gd name="T9" fmla="*/ 2147483646 h 19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5"/>
              <a:gd name="T16" fmla="*/ 0 h 1910"/>
              <a:gd name="T17" fmla="*/ 1325 w 1325"/>
              <a:gd name="T18" fmla="*/ 1910 h 19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5" h="1910">
                <a:moveTo>
                  <a:pt x="1325" y="960"/>
                </a:moveTo>
                <a:lnTo>
                  <a:pt x="414" y="0"/>
                </a:lnTo>
                <a:cubicBezTo>
                  <a:pt x="238" y="162"/>
                  <a:pt x="0" y="570"/>
                  <a:pt x="27" y="1014"/>
                </a:cubicBezTo>
                <a:cubicBezTo>
                  <a:pt x="53" y="1458"/>
                  <a:pt x="233" y="1748"/>
                  <a:pt x="402" y="1910"/>
                </a:cubicBezTo>
                <a:lnTo>
                  <a:pt x="1325" y="96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" name="Freeform 22" descr="55282"/>
          <p:cNvSpPr>
            <a:spLocks noChangeArrowheads="1"/>
          </p:cNvSpPr>
          <p:nvPr/>
        </p:nvSpPr>
        <p:spPr bwMode="auto">
          <a:xfrm>
            <a:off x="1085850" y="3730625"/>
            <a:ext cx="2962275" cy="2219325"/>
          </a:xfrm>
          <a:custGeom>
            <a:avLst/>
            <a:gdLst>
              <a:gd name="T0" fmla="*/ 2147483646 w 1866"/>
              <a:gd name="T1" fmla="*/ 0 h 1398"/>
              <a:gd name="T2" fmla="*/ 0 w 1866"/>
              <a:gd name="T3" fmla="*/ 2147483646 h 1398"/>
              <a:gd name="T4" fmla="*/ 2147483646 w 1866"/>
              <a:gd name="T5" fmla="*/ 2147483646 h 1398"/>
              <a:gd name="T6" fmla="*/ 2147483646 w 1866"/>
              <a:gd name="T7" fmla="*/ 2147483646 h 1398"/>
              <a:gd name="T8" fmla="*/ 2147483646 w 1866"/>
              <a:gd name="T9" fmla="*/ 0 h 13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66"/>
              <a:gd name="T16" fmla="*/ 0 h 1398"/>
              <a:gd name="T17" fmla="*/ 1866 w 1866"/>
              <a:gd name="T18" fmla="*/ 1398 h 13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66" h="1398">
                <a:moveTo>
                  <a:pt x="927" y="0"/>
                </a:moveTo>
                <a:lnTo>
                  <a:pt x="0" y="975"/>
                </a:lnTo>
                <a:cubicBezTo>
                  <a:pt x="203" y="1204"/>
                  <a:pt x="607" y="1398"/>
                  <a:pt x="996" y="1387"/>
                </a:cubicBezTo>
                <a:cubicBezTo>
                  <a:pt x="1385" y="1375"/>
                  <a:pt x="1707" y="1159"/>
                  <a:pt x="1866" y="996"/>
                </a:cubicBezTo>
                <a:lnTo>
                  <a:pt x="927" y="0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0" name="Freeform 19" descr="4"/>
          <p:cNvSpPr>
            <a:spLocks noChangeArrowheads="1"/>
          </p:cNvSpPr>
          <p:nvPr/>
        </p:nvSpPr>
        <p:spPr bwMode="auto">
          <a:xfrm>
            <a:off x="2625725" y="2119313"/>
            <a:ext cx="2139950" cy="3116262"/>
          </a:xfrm>
          <a:custGeom>
            <a:avLst/>
            <a:gdLst>
              <a:gd name="T0" fmla="*/ 2147483646 w 1348"/>
              <a:gd name="T1" fmla="*/ 2147483646 h 1963"/>
              <a:gd name="T2" fmla="*/ 2147483646 w 1348"/>
              <a:gd name="T3" fmla="*/ 2147483646 h 1963"/>
              <a:gd name="T4" fmla="*/ 2147483646 w 1348"/>
              <a:gd name="T5" fmla="*/ 0 h 1963"/>
              <a:gd name="T6" fmla="*/ 0 w 1348"/>
              <a:gd name="T7" fmla="*/ 2147483646 h 1963"/>
              <a:gd name="T8" fmla="*/ 2147483646 w 1348"/>
              <a:gd name="T9" fmla="*/ 2147483646 h 19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8"/>
              <a:gd name="T16" fmla="*/ 0 h 1963"/>
              <a:gd name="T17" fmla="*/ 1348 w 1348"/>
              <a:gd name="T18" fmla="*/ 1963 h 19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8" h="1963">
                <a:moveTo>
                  <a:pt x="951" y="1963"/>
                </a:moveTo>
                <a:cubicBezTo>
                  <a:pt x="1244" y="1689"/>
                  <a:pt x="1348" y="1323"/>
                  <a:pt x="1338" y="977"/>
                </a:cubicBezTo>
                <a:cubicBezTo>
                  <a:pt x="1329" y="629"/>
                  <a:pt x="1132" y="226"/>
                  <a:pt x="905" y="0"/>
                </a:cubicBezTo>
                <a:lnTo>
                  <a:pt x="0" y="987"/>
                </a:lnTo>
                <a:lnTo>
                  <a:pt x="951" y="1963"/>
                </a:lnTo>
                <a:close/>
              </a:path>
            </a:pathLst>
          </a:cu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1" name="Oval 23"/>
          <p:cNvSpPr>
            <a:spLocks noChangeArrowheads="1"/>
          </p:cNvSpPr>
          <p:nvPr/>
        </p:nvSpPr>
        <p:spPr bwMode="auto">
          <a:xfrm>
            <a:off x="1806575" y="2954338"/>
            <a:ext cx="1655763" cy="1655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>
              <a:solidFill>
                <a:srgbClr val="19426B"/>
              </a:solidFill>
              <a:ea typeface="微软雅黑" panose="020B0503020204020204" pitchFamily="34" charset="-122"/>
              <a:sym typeface="Verdana" panose="020B0604030504040204" pitchFamily="34" charset="0"/>
            </a:endParaRPr>
          </a:p>
        </p:txBody>
      </p:sp>
      <p:pic>
        <p:nvPicPr>
          <p:cNvPr id="5132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213100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513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357688" y="1412875"/>
            <a:ext cx="4678362" cy="172878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华文行楷" panose="02010800040101010101" pitchFamily="2" charset="-122"/>
              </a:rPr>
              <a:t>     </a:t>
            </a:r>
            <a:r>
              <a:rPr lang="zh-CN" altLang="en-US" dirty="0" smtClean="0">
                <a:solidFill>
                  <a:srgbClr val="000000"/>
                </a:solidFill>
              </a:rPr>
              <a:t>       </a:t>
            </a:r>
            <a:br>
              <a:rPr lang="zh-CN" altLang="en-US" dirty="0" smtClean="0">
                <a:solidFill>
                  <a:srgbClr val="000000"/>
                </a:solidFill>
              </a:rPr>
            </a:br>
            <a:r>
              <a:rPr lang="en-US" altLang="zh-CN" dirty="0" smtClean="0">
                <a:solidFill>
                  <a:srgbClr val="000000"/>
                </a:solidFill>
              </a:rPr>
              <a:t>     </a:t>
            </a:r>
            <a:r>
              <a:rPr lang="en-US" altLang="zh-CN" sz="4000" dirty="0" smtClean="0">
                <a:solidFill>
                  <a:srgbClr val="14375A"/>
                </a:solidFill>
              </a:rPr>
              <a:t>11</a:t>
            </a:r>
            <a:r>
              <a:rPr lang="zh-CN" altLang="en-US" sz="4000" dirty="0" smtClean="0">
                <a:solidFill>
                  <a:srgbClr val="14375A"/>
                </a:solidFill>
              </a:rPr>
              <a:t>月工作汇报</a:t>
            </a:r>
            <a:r>
              <a:rPr lang="zh-CN" altLang="en-US" dirty="0" smtClean="0">
                <a:solidFill>
                  <a:schemeClr val="tx2"/>
                </a:solidFill>
              </a:rPr>
              <a:t/>
            </a:r>
            <a:br>
              <a:rPr lang="zh-CN" altLang="en-US" dirty="0" smtClean="0">
                <a:solidFill>
                  <a:schemeClr val="tx2"/>
                </a:solidFill>
              </a:rPr>
            </a:br>
            <a:endParaRPr lang="en-US" altLang="zh-CN" dirty="0" smtClean="0">
              <a:solidFill>
                <a:schemeClr val="tx2"/>
              </a:solidFill>
            </a:endParaRPr>
          </a:p>
        </p:txBody>
      </p:sp>
      <p:sp>
        <p:nvSpPr>
          <p:cNvPr id="513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292725" y="4051300"/>
            <a:ext cx="3405188" cy="4572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400" b="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Times New Roman" panose="02020603050405020304" pitchFamily="18" charset="0"/>
              </a:rPr>
              <a:t>报告人：熊思</a:t>
            </a:r>
            <a:endParaRPr lang="en-US" altLang="zh-CN" sz="2400" b="0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Times New Roman" panose="02020603050405020304" pitchFamily="18" charset="0"/>
            </a:endParaRPr>
          </a:p>
        </p:txBody>
      </p:sp>
      <p:grpSp>
        <p:nvGrpSpPr>
          <p:cNvPr id="5135" name="组合 8"/>
          <p:cNvGrpSpPr>
            <a:grpSpLocks/>
          </p:cNvGrpSpPr>
          <p:nvPr/>
        </p:nvGrpSpPr>
        <p:grpSpPr bwMode="auto">
          <a:xfrm>
            <a:off x="5435600" y="5949950"/>
            <a:ext cx="3254375" cy="457200"/>
            <a:chOff x="0" y="0"/>
            <a:chExt cx="3254829" cy="457200"/>
          </a:xfrm>
        </p:grpSpPr>
        <p:sp>
          <p:nvSpPr>
            <p:cNvPr id="5138" name="Oval 4"/>
            <p:cNvSpPr>
              <a:spLocks noChangeArrowheads="1"/>
            </p:cNvSpPr>
            <p:nvPr/>
          </p:nvSpPr>
          <p:spPr bwMode="auto">
            <a:xfrm>
              <a:off x="0" y="0"/>
              <a:ext cx="435036" cy="457200"/>
            </a:xfrm>
            <a:prstGeom prst="ellipse">
              <a:avLst/>
            </a:prstGeom>
            <a:gradFill rotWithShape="1">
              <a:gsLst>
                <a:gs pos="0">
                  <a:srgbClr val="398AC7"/>
                </a:gs>
                <a:gs pos="100000">
                  <a:srgbClr val="204D7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5139" name="Text Box 6"/>
            <p:cNvSpPr>
              <a:spLocks noChangeArrowheads="1"/>
            </p:cNvSpPr>
            <p:nvPr/>
          </p:nvSpPr>
          <p:spPr bwMode="auto">
            <a:xfrm>
              <a:off x="98439" y="76200"/>
              <a:ext cx="315639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»"/>
                <a:defRPr sz="20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»"/>
                <a:defRPr sz="20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»"/>
                <a:defRPr sz="20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»"/>
                <a:defRPr sz="20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»"/>
                <a:defRPr sz="20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Verdan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1800" b="0" dirty="0">
                  <a:solidFill>
                    <a:schemeClr val="bg1"/>
                  </a:solidFill>
                  <a:latin typeface="华文行楷" panose="02010800040101010101" pitchFamily="2" charset="-122"/>
                  <a:ea typeface="华文行楷" panose="02010800040101010101" pitchFamily="2" charset="-122"/>
                  <a:sym typeface="华文行楷" panose="02010800040101010101" pitchFamily="2" charset="-122"/>
                </a:rPr>
                <a:t>华中科技大学数字媒体实验室</a:t>
              </a:r>
              <a:endParaRPr lang="en-US" altLang="zh-CN" sz="1800" b="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华文行楷" panose="02010800040101010101" pitchFamily="2" charset="-122"/>
              </a:endParaRPr>
            </a:p>
          </p:txBody>
        </p:sp>
      </p:grpSp>
      <p:sp>
        <p:nvSpPr>
          <p:cNvPr id="5136" name="Rectangle 3"/>
          <p:cNvSpPr>
            <a:spLocks noChangeArrowheads="1"/>
          </p:cNvSpPr>
          <p:nvPr/>
        </p:nvSpPr>
        <p:spPr bwMode="auto">
          <a:xfrm>
            <a:off x="5292725" y="4700588"/>
            <a:ext cx="3405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Times New Roman" panose="02020603050405020304" pitchFamily="18" charset="0"/>
              </a:rPr>
              <a:t>日期：</a:t>
            </a:r>
            <a:r>
              <a:rPr lang="en-US" altLang="zh-CN" sz="2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Times New Roman" panose="02020603050405020304" pitchFamily="18" charset="0"/>
              </a:rPr>
              <a:t>2016.11.29</a:t>
            </a:r>
            <a:endParaRPr lang="en-US" altLang="zh-CN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5137" name="Rectangle 3"/>
          <p:cNvSpPr>
            <a:spLocks noChangeArrowheads="1"/>
          </p:cNvSpPr>
          <p:nvPr/>
        </p:nvSpPr>
        <p:spPr bwMode="auto">
          <a:xfrm>
            <a:off x="0" y="616585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chemeClr val="bg1"/>
                </a:solidFill>
                <a:latin typeface="Comic Sans MS" panose="030F0702030302020204" pitchFamily="66" charset="0"/>
                <a:sym typeface="Times New Roman" panose="02020603050405020304" pitchFamily="18" charset="0"/>
              </a:rPr>
              <a:t>http://media.hust.edu.cn</a:t>
            </a:r>
            <a:endParaRPr lang="zh-CN" altLang="en-US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图片服务器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 smtClean="0"/>
              <a:t>http://Media.hust.edu.cn</a:t>
            </a:r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华中科技大学数字媒体实验室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57" name="Rectangle 3"/>
          <p:cNvSpPr txBox="1">
            <a:spLocks noChangeArrowheads="1"/>
          </p:cNvSpPr>
          <p:nvPr/>
        </p:nvSpPr>
        <p:spPr bwMode="auto">
          <a:xfrm>
            <a:off x="179634" y="1172074"/>
            <a:ext cx="9504792" cy="558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0" dirty="0" smtClean="0"/>
              <a:t>特点分析</a:t>
            </a:r>
            <a:endParaRPr lang="en-US" altLang="zh-CN" b="0" dirty="0" smtClean="0"/>
          </a:p>
          <a:p>
            <a:pPr lvl="1">
              <a:lnSpc>
                <a:spcPct val="150000"/>
              </a:lnSpc>
              <a:buClr>
                <a:srgbClr val="35C9C2"/>
              </a:buClr>
              <a:buFont typeface="Wingdings" panose="05000000000000000000" pitchFamily="2" charset="2"/>
              <a:buChar char="Ø"/>
            </a:pPr>
            <a:r>
              <a:rPr lang="zh-CN" altLang="en-US" sz="2400" b="0" dirty="0" smtClean="0">
                <a:solidFill>
                  <a:srgbClr val="19426B"/>
                </a:solidFill>
              </a:rPr>
              <a:t>图片批量一次性写入 </a:t>
            </a:r>
            <a:r>
              <a:rPr lang="en-US" altLang="zh-CN" sz="2400" b="0" dirty="0" smtClean="0">
                <a:solidFill>
                  <a:srgbClr val="FF3300"/>
                </a:solidFill>
              </a:rPr>
              <a:t>put</a:t>
            </a:r>
          </a:p>
          <a:p>
            <a:pPr lvl="1">
              <a:lnSpc>
                <a:spcPct val="150000"/>
              </a:lnSpc>
              <a:buClr>
                <a:srgbClr val="35C9C2"/>
              </a:buClr>
              <a:buFont typeface="Wingdings" panose="05000000000000000000" pitchFamily="2" charset="2"/>
              <a:buChar char="Ø"/>
            </a:pPr>
            <a:r>
              <a:rPr lang="zh-CN" altLang="en-US" sz="2400" b="0" dirty="0" smtClean="0">
                <a:solidFill>
                  <a:srgbClr val="19426B"/>
                </a:solidFill>
              </a:rPr>
              <a:t>读取需求量大 </a:t>
            </a:r>
            <a:r>
              <a:rPr lang="en-US" altLang="zh-CN" sz="2400" b="0" dirty="0" smtClean="0">
                <a:solidFill>
                  <a:srgbClr val="FF3300"/>
                </a:solidFill>
              </a:rPr>
              <a:t>get</a:t>
            </a:r>
          </a:p>
          <a:p>
            <a:pPr lvl="1">
              <a:lnSpc>
                <a:spcPct val="150000"/>
              </a:lnSpc>
              <a:buClr>
                <a:srgbClr val="35C9C2"/>
              </a:buClr>
              <a:buFont typeface="Wingdings" panose="05000000000000000000" pitchFamily="2" charset="2"/>
              <a:buChar char="Ø"/>
            </a:pPr>
            <a:r>
              <a:rPr lang="zh-CN" altLang="en-US" sz="2400" b="0" dirty="0" smtClean="0">
                <a:solidFill>
                  <a:srgbClr val="19426B"/>
                </a:solidFill>
              </a:rPr>
              <a:t>无更新更改删除需求 </a:t>
            </a:r>
            <a:r>
              <a:rPr lang="en-US" altLang="zh-CN" sz="2400" b="0" dirty="0" smtClean="0">
                <a:solidFill>
                  <a:srgbClr val="FF3300"/>
                </a:solidFill>
              </a:rPr>
              <a:t>del</a:t>
            </a:r>
            <a:r>
              <a:rPr lang="zh-CN" altLang="en-US" sz="2400" b="0" dirty="0" smtClean="0">
                <a:solidFill>
                  <a:srgbClr val="FF3300"/>
                </a:solidFill>
              </a:rPr>
              <a:t>、</a:t>
            </a:r>
            <a:r>
              <a:rPr lang="en-US" altLang="zh-CN" sz="2400" b="0" dirty="0" smtClean="0">
                <a:solidFill>
                  <a:srgbClr val="FF3300"/>
                </a:solidFill>
              </a:rPr>
              <a:t>post</a:t>
            </a:r>
          </a:p>
          <a:p>
            <a:pPr lvl="1">
              <a:lnSpc>
                <a:spcPct val="150000"/>
              </a:lnSpc>
              <a:buClr>
                <a:srgbClr val="35C9C2"/>
              </a:buClr>
              <a:buFont typeface="Wingdings" panose="05000000000000000000" pitchFamily="2" charset="2"/>
              <a:buChar char="Ø"/>
            </a:pPr>
            <a:r>
              <a:rPr lang="zh-CN" altLang="en-US" sz="2400" b="0" dirty="0">
                <a:solidFill>
                  <a:srgbClr val="19426B"/>
                </a:solidFill>
              </a:rPr>
              <a:t>实现</a:t>
            </a:r>
            <a:r>
              <a:rPr lang="zh-CN" altLang="en-US" sz="2400" b="0" dirty="0" smtClean="0">
                <a:solidFill>
                  <a:srgbClr val="19426B"/>
                </a:solidFill>
              </a:rPr>
              <a:t>思路</a:t>
            </a:r>
            <a:endParaRPr lang="en-US" altLang="zh-CN" sz="2400" b="0" dirty="0" smtClean="0">
              <a:solidFill>
                <a:srgbClr val="19426B"/>
              </a:solidFill>
            </a:endParaRPr>
          </a:p>
          <a:p>
            <a:pPr lvl="2">
              <a:lnSpc>
                <a:spcPct val="150000"/>
              </a:lnSpc>
              <a:buClr>
                <a:srgbClr val="35C9C2"/>
              </a:buClr>
              <a:buFont typeface="Wingdings" panose="05000000000000000000" pitchFamily="2" charset="2"/>
              <a:buChar char="l"/>
            </a:pPr>
            <a:r>
              <a:rPr lang="zh-CN" altLang="en-US" sz="2000" b="0" dirty="0" smtClean="0"/>
              <a:t>设置两个队列，分别为生产队列与消费队列</a:t>
            </a:r>
            <a:endParaRPr lang="en-US" altLang="zh-CN" sz="2000" b="0" dirty="0" smtClean="0"/>
          </a:p>
          <a:p>
            <a:pPr lvl="2">
              <a:lnSpc>
                <a:spcPct val="150000"/>
              </a:lnSpc>
              <a:buClr>
                <a:srgbClr val="35C9C2"/>
              </a:buClr>
              <a:buFont typeface="Wingdings" panose="05000000000000000000" pitchFamily="2" charset="2"/>
              <a:buChar char="l"/>
            </a:pPr>
            <a:r>
              <a:rPr lang="zh-CN" altLang="en-US" sz="2000" b="0" dirty="0"/>
              <a:t>从</a:t>
            </a:r>
            <a:r>
              <a:rPr lang="zh-CN" altLang="en-US" sz="2000" b="0" dirty="0" smtClean="0"/>
              <a:t>消费队列取总计</a:t>
            </a:r>
            <a:r>
              <a:rPr lang="en-US" altLang="zh-CN" sz="2000" b="0" dirty="0" smtClean="0"/>
              <a:t>64MB</a:t>
            </a:r>
            <a:r>
              <a:rPr lang="zh-CN" altLang="en-US" sz="2000" b="0" dirty="0" smtClean="0"/>
              <a:t>大小的图片构建</a:t>
            </a:r>
            <a:r>
              <a:rPr lang="en-US" altLang="zh-CN" sz="2000" b="0" dirty="0" err="1" smtClean="0"/>
              <a:t>MapFile</a:t>
            </a:r>
            <a:endParaRPr lang="en-US" altLang="zh-CN" sz="2000" b="0" dirty="0" smtClean="0"/>
          </a:p>
          <a:p>
            <a:pPr lvl="2">
              <a:lnSpc>
                <a:spcPct val="150000"/>
              </a:lnSpc>
              <a:buClr>
                <a:srgbClr val="35C9C2"/>
              </a:buClr>
              <a:buFont typeface="Wingdings" panose="05000000000000000000" pitchFamily="2" charset="2"/>
              <a:buChar char="l"/>
            </a:pPr>
            <a:r>
              <a:rPr lang="zh-CN" altLang="en-US" sz="2000" b="0" dirty="0" smtClean="0"/>
              <a:t>将</a:t>
            </a:r>
            <a:r>
              <a:rPr lang="en-US" altLang="zh-CN" sz="2000" b="0" dirty="0" err="1" smtClean="0"/>
              <a:t>MapFile</a:t>
            </a:r>
            <a:r>
              <a:rPr lang="zh-CN" altLang="en-US" sz="2000" b="0" dirty="0" smtClean="0"/>
              <a:t>写入</a:t>
            </a:r>
            <a:r>
              <a:rPr lang="en-US" altLang="zh-CN" sz="2000" b="0" dirty="0" smtClean="0"/>
              <a:t>HDFS</a:t>
            </a:r>
            <a:r>
              <a:rPr lang="zh-CN" altLang="en-US" sz="2000" b="0" dirty="0" smtClean="0"/>
              <a:t>中，在</a:t>
            </a:r>
            <a:r>
              <a:rPr lang="en-US" altLang="zh-CN" sz="2000" b="0" dirty="0" err="1" smtClean="0"/>
              <a:t>Hbase</a:t>
            </a:r>
            <a:r>
              <a:rPr lang="zh-CN" altLang="en-US" sz="2000" b="0" dirty="0" smtClean="0"/>
              <a:t>中记录图片</a:t>
            </a:r>
            <a:r>
              <a:rPr lang="en-US" altLang="zh-CN" sz="2000" b="0" dirty="0" smtClean="0"/>
              <a:t>-</a:t>
            </a:r>
            <a:r>
              <a:rPr lang="en-US" altLang="zh-CN" sz="2000" b="0" dirty="0" err="1" smtClean="0"/>
              <a:t>Mapfile</a:t>
            </a:r>
            <a:r>
              <a:rPr lang="zh-CN" altLang="en-US" sz="2000" b="0" dirty="0" smtClean="0"/>
              <a:t>的对应关系</a:t>
            </a:r>
            <a:endParaRPr lang="en-US" altLang="zh-CN" b="0" dirty="0"/>
          </a:p>
          <a:p>
            <a:pPr lvl="2">
              <a:lnSpc>
                <a:spcPct val="150000"/>
              </a:lnSpc>
              <a:buClr>
                <a:srgbClr val="35C9C2"/>
              </a:buClr>
              <a:buFont typeface="Wingdings" panose="05000000000000000000" pitchFamily="2" charset="2"/>
              <a:buChar char="l"/>
            </a:pPr>
            <a:r>
              <a:rPr lang="zh-CN" altLang="en-US" sz="2000" b="0" dirty="0" smtClean="0"/>
              <a:t>设置缓存，包括对</a:t>
            </a:r>
            <a:r>
              <a:rPr lang="en-US" altLang="zh-CN" sz="2000" b="0" dirty="0" err="1" smtClean="0"/>
              <a:t>MapFile</a:t>
            </a:r>
            <a:r>
              <a:rPr lang="zh-CN" altLang="en-US" sz="2000" b="0" dirty="0" smtClean="0"/>
              <a:t>的缓存与</a:t>
            </a:r>
            <a:r>
              <a:rPr lang="en-US" altLang="zh-CN" sz="2000" b="0" dirty="0" smtClean="0"/>
              <a:t>Image</a:t>
            </a:r>
            <a:r>
              <a:rPr lang="zh-CN" altLang="en-US" sz="2000" b="0" dirty="0" smtClean="0"/>
              <a:t>的缓存</a:t>
            </a:r>
          </a:p>
        </p:txBody>
      </p:sp>
    </p:spTree>
    <p:extLst>
      <p:ext uri="{BB962C8B-B14F-4D97-AF65-F5344CB8AC3E}">
        <p14:creationId xmlns:p14="http://schemas.microsoft.com/office/powerpoint/2010/main" val="11971540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图片服务器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写入数据流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 smtClean="0"/>
              <a:t>http://Media.hust.edu.cn</a:t>
            </a:r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华中科技大学数字媒体实验室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57" name="Rectangle 3"/>
          <p:cNvSpPr txBox="1">
            <a:spLocks noChangeArrowheads="1"/>
          </p:cNvSpPr>
          <p:nvPr/>
        </p:nvSpPr>
        <p:spPr bwMode="auto">
          <a:xfrm>
            <a:off x="-252402" y="1121229"/>
            <a:ext cx="9504792" cy="558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>
                <a:srgbClr val="35C9C2"/>
              </a:buClr>
              <a:buNone/>
            </a:pPr>
            <a:endParaRPr lang="en-US" altLang="zh-CN" sz="2000" b="0" dirty="0">
              <a:solidFill>
                <a:srgbClr val="19426B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37" y="2423756"/>
            <a:ext cx="8053514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41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图片服务器</a:t>
            </a:r>
            <a:r>
              <a:rPr lang="en-US" altLang="zh-CN" dirty="0" smtClean="0"/>
              <a:t>-</a:t>
            </a:r>
            <a:r>
              <a:rPr lang="zh-CN" altLang="en-US" dirty="0"/>
              <a:t>读取</a:t>
            </a:r>
            <a:r>
              <a:rPr lang="zh-CN" altLang="en-US" dirty="0" smtClean="0"/>
              <a:t>数据流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 smtClean="0"/>
              <a:t>http://Media.hust.edu.cn</a:t>
            </a:r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华中科技大学数字媒体实验室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505" y="1172074"/>
            <a:ext cx="7103050" cy="561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777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图片服务器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 smtClean="0"/>
              <a:t>http://Media.hust.edu.cn</a:t>
            </a:r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华中科技大学数字媒体实验室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57" name="Rectangle 3"/>
          <p:cNvSpPr txBox="1">
            <a:spLocks noChangeArrowheads="1"/>
          </p:cNvSpPr>
          <p:nvPr/>
        </p:nvSpPr>
        <p:spPr bwMode="auto">
          <a:xfrm>
            <a:off x="179634" y="1172074"/>
            <a:ext cx="9504792" cy="558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000" b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1095919"/>
            <a:ext cx="9504792" cy="558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0" dirty="0" smtClean="0"/>
              <a:t>实现说明</a:t>
            </a:r>
            <a:endParaRPr lang="en-US" altLang="zh-CN" b="0" dirty="0" smtClean="0"/>
          </a:p>
          <a:p>
            <a:pPr lvl="1">
              <a:lnSpc>
                <a:spcPct val="150000"/>
              </a:lnSpc>
              <a:buClr>
                <a:srgbClr val="35C9C2"/>
              </a:buClr>
              <a:buFont typeface="Wingdings" panose="05000000000000000000" pitchFamily="2" charset="2"/>
              <a:buChar char="Ø"/>
            </a:pPr>
            <a:r>
              <a:rPr lang="en-US" altLang="zh-CN" sz="2400" b="0" dirty="0" smtClean="0">
                <a:solidFill>
                  <a:srgbClr val="19426B"/>
                </a:solidFill>
              </a:rPr>
              <a:t>REST API</a:t>
            </a:r>
            <a:r>
              <a:rPr lang="zh-CN" altLang="en-US" sz="2400" b="0" dirty="0" smtClean="0">
                <a:solidFill>
                  <a:srgbClr val="19426B"/>
                </a:solidFill>
              </a:rPr>
              <a:t>仅实现了一个请求 </a:t>
            </a:r>
            <a:r>
              <a:rPr lang="en-US" altLang="zh-CN" sz="2400" b="0" dirty="0" smtClean="0">
                <a:solidFill>
                  <a:srgbClr val="FF3300"/>
                </a:solidFill>
              </a:rPr>
              <a:t>GET</a:t>
            </a:r>
            <a:r>
              <a:rPr lang="en-US" altLang="zh-CN" sz="2400" b="0" dirty="0">
                <a:solidFill>
                  <a:srgbClr val="002060"/>
                </a:solidFill>
              </a:rPr>
              <a:t>(</a:t>
            </a:r>
            <a:r>
              <a:rPr lang="en-US" altLang="zh-CN" sz="2400" b="0" dirty="0" smtClean="0">
                <a:solidFill>
                  <a:srgbClr val="002060"/>
                </a:solidFill>
              </a:rPr>
              <a:t>DEL</a:t>
            </a:r>
            <a:r>
              <a:rPr lang="zh-CN" altLang="en-US" sz="2400" b="0" dirty="0" smtClean="0">
                <a:solidFill>
                  <a:srgbClr val="002060"/>
                </a:solidFill>
              </a:rPr>
              <a:t>，</a:t>
            </a:r>
            <a:r>
              <a:rPr lang="en-US" altLang="zh-CN" sz="2400" b="0" dirty="0" smtClean="0">
                <a:solidFill>
                  <a:srgbClr val="002060"/>
                </a:solidFill>
              </a:rPr>
              <a:t>POST</a:t>
            </a:r>
            <a:r>
              <a:rPr lang="zh-CN" altLang="en-US" sz="2400" b="0" dirty="0" smtClean="0">
                <a:solidFill>
                  <a:srgbClr val="002060"/>
                </a:solidFill>
              </a:rPr>
              <a:t>，</a:t>
            </a:r>
            <a:r>
              <a:rPr lang="en-US" altLang="zh-CN" sz="2400" b="0" dirty="0" smtClean="0">
                <a:solidFill>
                  <a:srgbClr val="002060"/>
                </a:solidFill>
              </a:rPr>
              <a:t>PUT)</a:t>
            </a:r>
          </a:p>
          <a:p>
            <a:pPr lvl="1">
              <a:lnSpc>
                <a:spcPct val="150000"/>
              </a:lnSpc>
              <a:buClr>
                <a:srgbClr val="35C9C2"/>
              </a:buClr>
              <a:buFont typeface="Wingdings" panose="05000000000000000000" pitchFamily="2" charset="2"/>
              <a:buChar char="Ø"/>
            </a:pPr>
            <a:r>
              <a:rPr lang="zh-CN" altLang="en-US" sz="2400" b="0" dirty="0">
                <a:solidFill>
                  <a:srgbClr val="19426B"/>
                </a:solidFill>
              </a:rPr>
              <a:t>图片</a:t>
            </a:r>
            <a:r>
              <a:rPr lang="zh-CN" altLang="en-US" sz="2400" b="0" dirty="0" smtClean="0">
                <a:solidFill>
                  <a:srgbClr val="19426B"/>
                </a:solidFill>
              </a:rPr>
              <a:t>录入采用</a:t>
            </a:r>
            <a:r>
              <a:rPr lang="en-US" altLang="zh-CN" sz="2400" b="0" dirty="0" smtClean="0">
                <a:solidFill>
                  <a:srgbClr val="19426B"/>
                </a:solidFill>
              </a:rPr>
              <a:t>SCP</a:t>
            </a:r>
            <a:r>
              <a:rPr lang="zh-CN" altLang="en-US" sz="2400" b="0" dirty="0" smtClean="0">
                <a:solidFill>
                  <a:srgbClr val="19426B"/>
                </a:solidFill>
              </a:rPr>
              <a:t>协议，相比多次</a:t>
            </a:r>
            <a:r>
              <a:rPr lang="en-US" altLang="zh-CN" sz="2400" b="0" dirty="0" smtClean="0">
                <a:solidFill>
                  <a:srgbClr val="19426B"/>
                </a:solidFill>
              </a:rPr>
              <a:t>HTTP POST</a:t>
            </a:r>
            <a:r>
              <a:rPr lang="zh-CN" altLang="en-US" sz="2400" b="0" dirty="0" smtClean="0">
                <a:solidFill>
                  <a:srgbClr val="19426B"/>
                </a:solidFill>
              </a:rPr>
              <a:t>效率要更高效</a:t>
            </a:r>
            <a:endParaRPr lang="en-US" altLang="zh-CN" sz="2400" b="0" dirty="0" smtClean="0">
              <a:solidFill>
                <a:srgbClr val="FF3300"/>
              </a:solidFill>
            </a:endParaRPr>
          </a:p>
          <a:p>
            <a:pPr lvl="1">
              <a:lnSpc>
                <a:spcPct val="150000"/>
              </a:lnSpc>
              <a:buClr>
                <a:srgbClr val="35C9C2"/>
              </a:buClr>
              <a:buFont typeface="Wingdings" panose="05000000000000000000" pitchFamily="2" charset="2"/>
              <a:buChar char="Ø"/>
            </a:pPr>
            <a:r>
              <a:rPr lang="zh-CN" altLang="en-US" sz="2400" b="0" dirty="0" smtClean="0">
                <a:solidFill>
                  <a:srgbClr val="19426B"/>
                </a:solidFill>
              </a:rPr>
              <a:t>考虑到库的安全性，批量录入</a:t>
            </a:r>
            <a:r>
              <a:rPr lang="en-US" altLang="zh-CN" sz="2400" b="0" dirty="0" smtClean="0">
                <a:solidFill>
                  <a:srgbClr val="19426B"/>
                </a:solidFill>
              </a:rPr>
              <a:t>API</a:t>
            </a:r>
            <a:r>
              <a:rPr lang="zh-CN" altLang="en-US" sz="2400" b="0" dirty="0" smtClean="0">
                <a:solidFill>
                  <a:srgbClr val="19426B"/>
                </a:solidFill>
              </a:rPr>
              <a:t>不应对外暴露</a:t>
            </a:r>
            <a:endParaRPr lang="en-US" altLang="zh-CN" sz="2400" b="0" dirty="0" smtClean="0">
              <a:solidFill>
                <a:srgbClr val="19426B"/>
              </a:solidFill>
            </a:endParaRPr>
          </a:p>
          <a:p>
            <a:pPr lvl="1">
              <a:lnSpc>
                <a:spcPct val="150000"/>
              </a:lnSpc>
              <a:buClr>
                <a:srgbClr val="35C9C2"/>
              </a:buClr>
              <a:buFont typeface="Wingdings" panose="05000000000000000000" pitchFamily="2" charset="2"/>
              <a:buChar char="Ø"/>
            </a:pPr>
            <a:r>
              <a:rPr lang="zh-CN" altLang="en-US" sz="2400" b="0" dirty="0" smtClean="0">
                <a:solidFill>
                  <a:srgbClr val="19426B"/>
                </a:solidFill>
              </a:rPr>
              <a:t>队列由两部分组成，</a:t>
            </a:r>
            <a:r>
              <a:rPr lang="en-US" altLang="zh-CN" sz="2400" b="0" dirty="0" err="1" smtClean="0">
                <a:solidFill>
                  <a:srgbClr val="19426B"/>
                </a:solidFill>
              </a:rPr>
              <a:t>Redis</a:t>
            </a:r>
            <a:r>
              <a:rPr lang="zh-CN" altLang="en-US" sz="2400" b="0" dirty="0" smtClean="0">
                <a:solidFill>
                  <a:srgbClr val="19426B"/>
                </a:solidFill>
              </a:rPr>
              <a:t>与</a:t>
            </a:r>
            <a:r>
              <a:rPr lang="en-US" altLang="zh-CN" sz="2400" b="0" dirty="0" err="1" smtClean="0">
                <a:solidFill>
                  <a:srgbClr val="19426B"/>
                </a:solidFill>
              </a:rPr>
              <a:t>LocalFS</a:t>
            </a:r>
            <a:endParaRPr lang="en-US" altLang="zh-CN" sz="2400" b="0" dirty="0" smtClean="0">
              <a:solidFill>
                <a:srgbClr val="19426B"/>
              </a:solidFill>
            </a:endParaRPr>
          </a:p>
          <a:p>
            <a:pPr lvl="1">
              <a:lnSpc>
                <a:spcPct val="150000"/>
              </a:lnSpc>
              <a:buClr>
                <a:srgbClr val="35C9C2"/>
              </a:buClr>
              <a:buFont typeface="Wingdings" panose="05000000000000000000" pitchFamily="2" charset="2"/>
              <a:buChar char="Ø"/>
            </a:pPr>
            <a:r>
              <a:rPr lang="zh-CN" altLang="en-US" sz="2400" b="0" dirty="0" smtClean="0">
                <a:solidFill>
                  <a:srgbClr val="19426B"/>
                </a:solidFill>
              </a:rPr>
              <a:t>缓存：阈值，最久时间淘汰机制</a:t>
            </a:r>
            <a:endParaRPr lang="en-US" altLang="zh-CN" sz="2400" b="0" dirty="0" smtClean="0">
              <a:solidFill>
                <a:srgbClr val="19426B"/>
              </a:solidFill>
            </a:endParaRPr>
          </a:p>
          <a:p>
            <a:pPr lvl="1">
              <a:lnSpc>
                <a:spcPct val="150000"/>
              </a:lnSpc>
              <a:buClr>
                <a:srgbClr val="35C9C2"/>
              </a:buClr>
              <a:buFont typeface="Wingdings" panose="05000000000000000000" pitchFamily="2" charset="2"/>
              <a:buChar char="Ø"/>
            </a:pPr>
            <a:r>
              <a:rPr lang="zh-CN" altLang="en-US" sz="2400" b="0" dirty="0">
                <a:solidFill>
                  <a:srgbClr val="19426B"/>
                </a:solidFill>
              </a:rPr>
              <a:t>经</a:t>
            </a:r>
            <a:r>
              <a:rPr lang="zh-CN" altLang="en-US" sz="2400" b="0" dirty="0" smtClean="0">
                <a:solidFill>
                  <a:srgbClr val="19426B"/>
                </a:solidFill>
              </a:rPr>
              <a:t>调试，成功在</a:t>
            </a:r>
            <a:r>
              <a:rPr lang="en-US" altLang="zh-CN" sz="2400" b="0" dirty="0" err="1" smtClean="0">
                <a:solidFill>
                  <a:srgbClr val="19426B"/>
                </a:solidFill>
              </a:rPr>
              <a:t>docker</a:t>
            </a:r>
            <a:r>
              <a:rPr lang="zh-CN" altLang="en-US" sz="2400" b="0" dirty="0" smtClean="0">
                <a:solidFill>
                  <a:srgbClr val="19426B"/>
                </a:solidFill>
              </a:rPr>
              <a:t>上部署</a:t>
            </a:r>
            <a:endParaRPr lang="en-US" altLang="zh-CN" sz="2400" b="0" dirty="0" smtClean="0">
              <a:solidFill>
                <a:srgbClr val="19426B"/>
              </a:solidFill>
            </a:endParaRPr>
          </a:p>
          <a:p>
            <a:pPr lvl="1">
              <a:lnSpc>
                <a:spcPct val="150000"/>
              </a:lnSpc>
              <a:buClr>
                <a:srgbClr val="35C9C2"/>
              </a:buClr>
              <a:buFont typeface="Wingdings" panose="05000000000000000000" pitchFamily="2" charset="2"/>
              <a:buChar char="Ø"/>
            </a:pPr>
            <a:r>
              <a:rPr lang="en-US" altLang="zh-CN" sz="1600" dirty="0"/>
              <a:t>Z. </a:t>
            </a:r>
            <a:r>
              <a:rPr lang="en-US" altLang="zh-CN" sz="1600" dirty="0" err="1"/>
              <a:t>Bao</a:t>
            </a:r>
            <a:r>
              <a:rPr lang="en-US" altLang="zh-CN" sz="1600" dirty="0"/>
              <a:t>, S. Xu, W. Zhang, et al. A Strategy for Small Files Processing in HDFS[C]. In International Conference of Young Computer Scientists, Engineers and Educators. 2016: 109-119.</a:t>
            </a:r>
            <a:endParaRPr lang="en-US" altLang="zh-CN" sz="1600" b="0" dirty="0" smtClean="0">
              <a:solidFill>
                <a:srgbClr val="1942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3011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 smtClean="0"/>
              <a:t>http://Media.hust.edu.cn</a:t>
            </a:r>
            <a:endParaRPr lang="zh-CN" altLang="zh-CN" sz="1800" b="0" dirty="0">
              <a:solidFill>
                <a:schemeClr val="tx1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华中科技大学数字媒体实验室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-2395538" y="1600200"/>
            <a:ext cx="9253538" cy="4824413"/>
            <a:chOff x="0" y="0"/>
            <a:chExt cx="5829" cy="3039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 rot="5400000">
              <a:off x="-17" y="17"/>
              <a:ext cx="3039" cy="3005"/>
            </a:xfrm>
            <a:custGeom>
              <a:avLst/>
              <a:gdLst>
                <a:gd name="T0" fmla="*/ 1520 w 21600"/>
                <a:gd name="T1" fmla="*/ 0 h 21600"/>
                <a:gd name="T2" fmla="*/ 23 w 21600"/>
                <a:gd name="T3" fmla="*/ 1480 h 21600"/>
                <a:gd name="T4" fmla="*/ 1520 w 21600"/>
                <a:gd name="T5" fmla="*/ 45 h 21600"/>
                <a:gd name="T6" fmla="*/ 3016 w 21600"/>
                <a:gd name="T7" fmla="*/ 148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lnTo>
                    <a:pt x="323" y="10641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50000">
                  <a:srgbClr val="B2B2B2"/>
                </a:gs>
                <a:gs pos="100000">
                  <a:srgbClr val="DDDDD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 rot="5400000" flipH="1">
              <a:off x="239" y="290"/>
              <a:ext cx="2540" cy="24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lnTo>
                    <a:pt x="10744" y="10800"/>
                  </a:ln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47"/>
            <p:cNvGrpSpPr>
              <a:grpSpLocks/>
            </p:cNvGrpSpPr>
            <p:nvPr/>
          </p:nvGrpSpPr>
          <p:grpSpPr bwMode="auto">
            <a:xfrm>
              <a:off x="2421" y="235"/>
              <a:ext cx="3072" cy="320"/>
              <a:chOff x="0" y="0"/>
              <a:chExt cx="3072" cy="320"/>
            </a:xfrm>
          </p:grpSpPr>
          <p:sp>
            <p:nvSpPr>
              <p:cNvPr id="36" name="AutoShape 10"/>
              <p:cNvSpPr>
                <a:spLocks noChangeArrowheads="1"/>
              </p:cNvSpPr>
              <p:nvPr/>
            </p:nvSpPr>
            <p:spPr bwMode="auto">
              <a:xfrm>
                <a:off x="200" y="0"/>
                <a:ext cx="2872" cy="320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bg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 dirty="0">
                    <a:solidFill>
                      <a:srgbClr val="19426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工作计划</a:t>
                </a:r>
                <a:endParaRPr lang="zh-CN" altLang="en-US" dirty="0">
                  <a:solidFill>
                    <a:srgbClr val="19426B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" name="Group 11"/>
              <p:cNvGrpSpPr>
                <a:grpSpLocks/>
              </p:cNvGrpSpPr>
              <p:nvPr/>
            </p:nvGrpSpPr>
            <p:grpSpPr bwMode="auto">
              <a:xfrm>
                <a:off x="0" y="56"/>
                <a:ext cx="240" cy="240"/>
                <a:chOff x="0" y="0"/>
                <a:chExt cx="1615" cy="1615"/>
              </a:xfrm>
            </p:grpSpPr>
            <p:sp>
              <p:nvSpPr>
                <p:cNvPr id="38" name="Oval 1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  <p:sp>
              <p:nvSpPr>
                <p:cNvPr id="39" name="Oval 13"/>
                <p:cNvSpPr>
                  <a:spLocks noChangeArrowheads="1"/>
                </p:cNvSpPr>
                <p:nvPr/>
              </p:nvSpPr>
              <p:spPr bwMode="auto">
                <a:xfrm>
                  <a:off x="92" y="9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  <p:sp>
              <p:nvSpPr>
                <p:cNvPr id="40" name="Oval 14"/>
                <p:cNvSpPr>
                  <a:spLocks noChangeArrowheads="1"/>
                </p:cNvSpPr>
                <p:nvPr/>
              </p:nvSpPr>
              <p:spPr bwMode="auto">
                <a:xfrm>
                  <a:off x="175" y="175"/>
                  <a:ext cx="1265" cy="126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BBC00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1" name="Oval 15"/>
                <p:cNvSpPr>
                  <a:spLocks noChangeArrowheads="1"/>
                </p:cNvSpPr>
                <p:nvPr/>
              </p:nvSpPr>
              <p:spPr bwMode="auto">
                <a:xfrm>
                  <a:off x="176" y="17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FFCC00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  <p:sp>
              <p:nvSpPr>
                <p:cNvPr id="42" name="Oval 16"/>
                <p:cNvSpPr>
                  <a:spLocks noChangeArrowheads="1"/>
                </p:cNvSpPr>
                <p:nvPr/>
              </p:nvSpPr>
              <p:spPr bwMode="auto">
                <a:xfrm>
                  <a:off x="256" y="256"/>
                  <a:ext cx="1097" cy="110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B6500"/>
                    </a:gs>
                    <a:gs pos="50000">
                      <a:srgbClr val="8BBC00"/>
                    </a:gs>
                    <a:gs pos="100000">
                      <a:srgbClr val="4B6500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3" name="Oval 17"/>
                <p:cNvSpPr>
                  <a:spLocks noChangeArrowheads="1"/>
                </p:cNvSpPr>
                <p:nvPr/>
              </p:nvSpPr>
              <p:spPr bwMode="auto">
                <a:xfrm>
                  <a:off x="259" y="25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/>
                    </a:gs>
                    <a:gs pos="100000">
                      <a:srgbClr val="7C6300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</p:grpSp>
        </p:grpSp>
        <p:grpSp>
          <p:nvGrpSpPr>
            <p:cNvPr id="9" name="Group 48"/>
            <p:cNvGrpSpPr>
              <a:grpSpLocks/>
            </p:cNvGrpSpPr>
            <p:nvPr/>
          </p:nvGrpSpPr>
          <p:grpSpPr bwMode="auto">
            <a:xfrm>
              <a:off x="2778" y="882"/>
              <a:ext cx="3018" cy="320"/>
              <a:chOff x="0" y="0"/>
              <a:chExt cx="3018" cy="320"/>
            </a:xfrm>
          </p:grpSpPr>
          <p:sp>
            <p:nvSpPr>
              <p:cNvPr id="28" name="AutoShape 9"/>
              <p:cNvSpPr>
                <a:spLocks noChangeArrowheads="1"/>
              </p:cNvSpPr>
              <p:nvPr/>
            </p:nvSpPr>
            <p:spPr bwMode="auto">
              <a:xfrm>
                <a:off x="234" y="0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bg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 dirty="0" smtClean="0">
                    <a:solidFill>
                      <a:srgbClr val="19426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完成情况</a:t>
                </a:r>
                <a:endParaRPr lang="zh-CN" altLang="en-US" dirty="0">
                  <a:solidFill>
                    <a:srgbClr val="19426B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9" name="Group 18"/>
              <p:cNvGrpSpPr>
                <a:grpSpLocks/>
              </p:cNvGrpSpPr>
              <p:nvPr/>
            </p:nvGrpSpPr>
            <p:grpSpPr bwMode="auto">
              <a:xfrm>
                <a:off x="0" y="30"/>
                <a:ext cx="244" cy="239"/>
                <a:chOff x="0" y="0"/>
                <a:chExt cx="1636" cy="1584"/>
              </a:xfrm>
            </p:grpSpPr>
            <p:sp>
              <p:nvSpPr>
                <p:cNvPr id="30" name="Oval 19"/>
                <p:cNvSpPr>
                  <a:spLocks noChangeArrowheads="1"/>
                </p:cNvSpPr>
                <p:nvPr/>
              </p:nvSpPr>
              <p:spPr bwMode="auto">
                <a:xfrm>
                  <a:off x="15" y="0"/>
                  <a:ext cx="1621" cy="158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  <p:sp>
              <p:nvSpPr>
                <p:cNvPr id="31" name="Oval 20"/>
                <p:cNvSpPr>
                  <a:spLocks noChangeArrowheads="1"/>
                </p:cNvSpPr>
                <p:nvPr/>
              </p:nvSpPr>
              <p:spPr bwMode="auto">
                <a:xfrm>
                  <a:off x="0" y="99"/>
                  <a:ext cx="1433" cy="140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  <p:sp>
              <p:nvSpPr>
                <p:cNvPr id="32" name="Oval 21"/>
                <p:cNvSpPr>
                  <a:spLocks noChangeArrowheads="1"/>
                </p:cNvSpPr>
                <p:nvPr/>
              </p:nvSpPr>
              <p:spPr bwMode="auto">
                <a:xfrm>
                  <a:off x="181" y="99"/>
                  <a:ext cx="1267" cy="123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BBC00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3" name="Oval 22"/>
                <p:cNvSpPr>
                  <a:spLocks noChangeArrowheads="1"/>
                </p:cNvSpPr>
                <p:nvPr/>
              </p:nvSpPr>
              <p:spPr bwMode="auto">
                <a:xfrm>
                  <a:off x="130" y="163"/>
                  <a:ext cx="1265" cy="124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48BE67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  <p:sp>
              <p:nvSpPr>
                <p:cNvPr id="34" name="Oval 23"/>
                <p:cNvSpPr>
                  <a:spLocks noChangeArrowheads="1"/>
                </p:cNvSpPr>
                <p:nvPr/>
              </p:nvSpPr>
              <p:spPr bwMode="auto">
                <a:xfrm>
                  <a:off x="168" y="166"/>
                  <a:ext cx="1100" cy="10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B6500"/>
                    </a:gs>
                    <a:gs pos="50000">
                      <a:srgbClr val="8BBC00"/>
                    </a:gs>
                    <a:gs pos="100000">
                      <a:srgbClr val="4B6500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5" name="Oval 24"/>
                <p:cNvSpPr>
                  <a:spLocks noChangeArrowheads="1"/>
                </p:cNvSpPr>
                <p:nvPr/>
              </p:nvSpPr>
              <p:spPr bwMode="auto">
                <a:xfrm>
                  <a:off x="241" y="229"/>
                  <a:ext cx="1092" cy="108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/>
                    </a:gs>
                    <a:gs pos="100000">
                      <a:srgbClr val="235C32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</p:grpSp>
        </p:grpSp>
        <p:grpSp>
          <p:nvGrpSpPr>
            <p:cNvPr id="10" name="Group 49"/>
            <p:cNvGrpSpPr>
              <a:grpSpLocks/>
            </p:cNvGrpSpPr>
            <p:nvPr/>
          </p:nvGrpSpPr>
          <p:grpSpPr bwMode="auto">
            <a:xfrm>
              <a:off x="2844" y="1552"/>
              <a:ext cx="2985" cy="320"/>
              <a:chOff x="0" y="0"/>
              <a:chExt cx="2985" cy="320"/>
            </a:xfrm>
          </p:grpSpPr>
          <p:sp>
            <p:nvSpPr>
              <p:cNvPr id="20" name="AutoShape 8"/>
              <p:cNvSpPr>
                <a:spLocks noChangeArrowheads="1"/>
              </p:cNvSpPr>
              <p:nvPr/>
            </p:nvSpPr>
            <p:spPr bwMode="auto">
              <a:xfrm>
                <a:off x="201" y="0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bg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 dirty="0">
                    <a:solidFill>
                      <a:srgbClr val="FF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存在的问题</a:t>
                </a:r>
                <a:endParaRPr lang="zh-CN" altLang="en-US" dirty="0">
                  <a:solidFill>
                    <a:srgbClr val="FF3300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" name="Group 25"/>
              <p:cNvGrpSpPr>
                <a:grpSpLocks/>
              </p:cNvGrpSpPr>
              <p:nvPr/>
            </p:nvGrpSpPr>
            <p:grpSpPr bwMode="auto">
              <a:xfrm>
                <a:off x="0" y="35"/>
                <a:ext cx="242" cy="240"/>
                <a:chOff x="0" y="0"/>
                <a:chExt cx="1618" cy="1616"/>
              </a:xfrm>
            </p:grpSpPr>
            <p:sp>
              <p:nvSpPr>
                <p:cNvPr id="22" name="Oval 2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18" cy="16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  <p:sp>
              <p:nvSpPr>
                <p:cNvPr id="23" name="Oval 27"/>
                <p:cNvSpPr>
                  <a:spLocks noChangeArrowheads="1"/>
                </p:cNvSpPr>
                <p:nvPr/>
              </p:nvSpPr>
              <p:spPr bwMode="auto">
                <a:xfrm>
                  <a:off x="149" y="175"/>
                  <a:ext cx="1431" cy="142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  <p:sp>
              <p:nvSpPr>
                <p:cNvPr id="24" name="Oval 28"/>
                <p:cNvSpPr>
                  <a:spLocks noChangeArrowheads="1"/>
                </p:cNvSpPr>
                <p:nvPr/>
              </p:nvSpPr>
              <p:spPr bwMode="auto">
                <a:xfrm>
                  <a:off x="167" y="168"/>
                  <a:ext cx="1264" cy="125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BBC00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5" name="Oval 29"/>
                <p:cNvSpPr>
                  <a:spLocks noChangeArrowheads="1"/>
                </p:cNvSpPr>
                <p:nvPr/>
              </p:nvSpPr>
              <p:spPr bwMode="auto">
                <a:xfrm>
                  <a:off x="167" y="167"/>
                  <a:ext cx="1263" cy="12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0F5368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  <p:sp>
              <p:nvSpPr>
                <p:cNvPr id="26" name="Oval 30"/>
                <p:cNvSpPr>
                  <a:spLocks noChangeArrowheads="1"/>
                </p:cNvSpPr>
                <p:nvPr/>
              </p:nvSpPr>
              <p:spPr bwMode="auto">
                <a:xfrm>
                  <a:off x="301" y="236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B6500"/>
                    </a:gs>
                    <a:gs pos="50000">
                      <a:srgbClr val="8BBC00"/>
                    </a:gs>
                    <a:gs pos="100000">
                      <a:srgbClr val="4B6500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7" name="Oval 31"/>
                <p:cNvSpPr>
                  <a:spLocks noChangeArrowheads="1"/>
                </p:cNvSpPr>
                <p:nvPr/>
              </p:nvSpPr>
              <p:spPr bwMode="auto">
                <a:xfrm>
                  <a:off x="321" y="167"/>
                  <a:ext cx="1088" cy="109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10576D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</p:grpSp>
        </p:grpSp>
        <p:grpSp>
          <p:nvGrpSpPr>
            <p:cNvPr id="11" name="Group 50"/>
            <p:cNvGrpSpPr>
              <a:grpSpLocks/>
            </p:cNvGrpSpPr>
            <p:nvPr/>
          </p:nvGrpSpPr>
          <p:grpSpPr bwMode="auto">
            <a:xfrm>
              <a:off x="2608" y="2182"/>
              <a:ext cx="2996" cy="320"/>
              <a:chOff x="0" y="0"/>
              <a:chExt cx="2996" cy="320"/>
            </a:xfrm>
          </p:grpSpPr>
          <p:sp>
            <p:nvSpPr>
              <p:cNvPr id="12" name="AutoShape 7"/>
              <p:cNvSpPr>
                <a:spLocks noChangeArrowheads="1"/>
              </p:cNvSpPr>
              <p:nvPr/>
            </p:nvSpPr>
            <p:spPr bwMode="auto">
              <a:xfrm>
                <a:off x="212" y="0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bg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>
                    <a:solidFill>
                      <a:srgbClr val="19426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后续工作展望</a:t>
                </a:r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3" name="Group 32"/>
              <p:cNvGrpSpPr>
                <a:grpSpLocks/>
              </p:cNvGrpSpPr>
              <p:nvPr/>
            </p:nvGrpSpPr>
            <p:grpSpPr bwMode="auto">
              <a:xfrm>
                <a:off x="0" y="65"/>
                <a:ext cx="239" cy="239"/>
                <a:chOff x="0" y="0"/>
                <a:chExt cx="1616" cy="1612"/>
              </a:xfrm>
            </p:grpSpPr>
            <p:sp>
              <p:nvSpPr>
                <p:cNvPr id="14" name="Oval 3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16" cy="161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  <p:sp>
              <p:nvSpPr>
                <p:cNvPr id="15" name="Oval 34"/>
                <p:cNvSpPr>
                  <a:spLocks noChangeArrowheads="1"/>
                </p:cNvSpPr>
                <p:nvPr/>
              </p:nvSpPr>
              <p:spPr bwMode="auto">
                <a:xfrm>
                  <a:off x="175" y="33"/>
                  <a:ext cx="1431" cy="142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  <p:sp>
              <p:nvSpPr>
                <p:cNvPr id="16" name="Oval 35"/>
                <p:cNvSpPr>
                  <a:spLocks noChangeArrowheads="1"/>
                </p:cNvSpPr>
                <p:nvPr/>
              </p:nvSpPr>
              <p:spPr bwMode="auto">
                <a:xfrm>
                  <a:off x="176" y="202"/>
                  <a:ext cx="1264" cy="126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BBC00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7" name="Oval 36"/>
                <p:cNvSpPr>
                  <a:spLocks noChangeArrowheads="1"/>
                </p:cNvSpPr>
                <p:nvPr/>
              </p:nvSpPr>
              <p:spPr bwMode="auto">
                <a:xfrm>
                  <a:off x="175" y="152"/>
                  <a:ext cx="1263" cy="12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D67E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  <p:sp>
              <p:nvSpPr>
                <p:cNvPr id="18" name="Oval 37"/>
                <p:cNvSpPr>
                  <a:spLocks noChangeArrowheads="1"/>
                </p:cNvSpPr>
                <p:nvPr/>
              </p:nvSpPr>
              <p:spPr bwMode="auto">
                <a:xfrm>
                  <a:off x="176" y="310"/>
                  <a:ext cx="1095" cy="109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B6500"/>
                    </a:gs>
                    <a:gs pos="50000">
                      <a:srgbClr val="8BBC00"/>
                    </a:gs>
                    <a:gs pos="100000">
                      <a:srgbClr val="4B6500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9" name="Oval 38"/>
                <p:cNvSpPr>
                  <a:spLocks noChangeArrowheads="1"/>
                </p:cNvSpPr>
                <p:nvPr/>
              </p:nvSpPr>
              <p:spPr bwMode="auto">
                <a:xfrm>
                  <a:off x="176" y="316"/>
                  <a:ext cx="1101" cy="110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/>
                    </a:gs>
                    <a:gs pos="100000">
                      <a:srgbClr val="45326D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</p:grpSp>
        </p:grpSp>
      </p:grp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zh-CN" altLang="en-US" dirty="0" smtClean="0"/>
              <a:t>汇报内容一览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908618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图片服务器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 smtClean="0"/>
              <a:t>http://Media.hust.edu.cn</a:t>
            </a:r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华中科技大学数字媒体实验室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1363" y="1214437"/>
            <a:ext cx="9504792" cy="2646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0" dirty="0" smtClean="0"/>
              <a:t>未完成部分</a:t>
            </a:r>
            <a:endParaRPr lang="en-US" altLang="zh-CN" b="0" dirty="0" smtClean="0"/>
          </a:p>
          <a:p>
            <a:pPr lvl="1">
              <a:lnSpc>
                <a:spcPct val="150000"/>
              </a:lnSpc>
              <a:buClr>
                <a:srgbClr val="35C9C2"/>
              </a:buClr>
              <a:buFont typeface="Wingdings" panose="05000000000000000000" pitchFamily="2" charset="2"/>
              <a:buChar char="Ø"/>
            </a:pPr>
            <a:r>
              <a:rPr lang="zh-CN" altLang="en-US" sz="2400" b="0" dirty="0" smtClean="0">
                <a:solidFill>
                  <a:srgbClr val="19426B"/>
                </a:solidFill>
              </a:rPr>
              <a:t>编写部署脚本，简化部署流程，自动化</a:t>
            </a:r>
            <a:endParaRPr lang="en-US" altLang="zh-CN" sz="2400" b="0" dirty="0" smtClean="0">
              <a:solidFill>
                <a:srgbClr val="19426B"/>
              </a:solidFill>
            </a:endParaRPr>
          </a:p>
          <a:p>
            <a:pPr lvl="1">
              <a:lnSpc>
                <a:spcPct val="150000"/>
              </a:lnSpc>
              <a:buClr>
                <a:srgbClr val="35C9C2"/>
              </a:buClr>
              <a:buFont typeface="Wingdings" panose="05000000000000000000" pitchFamily="2" charset="2"/>
              <a:buChar char="Ø"/>
            </a:pPr>
            <a:r>
              <a:rPr lang="zh-CN" altLang="en-US" sz="2400" b="0" dirty="0" smtClean="0">
                <a:solidFill>
                  <a:srgbClr val="19426B"/>
                </a:solidFill>
              </a:rPr>
              <a:t>初步读写性能测试</a:t>
            </a:r>
            <a:endParaRPr lang="en-US" altLang="zh-CN" sz="2400" b="0" dirty="0" smtClean="0">
              <a:solidFill>
                <a:srgbClr val="19426B"/>
              </a:solidFill>
            </a:endParaRPr>
          </a:p>
          <a:p>
            <a:pPr lvl="1">
              <a:lnSpc>
                <a:spcPct val="150000"/>
              </a:lnSpc>
              <a:buClr>
                <a:srgbClr val="35C9C2"/>
              </a:buClr>
              <a:buFont typeface="Wingdings" panose="05000000000000000000" pitchFamily="2" charset="2"/>
              <a:buChar char="Ø"/>
            </a:pPr>
            <a:r>
              <a:rPr lang="zh-CN" altLang="en-US" sz="2400" b="0" dirty="0" smtClean="0">
                <a:solidFill>
                  <a:srgbClr val="19426B"/>
                </a:solidFill>
              </a:rPr>
              <a:t>单元测试代码</a:t>
            </a:r>
            <a:endParaRPr lang="en-US" altLang="zh-CN" sz="2400" b="0" dirty="0" smtClean="0">
              <a:solidFill>
                <a:srgbClr val="19426B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556" y="3983273"/>
            <a:ext cx="8308961" cy="187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0" dirty="0" smtClean="0"/>
              <a:t>待深入</a:t>
            </a:r>
            <a:endParaRPr lang="en-US" altLang="zh-CN" b="0" dirty="0" smtClean="0"/>
          </a:p>
          <a:p>
            <a:pPr lvl="1">
              <a:lnSpc>
                <a:spcPct val="150000"/>
              </a:lnSpc>
              <a:buClr>
                <a:srgbClr val="35C9C2"/>
              </a:buClr>
              <a:buFont typeface="Wingdings" panose="05000000000000000000" pitchFamily="2" charset="2"/>
              <a:buChar char="Ø"/>
            </a:pPr>
            <a:r>
              <a:rPr lang="en-US" altLang="zh-CN" sz="2400" b="0" dirty="0" smtClean="0">
                <a:solidFill>
                  <a:srgbClr val="19426B"/>
                </a:solidFill>
              </a:rPr>
              <a:t>Docker</a:t>
            </a:r>
            <a:r>
              <a:rPr lang="zh-CN" altLang="en-US" sz="2400" b="0" dirty="0">
                <a:solidFill>
                  <a:srgbClr val="19426B"/>
                </a:solidFill>
              </a:rPr>
              <a:t>，</a:t>
            </a:r>
            <a:r>
              <a:rPr lang="en-US" altLang="zh-CN" sz="2400" b="0" dirty="0" err="1" smtClean="0">
                <a:solidFill>
                  <a:srgbClr val="19426B"/>
                </a:solidFill>
              </a:rPr>
              <a:t>docker</a:t>
            </a:r>
            <a:r>
              <a:rPr lang="en-US" altLang="zh-CN" sz="2400" b="0" dirty="0" smtClean="0">
                <a:solidFill>
                  <a:srgbClr val="19426B"/>
                </a:solidFill>
              </a:rPr>
              <a:t>-compose</a:t>
            </a:r>
          </a:p>
          <a:p>
            <a:pPr lvl="1">
              <a:lnSpc>
                <a:spcPct val="150000"/>
              </a:lnSpc>
              <a:buClr>
                <a:srgbClr val="35C9C2"/>
              </a:buClr>
              <a:buFont typeface="Wingdings" panose="05000000000000000000" pitchFamily="2" charset="2"/>
              <a:buChar char="Ø"/>
            </a:pPr>
            <a:r>
              <a:rPr lang="en-US" altLang="zh-CN" sz="2400" b="0" dirty="0" smtClean="0">
                <a:solidFill>
                  <a:srgbClr val="19426B"/>
                </a:solidFill>
              </a:rPr>
              <a:t>Thrift</a:t>
            </a:r>
            <a:r>
              <a:rPr lang="zh-CN" altLang="en-US" sz="2400" b="0" dirty="0" smtClean="0">
                <a:solidFill>
                  <a:srgbClr val="19426B"/>
                </a:solidFill>
              </a:rPr>
              <a:t>（与</a:t>
            </a:r>
            <a:r>
              <a:rPr lang="en-US" altLang="zh-CN" sz="2400" b="0" dirty="0" err="1" smtClean="0">
                <a:solidFill>
                  <a:srgbClr val="19426B"/>
                </a:solidFill>
              </a:rPr>
              <a:t>Hbase</a:t>
            </a:r>
            <a:r>
              <a:rPr lang="zh-CN" altLang="en-US" sz="2400" b="0" dirty="0" smtClean="0">
                <a:solidFill>
                  <a:srgbClr val="19426B"/>
                </a:solidFill>
              </a:rPr>
              <a:t>相关），</a:t>
            </a:r>
            <a:r>
              <a:rPr lang="en-US" altLang="zh-CN" sz="2400" b="0" dirty="0" err="1" smtClean="0">
                <a:solidFill>
                  <a:srgbClr val="19426B"/>
                </a:solidFill>
              </a:rPr>
              <a:t>nginx</a:t>
            </a:r>
            <a:r>
              <a:rPr lang="zh-CN" altLang="en-US" sz="2400" b="0" dirty="0" smtClean="0">
                <a:solidFill>
                  <a:srgbClr val="19426B"/>
                </a:solidFill>
              </a:rPr>
              <a:t>（静态文件代理）</a:t>
            </a:r>
            <a:endParaRPr lang="en-US" altLang="zh-CN" sz="2400" b="0" dirty="0" smtClean="0">
              <a:solidFill>
                <a:srgbClr val="19426B"/>
              </a:solidFill>
            </a:endParaRPr>
          </a:p>
          <a:p>
            <a:pPr lvl="1">
              <a:lnSpc>
                <a:spcPct val="150000"/>
              </a:lnSpc>
              <a:buClr>
                <a:srgbClr val="35C9C2"/>
              </a:buClr>
              <a:buFont typeface="Wingdings" panose="05000000000000000000" pitchFamily="2" charset="2"/>
              <a:buChar char="Ø"/>
            </a:pPr>
            <a:r>
              <a:rPr lang="zh-CN" altLang="en-US" sz="2400" b="0" dirty="0" smtClean="0">
                <a:solidFill>
                  <a:srgbClr val="19426B"/>
                </a:solidFill>
              </a:rPr>
              <a:t>研究</a:t>
            </a:r>
            <a:r>
              <a:rPr lang="en-US" altLang="zh-CN" sz="2400" b="0" dirty="0" err="1" smtClean="0">
                <a:solidFill>
                  <a:srgbClr val="19426B"/>
                </a:solidFill>
              </a:rPr>
              <a:t>Hbase</a:t>
            </a:r>
            <a:r>
              <a:rPr lang="zh-CN" altLang="en-US" sz="2400" b="0" dirty="0" smtClean="0">
                <a:solidFill>
                  <a:srgbClr val="19426B"/>
                </a:solidFill>
              </a:rPr>
              <a:t>，考虑将图片字节数据存储至</a:t>
            </a:r>
            <a:r>
              <a:rPr lang="en-US" altLang="zh-CN" sz="2400" b="0" dirty="0" err="1" smtClean="0">
                <a:solidFill>
                  <a:srgbClr val="19426B"/>
                </a:solidFill>
              </a:rPr>
              <a:t>Hbase</a:t>
            </a:r>
            <a:endParaRPr lang="en-US" altLang="zh-CN" sz="2400" b="0" dirty="0">
              <a:solidFill>
                <a:srgbClr val="1942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3171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 smtClean="0"/>
              <a:t>http://Media.hust.edu.cn</a:t>
            </a:r>
            <a:endParaRPr lang="zh-CN" altLang="zh-CN" sz="1800" b="0" dirty="0">
              <a:solidFill>
                <a:schemeClr val="tx1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华中科技大学数字媒体实验室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-2395538" y="1600200"/>
            <a:ext cx="9253538" cy="4824413"/>
            <a:chOff x="0" y="0"/>
            <a:chExt cx="5829" cy="3039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 rot="5400000">
              <a:off x="-17" y="17"/>
              <a:ext cx="3039" cy="3005"/>
            </a:xfrm>
            <a:custGeom>
              <a:avLst/>
              <a:gdLst>
                <a:gd name="T0" fmla="*/ 1520 w 21600"/>
                <a:gd name="T1" fmla="*/ 0 h 21600"/>
                <a:gd name="T2" fmla="*/ 23 w 21600"/>
                <a:gd name="T3" fmla="*/ 1480 h 21600"/>
                <a:gd name="T4" fmla="*/ 1520 w 21600"/>
                <a:gd name="T5" fmla="*/ 45 h 21600"/>
                <a:gd name="T6" fmla="*/ 3016 w 21600"/>
                <a:gd name="T7" fmla="*/ 148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lnTo>
                    <a:pt x="323" y="10641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50000">
                  <a:srgbClr val="B2B2B2"/>
                </a:gs>
                <a:gs pos="100000">
                  <a:srgbClr val="DDDDD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 rot="5400000" flipH="1">
              <a:off x="239" y="290"/>
              <a:ext cx="2540" cy="24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lnTo>
                    <a:pt x="10744" y="10800"/>
                  </a:ln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47"/>
            <p:cNvGrpSpPr>
              <a:grpSpLocks/>
            </p:cNvGrpSpPr>
            <p:nvPr/>
          </p:nvGrpSpPr>
          <p:grpSpPr bwMode="auto">
            <a:xfrm>
              <a:off x="2421" y="235"/>
              <a:ext cx="3072" cy="320"/>
              <a:chOff x="0" y="0"/>
              <a:chExt cx="3072" cy="320"/>
            </a:xfrm>
          </p:grpSpPr>
          <p:sp>
            <p:nvSpPr>
              <p:cNvPr id="36" name="AutoShape 10"/>
              <p:cNvSpPr>
                <a:spLocks noChangeArrowheads="1"/>
              </p:cNvSpPr>
              <p:nvPr/>
            </p:nvSpPr>
            <p:spPr bwMode="auto">
              <a:xfrm>
                <a:off x="200" y="0"/>
                <a:ext cx="2872" cy="320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bg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 dirty="0">
                    <a:solidFill>
                      <a:srgbClr val="19426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工作计划</a:t>
                </a:r>
                <a:endParaRPr lang="zh-CN" altLang="en-US" dirty="0">
                  <a:solidFill>
                    <a:srgbClr val="19426B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" name="Group 11"/>
              <p:cNvGrpSpPr>
                <a:grpSpLocks/>
              </p:cNvGrpSpPr>
              <p:nvPr/>
            </p:nvGrpSpPr>
            <p:grpSpPr bwMode="auto">
              <a:xfrm>
                <a:off x="0" y="56"/>
                <a:ext cx="240" cy="240"/>
                <a:chOff x="0" y="0"/>
                <a:chExt cx="1615" cy="1615"/>
              </a:xfrm>
            </p:grpSpPr>
            <p:sp>
              <p:nvSpPr>
                <p:cNvPr id="38" name="Oval 1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  <p:sp>
              <p:nvSpPr>
                <p:cNvPr id="39" name="Oval 13"/>
                <p:cNvSpPr>
                  <a:spLocks noChangeArrowheads="1"/>
                </p:cNvSpPr>
                <p:nvPr/>
              </p:nvSpPr>
              <p:spPr bwMode="auto">
                <a:xfrm>
                  <a:off x="92" y="9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  <p:sp>
              <p:nvSpPr>
                <p:cNvPr id="40" name="Oval 14"/>
                <p:cNvSpPr>
                  <a:spLocks noChangeArrowheads="1"/>
                </p:cNvSpPr>
                <p:nvPr/>
              </p:nvSpPr>
              <p:spPr bwMode="auto">
                <a:xfrm>
                  <a:off x="175" y="175"/>
                  <a:ext cx="1265" cy="126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BBC00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1" name="Oval 15"/>
                <p:cNvSpPr>
                  <a:spLocks noChangeArrowheads="1"/>
                </p:cNvSpPr>
                <p:nvPr/>
              </p:nvSpPr>
              <p:spPr bwMode="auto">
                <a:xfrm>
                  <a:off x="176" y="17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FFCC00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  <p:sp>
              <p:nvSpPr>
                <p:cNvPr id="42" name="Oval 16"/>
                <p:cNvSpPr>
                  <a:spLocks noChangeArrowheads="1"/>
                </p:cNvSpPr>
                <p:nvPr/>
              </p:nvSpPr>
              <p:spPr bwMode="auto">
                <a:xfrm>
                  <a:off x="256" y="256"/>
                  <a:ext cx="1097" cy="110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B6500"/>
                    </a:gs>
                    <a:gs pos="50000">
                      <a:srgbClr val="8BBC00"/>
                    </a:gs>
                    <a:gs pos="100000">
                      <a:srgbClr val="4B6500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3" name="Oval 17"/>
                <p:cNvSpPr>
                  <a:spLocks noChangeArrowheads="1"/>
                </p:cNvSpPr>
                <p:nvPr/>
              </p:nvSpPr>
              <p:spPr bwMode="auto">
                <a:xfrm>
                  <a:off x="259" y="25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/>
                    </a:gs>
                    <a:gs pos="100000">
                      <a:srgbClr val="7C6300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</p:grpSp>
        </p:grpSp>
        <p:grpSp>
          <p:nvGrpSpPr>
            <p:cNvPr id="9" name="Group 48"/>
            <p:cNvGrpSpPr>
              <a:grpSpLocks/>
            </p:cNvGrpSpPr>
            <p:nvPr/>
          </p:nvGrpSpPr>
          <p:grpSpPr bwMode="auto">
            <a:xfrm>
              <a:off x="2778" y="882"/>
              <a:ext cx="3018" cy="320"/>
              <a:chOff x="0" y="0"/>
              <a:chExt cx="3018" cy="320"/>
            </a:xfrm>
          </p:grpSpPr>
          <p:sp>
            <p:nvSpPr>
              <p:cNvPr id="28" name="AutoShape 9"/>
              <p:cNvSpPr>
                <a:spLocks noChangeArrowheads="1"/>
              </p:cNvSpPr>
              <p:nvPr/>
            </p:nvSpPr>
            <p:spPr bwMode="auto">
              <a:xfrm>
                <a:off x="234" y="0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bg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 dirty="0" smtClean="0">
                    <a:solidFill>
                      <a:srgbClr val="19426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完成情况</a:t>
                </a:r>
                <a:endParaRPr lang="zh-CN" altLang="en-US" dirty="0">
                  <a:solidFill>
                    <a:srgbClr val="19426B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9" name="Group 18"/>
              <p:cNvGrpSpPr>
                <a:grpSpLocks/>
              </p:cNvGrpSpPr>
              <p:nvPr/>
            </p:nvGrpSpPr>
            <p:grpSpPr bwMode="auto">
              <a:xfrm>
                <a:off x="0" y="30"/>
                <a:ext cx="244" cy="239"/>
                <a:chOff x="0" y="0"/>
                <a:chExt cx="1636" cy="1584"/>
              </a:xfrm>
            </p:grpSpPr>
            <p:sp>
              <p:nvSpPr>
                <p:cNvPr id="30" name="Oval 19"/>
                <p:cNvSpPr>
                  <a:spLocks noChangeArrowheads="1"/>
                </p:cNvSpPr>
                <p:nvPr/>
              </p:nvSpPr>
              <p:spPr bwMode="auto">
                <a:xfrm>
                  <a:off x="15" y="0"/>
                  <a:ext cx="1621" cy="158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  <p:sp>
              <p:nvSpPr>
                <p:cNvPr id="31" name="Oval 20"/>
                <p:cNvSpPr>
                  <a:spLocks noChangeArrowheads="1"/>
                </p:cNvSpPr>
                <p:nvPr/>
              </p:nvSpPr>
              <p:spPr bwMode="auto">
                <a:xfrm>
                  <a:off x="0" y="99"/>
                  <a:ext cx="1433" cy="140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  <p:sp>
              <p:nvSpPr>
                <p:cNvPr id="32" name="Oval 21"/>
                <p:cNvSpPr>
                  <a:spLocks noChangeArrowheads="1"/>
                </p:cNvSpPr>
                <p:nvPr/>
              </p:nvSpPr>
              <p:spPr bwMode="auto">
                <a:xfrm>
                  <a:off x="181" y="99"/>
                  <a:ext cx="1267" cy="123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BBC00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3" name="Oval 22"/>
                <p:cNvSpPr>
                  <a:spLocks noChangeArrowheads="1"/>
                </p:cNvSpPr>
                <p:nvPr/>
              </p:nvSpPr>
              <p:spPr bwMode="auto">
                <a:xfrm>
                  <a:off x="130" y="163"/>
                  <a:ext cx="1265" cy="124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48BE67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  <p:sp>
              <p:nvSpPr>
                <p:cNvPr id="34" name="Oval 23"/>
                <p:cNvSpPr>
                  <a:spLocks noChangeArrowheads="1"/>
                </p:cNvSpPr>
                <p:nvPr/>
              </p:nvSpPr>
              <p:spPr bwMode="auto">
                <a:xfrm>
                  <a:off x="168" y="166"/>
                  <a:ext cx="1100" cy="10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B6500"/>
                    </a:gs>
                    <a:gs pos="50000">
                      <a:srgbClr val="8BBC00"/>
                    </a:gs>
                    <a:gs pos="100000">
                      <a:srgbClr val="4B6500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5" name="Oval 24"/>
                <p:cNvSpPr>
                  <a:spLocks noChangeArrowheads="1"/>
                </p:cNvSpPr>
                <p:nvPr/>
              </p:nvSpPr>
              <p:spPr bwMode="auto">
                <a:xfrm>
                  <a:off x="241" y="229"/>
                  <a:ext cx="1092" cy="108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/>
                    </a:gs>
                    <a:gs pos="100000">
                      <a:srgbClr val="235C32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</p:grpSp>
        </p:grpSp>
        <p:grpSp>
          <p:nvGrpSpPr>
            <p:cNvPr id="10" name="Group 49"/>
            <p:cNvGrpSpPr>
              <a:grpSpLocks/>
            </p:cNvGrpSpPr>
            <p:nvPr/>
          </p:nvGrpSpPr>
          <p:grpSpPr bwMode="auto">
            <a:xfrm>
              <a:off x="2844" y="1552"/>
              <a:ext cx="2985" cy="320"/>
              <a:chOff x="0" y="0"/>
              <a:chExt cx="2985" cy="320"/>
            </a:xfrm>
          </p:grpSpPr>
          <p:sp>
            <p:nvSpPr>
              <p:cNvPr id="20" name="AutoShape 8"/>
              <p:cNvSpPr>
                <a:spLocks noChangeArrowheads="1"/>
              </p:cNvSpPr>
              <p:nvPr/>
            </p:nvSpPr>
            <p:spPr bwMode="auto">
              <a:xfrm>
                <a:off x="201" y="0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bg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 dirty="0">
                    <a:solidFill>
                      <a:srgbClr val="19426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存在的问题</a:t>
                </a:r>
                <a:endParaRPr lang="zh-CN" altLang="en-US" dirty="0">
                  <a:solidFill>
                    <a:srgbClr val="19426B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" name="Group 25"/>
              <p:cNvGrpSpPr>
                <a:grpSpLocks/>
              </p:cNvGrpSpPr>
              <p:nvPr/>
            </p:nvGrpSpPr>
            <p:grpSpPr bwMode="auto">
              <a:xfrm>
                <a:off x="0" y="35"/>
                <a:ext cx="242" cy="240"/>
                <a:chOff x="0" y="0"/>
                <a:chExt cx="1618" cy="1616"/>
              </a:xfrm>
            </p:grpSpPr>
            <p:sp>
              <p:nvSpPr>
                <p:cNvPr id="22" name="Oval 2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18" cy="16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  <p:sp>
              <p:nvSpPr>
                <p:cNvPr id="23" name="Oval 27"/>
                <p:cNvSpPr>
                  <a:spLocks noChangeArrowheads="1"/>
                </p:cNvSpPr>
                <p:nvPr/>
              </p:nvSpPr>
              <p:spPr bwMode="auto">
                <a:xfrm>
                  <a:off x="149" y="175"/>
                  <a:ext cx="1431" cy="142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  <p:sp>
              <p:nvSpPr>
                <p:cNvPr id="24" name="Oval 28"/>
                <p:cNvSpPr>
                  <a:spLocks noChangeArrowheads="1"/>
                </p:cNvSpPr>
                <p:nvPr/>
              </p:nvSpPr>
              <p:spPr bwMode="auto">
                <a:xfrm>
                  <a:off x="167" y="168"/>
                  <a:ext cx="1264" cy="125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BBC00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5" name="Oval 29"/>
                <p:cNvSpPr>
                  <a:spLocks noChangeArrowheads="1"/>
                </p:cNvSpPr>
                <p:nvPr/>
              </p:nvSpPr>
              <p:spPr bwMode="auto">
                <a:xfrm>
                  <a:off x="167" y="167"/>
                  <a:ext cx="1263" cy="12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0F5368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  <p:sp>
              <p:nvSpPr>
                <p:cNvPr id="26" name="Oval 30"/>
                <p:cNvSpPr>
                  <a:spLocks noChangeArrowheads="1"/>
                </p:cNvSpPr>
                <p:nvPr/>
              </p:nvSpPr>
              <p:spPr bwMode="auto">
                <a:xfrm>
                  <a:off x="301" y="236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B6500"/>
                    </a:gs>
                    <a:gs pos="50000">
                      <a:srgbClr val="8BBC00"/>
                    </a:gs>
                    <a:gs pos="100000">
                      <a:srgbClr val="4B6500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7" name="Oval 31"/>
                <p:cNvSpPr>
                  <a:spLocks noChangeArrowheads="1"/>
                </p:cNvSpPr>
                <p:nvPr/>
              </p:nvSpPr>
              <p:spPr bwMode="auto">
                <a:xfrm>
                  <a:off x="321" y="167"/>
                  <a:ext cx="1088" cy="109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10576D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</p:grpSp>
        </p:grpSp>
        <p:grpSp>
          <p:nvGrpSpPr>
            <p:cNvPr id="11" name="Group 50"/>
            <p:cNvGrpSpPr>
              <a:grpSpLocks/>
            </p:cNvGrpSpPr>
            <p:nvPr/>
          </p:nvGrpSpPr>
          <p:grpSpPr bwMode="auto">
            <a:xfrm>
              <a:off x="2608" y="2182"/>
              <a:ext cx="2996" cy="320"/>
              <a:chOff x="0" y="0"/>
              <a:chExt cx="2996" cy="320"/>
            </a:xfrm>
          </p:grpSpPr>
          <p:sp>
            <p:nvSpPr>
              <p:cNvPr id="12" name="AutoShape 7"/>
              <p:cNvSpPr>
                <a:spLocks noChangeArrowheads="1"/>
              </p:cNvSpPr>
              <p:nvPr/>
            </p:nvSpPr>
            <p:spPr bwMode="auto">
              <a:xfrm>
                <a:off x="212" y="0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bg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 dirty="0">
                    <a:solidFill>
                      <a:srgbClr val="FD130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后续工作展望</a:t>
                </a:r>
                <a:endParaRPr lang="zh-CN" altLang="en-US" dirty="0">
                  <a:solidFill>
                    <a:srgbClr val="FD1301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3" name="Group 32"/>
              <p:cNvGrpSpPr>
                <a:grpSpLocks/>
              </p:cNvGrpSpPr>
              <p:nvPr/>
            </p:nvGrpSpPr>
            <p:grpSpPr bwMode="auto">
              <a:xfrm>
                <a:off x="0" y="65"/>
                <a:ext cx="239" cy="239"/>
                <a:chOff x="0" y="0"/>
                <a:chExt cx="1616" cy="1612"/>
              </a:xfrm>
            </p:grpSpPr>
            <p:sp>
              <p:nvSpPr>
                <p:cNvPr id="14" name="Oval 3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16" cy="161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  <p:sp>
              <p:nvSpPr>
                <p:cNvPr id="15" name="Oval 34"/>
                <p:cNvSpPr>
                  <a:spLocks noChangeArrowheads="1"/>
                </p:cNvSpPr>
                <p:nvPr/>
              </p:nvSpPr>
              <p:spPr bwMode="auto">
                <a:xfrm>
                  <a:off x="175" y="33"/>
                  <a:ext cx="1431" cy="142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  <p:sp>
              <p:nvSpPr>
                <p:cNvPr id="16" name="Oval 35"/>
                <p:cNvSpPr>
                  <a:spLocks noChangeArrowheads="1"/>
                </p:cNvSpPr>
                <p:nvPr/>
              </p:nvSpPr>
              <p:spPr bwMode="auto">
                <a:xfrm>
                  <a:off x="176" y="202"/>
                  <a:ext cx="1264" cy="126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BBC00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7" name="Oval 36"/>
                <p:cNvSpPr>
                  <a:spLocks noChangeArrowheads="1"/>
                </p:cNvSpPr>
                <p:nvPr/>
              </p:nvSpPr>
              <p:spPr bwMode="auto">
                <a:xfrm>
                  <a:off x="175" y="152"/>
                  <a:ext cx="1263" cy="12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D67E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  <p:sp>
              <p:nvSpPr>
                <p:cNvPr id="18" name="Oval 37"/>
                <p:cNvSpPr>
                  <a:spLocks noChangeArrowheads="1"/>
                </p:cNvSpPr>
                <p:nvPr/>
              </p:nvSpPr>
              <p:spPr bwMode="auto">
                <a:xfrm>
                  <a:off x="176" y="310"/>
                  <a:ext cx="1095" cy="109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B6500"/>
                    </a:gs>
                    <a:gs pos="50000">
                      <a:srgbClr val="8BBC00"/>
                    </a:gs>
                    <a:gs pos="100000">
                      <a:srgbClr val="4B6500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9" name="Oval 38"/>
                <p:cNvSpPr>
                  <a:spLocks noChangeArrowheads="1"/>
                </p:cNvSpPr>
                <p:nvPr/>
              </p:nvSpPr>
              <p:spPr bwMode="auto">
                <a:xfrm>
                  <a:off x="176" y="316"/>
                  <a:ext cx="1101" cy="110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/>
                    </a:gs>
                    <a:gs pos="100000">
                      <a:srgbClr val="45326D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</p:grpSp>
        </p:grpSp>
      </p:grp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zh-CN" altLang="en-US" dirty="0" smtClean="0"/>
              <a:t>汇报内容一览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717564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后续工作展望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 smtClean="0"/>
              <a:t>http://Media.hust.edu.cn</a:t>
            </a:r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华中科技大学数字媒体实验室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841568"/>
              </p:ext>
            </p:extLst>
          </p:nvPr>
        </p:nvGraphicFramePr>
        <p:xfrm>
          <a:off x="219782" y="2276904"/>
          <a:ext cx="8892362" cy="2241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18"/>
                <a:gridCol w="1944162"/>
                <a:gridCol w="1080090"/>
                <a:gridCol w="3275892"/>
              </a:tblGrid>
              <a:tr h="50404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任务模块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时间安排</a:t>
                      </a:r>
                      <a:r>
                        <a:rPr lang="en-US" altLang="zh-CN" dirty="0" smtClean="0"/>
                        <a:t>(Day)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Delay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附</a:t>
                      </a:r>
                      <a:endParaRPr lang="zh-CN" altLang="en-US" dirty="0"/>
                    </a:p>
                  </a:txBody>
                  <a:tcPr/>
                </a:tc>
              </a:tr>
              <a:tr h="32536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读写性能测试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借助通用规则进行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53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V2.0</a:t>
                      </a:r>
                      <a:r>
                        <a:rPr lang="zh-CN" altLang="en-US" dirty="0" smtClean="0"/>
                        <a:t>：</a:t>
                      </a:r>
                      <a:r>
                        <a:rPr lang="en-US" altLang="zh-CN" dirty="0" err="1" smtClean="0"/>
                        <a:t>Hbase</a:t>
                      </a:r>
                      <a:r>
                        <a:rPr lang="zh-CN" altLang="en-US" dirty="0" smtClean="0"/>
                        <a:t>存储图片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与</a:t>
                      </a:r>
                      <a:r>
                        <a:rPr lang="en-US" altLang="zh-CN" dirty="0" smtClean="0"/>
                        <a:t>V1.0</a:t>
                      </a:r>
                      <a:r>
                        <a:rPr lang="zh-CN" altLang="en-US" dirty="0" smtClean="0"/>
                        <a:t>对比</a:t>
                      </a:r>
                      <a:endParaRPr lang="zh-CN" altLang="en-US" dirty="0"/>
                    </a:p>
                  </a:txBody>
                  <a:tcPr/>
                </a:tc>
              </a:tr>
              <a:tr h="3253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HDFS</a:t>
                      </a:r>
                      <a:r>
                        <a:rPr lang="zh-CN" altLang="en-US" dirty="0" smtClean="0"/>
                        <a:t>索引预读取研究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研究论文并实现</a:t>
                      </a:r>
                      <a:endParaRPr lang="zh-CN" altLang="en-US" dirty="0"/>
                    </a:p>
                  </a:txBody>
                  <a:tcPr/>
                </a:tc>
              </a:tr>
              <a:tr h="32536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文本索引服务器的搭建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使用</a:t>
                      </a:r>
                      <a:r>
                        <a:rPr lang="en-US" altLang="zh-CN" dirty="0" err="1" smtClean="0"/>
                        <a:t>ElaticSearch</a:t>
                      </a:r>
                      <a:r>
                        <a:rPr lang="zh-CN" altLang="en-US" dirty="0" smtClean="0"/>
                        <a:t>搭建分布式全文本检索服务器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19782" y="1214437"/>
            <a:ext cx="9504792" cy="774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0" dirty="0" smtClean="0"/>
              <a:t>存储层</a:t>
            </a: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30789069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21" descr="VideoDNA-over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99"/>
          <a:stretch>
            <a:fillRect/>
          </a:stretch>
        </p:blipFill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EDED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29699" name="Rectangle 24"/>
          <p:cNvSpPr>
            <a:spLocks noChangeArrowheads="1"/>
          </p:cNvSpPr>
          <p:nvPr/>
        </p:nvSpPr>
        <p:spPr bwMode="auto">
          <a:xfrm>
            <a:off x="0" y="3527425"/>
            <a:ext cx="9144000" cy="33575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>
              <a:solidFill>
                <a:srgbClr val="19426B"/>
              </a:solidFill>
              <a:ea typeface="微软雅黑" panose="020B0503020204020204" pitchFamily="34" charset="-122"/>
              <a:sym typeface="Verdana" panose="020B0604030504040204" pitchFamily="34" charset="0"/>
            </a:endParaRPr>
          </a:p>
        </p:txBody>
      </p:sp>
      <p:sp>
        <p:nvSpPr>
          <p:cNvPr id="29700" name="Oval 25"/>
          <p:cNvSpPr>
            <a:spLocks noChangeArrowheads="1"/>
          </p:cNvSpPr>
          <p:nvPr/>
        </p:nvSpPr>
        <p:spPr bwMode="auto">
          <a:xfrm>
            <a:off x="1258888" y="4508500"/>
            <a:ext cx="4248150" cy="1800225"/>
          </a:xfrm>
          <a:prstGeom prst="ellipse">
            <a:avLst/>
          </a:prstGeom>
          <a:gradFill rotWithShape="1">
            <a:gsLst>
              <a:gs pos="0">
                <a:srgbClr val="398AC7"/>
              </a:gs>
              <a:gs pos="100000">
                <a:srgbClr val="1A3F5B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>
              <a:solidFill>
                <a:srgbClr val="19426B"/>
              </a:solidFill>
              <a:ea typeface="微软雅黑" panose="020B0503020204020204" pitchFamily="34" charset="-122"/>
            </a:endParaRPr>
          </a:p>
        </p:txBody>
      </p:sp>
      <p:sp>
        <p:nvSpPr>
          <p:cNvPr id="29701" name="Rectangle 17"/>
          <p:cNvSpPr>
            <a:spLocks noChangeArrowheads="1"/>
          </p:cNvSpPr>
          <p:nvPr/>
        </p:nvSpPr>
        <p:spPr bwMode="auto">
          <a:xfrm>
            <a:off x="0" y="3141663"/>
            <a:ext cx="9144000" cy="431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>
              <a:solidFill>
                <a:srgbClr val="19426B"/>
              </a:solidFill>
              <a:ea typeface="微软雅黑" panose="020B0503020204020204" pitchFamily="34" charset="-122"/>
              <a:sym typeface="Verdana" panose="020B0604030504040204" pitchFamily="34" charset="0"/>
            </a:endParaRPr>
          </a:p>
        </p:txBody>
      </p:sp>
      <p:sp>
        <p:nvSpPr>
          <p:cNvPr id="29702" name="Oval 18"/>
          <p:cNvSpPr>
            <a:spLocks noChangeArrowheads="1"/>
          </p:cNvSpPr>
          <p:nvPr/>
        </p:nvSpPr>
        <p:spPr bwMode="auto">
          <a:xfrm>
            <a:off x="276225" y="1255713"/>
            <a:ext cx="4656138" cy="48371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>
              <a:solidFill>
                <a:srgbClr val="19426B"/>
              </a:solidFill>
              <a:ea typeface="微软雅黑" panose="020B0503020204020204" pitchFamily="34" charset="-122"/>
              <a:sym typeface="Verdana" panose="020B0604030504040204" pitchFamily="34" charset="0"/>
            </a:endParaRPr>
          </a:p>
        </p:txBody>
      </p:sp>
      <p:sp>
        <p:nvSpPr>
          <p:cNvPr id="29703" name="Freeform 20" descr="1"/>
          <p:cNvSpPr>
            <a:spLocks noChangeArrowheads="1"/>
          </p:cNvSpPr>
          <p:nvPr/>
        </p:nvSpPr>
        <p:spPr bwMode="auto">
          <a:xfrm>
            <a:off x="1130300" y="1416050"/>
            <a:ext cx="2873375" cy="2182813"/>
          </a:xfrm>
          <a:custGeom>
            <a:avLst/>
            <a:gdLst>
              <a:gd name="T0" fmla="*/ 2147483646 w 1810"/>
              <a:gd name="T1" fmla="*/ 2147483646 h 1375"/>
              <a:gd name="T2" fmla="*/ 2147483646 w 1810"/>
              <a:gd name="T3" fmla="*/ 2147483646 h 1375"/>
              <a:gd name="T4" fmla="*/ 2147483646 w 1810"/>
              <a:gd name="T5" fmla="*/ 2147483646 h 1375"/>
              <a:gd name="T6" fmla="*/ 0 w 1810"/>
              <a:gd name="T7" fmla="*/ 2147483646 h 1375"/>
              <a:gd name="T8" fmla="*/ 2147483646 w 1810"/>
              <a:gd name="T9" fmla="*/ 2147483646 h 13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10"/>
              <a:gd name="T16" fmla="*/ 0 h 1375"/>
              <a:gd name="T17" fmla="*/ 1810 w 1810"/>
              <a:gd name="T18" fmla="*/ 1375 h 13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10" h="1375">
                <a:moveTo>
                  <a:pt x="905" y="1375"/>
                </a:moveTo>
                <a:lnTo>
                  <a:pt x="1810" y="395"/>
                </a:lnTo>
                <a:cubicBezTo>
                  <a:pt x="1612" y="176"/>
                  <a:pt x="1300" y="0"/>
                  <a:pt x="876" y="24"/>
                </a:cubicBezTo>
                <a:cubicBezTo>
                  <a:pt x="452" y="48"/>
                  <a:pt x="252" y="149"/>
                  <a:pt x="0" y="396"/>
                </a:cubicBezTo>
                <a:lnTo>
                  <a:pt x="905" y="1375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4" name="Freeform 21" descr="2"/>
          <p:cNvSpPr>
            <a:spLocks noChangeArrowheads="1"/>
          </p:cNvSpPr>
          <p:nvPr/>
        </p:nvSpPr>
        <p:spPr bwMode="auto">
          <a:xfrm>
            <a:off x="376238" y="2147888"/>
            <a:ext cx="2103437" cy="3032125"/>
          </a:xfrm>
          <a:custGeom>
            <a:avLst/>
            <a:gdLst>
              <a:gd name="T0" fmla="*/ 2147483646 w 1325"/>
              <a:gd name="T1" fmla="*/ 2147483646 h 1910"/>
              <a:gd name="T2" fmla="*/ 2147483646 w 1325"/>
              <a:gd name="T3" fmla="*/ 0 h 1910"/>
              <a:gd name="T4" fmla="*/ 2147483646 w 1325"/>
              <a:gd name="T5" fmla="*/ 2147483646 h 1910"/>
              <a:gd name="T6" fmla="*/ 2147483646 w 1325"/>
              <a:gd name="T7" fmla="*/ 2147483646 h 1910"/>
              <a:gd name="T8" fmla="*/ 2147483646 w 1325"/>
              <a:gd name="T9" fmla="*/ 2147483646 h 19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5"/>
              <a:gd name="T16" fmla="*/ 0 h 1910"/>
              <a:gd name="T17" fmla="*/ 1325 w 1325"/>
              <a:gd name="T18" fmla="*/ 1910 h 19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5" h="1910">
                <a:moveTo>
                  <a:pt x="1325" y="960"/>
                </a:moveTo>
                <a:lnTo>
                  <a:pt x="414" y="0"/>
                </a:lnTo>
                <a:cubicBezTo>
                  <a:pt x="238" y="162"/>
                  <a:pt x="0" y="570"/>
                  <a:pt x="27" y="1014"/>
                </a:cubicBezTo>
                <a:cubicBezTo>
                  <a:pt x="53" y="1458"/>
                  <a:pt x="233" y="1748"/>
                  <a:pt x="402" y="1910"/>
                </a:cubicBezTo>
                <a:lnTo>
                  <a:pt x="1325" y="96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5" name="Freeform 22" descr="55282"/>
          <p:cNvSpPr>
            <a:spLocks noChangeArrowheads="1"/>
          </p:cNvSpPr>
          <p:nvPr/>
        </p:nvSpPr>
        <p:spPr bwMode="auto">
          <a:xfrm>
            <a:off x="1085850" y="3730625"/>
            <a:ext cx="2962275" cy="2219325"/>
          </a:xfrm>
          <a:custGeom>
            <a:avLst/>
            <a:gdLst>
              <a:gd name="T0" fmla="*/ 2147483646 w 1866"/>
              <a:gd name="T1" fmla="*/ 0 h 1398"/>
              <a:gd name="T2" fmla="*/ 0 w 1866"/>
              <a:gd name="T3" fmla="*/ 2147483646 h 1398"/>
              <a:gd name="T4" fmla="*/ 2147483646 w 1866"/>
              <a:gd name="T5" fmla="*/ 2147483646 h 1398"/>
              <a:gd name="T6" fmla="*/ 2147483646 w 1866"/>
              <a:gd name="T7" fmla="*/ 2147483646 h 1398"/>
              <a:gd name="T8" fmla="*/ 2147483646 w 1866"/>
              <a:gd name="T9" fmla="*/ 0 h 13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66"/>
              <a:gd name="T16" fmla="*/ 0 h 1398"/>
              <a:gd name="T17" fmla="*/ 1866 w 1866"/>
              <a:gd name="T18" fmla="*/ 1398 h 13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66" h="1398">
                <a:moveTo>
                  <a:pt x="927" y="0"/>
                </a:moveTo>
                <a:lnTo>
                  <a:pt x="0" y="975"/>
                </a:lnTo>
                <a:cubicBezTo>
                  <a:pt x="203" y="1204"/>
                  <a:pt x="607" y="1398"/>
                  <a:pt x="996" y="1387"/>
                </a:cubicBezTo>
                <a:cubicBezTo>
                  <a:pt x="1385" y="1375"/>
                  <a:pt x="1707" y="1159"/>
                  <a:pt x="1866" y="996"/>
                </a:cubicBezTo>
                <a:lnTo>
                  <a:pt x="927" y="0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6" name="Freeform 19" descr="4"/>
          <p:cNvSpPr>
            <a:spLocks noChangeArrowheads="1"/>
          </p:cNvSpPr>
          <p:nvPr/>
        </p:nvSpPr>
        <p:spPr bwMode="auto">
          <a:xfrm>
            <a:off x="2625725" y="2119313"/>
            <a:ext cx="2139950" cy="3116262"/>
          </a:xfrm>
          <a:custGeom>
            <a:avLst/>
            <a:gdLst>
              <a:gd name="T0" fmla="*/ 2147483646 w 1348"/>
              <a:gd name="T1" fmla="*/ 2147483646 h 1963"/>
              <a:gd name="T2" fmla="*/ 2147483646 w 1348"/>
              <a:gd name="T3" fmla="*/ 2147483646 h 1963"/>
              <a:gd name="T4" fmla="*/ 2147483646 w 1348"/>
              <a:gd name="T5" fmla="*/ 0 h 1963"/>
              <a:gd name="T6" fmla="*/ 0 w 1348"/>
              <a:gd name="T7" fmla="*/ 2147483646 h 1963"/>
              <a:gd name="T8" fmla="*/ 2147483646 w 1348"/>
              <a:gd name="T9" fmla="*/ 2147483646 h 19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8"/>
              <a:gd name="T16" fmla="*/ 0 h 1963"/>
              <a:gd name="T17" fmla="*/ 1348 w 1348"/>
              <a:gd name="T18" fmla="*/ 1963 h 19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8" h="1963">
                <a:moveTo>
                  <a:pt x="951" y="1963"/>
                </a:moveTo>
                <a:cubicBezTo>
                  <a:pt x="1244" y="1689"/>
                  <a:pt x="1348" y="1323"/>
                  <a:pt x="1338" y="977"/>
                </a:cubicBezTo>
                <a:cubicBezTo>
                  <a:pt x="1329" y="629"/>
                  <a:pt x="1132" y="226"/>
                  <a:pt x="905" y="0"/>
                </a:cubicBezTo>
                <a:lnTo>
                  <a:pt x="0" y="987"/>
                </a:lnTo>
                <a:lnTo>
                  <a:pt x="951" y="1963"/>
                </a:lnTo>
                <a:close/>
              </a:path>
            </a:pathLst>
          </a:cu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7" name="Oval 23"/>
          <p:cNvSpPr>
            <a:spLocks noChangeArrowheads="1"/>
          </p:cNvSpPr>
          <p:nvPr/>
        </p:nvSpPr>
        <p:spPr bwMode="auto">
          <a:xfrm>
            <a:off x="1806575" y="2954338"/>
            <a:ext cx="1655763" cy="1655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>
              <a:solidFill>
                <a:srgbClr val="19426B"/>
              </a:solidFill>
              <a:ea typeface="微软雅黑" panose="020B0503020204020204" pitchFamily="34" charset="-122"/>
              <a:sym typeface="Verdana" panose="020B0604030504040204" pitchFamily="34" charset="0"/>
            </a:endParaRPr>
          </a:p>
        </p:txBody>
      </p:sp>
      <p:pic>
        <p:nvPicPr>
          <p:cNvPr id="29708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213100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29709" name="WordArt 3"/>
          <p:cNvSpPr>
            <a:spLocks noChangeArrowheads="1" noChangeShapeType="1" noTextEdit="1"/>
          </p:cNvSpPr>
          <p:nvPr/>
        </p:nvSpPr>
        <p:spPr bwMode="auto">
          <a:xfrm>
            <a:off x="5181600" y="2209800"/>
            <a:ext cx="35814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7200" kern="10">
                <a:ln w="12700">
                  <a:solidFill>
                    <a:srgbClr val="EAEAEA"/>
                  </a:solidFill>
                  <a:bevel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6999">
                      <a:srgbClr val="EE3F17"/>
                    </a:gs>
                    <a:gs pos="48000">
                      <a:srgbClr val="FFFF00"/>
                    </a:gs>
                    <a:gs pos="64998">
                      <a:srgbClr val="1A8D48"/>
                    </a:gs>
                    <a:gs pos="78998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Thank You!</a:t>
            </a:r>
            <a:endParaRPr lang="zh-CN" altLang="en-US" sz="7200" kern="10">
              <a:ln w="12700">
                <a:solidFill>
                  <a:srgbClr val="EAEAEA"/>
                </a:solidFill>
                <a:bevel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6999">
                    <a:srgbClr val="EE3F17"/>
                  </a:gs>
                  <a:gs pos="48000">
                    <a:srgbClr val="FFFF00"/>
                  </a:gs>
                  <a:gs pos="64998">
                    <a:srgbClr val="1A8D48"/>
                  </a:gs>
                  <a:gs pos="78998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9710" name="Rectangle 3"/>
          <p:cNvSpPr>
            <a:spLocks noChangeArrowheads="1"/>
          </p:cNvSpPr>
          <p:nvPr/>
        </p:nvSpPr>
        <p:spPr bwMode="auto">
          <a:xfrm>
            <a:off x="5334000" y="32004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chemeClr val="bg1"/>
                </a:solidFill>
                <a:latin typeface="Comic Sans MS" panose="030F0702030302020204" pitchFamily="66" charset="0"/>
                <a:sym typeface="Times New Roman" panose="02020603050405020304" pitchFamily="18" charset="0"/>
              </a:rPr>
              <a:t>http://media.hust.edu.cn</a:t>
            </a:r>
            <a:endParaRPr lang="zh-CN" altLang="en-US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 smtClean="0"/>
              <a:t>http://Media.hust.edu.cn</a:t>
            </a:r>
            <a:endParaRPr lang="zh-CN" altLang="zh-CN" sz="1800" b="0" dirty="0">
              <a:solidFill>
                <a:schemeClr val="tx1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华中科技大学数字媒体实验室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-2395538" y="1600200"/>
            <a:ext cx="9253538" cy="4824413"/>
            <a:chOff x="0" y="0"/>
            <a:chExt cx="5829" cy="3039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 rot="5400000">
              <a:off x="-17" y="17"/>
              <a:ext cx="3039" cy="3005"/>
            </a:xfrm>
            <a:custGeom>
              <a:avLst/>
              <a:gdLst>
                <a:gd name="T0" fmla="*/ 1520 w 21600"/>
                <a:gd name="T1" fmla="*/ 0 h 21600"/>
                <a:gd name="T2" fmla="*/ 23 w 21600"/>
                <a:gd name="T3" fmla="*/ 1480 h 21600"/>
                <a:gd name="T4" fmla="*/ 1520 w 21600"/>
                <a:gd name="T5" fmla="*/ 45 h 21600"/>
                <a:gd name="T6" fmla="*/ 3016 w 21600"/>
                <a:gd name="T7" fmla="*/ 148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lnTo>
                    <a:pt x="323" y="10641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50000">
                  <a:srgbClr val="B2B2B2"/>
                </a:gs>
                <a:gs pos="100000">
                  <a:srgbClr val="DDDDD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 rot="5400000" flipH="1">
              <a:off x="239" y="290"/>
              <a:ext cx="2540" cy="24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lnTo>
                    <a:pt x="10744" y="10800"/>
                  </a:ln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47"/>
            <p:cNvGrpSpPr>
              <a:grpSpLocks/>
            </p:cNvGrpSpPr>
            <p:nvPr/>
          </p:nvGrpSpPr>
          <p:grpSpPr bwMode="auto">
            <a:xfrm>
              <a:off x="2421" y="235"/>
              <a:ext cx="3072" cy="320"/>
              <a:chOff x="0" y="0"/>
              <a:chExt cx="3072" cy="320"/>
            </a:xfrm>
          </p:grpSpPr>
          <p:sp>
            <p:nvSpPr>
              <p:cNvPr id="36" name="AutoShape 10"/>
              <p:cNvSpPr>
                <a:spLocks noChangeArrowheads="1"/>
              </p:cNvSpPr>
              <p:nvPr/>
            </p:nvSpPr>
            <p:spPr bwMode="auto">
              <a:xfrm>
                <a:off x="200" y="0"/>
                <a:ext cx="2872" cy="320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bg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 dirty="0">
                    <a:solidFill>
                      <a:srgbClr val="E81C0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工作计划</a:t>
                </a:r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" name="Group 11"/>
              <p:cNvGrpSpPr>
                <a:grpSpLocks/>
              </p:cNvGrpSpPr>
              <p:nvPr/>
            </p:nvGrpSpPr>
            <p:grpSpPr bwMode="auto">
              <a:xfrm>
                <a:off x="0" y="56"/>
                <a:ext cx="240" cy="240"/>
                <a:chOff x="0" y="0"/>
                <a:chExt cx="1615" cy="1615"/>
              </a:xfrm>
            </p:grpSpPr>
            <p:sp>
              <p:nvSpPr>
                <p:cNvPr id="38" name="Oval 1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  <p:sp>
              <p:nvSpPr>
                <p:cNvPr id="39" name="Oval 13"/>
                <p:cNvSpPr>
                  <a:spLocks noChangeArrowheads="1"/>
                </p:cNvSpPr>
                <p:nvPr/>
              </p:nvSpPr>
              <p:spPr bwMode="auto">
                <a:xfrm>
                  <a:off x="92" y="9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  <p:sp>
              <p:nvSpPr>
                <p:cNvPr id="40" name="Oval 14"/>
                <p:cNvSpPr>
                  <a:spLocks noChangeArrowheads="1"/>
                </p:cNvSpPr>
                <p:nvPr/>
              </p:nvSpPr>
              <p:spPr bwMode="auto">
                <a:xfrm>
                  <a:off x="175" y="175"/>
                  <a:ext cx="1265" cy="126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BBC00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1" name="Oval 15"/>
                <p:cNvSpPr>
                  <a:spLocks noChangeArrowheads="1"/>
                </p:cNvSpPr>
                <p:nvPr/>
              </p:nvSpPr>
              <p:spPr bwMode="auto">
                <a:xfrm>
                  <a:off x="176" y="17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FFCC00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  <p:sp>
              <p:nvSpPr>
                <p:cNvPr id="42" name="Oval 16"/>
                <p:cNvSpPr>
                  <a:spLocks noChangeArrowheads="1"/>
                </p:cNvSpPr>
                <p:nvPr/>
              </p:nvSpPr>
              <p:spPr bwMode="auto">
                <a:xfrm>
                  <a:off x="256" y="256"/>
                  <a:ext cx="1097" cy="110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B6500"/>
                    </a:gs>
                    <a:gs pos="50000">
                      <a:srgbClr val="8BBC00"/>
                    </a:gs>
                    <a:gs pos="100000">
                      <a:srgbClr val="4B6500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3" name="Oval 17"/>
                <p:cNvSpPr>
                  <a:spLocks noChangeArrowheads="1"/>
                </p:cNvSpPr>
                <p:nvPr/>
              </p:nvSpPr>
              <p:spPr bwMode="auto">
                <a:xfrm>
                  <a:off x="259" y="25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/>
                    </a:gs>
                    <a:gs pos="100000">
                      <a:srgbClr val="7C6300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</p:grpSp>
        </p:grpSp>
        <p:grpSp>
          <p:nvGrpSpPr>
            <p:cNvPr id="9" name="Group 48"/>
            <p:cNvGrpSpPr>
              <a:grpSpLocks/>
            </p:cNvGrpSpPr>
            <p:nvPr/>
          </p:nvGrpSpPr>
          <p:grpSpPr bwMode="auto">
            <a:xfrm>
              <a:off x="2778" y="882"/>
              <a:ext cx="3018" cy="320"/>
              <a:chOff x="0" y="0"/>
              <a:chExt cx="3018" cy="320"/>
            </a:xfrm>
          </p:grpSpPr>
          <p:sp>
            <p:nvSpPr>
              <p:cNvPr id="28" name="AutoShape 9"/>
              <p:cNvSpPr>
                <a:spLocks noChangeArrowheads="1"/>
              </p:cNvSpPr>
              <p:nvPr/>
            </p:nvSpPr>
            <p:spPr bwMode="auto">
              <a:xfrm>
                <a:off x="234" y="0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bg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 dirty="0" smtClean="0">
                    <a:solidFill>
                      <a:srgbClr val="19426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完成情况</a:t>
                </a:r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9" name="Group 18"/>
              <p:cNvGrpSpPr>
                <a:grpSpLocks/>
              </p:cNvGrpSpPr>
              <p:nvPr/>
            </p:nvGrpSpPr>
            <p:grpSpPr bwMode="auto">
              <a:xfrm>
                <a:off x="0" y="30"/>
                <a:ext cx="244" cy="239"/>
                <a:chOff x="0" y="0"/>
                <a:chExt cx="1636" cy="1584"/>
              </a:xfrm>
            </p:grpSpPr>
            <p:sp>
              <p:nvSpPr>
                <p:cNvPr id="30" name="Oval 19"/>
                <p:cNvSpPr>
                  <a:spLocks noChangeArrowheads="1"/>
                </p:cNvSpPr>
                <p:nvPr/>
              </p:nvSpPr>
              <p:spPr bwMode="auto">
                <a:xfrm>
                  <a:off x="15" y="0"/>
                  <a:ext cx="1621" cy="158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  <p:sp>
              <p:nvSpPr>
                <p:cNvPr id="31" name="Oval 20"/>
                <p:cNvSpPr>
                  <a:spLocks noChangeArrowheads="1"/>
                </p:cNvSpPr>
                <p:nvPr/>
              </p:nvSpPr>
              <p:spPr bwMode="auto">
                <a:xfrm>
                  <a:off x="0" y="99"/>
                  <a:ext cx="1433" cy="140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  <p:sp>
              <p:nvSpPr>
                <p:cNvPr id="32" name="Oval 21"/>
                <p:cNvSpPr>
                  <a:spLocks noChangeArrowheads="1"/>
                </p:cNvSpPr>
                <p:nvPr/>
              </p:nvSpPr>
              <p:spPr bwMode="auto">
                <a:xfrm>
                  <a:off x="181" y="99"/>
                  <a:ext cx="1267" cy="123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BBC00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3" name="Oval 22"/>
                <p:cNvSpPr>
                  <a:spLocks noChangeArrowheads="1"/>
                </p:cNvSpPr>
                <p:nvPr/>
              </p:nvSpPr>
              <p:spPr bwMode="auto">
                <a:xfrm>
                  <a:off x="130" y="163"/>
                  <a:ext cx="1265" cy="124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48BE67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  <p:sp>
              <p:nvSpPr>
                <p:cNvPr id="34" name="Oval 23"/>
                <p:cNvSpPr>
                  <a:spLocks noChangeArrowheads="1"/>
                </p:cNvSpPr>
                <p:nvPr/>
              </p:nvSpPr>
              <p:spPr bwMode="auto">
                <a:xfrm>
                  <a:off x="168" y="166"/>
                  <a:ext cx="1100" cy="10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B6500"/>
                    </a:gs>
                    <a:gs pos="50000">
                      <a:srgbClr val="8BBC00"/>
                    </a:gs>
                    <a:gs pos="100000">
                      <a:srgbClr val="4B6500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5" name="Oval 24"/>
                <p:cNvSpPr>
                  <a:spLocks noChangeArrowheads="1"/>
                </p:cNvSpPr>
                <p:nvPr/>
              </p:nvSpPr>
              <p:spPr bwMode="auto">
                <a:xfrm>
                  <a:off x="241" y="229"/>
                  <a:ext cx="1092" cy="108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/>
                    </a:gs>
                    <a:gs pos="100000">
                      <a:srgbClr val="235C32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</p:grpSp>
        </p:grpSp>
        <p:grpSp>
          <p:nvGrpSpPr>
            <p:cNvPr id="10" name="Group 49"/>
            <p:cNvGrpSpPr>
              <a:grpSpLocks/>
            </p:cNvGrpSpPr>
            <p:nvPr/>
          </p:nvGrpSpPr>
          <p:grpSpPr bwMode="auto">
            <a:xfrm>
              <a:off x="2844" y="1552"/>
              <a:ext cx="2985" cy="320"/>
              <a:chOff x="0" y="0"/>
              <a:chExt cx="2985" cy="320"/>
            </a:xfrm>
          </p:grpSpPr>
          <p:sp>
            <p:nvSpPr>
              <p:cNvPr id="20" name="AutoShape 8"/>
              <p:cNvSpPr>
                <a:spLocks noChangeArrowheads="1"/>
              </p:cNvSpPr>
              <p:nvPr/>
            </p:nvSpPr>
            <p:spPr bwMode="auto">
              <a:xfrm>
                <a:off x="201" y="0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bg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>
                    <a:solidFill>
                      <a:srgbClr val="19426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存在的问题</a:t>
                </a:r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" name="Group 25"/>
              <p:cNvGrpSpPr>
                <a:grpSpLocks/>
              </p:cNvGrpSpPr>
              <p:nvPr/>
            </p:nvGrpSpPr>
            <p:grpSpPr bwMode="auto">
              <a:xfrm>
                <a:off x="0" y="35"/>
                <a:ext cx="242" cy="240"/>
                <a:chOff x="0" y="0"/>
                <a:chExt cx="1618" cy="1616"/>
              </a:xfrm>
            </p:grpSpPr>
            <p:sp>
              <p:nvSpPr>
                <p:cNvPr id="22" name="Oval 2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18" cy="16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  <p:sp>
              <p:nvSpPr>
                <p:cNvPr id="23" name="Oval 27"/>
                <p:cNvSpPr>
                  <a:spLocks noChangeArrowheads="1"/>
                </p:cNvSpPr>
                <p:nvPr/>
              </p:nvSpPr>
              <p:spPr bwMode="auto">
                <a:xfrm>
                  <a:off x="149" y="175"/>
                  <a:ext cx="1431" cy="142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  <p:sp>
              <p:nvSpPr>
                <p:cNvPr id="24" name="Oval 28"/>
                <p:cNvSpPr>
                  <a:spLocks noChangeArrowheads="1"/>
                </p:cNvSpPr>
                <p:nvPr/>
              </p:nvSpPr>
              <p:spPr bwMode="auto">
                <a:xfrm>
                  <a:off x="167" y="168"/>
                  <a:ext cx="1264" cy="125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BBC00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5" name="Oval 29"/>
                <p:cNvSpPr>
                  <a:spLocks noChangeArrowheads="1"/>
                </p:cNvSpPr>
                <p:nvPr/>
              </p:nvSpPr>
              <p:spPr bwMode="auto">
                <a:xfrm>
                  <a:off x="167" y="167"/>
                  <a:ext cx="1263" cy="12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0F5368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  <p:sp>
              <p:nvSpPr>
                <p:cNvPr id="26" name="Oval 30"/>
                <p:cNvSpPr>
                  <a:spLocks noChangeArrowheads="1"/>
                </p:cNvSpPr>
                <p:nvPr/>
              </p:nvSpPr>
              <p:spPr bwMode="auto">
                <a:xfrm>
                  <a:off x="301" y="236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B6500"/>
                    </a:gs>
                    <a:gs pos="50000">
                      <a:srgbClr val="8BBC00"/>
                    </a:gs>
                    <a:gs pos="100000">
                      <a:srgbClr val="4B6500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7" name="Oval 31"/>
                <p:cNvSpPr>
                  <a:spLocks noChangeArrowheads="1"/>
                </p:cNvSpPr>
                <p:nvPr/>
              </p:nvSpPr>
              <p:spPr bwMode="auto">
                <a:xfrm>
                  <a:off x="321" y="167"/>
                  <a:ext cx="1088" cy="109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10576D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</p:grpSp>
        </p:grpSp>
        <p:grpSp>
          <p:nvGrpSpPr>
            <p:cNvPr id="11" name="Group 50"/>
            <p:cNvGrpSpPr>
              <a:grpSpLocks/>
            </p:cNvGrpSpPr>
            <p:nvPr/>
          </p:nvGrpSpPr>
          <p:grpSpPr bwMode="auto">
            <a:xfrm>
              <a:off x="2608" y="2182"/>
              <a:ext cx="2996" cy="320"/>
              <a:chOff x="0" y="0"/>
              <a:chExt cx="2996" cy="320"/>
            </a:xfrm>
          </p:grpSpPr>
          <p:sp>
            <p:nvSpPr>
              <p:cNvPr id="12" name="AutoShape 7"/>
              <p:cNvSpPr>
                <a:spLocks noChangeArrowheads="1"/>
              </p:cNvSpPr>
              <p:nvPr/>
            </p:nvSpPr>
            <p:spPr bwMode="auto">
              <a:xfrm>
                <a:off x="212" y="0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bg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>
                    <a:solidFill>
                      <a:srgbClr val="19426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后续工作展望</a:t>
                </a:r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3" name="Group 32"/>
              <p:cNvGrpSpPr>
                <a:grpSpLocks/>
              </p:cNvGrpSpPr>
              <p:nvPr/>
            </p:nvGrpSpPr>
            <p:grpSpPr bwMode="auto">
              <a:xfrm>
                <a:off x="0" y="65"/>
                <a:ext cx="239" cy="239"/>
                <a:chOff x="0" y="0"/>
                <a:chExt cx="1616" cy="1612"/>
              </a:xfrm>
            </p:grpSpPr>
            <p:sp>
              <p:nvSpPr>
                <p:cNvPr id="14" name="Oval 3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16" cy="161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  <p:sp>
              <p:nvSpPr>
                <p:cNvPr id="15" name="Oval 34"/>
                <p:cNvSpPr>
                  <a:spLocks noChangeArrowheads="1"/>
                </p:cNvSpPr>
                <p:nvPr/>
              </p:nvSpPr>
              <p:spPr bwMode="auto">
                <a:xfrm>
                  <a:off x="175" y="33"/>
                  <a:ext cx="1431" cy="142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  <p:sp>
              <p:nvSpPr>
                <p:cNvPr id="16" name="Oval 35"/>
                <p:cNvSpPr>
                  <a:spLocks noChangeArrowheads="1"/>
                </p:cNvSpPr>
                <p:nvPr/>
              </p:nvSpPr>
              <p:spPr bwMode="auto">
                <a:xfrm>
                  <a:off x="176" y="202"/>
                  <a:ext cx="1264" cy="126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BBC00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7" name="Oval 36"/>
                <p:cNvSpPr>
                  <a:spLocks noChangeArrowheads="1"/>
                </p:cNvSpPr>
                <p:nvPr/>
              </p:nvSpPr>
              <p:spPr bwMode="auto">
                <a:xfrm>
                  <a:off x="175" y="152"/>
                  <a:ext cx="1263" cy="12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D67E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  <p:sp>
              <p:nvSpPr>
                <p:cNvPr id="18" name="Oval 37"/>
                <p:cNvSpPr>
                  <a:spLocks noChangeArrowheads="1"/>
                </p:cNvSpPr>
                <p:nvPr/>
              </p:nvSpPr>
              <p:spPr bwMode="auto">
                <a:xfrm>
                  <a:off x="176" y="310"/>
                  <a:ext cx="1095" cy="109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B6500"/>
                    </a:gs>
                    <a:gs pos="50000">
                      <a:srgbClr val="8BBC00"/>
                    </a:gs>
                    <a:gs pos="100000">
                      <a:srgbClr val="4B6500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9" name="Oval 38"/>
                <p:cNvSpPr>
                  <a:spLocks noChangeArrowheads="1"/>
                </p:cNvSpPr>
                <p:nvPr/>
              </p:nvSpPr>
              <p:spPr bwMode="auto">
                <a:xfrm>
                  <a:off x="176" y="316"/>
                  <a:ext cx="1101" cy="110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/>
                    </a:gs>
                    <a:gs pos="100000">
                      <a:srgbClr val="45326D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</p:grpSp>
        </p:grpSp>
      </p:grp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zh-CN" altLang="en-US" dirty="0" smtClean="0"/>
              <a:t>汇报内容一览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79267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5"/>
          <p:cNvSpPr>
            <a:spLocks noChangeArrowheads="1"/>
          </p:cNvSpPr>
          <p:nvPr/>
        </p:nvSpPr>
        <p:spPr bwMode="auto">
          <a:xfrm>
            <a:off x="0" y="798513"/>
            <a:ext cx="9144000" cy="3127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>
              <a:solidFill>
                <a:srgbClr val="19426B"/>
              </a:solidFill>
              <a:ea typeface="微软雅黑" panose="020B0503020204020204" pitchFamily="34" charset="-122"/>
              <a:sym typeface="Verdana" panose="020B0604030504040204" pitchFamily="34" charset="0"/>
            </a:endParaRPr>
          </a:p>
        </p:txBody>
      </p:sp>
      <p:sp>
        <p:nvSpPr>
          <p:cNvPr id="8195" name="Rectangle 16"/>
          <p:cNvSpPr>
            <a:spLocks noChangeArrowheads="1"/>
          </p:cNvSpPr>
          <p:nvPr/>
        </p:nvSpPr>
        <p:spPr bwMode="auto">
          <a:xfrm>
            <a:off x="0" y="0"/>
            <a:ext cx="9144000" cy="83661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>
              <a:solidFill>
                <a:srgbClr val="19426B"/>
              </a:solidFill>
              <a:ea typeface="微软雅黑" panose="020B0503020204020204" pitchFamily="34" charset="-122"/>
              <a:sym typeface="Verdana" panose="020B0604030504040204" pitchFamily="34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88913"/>
            <a:ext cx="6840537" cy="5635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mtClean="0">
                <a:sym typeface="微软雅黑" panose="020B0503020204020204" pitchFamily="34" charset="-122"/>
              </a:rPr>
              <a:t>计划工作</a:t>
            </a:r>
            <a:endParaRPr lang="zh-CN" altLang="zh-CN" smtClean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268413"/>
            <a:ext cx="8229600" cy="52482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0" dirty="0" smtClean="0"/>
              <a:t>11</a:t>
            </a:r>
            <a:r>
              <a:rPr lang="zh-CN" altLang="en-US" b="0" dirty="0" smtClean="0"/>
              <a:t>月工</a:t>
            </a:r>
            <a:r>
              <a:rPr lang="zh-CN" altLang="en-US" b="0" dirty="0" smtClean="0"/>
              <a:t>作</a:t>
            </a:r>
            <a:r>
              <a:rPr lang="zh-CN" altLang="en-US" b="0" dirty="0" smtClean="0"/>
              <a:t>计划</a:t>
            </a:r>
            <a:endParaRPr lang="en-US" altLang="zh-CN" sz="2400" b="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0" dirty="0" smtClean="0"/>
              <a:t>原搜球网</a:t>
            </a:r>
            <a:endParaRPr lang="en-US" altLang="zh-CN" sz="2400" b="0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b="0" dirty="0"/>
              <a:t>维护搜球网台球，修复图像</a:t>
            </a:r>
            <a:r>
              <a:rPr lang="zh-CN" altLang="en-US" sz="2000" b="0" dirty="0" smtClean="0"/>
              <a:t>检索</a:t>
            </a:r>
            <a:endParaRPr lang="en-US" altLang="zh-CN" sz="2000" b="0" dirty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0" dirty="0" smtClean="0"/>
              <a:t>重构搜球网（毕设工作）</a:t>
            </a:r>
            <a:endParaRPr lang="en-US" altLang="zh-CN" sz="2400" b="0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b="0" dirty="0" smtClean="0">
                <a:solidFill>
                  <a:srgbClr val="19426B"/>
                </a:solidFill>
              </a:rPr>
              <a:t>基于</a:t>
            </a:r>
            <a:r>
              <a:rPr lang="en-US" altLang="zh-CN" sz="2000" b="0" dirty="0" err="1" smtClean="0">
                <a:solidFill>
                  <a:srgbClr val="19426B"/>
                </a:solidFill>
              </a:rPr>
              <a:t>docker</a:t>
            </a:r>
            <a:r>
              <a:rPr lang="zh-CN" altLang="en-US" sz="2000" b="0" dirty="0" smtClean="0">
                <a:solidFill>
                  <a:srgbClr val="19426B"/>
                </a:solidFill>
              </a:rPr>
              <a:t>测试</a:t>
            </a:r>
            <a:r>
              <a:rPr lang="en-US" altLang="zh-CN" sz="2000" b="0" dirty="0" err="1" smtClean="0">
                <a:solidFill>
                  <a:srgbClr val="19426B"/>
                </a:solidFill>
              </a:rPr>
              <a:t>ambari</a:t>
            </a:r>
            <a:r>
              <a:rPr lang="zh-CN" altLang="en-US" sz="2000" b="0" dirty="0" smtClean="0">
                <a:solidFill>
                  <a:srgbClr val="19426B"/>
                </a:solidFill>
              </a:rPr>
              <a:t>框架</a:t>
            </a:r>
            <a:endParaRPr lang="en-US" altLang="zh-CN" sz="2000" b="0" dirty="0" smtClean="0">
              <a:solidFill>
                <a:srgbClr val="19426B"/>
              </a:solidFill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b="0" dirty="0" smtClean="0">
                <a:solidFill>
                  <a:srgbClr val="19426B"/>
                </a:solidFill>
              </a:rPr>
              <a:t>基于</a:t>
            </a:r>
            <a:r>
              <a:rPr lang="en-US" altLang="zh-CN" sz="2000" b="0" dirty="0" smtClean="0">
                <a:solidFill>
                  <a:srgbClr val="19426B"/>
                </a:solidFill>
              </a:rPr>
              <a:t>HDFS</a:t>
            </a:r>
            <a:r>
              <a:rPr lang="zh-CN" altLang="en-US" sz="2000" b="0" dirty="0" smtClean="0">
                <a:solidFill>
                  <a:srgbClr val="19426B"/>
                </a:solidFill>
              </a:rPr>
              <a:t>与</a:t>
            </a:r>
            <a:r>
              <a:rPr lang="en-US" altLang="zh-CN" sz="2000" b="0" dirty="0" smtClean="0">
                <a:solidFill>
                  <a:srgbClr val="19426B"/>
                </a:solidFill>
              </a:rPr>
              <a:t>HBASE</a:t>
            </a:r>
            <a:r>
              <a:rPr lang="zh-CN" altLang="en-US" sz="2000" b="0" dirty="0" smtClean="0">
                <a:solidFill>
                  <a:srgbClr val="19426B"/>
                </a:solidFill>
              </a:rPr>
              <a:t>实现图像服务器</a:t>
            </a:r>
            <a:endParaRPr lang="en-US" altLang="zh-CN" sz="2000" b="0" dirty="0" smtClean="0">
              <a:solidFill>
                <a:srgbClr val="19426B"/>
              </a:solidFill>
            </a:endParaRPr>
          </a:p>
        </p:txBody>
      </p:sp>
      <p:sp>
        <p:nvSpPr>
          <p:cNvPr id="8198" name="日期占位符 4"/>
          <p:cNvSpPr>
            <a:spLocks noGrp="1" noChangeArrowheads="1"/>
          </p:cNvSpPr>
          <p:nvPr/>
        </p:nvSpPr>
        <p:spPr bwMode="auto">
          <a:xfrm>
            <a:off x="381000" y="838200"/>
            <a:ext cx="59436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 b="1">
                <a:solidFill>
                  <a:schemeClr val="bg1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http://media.hust.edu.cn</a:t>
            </a: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华中科技大学数字媒体实验室</a:t>
            </a:r>
            <a:endParaRPr lang="en-US" altLang="zh-CN" sz="18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268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 smtClean="0"/>
              <a:t>http://Media.hust.edu.cn</a:t>
            </a:r>
            <a:endParaRPr lang="zh-CN" altLang="zh-CN" sz="1800" b="0" dirty="0">
              <a:solidFill>
                <a:schemeClr val="tx1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华中科技大学数字媒体实验室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-2395538" y="1600200"/>
            <a:ext cx="9253538" cy="4824413"/>
            <a:chOff x="0" y="0"/>
            <a:chExt cx="5829" cy="3039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 rot="5400000">
              <a:off x="-17" y="17"/>
              <a:ext cx="3039" cy="3005"/>
            </a:xfrm>
            <a:custGeom>
              <a:avLst/>
              <a:gdLst>
                <a:gd name="T0" fmla="*/ 1520 w 21600"/>
                <a:gd name="T1" fmla="*/ 0 h 21600"/>
                <a:gd name="T2" fmla="*/ 23 w 21600"/>
                <a:gd name="T3" fmla="*/ 1480 h 21600"/>
                <a:gd name="T4" fmla="*/ 1520 w 21600"/>
                <a:gd name="T5" fmla="*/ 45 h 21600"/>
                <a:gd name="T6" fmla="*/ 3016 w 21600"/>
                <a:gd name="T7" fmla="*/ 148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lnTo>
                    <a:pt x="323" y="10641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50000">
                  <a:srgbClr val="B2B2B2"/>
                </a:gs>
                <a:gs pos="100000">
                  <a:srgbClr val="DDDDD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 rot="5400000" flipH="1">
              <a:off x="239" y="290"/>
              <a:ext cx="2540" cy="24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lnTo>
                    <a:pt x="10744" y="10800"/>
                  </a:ln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47"/>
            <p:cNvGrpSpPr>
              <a:grpSpLocks/>
            </p:cNvGrpSpPr>
            <p:nvPr/>
          </p:nvGrpSpPr>
          <p:grpSpPr bwMode="auto">
            <a:xfrm>
              <a:off x="2421" y="235"/>
              <a:ext cx="3072" cy="320"/>
              <a:chOff x="0" y="0"/>
              <a:chExt cx="3072" cy="320"/>
            </a:xfrm>
          </p:grpSpPr>
          <p:sp>
            <p:nvSpPr>
              <p:cNvPr id="36" name="AutoShape 10"/>
              <p:cNvSpPr>
                <a:spLocks noChangeArrowheads="1"/>
              </p:cNvSpPr>
              <p:nvPr/>
            </p:nvSpPr>
            <p:spPr bwMode="auto">
              <a:xfrm>
                <a:off x="200" y="0"/>
                <a:ext cx="2872" cy="320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bg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 dirty="0">
                    <a:solidFill>
                      <a:srgbClr val="19426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工作计划</a:t>
                </a:r>
                <a:endParaRPr lang="zh-CN" altLang="en-US" dirty="0">
                  <a:solidFill>
                    <a:srgbClr val="19426B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" name="Group 11"/>
              <p:cNvGrpSpPr>
                <a:grpSpLocks/>
              </p:cNvGrpSpPr>
              <p:nvPr/>
            </p:nvGrpSpPr>
            <p:grpSpPr bwMode="auto">
              <a:xfrm>
                <a:off x="0" y="56"/>
                <a:ext cx="240" cy="240"/>
                <a:chOff x="0" y="0"/>
                <a:chExt cx="1615" cy="1615"/>
              </a:xfrm>
            </p:grpSpPr>
            <p:sp>
              <p:nvSpPr>
                <p:cNvPr id="38" name="Oval 1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  <p:sp>
              <p:nvSpPr>
                <p:cNvPr id="39" name="Oval 13"/>
                <p:cNvSpPr>
                  <a:spLocks noChangeArrowheads="1"/>
                </p:cNvSpPr>
                <p:nvPr/>
              </p:nvSpPr>
              <p:spPr bwMode="auto">
                <a:xfrm>
                  <a:off x="92" y="9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  <p:sp>
              <p:nvSpPr>
                <p:cNvPr id="40" name="Oval 14"/>
                <p:cNvSpPr>
                  <a:spLocks noChangeArrowheads="1"/>
                </p:cNvSpPr>
                <p:nvPr/>
              </p:nvSpPr>
              <p:spPr bwMode="auto">
                <a:xfrm>
                  <a:off x="175" y="175"/>
                  <a:ext cx="1265" cy="126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BBC00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1" name="Oval 15"/>
                <p:cNvSpPr>
                  <a:spLocks noChangeArrowheads="1"/>
                </p:cNvSpPr>
                <p:nvPr/>
              </p:nvSpPr>
              <p:spPr bwMode="auto">
                <a:xfrm>
                  <a:off x="176" y="17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FFCC00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  <p:sp>
              <p:nvSpPr>
                <p:cNvPr id="42" name="Oval 16"/>
                <p:cNvSpPr>
                  <a:spLocks noChangeArrowheads="1"/>
                </p:cNvSpPr>
                <p:nvPr/>
              </p:nvSpPr>
              <p:spPr bwMode="auto">
                <a:xfrm>
                  <a:off x="256" y="256"/>
                  <a:ext cx="1097" cy="110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B6500"/>
                    </a:gs>
                    <a:gs pos="50000">
                      <a:srgbClr val="8BBC00"/>
                    </a:gs>
                    <a:gs pos="100000">
                      <a:srgbClr val="4B6500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3" name="Oval 17"/>
                <p:cNvSpPr>
                  <a:spLocks noChangeArrowheads="1"/>
                </p:cNvSpPr>
                <p:nvPr/>
              </p:nvSpPr>
              <p:spPr bwMode="auto">
                <a:xfrm>
                  <a:off x="259" y="25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/>
                    </a:gs>
                    <a:gs pos="100000">
                      <a:srgbClr val="7C6300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</p:grpSp>
        </p:grpSp>
        <p:grpSp>
          <p:nvGrpSpPr>
            <p:cNvPr id="9" name="Group 48"/>
            <p:cNvGrpSpPr>
              <a:grpSpLocks/>
            </p:cNvGrpSpPr>
            <p:nvPr/>
          </p:nvGrpSpPr>
          <p:grpSpPr bwMode="auto">
            <a:xfrm>
              <a:off x="2778" y="882"/>
              <a:ext cx="3018" cy="320"/>
              <a:chOff x="0" y="0"/>
              <a:chExt cx="3018" cy="320"/>
            </a:xfrm>
          </p:grpSpPr>
          <p:sp>
            <p:nvSpPr>
              <p:cNvPr id="28" name="AutoShape 9"/>
              <p:cNvSpPr>
                <a:spLocks noChangeArrowheads="1"/>
              </p:cNvSpPr>
              <p:nvPr/>
            </p:nvSpPr>
            <p:spPr bwMode="auto">
              <a:xfrm>
                <a:off x="234" y="0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bg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 dirty="0" smtClean="0">
                    <a:solidFill>
                      <a:srgbClr val="FF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完成情况</a:t>
                </a:r>
                <a:endParaRPr lang="zh-CN" altLang="en-US" dirty="0">
                  <a:solidFill>
                    <a:srgbClr val="FF3300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9" name="Group 18"/>
              <p:cNvGrpSpPr>
                <a:grpSpLocks/>
              </p:cNvGrpSpPr>
              <p:nvPr/>
            </p:nvGrpSpPr>
            <p:grpSpPr bwMode="auto">
              <a:xfrm>
                <a:off x="0" y="30"/>
                <a:ext cx="244" cy="239"/>
                <a:chOff x="0" y="0"/>
                <a:chExt cx="1636" cy="1584"/>
              </a:xfrm>
            </p:grpSpPr>
            <p:sp>
              <p:nvSpPr>
                <p:cNvPr id="30" name="Oval 19"/>
                <p:cNvSpPr>
                  <a:spLocks noChangeArrowheads="1"/>
                </p:cNvSpPr>
                <p:nvPr/>
              </p:nvSpPr>
              <p:spPr bwMode="auto">
                <a:xfrm>
                  <a:off x="15" y="0"/>
                  <a:ext cx="1621" cy="158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  <p:sp>
              <p:nvSpPr>
                <p:cNvPr id="31" name="Oval 20"/>
                <p:cNvSpPr>
                  <a:spLocks noChangeArrowheads="1"/>
                </p:cNvSpPr>
                <p:nvPr/>
              </p:nvSpPr>
              <p:spPr bwMode="auto">
                <a:xfrm>
                  <a:off x="0" y="99"/>
                  <a:ext cx="1433" cy="140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  <p:sp>
              <p:nvSpPr>
                <p:cNvPr id="32" name="Oval 21"/>
                <p:cNvSpPr>
                  <a:spLocks noChangeArrowheads="1"/>
                </p:cNvSpPr>
                <p:nvPr/>
              </p:nvSpPr>
              <p:spPr bwMode="auto">
                <a:xfrm>
                  <a:off x="181" y="99"/>
                  <a:ext cx="1267" cy="123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BBC00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3" name="Oval 22"/>
                <p:cNvSpPr>
                  <a:spLocks noChangeArrowheads="1"/>
                </p:cNvSpPr>
                <p:nvPr/>
              </p:nvSpPr>
              <p:spPr bwMode="auto">
                <a:xfrm>
                  <a:off x="130" y="163"/>
                  <a:ext cx="1265" cy="124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48BE67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  <p:sp>
              <p:nvSpPr>
                <p:cNvPr id="34" name="Oval 23"/>
                <p:cNvSpPr>
                  <a:spLocks noChangeArrowheads="1"/>
                </p:cNvSpPr>
                <p:nvPr/>
              </p:nvSpPr>
              <p:spPr bwMode="auto">
                <a:xfrm>
                  <a:off x="168" y="166"/>
                  <a:ext cx="1100" cy="10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B6500"/>
                    </a:gs>
                    <a:gs pos="50000">
                      <a:srgbClr val="8BBC00"/>
                    </a:gs>
                    <a:gs pos="100000">
                      <a:srgbClr val="4B6500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5" name="Oval 24"/>
                <p:cNvSpPr>
                  <a:spLocks noChangeArrowheads="1"/>
                </p:cNvSpPr>
                <p:nvPr/>
              </p:nvSpPr>
              <p:spPr bwMode="auto">
                <a:xfrm>
                  <a:off x="241" y="229"/>
                  <a:ext cx="1092" cy="108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/>
                    </a:gs>
                    <a:gs pos="100000">
                      <a:srgbClr val="235C32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</p:grpSp>
        </p:grpSp>
        <p:grpSp>
          <p:nvGrpSpPr>
            <p:cNvPr id="10" name="Group 49"/>
            <p:cNvGrpSpPr>
              <a:grpSpLocks/>
            </p:cNvGrpSpPr>
            <p:nvPr/>
          </p:nvGrpSpPr>
          <p:grpSpPr bwMode="auto">
            <a:xfrm>
              <a:off x="2844" y="1552"/>
              <a:ext cx="2985" cy="320"/>
              <a:chOff x="0" y="0"/>
              <a:chExt cx="2985" cy="320"/>
            </a:xfrm>
          </p:grpSpPr>
          <p:sp>
            <p:nvSpPr>
              <p:cNvPr id="20" name="AutoShape 8"/>
              <p:cNvSpPr>
                <a:spLocks noChangeArrowheads="1"/>
              </p:cNvSpPr>
              <p:nvPr/>
            </p:nvSpPr>
            <p:spPr bwMode="auto">
              <a:xfrm>
                <a:off x="201" y="0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bg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>
                    <a:solidFill>
                      <a:srgbClr val="19426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存在的问题</a:t>
                </a:r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" name="Group 25"/>
              <p:cNvGrpSpPr>
                <a:grpSpLocks/>
              </p:cNvGrpSpPr>
              <p:nvPr/>
            </p:nvGrpSpPr>
            <p:grpSpPr bwMode="auto">
              <a:xfrm>
                <a:off x="0" y="35"/>
                <a:ext cx="242" cy="240"/>
                <a:chOff x="0" y="0"/>
                <a:chExt cx="1618" cy="1616"/>
              </a:xfrm>
            </p:grpSpPr>
            <p:sp>
              <p:nvSpPr>
                <p:cNvPr id="22" name="Oval 2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18" cy="16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  <p:sp>
              <p:nvSpPr>
                <p:cNvPr id="23" name="Oval 27"/>
                <p:cNvSpPr>
                  <a:spLocks noChangeArrowheads="1"/>
                </p:cNvSpPr>
                <p:nvPr/>
              </p:nvSpPr>
              <p:spPr bwMode="auto">
                <a:xfrm>
                  <a:off x="149" y="175"/>
                  <a:ext cx="1431" cy="142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  <p:sp>
              <p:nvSpPr>
                <p:cNvPr id="24" name="Oval 28"/>
                <p:cNvSpPr>
                  <a:spLocks noChangeArrowheads="1"/>
                </p:cNvSpPr>
                <p:nvPr/>
              </p:nvSpPr>
              <p:spPr bwMode="auto">
                <a:xfrm>
                  <a:off x="167" y="168"/>
                  <a:ext cx="1264" cy="125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BBC00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5" name="Oval 29"/>
                <p:cNvSpPr>
                  <a:spLocks noChangeArrowheads="1"/>
                </p:cNvSpPr>
                <p:nvPr/>
              </p:nvSpPr>
              <p:spPr bwMode="auto">
                <a:xfrm>
                  <a:off x="167" y="167"/>
                  <a:ext cx="1263" cy="12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0F5368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  <p:sp>
              <p:nvSpPr>
                <p:cNvPr id="26" name="Oval 30"/>
                <p:cNvSpPr>
                  <a:spLocks noChangeArrowheads="1"/>
                </p:cNvSpPr>
                <p:nvPr/>
              </p:nvSpPr>
              <p:spPr bwMode="auto">
                <a:xfrm>
                  <a:off x="301" y="236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B6500"/>
                    </a:gs>
                    <a:gs pos="50000">
                      <a:srgbClr val="8BBC00"/>
                    </a:gs>
                    <a:gs pos="100000">
                      <a:srgbClr val="4B6500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7" name="Oval 31"/>
                <p:cNvSpPr>
                  <a:spLocks noChangeArrowheads="1"/>
                </p:cNvSpPr>
                <p:nvPr/>
              </p:nvSpPr>
              <p:spPr bwMode="auto">
                <a:xfrm>
                  <a:off x="321" y="167"/>
                  <a:ext cx="1088" cy="109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10576D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</p:grpSp>
        </p:grpSp>
        <p:grpSp>
          <p:nvGrpSpPr>
            <p:cNvPr id="11" name="Group 50"/>
            <p:cNvGrpSpPr>
              <a:grpSpLocks/>
            </p:cNvGrpSpPr>
            <p:nvPr/>
          </p:nvGrpSpPr>
          <p:grpSpPr bwMode="auto">
            <a:xfrm>
              <a:off x="2608" y="2182"/>
              <a:ext cx="2996" cy="320"/>
              <a:chOff x="0" y="0"/>
              <a:chExt cx="2996" cy="320"/>
            </a:xfrm>
          </p:grpSpPr>
          <p:sp>
            <p:nvSpPr>
              <p:cNvPr id="12" name="AutoShape 7"/>
              <p:cNvSpPr>
                <a:spLocks noChangeArrowheads="1"/>
              </p:cNvSpPr>
              <p:nvPr/>
            </p:nvSpPr>
            <p:spPr bwMode="auto">
              <a:xfrm>
                <a:off x="212" y="0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bg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>
                    <a:solidFill>
                      <a:srgbClr val="19426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后续工作展望</a:t>
                </a:r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3" name="Group 32"/>
              <p:cNvGrpSpPr>
                <a:grpSpLocks/>
              </p:cNvGrpSpPr>
              <p:nvPr/>
            </p:nvGrpSpPr>
            <p:grpSpPr bwMode="auto">
              <a:xfrm>
                <a:off x="0" y="65"/>
                <a:ext cx="239" cy="239"/>
                <a:chOff x="0" y="0"/>
                <a:chExt cx="1616" cy="1612"/>
              </a:xfrm>
            </p:grpSpPr>
            <p:sp>
              <p:nvSpPr>
                <p:cNvPr id="14" name="Oval 3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16" cy="161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  <p:sp>
              <p:nvSpPr>
                <p:cNvPr id="15" name="Oval 34"/>
                <p:cNvSpPr>
                  <a:spLocks noChangeArrowheads="1"/>
                </p:cNvSpPr>
                <p:nvPr/>
              </p:nvSpPr>
              <p:spPr bwMode="auto">
                <a:xfrm>
                  <a:off x="175" y="33"/>
                  <a:ext cx="1431" cy="142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  <p:sp>
              <p:nvSpPr>
                <p:cNvPr id="16" name="Oval 35"/>
                <p:cNvSpPr>
                  <a:spLocks noChangeArrowheads="1"/>
                </p:cNvSpPr>
                <p:nvPr/>
              </p:nvSpPr>
              <p:spPr bwMode="auto">
                <a:xfrm>
                  <a:off x="176" y="202"/>
                  <a:ext cx="1264" cy="126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BBC00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7" name="Oval 36"/>
                <p:cNvSpPr>
                  <a:spLocks noChangeArrowheads="1"/>
                </p:cNvSpPr>
                <p:nvPr/>
              </p:nvSpPr>
              <p:spPr bwMode="auto">
                <a:xfrm>
                  <a:off x="175" y="152"/>
                  <a:ext cx="1263" cy="12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D67E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  <p:sp>
              <p:nvSpPr>
                <p:cNvPr id="18" name="Oval 37"/>
                <p:cNvSpPr>
                  <a:spLocks noChangeArrowheads="1"/>
                </p:cNvSpPr>
                <p:nvPr/>
              </p:nvSpPr>
              <p:spPr bwMode="auto">
                <a:xfrm>
                  <a:off x="176" y="310"/>
                  <a:ext cx="1095" cy="109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B6500"/>
                    </a:gs>
                    <a:gs pos="50000">
                      <a:srgbClr val="8BBC00"/>
                    </a:gs>
                    <a:gs pos="100000">
                      <a:srgbClr val="4B6500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9" name="Oval 38"/>
                <p:cNvSpPr>
                  <a:spLocks noChangeArrowheads="1"/>
                </p:cNvSpPr>
                <p:nvPr/>
              </p:nvSpPr>
              <p:spPr bwMode="auto">
                <a:xfrm>
                  <a:off x="176" y="316"/>
                  <a:ext cx="1101" cy="110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/>
                    </a:gs>
                    <a:gs pos="100000">
                      <a:srgbClr val="45326D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>
                    <a:solidFill>
                      <a:srgbClr val="19426B"/>
                    </a:solidFill>
                  </a:endParaRPr>
                </a:p>
              </p:txBody>
            </p:sp>
          </p:grpSp>
        </p:grpSp>
      </p:grp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zh-CN" altLang="en-US" dirty="0" smtClean="0"/>
              <a:t>汇报内容一览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129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5"/>
          <p:cNvSpPr>
            <a:spLocks noChangeArrowheads="1"/>
          </p:cNvSpPr>
          <p:nvPr/>
        </p:nvSpPr>
        <p:spPr bwMode="auto">
          <a:xfrm>
            <a:off x="0" y="798513"/>
            <a:ext cx="9144000" cy="3127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>
              <a:solidFill>
                <a:srgbClr val="19426B"/>
              </a:solidFill>
              <a:ea typeface="微软雅黑" panose="020B0503020204020204" pitchFamily="34" charset="-122"/>
              <a:sym typeface="Verdana" panose="020B0604030504040204" pitchFamily="34" charset="0"/>
            </a:endParaRPr>
          </a:p>
        </p:txBody>
      </p:sp>
      <p:sp>
        <p:nvSpPr>
          <p:cNvPr id="8195" name="Rectangle 16"/>
          <p:cNvSpPr>
            <a:spLocks noChangeArrowheads="1"/>
          </p:cNvSpPr>
          <p:nvPr/>
        </p:nvSpPr>
        <p:spPr bwMode="auto">
          <a:xfrm>
            <a:off x="0" y="0"/>
            <a:ext cx="9144000" cy="83661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>
              <a:solidFill>
                <a:srgbClr val="19426B"/>
              </a:solidFill>
              <a:ea typeface="微软雅黑" panose="020B0503020204020204" pitchFamily="34" charset="-122"/>
              <a:sym typeface="Verdana" panose="020B0604030504040204" pitchFamily="34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88913"/>
            <a:ext cx="6840537" cy="5635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完成情况</a:t>
            </a:r>
            <a:endParaRPr lang="zh-CN" altLang="zh-CN" dirty="0" smtClean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268413"/>
            <a:ext cx="8229600" cy="52482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0" dirty="0" smtClean="0"/>
              <a:t>11</a:t>
            </a:r>
            <a:r>
              <a:rPr lang="zh-CN" altLang="en-US" b="0" dirty="0" smtClean="0"/>
              <a:t>月工</a:t>
            </a:r>
            <a:r>
              <a:rPr lang="zh-CN" altLang="en-US" b="0" dirty="0" smtClean="0"/>
              <a:t>作</a:t>
            </a:r>
            <a:r>
              <a:rPr lang="zh-CN" altLang="en-US" b="0" dirty="0" smtClean="0"/>
              <a:t>计划</a:t>
            </a:r>
            <a:endParaRPr lang="en-US" altLang="zh-CN" sz="2400" b="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0" dirty="0" smtClean="0"/>
              <a:t>原搜球网</a:t>
            </a:r>
            <a:endParaRPr lang="en-US" altLang="zh-CN" sz="2400" b="0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b="0" dirty="0"/>
              <a:t>维护搜球网台球，修复图像</a:t>
            </a:r>
            <a:r>
              <a:rPr lang="zh-CN" altLang="en-US" sz="2000" b="0" dirty="0" smtClean="0"/>
              <a:t>检索</a:t>
            </a:r>
            <a:endParaRPr lang="en-US" altLang="zh-CN" sz="2000" b="0" dirty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0" dirty="0" smtClean="0"/>
              <a:t>重构搜球网（毕设工作）</a:t>
            </a:r>
            <a:endParaRPr lang="en-US" altLang="zh-CN" sz="2400" b="0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b="0" dirty="0" smtClean="0">
                <a:solidFill>
                  <a:srgbClr val="19426B"/>
                </a:solidFill>
              </a:rPr>
              <a:t>基于</a:t>
            </a:r>
            <a:r>
              <a:rPr lang="en-US" altLang="zh-CN" sz="2000" b="0" dirty="0" err="1" smtClean="0">
                <a:solidFill>
                  <a:srgbClr val="19426B"/>
                </a:solidFill>
              </a:rPr>
              <a:t>docker</a:t>
            </a:r>
            <a:r>
              <a:rPr lang="zh-CN" altLang="en-US" sz="2000" b="0" dirty="0" smtClean="0">
                <a:solidFill>
                  <a:srgbClr val="19426B"/>
                </a:solidFill>
              </a:rPr>
              <a:t>测试</a:t>
            </a:r>
            <a:r>
              <a:rPr lang="en-US" altLang="zh-CN" sz="2000" b="0" dirty="0" err="1" smtClean="0">
                <a:solidFill>
                  <a:srgbClr val="19426B"/>
                </a:solidFill>
              </a:rPr>
              <a:t>ambari</a:t>
            </a:r>
            <a:r>
              <a:rPr lang="zh-CN" altLang="en-US" sz="2000" b="0" dirty="0" smtClean="0">
                <a:solidFill>
                  <a:srgbClr val="19426B"/>
                </a:solidFill>
              </a:rPr>
              <a:t>框架</a:t>
            </a:r>
            <a:endParaRPr lang="en-US" altLang="zh-CN" sz="2000" b="0" dirty="0" smtClean="0">
              <a:solidFill>
                <a:srgbClr val="19426B"/>
              </a:solidFill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b="0" dirty="0" smtClean="0">
                <a:solidFill>
                  <a:srgbClr val="19426B"/>
                </a:solidFill>
              </a:rPr>
              <a:t>基于</a:t>
            </a:r>
            <a:r>
              <a:rPr lang="en-US" altLang="zh-CN" sz="2000" b="0" dirty="0" smtClean="0">
                <a:solidFill>
                  <a:srgbClr val="19426B"/>
                </a:solidFill>
              </a:rPr>
              <a:t>HDFS</a:t>
            </a:r>
            <a:r>
              <a:rPr lang="zh-CN" altLang="en-US" sz="2000" b="0" dirty="0" smtClean="0">
                <a:solidFill>
                  <a:srgbClr val="19426B"/>
                </a:solidFill>
              </a:rPr>
              <a:t>与</a:t>
            </a:r>
            <a:r>
              <a:rPr lang="en-US" altLang="zh-CN" sz="2000" b="0" dirty="0" smtClean="0">
                <a:solidFill>
                  <a:srgbClr val="19426B"/>
                </a:solidFill>
              </a:rPr>
              <a:t>HBASE</a:t>
            </a:r>
            <a:r>
              <a:rPr lang="zh-CN" altLang="en-US" sz="2000" b="0" dirty="0" smtClean="0">
                <a:solidFill>
                  <a:srgbClr val="19426B"/>
                </a:solidFill>
              </a:rPr>
              <a:t>实现图像服务器</a:t>
            </a:r>
            <a:endParaRPr lang="en-US" altLang="zh-CN" sz="2000" b="0" dirty="0" smtClean="0">
              <a:solidFill>
                <a:srgbClr val="19426B"/>
              </a:solidFill>
            </a:endParaRPr>
          </a:p>
        </p:txBody>
      </p:sp>
      <p:sp>
        <p:nvSpPr>
          <p:cNvPr id="8198" name="日期占位符 4"/>
          <p:cNvSpPr>
            <a:spLocks noGrp="1" noChangeArrowheads="1"/>
          </p:cNvSpPr>
          <p:nvPr/>
        </p:nvSpPr>
        <p:spPr bwMode="auto">
          <a:xfrm>
            <a:off x="381000" y="838200"/>
            <a:ext cx="59436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 b="1">
                <a:solidFill>
                  <a:schemeClr val="bg1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http://media.hust.edu.cn</a:t>
            </a: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华中科技大学数字媒体实验室</a:t>
            </a:r>
            <a:endParaRPr lang="en-US" altLang="zh-CN" sz="1800" b="0" dirty="0">
              <a:latin typeface="Arial" panose="020B0604020202020204" pitchFamily="34" charset="0"/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700" y="2636934"/>
            <a:ext cx="493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699" y="3625425"/>
            <a:ext cx="493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699" y="4266025"/>
            <a:ext cx="493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8426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5"/>
          <p:cNvSpPr>
            <a:spLocks noChangeArrowheads="1"/>
          </p:cNvSpPr>
          <p:nvPr/>
        </p:nvSpPr>
        <p:spPr bwMode="auto">
          <a:xfrm>
            <a:off x="0" y="798513"/>
            <a:ext cx="9144000" cy="3127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>
              <a:solidFill>
                <a:srgbClr val="19426B"/>
              </a:solidFill>
              <a:ea typeface="微软雅黑" panose="020B0503020204020204" pitchFamily="34" charset="-122"/>
              <a:sym typeface="Verdana" panose="020B0604030504040204" pitchFamily="34" charset="0"/>
            </a:endParaRPr>
          </a:p>
        </p:txBody>
      </p:sp>
      <p:sp>
        <p:nvSpPr>
          <p:cNvPr id="8195" name="Rectangle 16"/>
          <p:cNvSpPr>
            <a:spLocks noChangeArrowheads="1"/>
          </p:cNvSpPr>
          <p:nvPr/>
        </p:nvSpPr>
        <p:spPr bwMode="auto">
          <a:xfrm>
            <a:off x="0" y="0"/>
            <a:ext cx="9144000" cy="83661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>
              <a:solidFill>
                <a:srgbClr val="19426B"/>
              </a:solidFill>
              <a:ea typeface="微软雅黑" panose="020B0503020204020204" pitchFamily="34" charset="-122"/>
              <a:sym typeface="Verdana" panose="020B0604030504040204" pitchFamily="34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88913"/>
            <a:ext cx="6840537" cy="5635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维护搜球网</a:t>
            </a:r>
            <a:endParaRPr lang="zh-CN" altLang="zh-CN" dirty="0" smtClean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634" y="1172074"/>
            <a:ext cx="8784732" cy="55895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/>
              <a:t>维护搜球网台球部分</a:t>
            </a:r>
            <a:endParaRPr lang="en-US" altLang="zh-CN" b="0" dirty="0"/>
          </a:p>
          <a:p>
            <a:pPr lvl="1">
              <a:lnSpc>
                <a:spcPct val="150000"/>
              </a:lnSpc>
              <a:buClr>
                <a:srgbClr val="35C9C2"/>
              </a:buClr>
              <a:buFont typeface="Wingdings" panose="05000000000000000000" pitchFamily="2" charset="2"/>
              <a:buChar char="Ø"/>
            </a:pPr>
            <a:r>
              <a:rPr lang="zh-CN" altLang="en-US" sz="2400" b="0" dirty="0" smtClean="0">
                <a:solidFill>
                  <a:srgbClr val="19426B"/>
                </a:solidFill>
              </a:rPr>
              <a:t>问题</a:t>
            </a:r>
            <a:endParaRPr lang="en-US" altLang="zh-CN" sz="2000" b="0" dirty="0" smtClean="0">
              <a:solidFill>
                <a:srgbClr val="19426B"/>
              </a:solidFill>
            </a:endParaRPr>
          </a:p>
          <a:p>
            <a:pPr lvl="2">
              <a:lnSpc>
                <a:spcPct val="150000"/>
              </a:lnSpc>
              <a:buClr>
                <a:srgbClr val="35C9C2"/>
              </a:buClr>
              <a:buFont typeface="Wingdings" panose="05000000000000000000" pitchFamily="2" charset="2"/>
              <a:buChar char="l"/>
            </a:pPr>
            <a:r>
              <a:rPr lang="en-US" altLang="zh-CN" sz="2000" b="0" dirty="0" smtClean="0">
                <a:solidFill>
                  <a:srgbClr val="19426B"/>
                </a:solidFill>
              </a:rPr>
              <a:t>97</a:t>
            </a:r>
            <a:r>
              <a:rPr lang="zh-CN" altLang="en-US" sz="2000" b="0" dirty="0" smtClean="0">
                <a:solidFill>
                  <a:srgbClr val="19426B"/>
                </a:solidFill>
              </a:rPr>
              <a:t>上的图像检索服务长期未运行，不能使用图像检索功能</a:t>
            </a:r>
            <a:endParaRPr lang="en-US" altLang="zh-CN" sz="2000" b="0" dirty="0" smtClean="0">
              <a:solidFill>
                <a:srgbClr val="19426B"/>
              </a:solidFill>
            </a:endParaRPr>
          </a:p>
          <a:p>
            <a:pPr lvl="2">
              <a:lnSpc>
                <a:spcPct val="150000"/>
              </a:lnSpc>
              <a:buClr>
                <a:srgbClr val="35C9C2"/>
              </a:buClr>
              <a:buFont typeface="Wingdings" panose="05000000000000000000" pitchFamily="2" charset="2"/>
              <a:buChar char="l"/>
            </a:pPr>
            <a:r>
              <a:rPr lang="en-US" altLang="zh-CN" sz="2000" b="0" dirty="0" smtClean="0">
                <a:solidFill>
                  <a:srgbClr val="19426B"/>
                </a:solidFill>
              </a:rPr>
              <a:t>97</a:t>
            </a:r>
            <a:r>
              <a:rPr lang="zh-CN" altLang="en-US" sz="2000" b="0" dirty="0" smtClean="0">
                <a:solidFill>
                  <a:srgbClr val="19426B"/>
                </a:solidFill>
              </a:rPr>
              <a:t>磁盘满了</a:t>
            </a:r>
            <a:endParaRPr lang="en-US" altLang="zh-CN" sz="2000" b="0" dirty="0" smtClean="0">
              <a:solidFill>
                <a:srgbClr val="19426B"/>
              </a:solidFill>
            </a:endParaRPr>
          </a:p>
          <a:p>
            <a:pPr lvl="2">
              <a:lnSpc>
                <a:spcPct val="150000"/>
              </a:lnSpc>
              <a:buClr>
                <a:srgbClr val="35C9C2"/>
              </a:buClr>
              <a:buFont typeface="Wingdings" panose="05000000000000000000" pitchFamily="2" charset="2"/>
              <a:buChar char="l"/>
            </a:pPr>
            <a:r>
              <a:rPr lang="en-US" altLang="zh-CN" sz="2000" b="0" dirty="0" smtClean="0">
                <a:solidFill>
                  <a:srgbClr val="19426B"/>
                </a:solidFill>
              </a:rPr>
              <a:t>97</a:t>
            </a:r>
            <a:r>
              <a:rPr lang="zh-CN" altLang="en-US" sz="2000" b="0" dirty="0" smtClean="0">
                <a:solidFill>
                  <a:srgbClr val="19426B"/>
                </a:solidFill>
              </a:rPr>
              <a:t>同步图片到</a:t>
            </a:r>
            <a:r>
              <a:rPr lang="en-US" altLang="zh-CN" sz="2000" b="0" dirty="0" smtClean="0">
                <a:solidFill>
                  <a:srgbClr val="19426B"/>
                </a:solidFill>
              </a:rPr>
              <a:t>96</a:t>
            </a:r>
            <a:r>
              <a:rPr lang="zh-CN" altLang="en-US" sz="2000" b="0" dirty="0" smtClean="0">
                <a:solidFill>
                  <a:srgbClr val="19426B"/>
                </a:solidFill>
              </a:rPr>
              <a:t>部分缺失</a:t>
            </a:r>
            <a:endParaRPr lang="en-US" altLang="zh-CN" sz="2000" b="0" dirty="0" smtClean="0">
              <a:solidFill>
                <a:srgbClr val="19426B"/>
              </a:solidFill>
            </a:endParaRPr>
          </a:p>
          <a:p>
            <a:pPr lvl="1">
              <a:lnSpc>
                <a:spcPct val="150000"/>
              </a:lnSpc>
              <a:buClr>
                <a:srgbClr val="35C9C2"/>
              </a:buClr>
              <a:buFont typeface="Wingdings" pitchFamily="2" charset="2"/>
              <a:buChar char="Ø"/>
            </a:pPr>
            <a:r>
              <a:rPr lang="zh-CN" altLang="en-US" sz="2400" b="0" dirty="0" smtClean="0">
                <a:solidFill>
                  <a:srgbClr val="19426B"/>
                </a:solidFill>
              </a:rPr>
              <a:t>解决方法</a:t>
            </a:r>
            <a:endParaRPr lang="en-US" altLang="zh-CN" sz="2400" b="0" dirty="0" smtClean="0">
              <a:solidFill>
                <a:srgbClr val="19426B"/>
              </a:solidFill>
            </a:endParaRPr>
          </a:p>
          <a:p>
            <a:pPr lvl="2">
              <a:lnSpc>
                <a:spcPct val="150000"/>
              </a:lnSpc>
              <a:buClr>
                <a:srgbClr val="35C9C2"/>
              </a:buClr>
              <a:buFont typeface="Wingdings" panose="05000000000000000000" pitchFamily="2" charset="2"/>
              <a:buChar char="l"/>
            </a:pPr>
            <a:r>
              <a:rPr lang="en-US" altLang="zh-CN" sz="2000" b="0" dirty="0" smtClean="0">
                <a:solidFill>
                  <a:srgbClr val="19426B"/>
                </a:solidFill>
              </a:rPr>
              <a:t>Socket</a:t>
            </a:r>
            <a:r>
              <a:rPr lang="zh-CN" altLang="en-US" sz="2000" b="0" dirty="0" smtClean="0">
                <a:solidFill>
                  <a:srgbClr val="19426B"/>
                </a:solidFill>
              </a:rPr>
              <a:t>通信，</a:t>
            </a:r>
            <a:r>
              <a:rPr lang="en-US" altLang="zh-CN" sz="2000" b="0" dirty="0" smtClean="0">
                <a:solidFill>
                  <a:srgbClr val="19426B"/>
                </a:solidFill>
              </a:rPr>
              <a:t>96</a:t>
            </a:r>
            <a:r>
              <a:rPr lang="zh-CN" altLang="en-US" sz="2000" b="0" dirty="0" smtClean="0">
                <a:solidFill>
                  <a:srgbClr val="19426B"/>
                </a:solidFill>
              </a:rPr>
              <a:t>上的客户端与</a:t>
            </a:r>
            <a:r>
              <a:rPr lang="en-US" altLang="zh-CN" sz="2000" b="0" dirty="0" smtClean="0">
                <a:solidFill>
                  <a:srgbClr val="19426B"/>
                </a:solidFill>
              </a:rPr>
              <a:t>97</a:t>
            </a:r>
            <a:r>
              <a:rPr lang="zh-CN" altLang="en-US" sz="2000" b="0" dirty="0" smtClean="0">
                <a:solidFill>
                  <a:srgbClr val="19426B"/>
                </a:solidFill>
              </a:rPr>
              <a:t>端的服务端一起调试</a:t>
            </a:r>
            <a:endParaRPr lang="en-US" altLang="zh-CN" sz="2000" b="0" dirty="0" smtClean="0">
              <a:solidFill>
                <a:srgbClr val="19426B"/>
              </a:solidFill>
            </a:endParaRPr>
          </a:p>
          <a:p>
            <a:pPr lvl="2">
              <a:lnSpc>
                <a:spcPct val="150000"/>
              </a:lnSpc>
              <a:buClr>
                <a:srgbClr val="35C9C2"/>
              </a:buClr>
              <a:buFont typeface="Wingdings" panose="05000000000000000000" pitchFamily="2" charset="2"/>
              <a:buChar char="l"/>
            </a:pPr>
            <a:r>
              <a:rPr lang="zh-CN" altLang="en-US" sz="2000" b="0" dirty="0" smtClean="0">
                <a:solidFill>
                  <a:srgbClr val="19426B"/>
                </a:solidFill>
              </a:rPr>
              <a:t>使用</a:t>
            </a:r>
            <a:r>
              <a:rPr lang="en-US" altLang="zh-CN" sz="2000" b="0" dirty="0" smtClean="0">
                <a:solidFill>
                  <a:srgbClr val="19426B"/>
                </a:solidFill>
              </a:rPr>
              <a:t>du</a:t>
            </a:r>
            <a:r>
              <a:rPr lang="zh-CN" altLang="en-US" sz="2000" b="0" dirty="0" smtClean="0">
                <a:solidFill>
                  <a:srgbClr val="19426B"/>
                </a:solidFill>
              </a:rPr>
              <a:t>、</a:t>
            </a:r>
            <a:r>
              <a:rPr lang="en-US" altLang="zh-CN" sz="2000" b="0" dirty="0" err="1" smtClean="0">
                <a:solidFill>
                  <a:srgbClr val="19426B"/>
                </a:solidFill>
              </a:rPr>
              <a:t>df</a:t>
            </a:r>
            <a:r>
              <a:rPr lang="zh-CN" altLang="en-US" sz="2000" b="0" dirty="0" smtClean="0">
                <a:solidFill>
                  <a:srgbClr val="19426B"/>
                </a:solidFill>
              </a:rPr>
              <a:t>命令查找大文件，并删除</a:t>
            </a:r>
            <a:endParaRPr lang="en-US" altLang="zh-CN" sz="2000" b="0" dirty="0" smtClean="0">
              <a:solidFill>
                <a:srgbClr val="19426B"/>
              </a:solidFill>
            </a:endParaRPr>
          </a:p>
          <a:p>
            <a:pPr lvl="2">
              <a:lnSpc>
                <a:spcPct val="150000"/>
              </a:lnSpc>
              <a:buClr>
                <a:srgbClr val="35C9C2"/>
              </a:buClr>
              <a:buFont typeface="Wingdings" panose="05000000000000000000" pitchFamily="2" charset="2"/>
              <a:buChar char="l"/>
            </a:pPr>
            <a:r>
              <a:rPr lang="zh-CN" altLang="en-US" sz="2000" b="0" dirty="0" smtClean="0">
                <a:solidFill>
                  <a:srgbClr val="19426B"/>
                </a:solidFill>
              </a:rPr>
              <a:t>使用局域网传输</a:t>
            </a:r>
            <a:endParaRPr lang="en-US" altLang="zh-CN" sz="2000" b="0" dirty="0" smtClean="0">
              <a:solidFill>
                <a:srgbClr val="19426B"/>
              </a:solidFill>
            </a:endParaRPr>
          </a:p>
          <a:p>
            <a:pPr lvl="2">
              <a:lnSpc>
                <a:spcPct val="150000"/>
              </a:lnSpc>
              <a:buClr>
                <a:srgbClr val="35C9C2"/>
              </a:buClr>
              <a:buFont typeface="Wingdings" panose="05000000000000000000" pitchFamily="2" charset="2"/>
              <a:buChar char="l"/>
            </a:pPr>
            <a:endParaRPr lang="zh-CN" altLang="en-US" b="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2400" b="0" dirty="0" smtClean="0"/>
          </a:p>
        </p:txBody>
      </p:sp>
      <p:sp>
        <p:nvSpPr>
          <p:cNvPr id="8198" name="日期占位符 4"/>
          <p:cNvSpPr>
            <a:spLocks noGrp="1" noChangeArrowheads="1"/>
          </p:cNvSpPr>
          <p:nvPr/>
        </p:nvSpPr>
        <p:spPr bwMode="auto">
          <a:xfrm>
            <a:off x="381000" y="838200"/>
            <a:ext cx="59436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 b="1">
                <a:solidFill>
                  <a:schemeClr val="bg1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http://media.hust.edu.cn</a:t>
            </a: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华中科技大学数字媒体实验室</a:t>
            </a:r>
            <a:endParaRPr lang="en-US" altLang="zh-CN" sz="18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99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5"/>
          <p:cNvSpPr>
            <a:spLocks noChangeArrowheads="1"/>
          </p:cNvSpPr>
          <p:nvPr/>
        </p:nvSpPr>
        <p:spPr bwMode="auto">
          <a:xfrm>
            <a:off x="0" y="798513"/>
            <a:ext cx="9144000" cy="3127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>
              <a:solidFill>
                <a:srgbClr val="19426B"/>
              </a:solidFill>
              <a:ea typeface="微软雅黑" panose="020B0503020204020204" pitchFamily="34" charset="-122"/>
              <a:sym typeface="Verdana" panose="020B0604030504040204" pitchFamily="34" charset="0"/>
            </a:endParaRPr>
          </a:p>
        </p:txBody>
      </p:sp>
      <p:sp>
        <p:nvSpPr>
          <p:cNvPr id="8195" name="Rectangle 16"/>
          <p:cNvSpPr>
            <a:spLocks noChangeArrowheads="1"/>
          </p:cNvSpPr>
          <p:nvPr/>
        </p:nvSpPr>
        <p:spPr bwMode="auto">
          <a:xfrm>
            <a:off x="0" y="0"/>
            <a:ext cx="9144000" cy="83661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>
              <a:solidFill>
                <a:srgbClr val="19426B"/>
              </a:solidFill>
              <a:ea typeface="微软雅黑" panose="020B0503020204020204" pitchFamily="34" charset="-122"/>
              <a:sym typeface="Verdana" panose="020B0604030504040204" pitchFamily="34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88913"/>
            <a:ext cx="6840537" cy="5635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 smtClean="0"/>
              <a:t>Ambari</a:t>
            </a:r>
            <a:r>
              <a:rPr lang="zh-CN" altLang="en-US" dirty="0"/>
              <a:t>集群</a:t>
            </a:r>
            <a:r>
              <a:rPr lang="zh-CN" altLang="en-US" dirty="0" smtClean="0"/>
              <a:t>搭建</a:t>
            </a:r>
            <a:endParaRPr lang="zh-CN" altLang="zh-CN" dirty="0" smtClean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634" y="1172074"/>
            <a:ext cx="8784732" cy="55895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0" dirty="0" err="1"/>
              <a:t>ambari</a:t>
            </a:r>
            <a:endParaRPr lang="en-US" altLang="zh-CN" b="0" dirty="0"/>
          </a:p>
          <a:p>
            <a:pPr lvl="1">
              <a:lnSpc>
                <a:spcPct val="150000"/>
              </a:lnSpc>
              <a:buClr>
                <a:srgbClr val="35C9C2"/>
              </a:buClr>
              <a:buFont typeface="Wingdings" panose="05000000000000000000" pitchFamily="2" charset="2"/>
              <a:buChar char="Ø"/>
            </a:pPr>
            <a:r>
              <a:rPr lang="zh-CN" altLang="en-US" sz="2400" b="0" dirty="0" smtClean="0">
                <a:solidFill>
                  <a:srgbClr val="19426B"/>
                </a:solidFill>
              </a:rPr>
              <a:t>快速搭建</a:t>
            </a:r>
            <a:r>
              <a:rPr lang="en-US" altLang="zh-CN" sz="2400" b="0" dirty="0" smtClean="0">
                <a:solidFill>
                  <a:srgbClr val="19426B"/>
                </a:solidFill>
              </a:rPr>
              <a:t>Hadoop</a:t>
            </a:r>
            <a:r>
              <a:rPr lang="zh-CN" altLang="en-US" sz="2400" b="0" dirty="0" smtClean="0">
                <a:solidFill>
                  <a:srgbClr val="19426B"/>
                </a:solidFill>
              </a:rPr>
              <a:t>相关集群，便于维护整个集群</a:t>
            </a:r>
            <a:endParaRPr lang="en-US" altLang="zh-CN" sz="2400" b="0" dirty="0" smtClean="0">
              <a:solidFill>
                <a:srgbClr val="19426B"/>
              </a:solidFill>
            </a:endParaRPr>
          </a:p>
          <a:p>
            <a:pPr lvl="1">
              <a:lnSpc>
                <a:spcPct val="150000"/>
              </a:lnSpc>
              <a:buClr>
                <a:srgbClr val="35C9C2"/>
              </a:buClr>
              <a:buFont typeface="Wingdings" panose="05000000000000000000" pitchFamily="2" charset="2"/>
              <a:buChar char="Ø"/>
            </a:pPr>
            <a:r>
              <a:rPr lang="zh-CN" altLang="en-US" sz="2400" b="0" dirty="0" smtClean="0">
                <a:solidFill>
                  <a:srgbClr val="19426B"/>
                </a:solidFill>
              </a:rPr>
              <a:t>主要支持</a:t>
            </a:r>
            <a:r>
              <a:rPr lang="en-US" altLang="zh-CN" sz="2400" b="0" dirty="0" smtClean="0">
                <a:solidFill>
                  <a:srgbClr val="19426B"/>
                </a:solidFill>
              </a:rPr>
              <a:t>Apache Hadoop</a:t>
            </a:r>
            <a:r>
              <a:rPr lang="zh-CN" altLang="en-US" sz="2400" b="0" dirty="0" smtClean="0">
                <a:solidFill>
                  <a:srgbClr val="19426B"/>
                </a:solidFill>
              </a:rPr>
              <a:t>生态圈中的组件</a:t>
            </a:r>
            <a:endParaRPr lang="en-US" altLang="zh-CN" sz="2400" b="0" dirty="0" smtClean="0">
              <a:solidFill>
                <a:srgbClr val="19426B"/>
              </a:solidFill>
            </a:endParaRPr>
          </a:p>
          <a:p>
            <a:pPr lvl="1">
              <a:lnSpc>
                <a:spcPct val="150000"/>
              </a:lnSpc>
              <a:buClr>
                <a:srgbClr val="35C9C2"/>
              </a:buClr>
              <a:buFont typeface="Wingdings" panose="05000000000000000000" pitchFamily="2" charset="2"/>
              <a:buChar char="Ø"/>
            </a:pPr>
            <a:r>
              <a:rPr lang="zh-CN" altLang="en-US" sz="2400" b="0" dirty="0" smtClean="0">
                <a:solidFill>
                  <a:srgbClr val="19426B"/>
                </a:solidFill>
              </a:rPr>
              <a:t>由</a:t>
            </a:r>
            <a:r>
              <a:rPr lang="en-US" altLang="zh-CN" sz="2400" b="0" dirty="0" err="1" smtClean="0">
                <a:solidFill>
                  <a:srgbClr val="19426B"/>
                </a:solidFill>
              </a:rPr>
              <a:t>ambari</a:t>
            </a:r>
            <a:r>
              <a:rPr lang="en-US" altLang="zh-CN" sz="2400" b="0" dirty="0" smtClean="0">
                <a:solidFill>
                  <a:srgbClr val="19426B"/>
                </a:solidFill>
              </a:rPr>
              <a:t>-server</a:t>
            </a:r>
            <a:r>
              <a:rPr lang="zh-CN" altLang="en-US" sz="2400" b="0" dirty="0" smtClean="0">
                <a:solidFill>
                  <a:srgbClr val="19426B"/>
                </a:solidFill>
              </a:rPr>
              <a:t>、</a:t>
            </a:r>
            <a:r>
              <a:rPr lang="en-US" altLang="zh-CN" sz="2400" b="0" dirty="0" smtClean="0">
                <a:solidFill>
                  <a:srgbClr val="19426B"/>
                </a:solidFill>
              </a:rPr>
              <a:t>ambary-agent</a:t>
            </a:r>
            <a:r>
              <a:rPr lang="zh-CN" altLang="en-US" sz="2400" b="0" dirty="0" smtClean="0">
                <a:solidFill>
                  <a:srgbClr val="19426B"/>
                </a:solidFill>
              </a:rPr>
              <a:t>组成</a:t>
            </a:r>
            <a:endParaRPr lang="en-US" altLang="zh-CN" sz="2400" b="0" dirty="0">
              <a:solidFill>
                <a:srgbClr val="19426B"/>
              </a:solidFill>
            </a:endParaRPr>
          </a:p>
          <a:p>
            <a:pPr lvl="1">
              <a:lnSpc>
                <a:spcPct val="150000"/>
              </a:lnSpc>
              <a:buClr>
                <a:srgbClr val="35C9C2"/>
              </a:buClr>
              <a:buFont typeface="Wingdings" panose="05000000000000000000" pitchFamily="2" charset="2"/>
              <a:buChar char="Ø"/>
            </a:pPr>
            <a:r>
              <a:rPr lang="zh-CN" altLang="en-US" sz="2400" b="0" dirty="0" smtClean="0">
                <a:solidFill>
                  <a:srgbClr val="19426B"/>
                </a:solidFill>
              </a:rPr>
              <a:t>问题</a:t>
            </a:r>
            <a:endParaRPr lang="en-US" altLang="zh-CN" sz="2400" b="0" dirty="0" smtClean="0">
              <a:solidFill>
                <a:srgbClr val="19426B"/>
              </a:solidFill>
            </a:endParaRPr>
          </a:p>
          <a:p>
            <a:pPr lvl="2">
              <a:lnSpc>
                <a:spcPct val="150000"/>
              </a:lnSpc>
              <a:buClr>
                <a:srgbClr val="35C9C2"/>
              </a:buClr>
              <a:buFont typeface="Wingdings" panose="05000000000000000000" pitchFamily="2" charset="2"/>
              <a:buChar char="l"/>
            </a:pPr>
            <a:r>
              <a:rPr lang="zh-CN" altLang="en-US" sz="2000" b="0" dirty="0" smtClean="0"/>
              <a:t>第一次安装时需要相对较长时间，公共源下载安装包并分发</a:t>
            </a:r>
            <a:endParaRPr lang="en-US" altLang="zh-CN" sz="2000" b="0" dirty="0"/>
          </a:p>
          <a:p>
            <a:pPr lvl="2">
              <a:lnSpc>
                <a:spcPct val="150000"/>
              </a:lnSpc>
              <a:buClr>
                <a:srgbClr val="35C9C2"/>
              </a:buClr>
              <a:buFont typeface="Wingdings" panose="05000000000000000000" pitchFamily="2" charset="2"/>
              <a:buChar char="l"/>
            </a:pPr>
            <a:r>
              <a:rPr lang="zh-CN" altLang="en-US" sz="2000" b="0" dirty="0" smtClean="0"/>
              <a:t>各个组件的相关配置需要重新自行配置</a:t>
            </a:r>
            <a:endParaRPr lang="en-US" altLang="zh-CN" sz="2000" b="0" dirty="0" smtClean="0"/>
          </a:p>
          <a:p>
            <a:pPr lvl="2">
              <a:lnSpc>
                <a:spcPct val="150000"/>
              </a:lnSpc>
              <a:buClr>
                <a:srgbClr val="35C9C2"/>
              </a:buClr>
              <a:buFont typeface="Wingdings" panose="05000000000000000000" pitchFamily="2" charset="2"/>
              <a:buChar char="l"/>
            </a:pPr>
            <a:r>
              <a:rPr lang="zh-CN" altLang="en-US" sz="2000" b="0" dirty="0" smtClean="0"/>
              <a:t>会强制安装一些额外的非必须组件</a:t>
            </a:r>
          </a:p>
          <a:p>
            <a:pPr lvl="1">
              <a:lnSpc>
                <a:spcPct val="150000"/>
              </a:lnSpc>
              <a:buClr>
                <a:srgbClr val="35C9C2"/>
              </a:buClr>
              <a:buFont typeface="Wingdings" panose="05000000000000000000" pitchFamily="2" charset="2"/>
              <a:buChar char="Ø"/>
            </a:pPr>
            <a:r>
              <a:rPr lang="zh-CN" altLang="en-US" sz="2400" b="0" dirty="0" smtClean="0"/>
              <a:t>后期考虑使用</a:t>
            </a:r>
            <a:endParaRPr lang="en-US" altLang="zh-CN" b="0" dirty="0" smtClean="0"/>
          </a:p>
        </p:txBody>
      </p:sp>
      <p:sp>
        <p:nvSpPr>
          <p:cNvPr id="8198" name="日期占位符 4"/>
          <p:cNvSpPr>
            <a:spLocks noGrp="1" noChangeArrowheads="1"/>
          </p:cNvSpPr>
          <p:nvPr/>
        </p:nvSpPr>
        <p:spPr bwMode="auto">
          <a:xfrm>
            <a:off x="381000" y="838200"/>
            <a:ext cx="59436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 b="1">
                <a:solidFill>
                  <a:schemeClr val="bg1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http://media.hust.edu.cn</a:t>
            </a: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华中科技大学数字媒体实验室</a:t>
            </a:r>
            <a:endParaRPr lang="en-US" altLang="zh-CN" sz="18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2350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5"/>
          <p:cNvSpPr>
            <a:spLocks noChangeArrowheads="1"/>
          </p:cNvSpPr>
          <p:nvPr/>
        </p:nvSpPr>
        <p:spPr bwMode="auto">
          <a:xfrm>
            <a:off x="0" y="798513"/>
            <a:ext cx="9144000" cy="3127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>
              <a:solidFill>
                <a:srgbClr val="19426B"/>
              </a:solidFill>
              <a:ea typeface="微软雅黑" panose="020B0503020204020204" pitchFamily="34" charset="-122"/>
              <a:sym typeface="Verdana" panose="020B0604030504040204" pitchFamily="34" charset="0"/>
            </a:endParaRPr>
          </a:p>
        </p:txBody>
      </p:sp>
      <p:sp>
        <p:nvSpPr>
          <p:cNvPr id="8195" name="Rectangle 16"/>
          <p:cNvSpPr>
            <a:spLocks noChangeArrowheads="1"/>
          </p:cNvSpPr>
          <p:nvPr/>
        </p:nvSpPr>
        <p:spPr bwMode="auto">
          <a:xfrm>
            <a:off x="0" y="0"/>
            <a:ext cx="9144000" cy="83661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>
              <a:solidFill>
                <a:srgbClr val="19426B"/>
              </a:solidFill>
              <a:ea typeface="微软雅黑" panose="020B0503020204020204" pitchFamily="34" charset="-122"/>
              <a:sym typeface="Verdana" panose="020B0604030504040204" pitchFamily="34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88913"/>
            <a:ext cx="6840537" cy="5635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 smtClean="0"/>
              <a:t>Ambari</a:t>
            </a:r>
            <a:r>
              <a:rPr lang="zh-CN" altLang="en-US" dirty="0" smtClean="0"/>
              <a:t>集群示意图</a:t>
            </a:r>
            <a:endParaRPr lang="zh-CN" altLang="zh-CN" dirty="0" smtClean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634" y="1172074"/>
            <a:ext cx="8784732" cy="55895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endParaRPr lang="zh-CN" altLang="en-US" sz="2000" b="0" dirty="0" smtClean="0"/>
          </a:p>
        </p:txBody>
      </p:sp>
      <p:sp>
        <p:nvSpPr>
          <p:cNvPr id="8198" name="日期占位符 4"/>
          <p:cNvSpPr>
            <a:spLocks noGrp="1" noChangeArrowheads="1"/>
          </p:cNvSpPr>
          <p:nvPr/>
        </p:nvSpPr>
        <p:spPr bwMode="auto">
          <a:xfrm>
            <a:off x="381000" y="838200"/>
            <a:ext cx="59436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 b="1">
                <a:solidFill>
                  <a:schemeClr val="bg1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http://media.hust.edu.cn</a:t>
            </a: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华中科技大学数字媒体实验室</a:t>
            </a:r>
            <a:endParaRPr lang="en-US" altLang="zh-CN" sz="1800" b="0" dirty="0"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34" y="1146975"/>
            <a:ext cx="8744511" cy="569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9145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5"/>
          <p:cNvSpPr>
            <a:spLocks noChangeArrowheads="1"/>
          </p:cNvSpPr>
          <p:nvPr/>
        </p:nvSpPr>
        <p:spPr bwMode="auto">
          <a:xfrm>
            <a:off x="0" y="798513"/>
            <a:ext cx="9144000" cy="3127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>
              <a:solidFill>
                <a:srgbClr val="19426B"/>
              </a:solidFill>
              <a:ea typeface="微软雅黑" panose="020B0503020204020204" pitchFamily="34" charset="-122"/>
              <a:sym typeface="Verdana" panose="020B0604030504040204" pitchFamily="34" charset="0"/>
            </a:endParaRPr>
          </a:p>
        </p:txBody>
      </p:sp>
      <p:sp>
        <p:nvSpPr>
          <p:cNvPr id="8195" name="Rectangle 16"/>
          <p:cNvSpPr>
            <a:spLocks noChangeArrowheads="1"/>
          </p:cNvSpPr>
          <p:nvPr/>
        </p:nvSpPr>
        <p:spPr bwMode="auto">
          <a:xfrm>
            <a:off x="0" y="0"/>
            <a:ext cx="9144000" cy="83661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>
              <a:solidFill>
                <a:srgbClr val="19426B"/>
              </a:solidFill>
              <a:ea typeface="微软雅黑" panose="020B0503020204020204" pitchFamily="34" charset="-122"/>
              <a:sym typeface="Verdana" panose="020B0604030504040204" pitchFamily="34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88913"/>
            <a:ext cx="6840537" cy="5635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重构搜球网</a:t>
            </a:r>
            <a:endParaRPr lang="zh-CN" altLang="zh-CN" dirty="0" smtClean="0"/>
          </a:p>
        </p:txBody>
      </p:sp>
      <p:sp>
        <p:nvSpPr>
          <p:cNvPr id="8198" name="日期占位符 4"/>
          <p:cNvSpPr>
            <a:spLocks noGrp="1" noChangeArrowheads="1"/>
          </p:cNvSpPr>
          <p:nvPr/>
        </p:nvSpPr>
        <p:spPr bwMode="auto">
          <a:xfrm>
            <a:off x="381000" y="838200"/>
            <a:ext cx="59436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 b="1">
                <a:solidFill>
                  <a:schemeClr val="bg1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http://media.hust.edu.cn</a:t>
            </a: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华中科技大学数字媒体实验室</a:t>
            </a:r>
            <a:endParaRPr lang="en-US" altLang="zh-CN" sz="1800" b="0" dirty="0"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94" y="1233522"/>
            <a:ext cx="7863306" cy="533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80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0000001">
  <a:themeElements>
    <a:clrScheme name="">
      <a:dk1>
        <a:srgbClr val="19426B"/>
      </a:dk1>
      <a:lt1>
        <a:srgbClr val="FFFFFF"/>
      </a:lt1>
      <a:dk2>
        <a:srgbClr val="008080"/>
      </a:dk2>
      <a:lt2>
        <a:srgbClr val="B2B2B2"/>
      </a:lt2>
      <a:accent1>
        <a:srgbClr val="35C9C2"/>
      </a:accent1>
      <a:accent2>
        <a:srgbClr val="398AC7"/>
      </a:accent2>
      <a:accent3>
        <a:srgbClr val="FFFFFF"/>
      </a:accent3>
      <a:accent4>
        <a:srgbClr val="14375A"/>
      </a:accent4>
      <a:accent5>
        <a:srgbClr val="AEE1DD"/>
      </a:accent5>
      <a:accent6>
        <a:srgbClr val="337DB4"/>
      </a:accent6>
      <a:hlink>
        <a:srgbClr val="8BBC00"/>
      </a:hlink>
      <a:folHlink>
        <a:srgbClr val="6D50CA"/>
      </a:folHlink>
    </a:clrScheme>
    <a:fontScheme name="Ppt000000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19426B"/>
      </a:dk1>
      <a:lt1>
        <a:srgbClr val="FFFFFF"/>
      </a:lt1>
      <a:dk2>
        <a:srgbClr val="008080"/>
      </a:dk2>
      <a:lt2>
        <a:srgbClr val="B2B2B2"/>
      </a:lt2>
      <a:accent1>
        <a:srgbClr val="35C9C2"/>
      </a:accent1>
      <a:accent2>
        <a:srgbClr val="398AC7"/>
      </a:accent2>
      <a:accent3>
        <a:srgbClr val="FFFFFF"/>
      </a:accent3>
      <a:accent4>
        <a:srgbClr val="14375A"/>
      </a:accent4>
      <a:accent5>
        <a:srgbClr val="AEE1DD"/>
      </a:accent5>
      <a:accent6>
        <a:srgbClr val="337DB4"/>
      </a:accent6>
      <a:hlink>
        <a:srgbClr val="8BBC00"/>
      </a:hlink>
      <a:folHlink>
        <a:srgbClr val="6D50C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4548</TotalTime>
  <Words>798</Words>
  <Application>Microsoft Office PowerPoint</Application>
  <PresentationFormat>全屏显示(4:3)</PresentationFormat>
  <Paragraphs>147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华文行楷</vt:lpstr>
      <vt:lpstr>宋体</vt:lpstr>
      <vt:lpstr>微软雅黑</vt:lpstr>
      <vt:lpstr>Arial</vt:lpstr>
      <vt:lpstr>Comic Sans MS</vt:lpstr>
      <vt:lpstr>Times New Roman</vt:lpstr>
      <vt:lpstr>Verdana</vt:lpstr>
      <vt:lpstr>Wingdings</vt:lpstr>
      <vt:lpstr>Ppt0000001</vt:lpstr>
      <vt:lpstr>自定义设计方案</vt:lpstr>
      <vt:lpstr>1_自定义设计方案</vt:lpstr>
      <vt:lpstr>                  11月工作汇报 </vt:lpstr>
      <vt:lpstr>汇报内容一览</vt:lpstr>
      <vt:lpstr>计划工作</vt:lpstr>
      <vt:lpstr>汇报内容一览</vt:lpstr>
      <vt:lpstr>完成情况</vt:lpstr>
      <vt:lpstr>维护搜球网</vt:lpstr>
      <vt:lpstr>Ambari集群搭建</vt:lpstr>
      <vt:lpstr>Ambari集群示意图</vt:lpstr>
      <vt:lpstr>重构搜球网</vt:lpstr>
      <vt:lpstr>图片服务器</vt:lpstr>
      <vt:lpstr>图片服务器-写入数据流</vt:lpstr>
      <vt:lpstr>图片服务器-读取数据流</vt:lpstr>
      <vt:lpstr>图片服务器</vt:lpstr>
      <vt:lpstr>汇报内容一览</vt:lpstr>
      <vt:lpstr>图片服务器</vt:lpstr>
      <vt:lpstr>汇报内容一览</vt:lpstr>
      <vt:lpstr>后续工作展望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9月工作汇报</dc:title>
  <dc:creator>熊思</dc:creator>
  <cp:lastModifiedBy>熊思</cp:lastModifiedBy>
  <cp:revision>684</cp:revision>
  <dcterms:modified xsi:type="dcterms:W3CDTF">2016-11-29T15:17:47Z</dcterms:modified>
</cp:coreProperties>
</file>