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45" r:id="rId2"/>
    <p:sldId id="306" r:id="rId3"/>
    <p:sldId id="316" r:id="rId4"/>
    <p:sldId id="318" r:id="rId5"/>
    <p:sldId id="326" r:id="rId6"/>
    <p:sldId id="329" r:id="rId7"/>
    <p:sldId id="330" r:id="rId8"/>
    <p:sldId id="331" r:id="rId9"/>
    <p:sldId id="332" r:id="rId10"/>
    <p:sldId id="333" r:id="rId11"/>
    <p:sldId id="337" r:id="rId12"/>
    <p:sldId id="334" r:id="rId13"/>
    <p:sldId id="335" r:id="rId14"/>
    <p:sldId id="336" r:id="rId15"/>
    <p:sldId id="338" r:id="rId16"/>
    <p:sldId id="339" r:id="rId17"/>
    <p:sldId id="340" r:id="rId18"/>
    <p:sldId id="341" r:id="rId19"/>
    <p:sldId id="342" r:id="rId20"/>
    <p:sldId id="343" r:id="rId21"/>
    <p:sldId id="317" r:id="rId22"/>
    <p:sldId id="344" r:id="rId23"/>
    <p:sldId id="320" r:id="rId24"/>
    <p:sldId id="321" r:id="rId2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37" d="100"/>
          <a:sy n="37" d="100"/>
        </p:scale>
        <p:origin x="312" y="4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定向爬虫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简单的模拟登录</a:t>
            </a:r>
          </a:p>
        </p:txBody>
      </p:sp>
    </p:spTree>
    <p:extLst>
      <p:ext uri="{BB962C8B-B14F-4D97-AF65-F5344CB8AC3E}">
        <p14:creationId xmlns:p14="http://schemas.microsoft.com/office/powerpoint/2010/main" val="308216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Cookies</a:t>
            </a:r>
            <a:r>
              <a:rPr lang="zh-CN" altLang="en-US" smtClean="0"/>
              <a:t>与保持登录 </a:t>
            </a:r>
            <a:r>
              <a:rPr lang="en-US" altLang="zh-CN" smtClean="0"/>
              <a:t>— 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保持登录机制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/>
            <a:r>
              <a:rPr lang="zh-CN" altLang="en-US" dirty="0" smtClean="0"/>
              <a:t>    当</a:t>
            </a:r>
            <a:r>
              <a:rPr lang="zh-CN" altLang="en-US" dirty="0"/>
              <a:t>登录一个网站时，网站往往会请求用户输入用户名和密码，并且用户可以勾选“下次自动登录”。如果勾选了，那么下次访问同一网站时，用户会发现没输入用户名和密码就已经登录了。这正是因为前一次登录时，服务器发送了包含登录凭据（用户名加密码的某种加密形式）的</a:t>
            </a:r>
            <a:r>
              <a:rPr lang="en-US" altLang="zh-CN" dirty="0"/>
              <a:t>Cookie</a:t>
            </a:r>
            <a:r>
              <a:rPr lang="zh-CN" altLang="en-US" dirty="0"/>
              <a:t>到用户的硬盘上。第二次登录时，（如果该</a:t>
            </a:r>
            <a:r>
              <a:rPr lang="en-US" altLang="zh-CN" dirty="0"/>
              <a:t>Cookie</a:t>
            </a:r>
            <a:r>
              <a:rPr lang="zh-CN" altLang="en-US" dirty="0"/>
              <a:t>尚未到期）浏览器会发送该</a:t>
            </a:r>
            <a:r>
              <a:rPr lang="en-US" altLang="zh-CN" dirty="0"/>
              <a:t>Cookie</a:t>
            </a:r>
            <a:r>
              <a:rPr lang="zh-CN" altLang="en-US" dirty="0"/>
              <a:t>，服务器验证凭据，于是不必输入用户名和密码就让用户登录了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algn="r"/>
            <a:r>
              <a:rPr lang="en-US" altLang="zh-CN" dirty="0" smtClean="0"/>
              <a:t>——</a:t>
            </a:r>
            <a:r>
              <a:rPr lang="en-US" altLang="zh-CN" dirty="0" err="1" smtClean="0"/>
              <a:t>wikipedia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49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定向爬虫：简单</a:t>
            </a:r>
            <a:r>
              <a:rPr lang="zh-CN" altLang="en-US" dirty="0" smtClean="0"/>
              <a:t>的模拟登录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Cookies</a:t>
            </a:r>
            <a:r>
              <a:rPr lang="zh-CN" altLang="en-US"/>
              <a:t>模拟</a:t>
            </a:r>
            <a:r>
              <a:rPr lang="zh-CN" altLang="en-US" smtClean="0"/>
              <a:t>登录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Cookies</a:t>
            </a:r>
            <a:r>
              <a:rPr lang="zh-CN" altLang="en-US" smtClean="0"/>
              <a:t>模拟登录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Fiddler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Cookies</a:t>
            </a:r>
          </a:p>
          <a:p>
            <a:r>
              <a:rPr lang="en-US" altLang="zh-CN" dirty="0" smtClean="0"/>
              <a:t>Requests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Cookies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759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Cookies</a:t>
            </a:r>
            <a:r>
              <a:rPr lang="zh-CN" altLang="en-US"/>
              <a:t>模拟</a:t>
            </a:r>
            <a:r>
              <a:rPr lang="zh-CN" altLang="en-US" smtClean="0"/>
              <a:t>登录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Fiddler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获取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Cookies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228040"/>
            <a:ext cx="22201200" cy="10119600"/>
          </a:xfrm>
        </p:spPr>
        <p:txBody>
          <a:bodyPr/>
          <a:lstStyle/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/>
              <a:t>抓取登录数据包</a:t>
            </a:r>
            <a:endParaRPr lang="en-US" altLang="zh-CN" dirty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/>
              <a:t>获取</a:t>
            </a:r>
            <a:r>
              <a:rPr lang="en-US" altLang="zh-CN" dirty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31449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Cookies</a:t>
            </a:r>
            <a:r>
              <a:rPr lang="zh-CN" altLang="en-US" smtClean="0"/>
              <a:t>模拟登录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Requests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提交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Cookies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296684"/>
            <a:ext cx="22201200" cy="10119600"/>
          </a:xfrm>
        </p:spPr>
        <p:txBody>
          <a:bodyPr/>
          <a:lstStyle/>
          <a:p>
            <a:pPr marL="0" indent="0">
              <a:buClrTx/>
              <a:buSzPct val="75000"/>
            </a:pP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 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{"Cookie":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“XXXXXXXX”}</a:t>
            </a:r>
            <a:endParaRPr lang="en-US" altLang="zh-CN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75000"/>
            </a:pP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 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cookies=cookie)</a:t>
            </a:r>
            <a:endParaRPr lang="en-US" altLang="zh-CN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7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定向爬虫：简单</a:t>
            </a:r>
            <a:r>
              <a:rPr lang="zh-CN" altLang="en-US" dirty="0" smtClean="0"/>
              <a:t>的模拟登录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模拟登录新浪微博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7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模拟登录新浪微博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分析新浪微博登录机制</a:t>
            </a:r>
            <a:endParaRPr lang="en-US" altLang="zh-CN" dirty="0" smtClean="0"/>
          </a:p>
          <a:p>
            <a:r>
              <a:rPr lang="zh-CN" altLang="en-US" dirty="0" smtClean="0"/>
              <a:t>分析需要提交的数据</a:t>
            </a:r>
            <a:endParaRPr lang="en-US" altLang="zh-CN" dirty="0" smtClean="0"/>
          </a:p>
          <a:p>
            <a:r>
              <a:rPr lang="en-US" altLang="zh-CN" dirty="0" smtClean="0"/>
              <a:t>Requests</a:t>
            </a:r>
            <a:r>
              <a:rPr lang="zh-CN" altLang="en-US" dirty="0" smtClean="0"/>
              <a:t>提交数据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382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模拟登录新浪微博 </a:t>
            </a:r>
            <a:r>
              <a:rPr lang="en-US" altLang="zh-CN" smtClean="0"/>
              <a:t>— 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分析新浪微博登录机制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/>
              <a:t>输入用户名密码</a:t>
            </a:r>
            <a:endParaRPr lang="en-US" altLang="zh-CN" dirty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/>
              <a:t>发送</a:t>
            </a:r>
            <a:r>
              <a:rPr lang="zh-CN" altLang="en-US" dirty="0" smtClean="0"/>
              <a:t>给服务器</a:t>
            </a:r>
            <a:endParaRPr lang="en-US" altLang="zh-CN" dirty="0" smtClean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/>
              <a:t>服务器验证成功</a:t>
            </a:r>
            <a:endParaRPr lang="en-US" altLang="zh-CN" dirty="0" smtClean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/>
              <a:t>返回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与正常页面</a:t>
            </a:r>
            <a:endParaRPr lang="en-US" altLang="zh-CN" dirty="0" smtClean="0"/>
          </a:p>
          <a:p>
            <a:pPr marL="19080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581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模拟登录新浪微博 </a:t>
            </a:r>
            <a:r>
              <a:rPr lang="en-US" altLang="zh-CN" smtClean="0"/>
              <a:t>— 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分析需要提交的数据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>
              <a:buFont typeface="Arial" panose="020B0604020202020204" pitchFamily="34" charset="0"/>
              <a:buChar char="•"/>
            </a:pPr>
            <a:r>
              <a:rPr lang="en-US" altLang="zh-CN" dirty="0"/>
              <a:t>Mobile</a:t>
            </a:r>
            <a:r>
              <a:rPr lang="zh-CN" altLang="en-US" dirty="0"/>
              <a:t>（用户名）</a:t>
            </a:r>
            <a:endParaRPr lang="en-US" altLang="zh-CN" dirty="0"/>
          </a:p>
          <a:p>
            <a:pPr marL="698400">
              <a:buFont typeface="Arial" panose="020B0604020202020204" pitchFamily="34" charset="0"/>
              <a:buChar char="•"/>
            </a:pPr>
            <a:r>
              <a:rPr lang="en-US" altLang="zh-CN" dirty="0"/>
              <a:t>Password </a:t>
            </a:r>
            <a:r>
              <a:rPr lang="zh-CN" altLang="en-US" dirty="0"/>
              <a:t>（密码）</a:t>
            </a:r>
            <a:endParaRPr lang="en-US" altLang="zh-CN" dirty="0"/>
          </a:p>
          <a:p>
            <a:pPr marL="698400">
              <a:buFont typeface="Arial" panose="020B0604020202020204" pitchFamily="34" charset="0"/>
              <a:buChar char="•"/>
            </a:pPr>
            <a:r>
              <a:rPr lang="en-US" altLang="zh-CN" dirty="0"/>
              <a:t>remember</a:t>
            </a:r>
            <a:r>
              <a:rPr lang="zh-CN" altLang="en-US" dirty="0"/>
              <a:t>（是否保持登录）</a:t>
            </a:r>
            <a:endParaRPr lang="en-US" altLang="zh-CN" dirty="0"/>
          </a:p>
          <a:p>
            <a:pPr marL="698400">
              <a:buFont typeface="Arial" panose="020B0604020202020204" pitchFamily="34" charset="0"/>
              <a:buChar char="•"/>
            </a:pPr>
            <a:r>
              <a:rPr lang="en-US" altLang="zh-CN" dirty="0" err="1"/>
              <a:t>backURL</a:t>
            </a:r>
            <a:r>
              <a:rPr lang="en-US" altLang="zh-CN" dirty="0"/>
              <a:t> </a:t>
            </a:r>
            <a:r>
              <a:rPr lang="zh-CN" altLang="en-US" dirty="0"/>
              <a:t>（登录以后返回的地址）</a:t>
            </a:r>
            <a:endParaRPr lang="en-US" altLang="zh-CN" dirty="0"/>
          </a:p>
          <a:p>
            <a:pPr marL="698400">
              <a:buFont typeface="Arial" panose="020B0604020202020204" pitchFamily="34" charset="0"/>
              <a:buChar char="•"/>
            </a:pPr>
            <a:r>
              <a:rPr lang="en-US" altLang="zh-CN" dirty="0" err="1"/>
              <a:t>backTitle</a:t>
            </a:r>
            <a:r>
              <a:rPr lang="zh-CN" altLang="en-US" dirty="0"/>
              <a:t>（登录以后返回的标题）</a:t>
            </a:r>
            <a:endParaRPr lang="en-US" altLang="zh-CN" dirty="0"/>
          </a:p>
          <a:p>
            <a:pPr marL="698400">
              <a:buFont typeface="Arial" panose="020B0604020202020204" pitchFamily="34" charset="0"/>
              <a:buChar char="•"/>
            </a:pPr>
            <a:r>
              <a:rPr lang="en-US" altLang="zh-CN" dirty="0" err="1"/>
              <a:t>tryCount</a:t>
            </a:r>
            <a:r>
              <a:rPr lang="zh-CN" altLang="en-US" dirty="0"/>
              <a:t>（尝试次数）</a:t>
            </a:r>
            <a:endParaRPr lang="en-US" altLang="zh-CN" dirty="0"/>
          </a:p>
          <a:p>
            <a:pPr marL="698400">
              <a:buFont typeface="Arial" panose="020B0604020202020204" pitchFamily="34" charset="0"/>
              <a:buChar char="•"/>
            </a:pPr>
            <a:r>
              <a:rPr lang="en-US" altLang="zh-CN" dirty="0" err="1"/>
              <a:t>vk</a:t>
            </a:r>
            <a:r>
              <a:rPr lang="zh-CN" altLang="en-US" dirty="0"/>
              <a:t>（</a:t>
            </a: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zh-CN" altLang="en-US" dirty="0" smtClean="0"/>
              <a:t>简单</a:t>
            </a:r>
            <a:r>
              <a:rPr lang="zh-CN" altLang="en-US" dirty="0"/>
              <a:t>的验证码）</a:t>
            </a:r>
            <a:endParaRPr lang="en-US" altLang="zh-CN" dirty="0"/>
          </a:p>
          <a:p>
            <a:pPr marL="698400">
              <a:buFont typeface="Arial" panose="020B0604020202020204" pitchFamily="34" charset="0"/>
              <a:buChar char="•"/>
            </a:pPr>
            <a:r>
              <a:rPr lang="en-US" altLang="zh-CN" dirty="0"/>
              <a:t>submit</a:t>
            </a:r>
            <a:r>
              <a:rPr lang="zh-CN" altLang="en-US" dirty="0"/>
              <a:t>（登录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6984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action 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（</a:t>
            </a:r>
            <a:r>
              <a:rPr lang="en-US" altLang="zh-CN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URL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参数）</a:t>
            </a:r>
            <a:endParaRPr lang="en-US" altLang="zh-CN" dirty="0">
              <a:solidFill>
                <a:srgbClr val="FF5C00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55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模拟登录新浪微博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Requests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提交</a:t>
            </a:r>
            <a:r>
              <a:rPr lang="zh-CN" altLang="en-US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数据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ClrTx/>
              <a:buSzPct val="75000"/>
            </a:pP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{“mobile” : “XXXXXXXX”,</a:t>
            </a:r>
          </a:p>
          <a:p>
            <a:pPr marL="0" indent="0">
              <a:buClrTx/>
              <a:buSzPct val="75000"/>
            </a:pP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password</a:t>
            </a: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“XXXX”,</a:t>
            </a:r>
          </a:p>
          <a:p>
            <a:pPr marL="0" indent="0">
              <a:buClrTx/>
              <a:buSzPct val="75000"/>
            </a:pP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………….</a:t>
            </a:r>
          </a:p>
          <a:p>
            <a:pPr marL="0" indent="0">
              <a:buClrTx/>
              <a:buSzPct val="75000"/>
            </a:pP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  <a:endParaRPr lang="en-US" altLang="zh-CN" sz="400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75000"/>
            </a:pP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 </a:t>
            </a: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requests.post(url, data=data)</a:t>
            </a:r>
            <a:endParaRPr lang="en-US" altLang="zh-CN" sz="400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31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定向爬虫：简单的模拟登录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抓</a:t>
            </a:r>
            <a:r>
              <a:rPr lang="zh-CN" altLang="en-US" smtClean="0"/>
              <a:t>包利器</a:t>
            </a:r>
            <a:r>
              <a:rPr lang="en-US" altLang="zh-CN"/>
              <a:t>Fiddler</a:t>
            </a:r>
            <a:endParaRPr lang="en-US" altLang="zh-CN" dirty="0" smtClean="0"/>
          </a:p>
          <a:p>
            <a:r>
              <a:rPr lang="en-US" altLang="zh-CN" smtClean="0"/>
              <a:t>Cookies</a:t>
            </a:r>
            <a:r>
              <a:rPr lang="zh-CN" altLang="en-US" smtClean="0"/>
              <a:t>与保持登录</a:t>
            </a:r>
            <a:endParaRPr lang="en-US" altLang="zh-CN" dirty="0" smtClean="0"/>
          </a:p>
          <a:p>
            <a:r>
              <a:rPr lang="en-US" altLang="zh-CN" smtClean="0"/>
              <a:t>Cookies</a:t>
            </a:r>
            <a:r>
              <a:rPr lang="zh-CN" altLang="en-US" smtClean="0"/>
              <a:t>模拟登录</a:t>
            </a:r>
            <a:endParaRPr lang="en-US" altLang="zh-CN" dirty="0" smtClean="0"/>
          </a:p>
          <a:p>
            <a:r>
              <a:rPr lang="zh-CN" altLang="en-US" smtClean="0"/>
              <a:t>模拟登录新浪微博</a:t>
            </a:r>
            <a:endParaRPr lang="en-US" altLang="zh-CN" dirty="0" smtClean="0"/>
          </a:p>
          <a:p>
            <a:r>
              <a:rPr lang="zh-CN" altLang="en-US" smtClean="0"/>
              <a:t>实战</a:t>
            </a:r>
            <a:r>
              <a:rPr lang="en-US" altLang="zh-CN" smtClean="0"/>
              <a:t>——</a:t>
            </a:r>
            <a:r>
              <a:rPr lang="zh-CN" altLang="en-US" smtClean="0"/>
              <a:t>追女神助手</a:t>
            </a:r>
            <a:r>
              <a:rPr lang="en-US" altLang="zh-CN" smtClean="0"/>
              <a:t>v0.1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定向爬虫：简单</a:t>
            </a:r>
            <a:r>
              <a:rPr lang="zh-CN" altLang="en-US" dirty="0" smtClean="0"/>
              <a:t>的模拟登录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实战</a:t>
            </a:r>
            <a:r>
              <a:rPr lang="en-US" altLang="zh-CN" smtClean="0"/>
              <a:t>——</a:t>
            </a:r>
            <a:r>
              <a:rPr lang="zh-CN" altLang="en-US" smtClean="0"/>
              <a:t>追女神助手</a:t>
            </a:r>
            <a:r>
              <a:rPr lang="en-US" altLang="zh-CN" smtClean="0"/>
              <a:t>v0.1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6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实战</a:t>
            </a:r>
            <a:r>
              <a:rPr lang="en-US" altLang="zh-CN" smtClean="0"/>
              <a:t>——</a:t>
            </a:r>
            <a:r>
              <a:rPr lang="zh-CN" altLang="en-US" smtClean="0"/>
              <a:t>追女神助手</a:t>
            </a:r>
            <a:r>
              <a:rPr lang="en-US" altLang="zh-CN" smtClean="0"/>
              <a:t>v0</a:t>
            </a:r>
            <a:r>
              <a:rPr lang="en-US" altLang="zh-CN"/>
              <a:t>.</a:t>
            </a:r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52946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目标网站：新浪微博</a:t>
            </a:r>
            <a:endParaRPr lang="en-US" altLang="zh-CN" dirty="0" smtClean="0"/>
          </a:p>
          <a:p>
            <a:r>
              <a:rPr lang="zh-CN" altLang="en-US" dirty="0" smtClean="0"/>
              <a:t>目标内容：微博内容</a:t>
            </a:r>
            <a:endParaRPr lang="en-US" altLang="zh-CN" dirty="0" smtClean="0"/>
          </a:p>
          <a:p>
            <a:r>
              <a:rPr lang="zh-CN" altLang="en-US" dirty="0" smtClean="0"/>
              <a:t>目标流程：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044527" y="7612244"/>
            <a:ext cx="2646878" cy="830997"/>
          </a:xfrm>
          <a:prstGeom prst="rect">
            <a:avLst/>
          </a:prstGeom>
          <a:ln w="50800">
            <a:solidFill>
              <a:srgbClr val="35B558"/>
            </a:solidFill>
            <a:miter lim="800000"/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zh-CN" altLang="en-US" sz="480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监控微博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995752" y="7653739"/>
            <a:ext cx="3262432" cy="830997"/>
          </a:xfrm>
          <a:prstGeom prst="rect">
            <a:avLst/>
          </a:prstGeom>
          <a:ln w="50800">
            <a:solidFill>
              <a:srgbClr val="35B558"/>
            </a:solidFill>
            <a:miter lim="800000"/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zh-CN" altLang="en-US" sz="480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转发到邮箱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64822" y="7625313"/>
            <a:ext cx="2646878" cy="830997"/>
          </a:xfrm>
          <a:prstGeom prst="rect">
            <a:avLst/>
          </a:prstGeom>
          <a:ln w="50800">
            <a:solidFill>
              <a:srgbClr val="35B558"/>
            </a:solidFill>
            <a:miter lim="800000"/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zh-CN" altLang="en-US"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微</a:t>
            </a:r>
            <a:r>
              <a:rPr lang="zh-CN" altLang="en-US" sz="480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信推送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7308824" y="7233677"/>
            <a:ext cx="3915545" cy="1671122"/>
          </a:xfrm>
          <a:prstGeom prst="flowChartDecision">
            <a:avLst/>
          </a:prstGeom>
          <a:noFill/>
          <a:ln w="12700" cap="flat">
            <a:solidFill>
              <a:srgbClr val="35B558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有更新</a:t>
            </a:r>
          </a:p>
        </p:txBody>
      </p:sp>
      <p:cxnSp>
        <p:nvCxnSpPr>
          <p:cNvPr id="11" name="直接箭头连接符 10"/>
          <p:cNvCxnSpPr>
            <a:stCxn id="5" idx="3"/>
          </p:cNvCxnSpPr>
          <p:nvPr/>
        </p:nvCxnSpPr>
        <p:spPr>
          <a:xfrm flipV="1">
            <a:off x="4691405" y="8027740"/>
            <a:ext cx="1719979" cy="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文本框 29"/>
          <p:cNvSpPr txBox="1"/>
          <p:nvPr/>
        </p:nvSpPr>
        <p:spPr>
          <a:xfrm>
            <a:off x="12029464" y="6872129"/>
            <a:ext cx="800219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zh-CN" altLang="en-US" sz="480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是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51394" y="9907717"/>
            <a:ext cx="800219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zh-CN" altLang="en-US"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否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2" name="手杖形箭头 31"/>
          <p:cNvSpPr/>
          <p:nvPr/>
        </p:nvSpPr>
        <p:spPr>
          <a:xfrm rot="10800000">
            <a:off x="2466109" y="9010361"/>
            <a:ext cx="7243467" cy="2625709"/>
          </a:xfrm>
          <a:prstGeom prst="utur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4856317" y="7495376"/>
            <a:ext cx="2438220" cy="1105104"/>
          </a:xfrm>
          <a:prstGeom prst="right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11410298" y="7516686"/>
            <a:ext cx="2438220" cy="1105104"/>
          </a:xfrm>
          <a:prstGeom prst="right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17442393" y="7488260"/>
            <a:ext cx="2438220" cy="1105104"/>
          </a:xfrm>
          <a:prstGeom prst="right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3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30" grpId="0"/>
      <p:bldP spid="31" grpId="0"/>
      <p:bldP spid="32" grpId="0" animBg="1"/>
      <p:bldP spid="33" grpId="0" animBg="1"/>
      <p:bldP spid="34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实战</a:t>
            </a:r>
            <a:r>
              <a:rPr lang="en-US" altLang="zh-CN" smtClean="0"/>
              <a:t>——</a:t>
            </a:r>
            <a:r>
              <a:rPr lang="zh-CN" altLang="en-US" smtClean="0"/>
              <a:t>追女神助手</a:t>
            </a:r>
            <a:r>
              <a:rPr lang="en-US" altLang="zh-CN" smtClean="0"/>
              <a:t>v0.1 </a:t>
            </a:r>
            <a:r>
              <a:rPr lang="en-US" altLang="zh-CN"/>
              <a:t>— 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更多功能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12692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为什么是</a:t>
            </a:r>
            <a:r>
              <a:rPr lang="en-US" altLang="zh-CN" dirty="0" smtClean="0"/>
              <a:t>v0.1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v1.0?</a:t>
            </a:r>
          </a:p>
          <a:p>
            <a:r>
              <a:rPr lang="zh-CN" altLang="en-US" dirty="0" smtClean="0"/>
              <a:t>因为功能太简单了。如果你还能：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爬取她的关注列表，从而分析她的社交关系网络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爬取她全部的微博内容，然后分析她的性格与喜好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她微博里面经常提到某个明星？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别忘了我们讲过如何爬取百度贴吧</a:t>
            </a:r>
            <a:r>
              <a:rPr lang="en-US" altLang="zh-CN" dirty="0"/>
              <a:t>~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她微博里面经常爆照？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别忘了我们也会爬取照片</a:t>
            </a:r>
            <a:r>
              <a:rPr lang="en-US" altLang="zh-CN" dirty="0"/>
              <a:t>~</a:t>
            </a:r>
          </a:p>
          <a:p>
            <a:r>
              <a:rPr lang="zh-CN" altLang="en-US" dirty="0" smtClean="0"/>
              <a:t>爬不是目的，爬是为了实现目的</a:t>
            </a:r>
            <a:r>
              <a:rPr lang="en-US" altLang="zh-CN" dirty="0" smtClean="0"/>
              <a:t>~</a:t>
            </a:r>
          </a:p>
          <a:p>
            <a:r>
              <a:rPr lang="en-US" altLang="zh-CN" dirty="0" smtClean="0"/>
              <a:t>Come On </a:t>
            </a:r>
            <a:r>
              <a:rPr lang="zh-CN" altLang="en-US" dirty="0" smtClean="0"/>
              <a:t>少年，把学到的东西用起来</a:t>
            </a:r>
            <a:r>
              <a:rPr lang="en-US" altLang="zh-CN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9039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定向爬虫：简单</a:t>
            </a:r>
            <a:r>
              <a:rPr lang="zh-CN" altLang="en-US" dirty="0" smtClean="0"/>
              <a:t>的模拟登录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87268"/>
            <a:ext cx="22201200" cy="10281600"/>
          </a:xfrm>
        </p:spPr>
        <p:txBody>
          <a:bodyPr/>
          <a:lstStyle/>
          <a:p>
            <a:r>
              <a:rPr lang="zh-CN" altLang="en-US" dirty="0"/>
              <a:t>本套课程中我们学习</a:t>
            </a:r>
            <a:r>
              <a:rPr lang="zh-CN" altLang="en-US" dirty="0" smtClean="0"/>
              <a:t>了爬虫的模拟登录功能，你应当掌握以下知识：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登录新浪微博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通过提交表单登录新浪微博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你可以使用这些技巧来制作</a:t>
            </a:r>
            <a:r>
              <a:rPr lang="zh-CN" altLang="en-US" dirty="0" smtClean="0"/>
              <a:t>一个监控性的爬虫，例如本课实战项目中我们制作的追女神助手</a:t>
            </a:r>
            <a:r>
              <a:rPr lang="en-US" altLang="zh-CN" dirty="0" smtClean="0"/>
              <a:t>v0.1</a:t>
            </a:r>
            <a:r>
              <a:rPr lang="zh-CN" altLang="en-US" dirty="0" smtClean="0"/>
              <a:t>。从下一课开始，我们将讲解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，如果</a:t>
            </a:r>
            <a:r>
              <a:rPr lang="zh-CN" altLang="en-US" dirty="0"/>
              <a:t>想继续提高，你可以继续在极客学院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定向爬虫入门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定向爬虫：简单</a:t>
            </a:r>
            <a:r>
              <a:rPr lang="zh-CN" altLang="en-US" dirty="0" smtClean="0"/>
              <a:t>的模拟登录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抓包利器</a:t>
            </a:r>
            <a:r>
              <a:rPr lang="en-US" altLang="zh-CN" smtClean="0"/>
              <a:t>Fiddler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抓包利器</a:t>
            </a:r>
            <a:r>
              <a:rPr lang="en-US" altLang="zh-CN" dirty="0" smtClean="0"/>
              <a:t>Fiddler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Fiddler</a:t>
            </a:r>
            <a:r>
              <a:rPr lang="zh-CN" altLang="en-US" smtClean="0"/>
              <a:t>介绍</a:t>
            </a:r>
            <a:endParaRPr lang="en-US" altLang="zh-CN" dirty="0" smtClean="0"/>
          </a:p>
          <a:p>
            <a:r>
              <a:rPr lang="en-US" altLang="zh-CN" smtClean="0"/>
              <a:t>Fiddler</a:t>
            </a:r>
            <a:r>
              <a:rPr lang="zh-CN" altLang="en-US" smtClean="0"/>
              <a:t>抓包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抓</a:t>
            </a:r>
            <a:r>
              <a:rPr lang="zh-CN" altLang="en-US" smtClean="0"/>
              <a:t>包利器</a:t>
            </a:r>
            <a:r>
              <a:rPr lang="en-US" altLang="zh-CN" smtClean="0"/>
              <a:t>Fiddler</a:t>
            </a:r>
            <a:r>
              <a:rPr lang="zh-CN" altLang="en-US" smtClean="0"/>
              <a:t>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Fiddler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介绍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090752"/>
            <a:ext cx="22201200" cy="10119600"/>
          </a:xfrm>
        </p:spPr>
        <p:txBody>
          <a:bodyPr/>
          <a:lstStyle/>
          <a:p>
            <a:pPr marL="0" indent="0"/>
            <a:r>
              <a:rPr lang="zh-CN" altLang="en-US" dirty="0" smtClean="0"/>
              <a:t>电脑与互联网之间的通信是通过不同的数据包收发来实现的。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可以从中间对数据进行拦截，拷贝一份数据以后再将数据发送给目的端。</a:t>
            </a:r>
            <a:endParaRPr lang="en-US" altLang="zh-CN" dirty="0"/>
          </a:p>
          <a:p>
            <a:pPr marL="0" indent="0"/>
            <a:r>
              <a:rPr lang="zh-CN" altLang="en-US" dirty="0" smtClean="0"/>
              <a:t>同类的还有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				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5" name="左右箭头 4"/>
          <p:cNvSpPr/>
          <p:nvPr/>
        </p:nvSpPr>
        <p:spPr>
          <a:xfrm>
            <a:off x="6008664" y="6318294"/>
            <a:ext cx="4320000" cy="1440000"/>
          </a:xfrm>
          <a:prstGeom prst="leftRight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左右箭头 5"/>
          <p:cNvSpPr/>
          <p:nvPr/>
        </p:nvSpPr>
        <p:spPr>
          <a:xfrm>
            <a:off x="6008664" y="8369372"/>
            <a:ext cx="4320000" cy="1440000"/>
          </a:xfrm>
          <a:prstGeom prst="leftRight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13050558" y="8472338"/>
            <a:ext cx="4320000" cy="1440000"/>
          </a:xfrm>
          <a:prstGeom prst="leftRight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右箭头 7"/>
          <p:cNvSpPr/>
          <p:nvPr/>
        </p:nvSpPr>
        <p:spPr>
          <a:xfrm rot="5400000">
            <a:off x="10408068" y="9915092"/>
            <a:ext cx="1980000" cy="1618426"/>
          </a:xfrm>
          <a:prstGeom prst="right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81904" y="12022396"/>
            <a:ext cx="1422400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拷贝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681904" y="6643173"/>
            <a:ext cx="2273000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服务器</a:t>
            </a:r>
            <a:endParaRPr lang="zh-CN" altLang="en-US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576550" y="8728573"/>
            <a:ext cx="2273000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服务器</a:t>
            </a:r>
            <a:endParaRPr lang="zh-CN" altLang="en-US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84477" y="8728573"/>
            <a:ext cx="2273000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Fiddler</a:t>
            </a:r>
            <a:endParaRPr lang="zh-CN" altLang="en-US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18001" y="8667407"/>
            <a:ext cx="1134014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PC</a:t>
            </a:r>
            <a:endParaRPr lang="zh-CN" altLang="en-US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18001" y="6582007"/>
            <a:ext cx="1134014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PC</a:t>
            </a:r>
            <a:endParaRPr lang="zh-CN" altLang="en-US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抓</a:t>
            </a:r>
            <a:r>
              <a:rPr lang="zh-CN" altLang="en-US" smtClean="0"/>
              <a:t>包利器</a:t>
            </a:r>
            <a:r>
              <a:rPr lang="en-US" altLang="zh-CN" smtClean="0"/>
              <a:t>Fiddler</a:t>
            </a:r>
            <a:r>
              <a:rPr lang="zh-CN" altLang="en-US" smtClean="0"/>
              <a:t>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Fiddler</a:t>
            </a:r>
            <a:r>
              <a:rPr lang="zh-CN" altLang="en-US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抓包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056430"/>
            <a:ext cx="22201200" cy="10119600"/>
          </a:xfrm>
        </p:spPr>
        <p:txBody>
          <a:bodyPr/>
          <a:lstStyle/>
          <a:p>
            <a:r>
              <a:rPr lang="zh-CN" altLang="en-US" dirty="0" smtClean="0"/>
              <a:t>安装：一路下一步。</a:t>
            </a:r>
            <a:endParaRPr lang="en-US" altLang="zh-CN" dirty="0" smtClean="0"/>
          </a:p>
          <a:p>
            <a:r>
              <a:rPr lang="zh-CN" altLang="en-US" dirty="0" smtClean="0"/>
              <a:t>配置：</a:t>
            </a:r>
            <a:r>
              <a:rPr lang="en-US" altLang="zh-CN" dirty="0" smtClean="0"/>
              <a:t>					</a:t>
            </a:r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90800" y="6096000"/>
            <a:ext cx="3130985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altLang="zh-CN" sz="480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WinConfig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10985" y="6096000"/>
            <a:ext cx="1959191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勾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选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IE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211761" y="6095999"/>
            <a:ext cx="264687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zh-CN" altLang="en-US" sz="480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浏览网页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547981" y="6140488"/>
            <a:ext cx="449353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zh-CN" altLang="en-US" sz="480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一点一拖看数据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393415" y="5869141"/>
            <a:ext cx="2160000" cy="1440000"/>
          </a:xfrm>
          <a:prstGeom prst="right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8879682" y="5869141"/>
            <a:ext cx="2160000" cy="1440000"/>
          </a:xfrm>
          <a:prstGeom prst="right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14093292" y="5869141"/>
            <a:ext cx="2160000" cy="1440000"/>
          </a:xfrm>
          <a:prstGeom prst="right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89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定向爬虫：的模拟登录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Cookies</a:t>
            </a:r>
            <a:r>
              <a:rPr lang="zh-CN" altLang="en-US" smtClean="0"/>
              <a:t>与保持登录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Cookies</a:t>
            </a:r>
            <a:r>
              <a:rPr lang="zh-CN" altLang="en-US" smtClean="0"/>
              <a:t>与保持登录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Cookies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保持登录机制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81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Cookies</a:t>
            </a:r>
            <a:r>
              <a:rPr lang="zh-CN" altLang="en-US" smtClean="0"/>
              <a:t>与保持登录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Cookies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介绍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/>
            <a:r>
              <a:rPr lang="en-US" altLang="zh-CN" dirty="0" smtClean="0"/>
              <a:t>    Cookie</a:t>
            </a:r>
            <a:r>
              <a:rPr lang="zh-CN" altLang="en-US" dirty="0"/>
              <a:t>（复数形态</a:t>
            </a:r>
            <a:r>
              <a:rPr lang="en-US" altLang="zh-CN" dirty="0"/>
              <a:t>Cookies</a:t>
            </a:r>
            <a:r>
              <a:rPr lang="zh-CN" altLang="en-US" dirty="0"/>
              <a:t>），中文名称为小型文本文件或小甜</a:t>
            </a:r>
            <a:r>
              <a:rPr lang="zh-CN" altLang="en-US" dirty="0" smtClean="0"/>
              <a:t>饼，</a:t>
            </a:r>
            <a:r>
              <a:rPr lang="zh-CN" altLang="en-US" dirty="0"/>
              <a:t>指</a:t>
            </a:r>
            <a:r>
              <a:rPr lang="zh-CN" altLang="en-US" dirty="0" smtClean="0"/>
              <a:t>某些网站</a:t>
            </a:r>
            <a:r>
              <a:rPr lang="zh-CN" altLang="en-US" dirty="0"/>
              <a:t>为了辨别用户身份而储存在用户本地终端（</a:t>
            </a:r>
            <a:r>
              <a:rPr lang="en-US" altLang="zh-CN" dirty="0"/>
              <a:t>Client Side</a:t>
            </a:r>
            <a:r>
              <a:rPr lang="zh-CN" altLang="en-US" dirty="0"/>
              <a:t>）上的数据（通常经过加密）。</a:t>
            </a:r>
            <a:r>
              <a:rPr lang="en-US" altLang="zh-CN" dirty="0" smtClean="0"/>
              <a:t>		</a:t>
            </a:r>
          </a:p>
          <a:p>
            <a:pPr marL="0" indent="0" algn="r"/>
            <a:r>
              <a:rPr lang="en-US" altLang="zh-CN" dirty="0" smtClean="0"/>
              <a:t>——Wikipedia</a:t>
            </a:r>
          </a:p>
          <a:p>
            <a:pPr marL="0" indent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81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1525</TotalTime>
  <Words>796</Words>
  <Application>Microsoft Office PowerPoint</Application>
  <PresentationFormat>自定义</PresentationFormat>
  <Paragraphs>111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Courier New</vt:lpstr>
      <vt:lpstr>Black</vt:lpstr>
      <vt:lpstr>定向爬虫 简单的模拟登录</vt:lpstr>
      <vt:lpstr>定向爬虫：简单的模拟登录 — 课程概要</vt:lpstr>
      <vt:lpstr>定向爬虫：简单的模拟登录</vt:lpstr>
      <vt:lpstr>抓包利器Fiddler</vt:lpstr>
      <vt:lpstr>抓包利器Fiddler — Fiddler介绍</vt:lpstr>
      <vt:lpstr>抓包利器Fiddler — Fiddler抓包</vt:lpstr>
      <vt:lpstr>定向爬虫：的模拟登录</vt:lpstr>
      <vt:lpstr>Cookies与保持登录</vt:lpstr>
      <vt:lpstr>Cookies与保持登录 — Cookies介绍</vt:lpstr>
      <vt:lpstr>Cookies与保持登录 — 保持登录机制</vt:lpstr>
      <vt:lpstr>定向爬虫：简单的模拟登录</vt:lpstr>
      <vt:lpstr>Cookies模拟登录</vt:lpstr>
      <vt:lpstr>Cookies模拟登录 — Fiddler获取Cookies</vt:lpstr>
      <vt:lpstr>Cookies模拟登录 — Requests提交Cookies</vt:lpstr>
      <vt:lpstr>定向爬虫：简单的模拟登录</vt:lpstr>
      <vt:lpstr>模拟登录新浪微博</vt:lpstr>
      <vt:lpstr>模拟登录新浪微博 — 分析新浪微博登录机制</vt:lpstr>
      <vt:lpstr>模拟登录新浪微博 — 分析需要提交的数据</vt:lpstr>
      <vt:lpstr>模拟登录新浪微博 — Requests提交数据</vt:lpstr>
      <vt:lpstr>定向爬虫：简单的模拟登录</vt:lpstr>
      <vt:lpstr>实战——追女神助手v0.1</vt:lpstr>
      <vt:lpstr>实战——追女神助手v0.1 — 更多功能</vt:lpstr>
      <vt:lpstr>定向爬虫：简单的模拟登录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青南</cp:lastModifiedBy>
  <cp:revision>135</cp:revision>
  <dcterms:created xsi:type="dcterms:W3CDTF">2015-03-23T11:35:35Z</dcterms:created>
  <dcterms:modified xsi:type="dcterms:W3CDTF">2015-05-02T14:46:09Z</dcterms:modified>
</cp:coreProperties>
</file>