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7" r:id="rId6"/>
    <p:sldId id="31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5" r:id="rId26"/>
    <p:sldId id="280" r:id="rId27"/>
    <p:sldId id="282" r:id="rId28"/>
    <p:sldId id="283" r:id="rId29"/>
    <p:sldId id="322" r:id="rId30"/>
    <p:sldId id="321" r:id="rId31"/>
    <p:sldId id="284" r:id="rId32"/>
    <p:sldId id="286" r:id="rId33"/>
    <p:sldId id="287" r:id="rId34"/>
    <p:sldId id="311" r:id="rId35"/>
    <p:sldId id="312" r:id="rId36"/>
    <p:sldId id="313" r:id="rId37"/>
    <p:sldId id="314" r:id="rId38"/>
    <p:sldId id="319" r:id="rId39"/>
    <p:sldId id="320" r:id="rId40"/>
    <p:sldId id="292" r:id="rId41"/>
    <p:sldId id="293" r:id="rId42"/>
    <p:sldId id="294" r:id="rId43"/>
    <p:sldId id="295" r:id="rId44"/>
    <p:sldId id="297" r:id="rId45"/>
    <p:sldId id="290" r:id="rId46"/>
    <p:sldId id="298" r:id="rId47"/>
    <p:sldId id="299" r:id="rId48"/>
    <p:sldId id="296" r:id="rId49"/>
    <p:sldId id="306" r:id="rId50"/>
    <p:sldId id="307" r:id="rId51"/>
    <p:sldId id="309" r:id="rId52"/>
    <p:sldId id="310" r:id="rId53"/>
    <p:sldId id="291" r:id="rId54"/>
    <p:sldId id="288" r:id="rId55"/>
    <p:sldId id="289" r:id="rId56"/>
    <p:sldId id="300" r:id="rId57"/>
    <p:sldId id="301" r:id="rId58"/>
    <p:sldId id="302" r:id="rId59"/>
    <p:sldId id="303" r:id="rId60"/>
    <p:sldId id="305" r:id="rId61"/>
    <p:sldId id="304" r:id="rId62"/>
    <p:sldId id="315" r:id="rId63"/>
    <p:sldId id="316" r:id="rId64"/>
    <p:sldId id="31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3C8491-F3AB-47AF-B716-4BAC948FA4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0121C-A895-41DB-8450-9DB0FAC05BB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3644414-0E4A-400C-A2DA-4110D302F0D1}" type="datetime1">
              <a:rPr lang="en-GB"/>
              <a:pPr lvl="0"/>
              <a:t>10/11/2019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3F678-93CA-4746-84AF-2367B153B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C34395-7C77-47AA-A7C8-CD61D145AD7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A1B8-84D1-4AF9-BD11-EAE3C26BFAC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C084-7089-400B-8DEB-312573B1AF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6323B3A-1080-4B1C-B4CB-8E27B0A1607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4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7C91D-B4F5-495C-9709-6E17B73D4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A724E-AD2C-44FF-B2E6-BDD7C8DB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Char char="-"/>
            </a:pPr>
            <a:r>
              <a:rPr lang="en-GB"/>
              <a:t>Demonstrate how it is done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60 seconds to reproduce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What made it hard to reproduce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What could we have done to make it easier to reproduce?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These are themes we are going to come back to time and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5034-062A-4237-B031-2EBBCC45EA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B9F846-558B-43EA-8860-23427D9B7150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B3B5C-AD87-43D2-95E0-115F08A0A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0A99-9C9A-46CB-847D-78C586E21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ACF5B-D7B3-4C17-A1BB-0A0AC236567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3573CA-8905-4AE7-9BF5-4B933B5F49F4}" type="slidenum">
              <a:t>14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8BA9-90C8-4B90-84A3-F6724BBDC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128" y="1788456"/>
            <a:ext cx="8361227" cy="2098227"/>
          </a:xfrm>
        </p:spPr>
        <p:txBody>
          <a:bodyPr anchor="b" anchorCtr="1">
            <a:noAutofit/>
          </a:bodyPr>
          <a:lstStyle>
            <a:lvl1pPr algn="ctr">
              <a:defRPr sz="7200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0F801-0E18-463C-A538-E9CC7DD003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9905" y="3956279"/>
            <a:ext cx="6831674" cy="1086234"/>
          </a:xfrm>
        </p:spPr>
        <p:txBody>
          <a:bodyPr anchorCtr="1"/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23B8-019E-42DC-8317-97C0FE4C4C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2862" y="6453387"/>
            <a:ext cx="1607944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5D9EC56B-BAB5-45B7-8D3D-3A11A6039DFE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9D49-9F82-433D-BCE8-04416A9CB7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057" y="6453387"/>
            <a:ext cx="7023378" cy="404612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7DE2-EB20-4C3A-9A5F-3B1B58341E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A270B693-A507-4A3B-977D-2FEF879A7AAB}" type="slidenum"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CDBF63-2F00-4E27-87A2-6FE6775B7C46}"/>
              </a:ext>
            </a:extLst>
          </p:cNvPr>
          <p:cNvGrpSpPr/>
          <p:nvPr/>
        </p:nvGrpSpPr>
        <p:grpSpPr>
          <a:xfrm>
            <a:off x="752862" y="744467"/>
            <a:ext cx="10674111" cy="5349669"/>
            <a:chOff x="752862" y="744467"/>
            <a:chExt cx="10674111" cy="5349669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E307798-88E2-4ADA-8F06-230FC80DC920}"/>
                </a:ext>
              </a:extLst>
            </p:cNvPr>
            <p:cNvSpPr/>
            <p:nvPr/>
          </p:nvSpPr>
          <p:spPr>
            <a:xfrm>
              <a:off x="8151958" y="1685650"/>
              <a:ext cx="3275015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761"/>
                <a:gd name="f5" fmla="val 9126"/>
                <a:gd name="f6" fmla="val 9127"/>
                <a:gd name="f7" fmla="*/ f0 1 10000"/>
                <a:gd name="f8" fmla="*/ f1 1 10000"/>
                <a:gd name="f9" fmla="+- f3 0 f2"/>
                <a:gd name="f10" fmla="*/ f9 1 10000"/>
                <a:gd name="f11" fmla="*/ f2 1 f10"/>
                <a:gd name="f12" fmla="*/ f3 1 f10"/>
                <a:gd name="f13" fmla="*/ f11 f7 1"/>
                <a:gd name="f14" fmla="*/ f12 f7 1"/>
                <a:gd name="f15" fmla="*/ f12 f8 1"/>
                <a:gd name="f16" fmla="*/ f11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3" t="f16" r="f14" b="f15"/>
              <a:pathLst>
                <a:path w="10000" h="10000">
                  <a:moveTo>
                    <a:pt x="f4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5"/>
                  </a:lnTo>
                  <a:lnTo>
                    <a:pt x="f4" y="f6"/>
                  </a:lnTo>
                  <a:lnTo>
                    <a:pt x="f4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0880D3F-F66D-4512-9CBD-F2552BCA2F19}"/>
                </a:ext>
              </a:extLst>
            </p:cNvPr>
            <p:cNvSpPr/>
            <p:nvPr/>
          </p:nvSpPr>
          <p:spPr>
            <a:xfrm flipH="1" flipV="1">
              <a:off x="752862" y="744467"/>
              <a:ext cx="3275664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2"/>
                <a:gd name="f4" fmla="val 10000"/>
                <a:gd name="f5" fmla="val 8763"/>
                <a:gd name="f6" fmla="val 2"/>
                <a:gd name="f7" fmla="+- 0 0 2"/>
                <a:gd name="f8" fmla="val 9698"/>
                <a:gd name="f9" fmla="val 4"/>
                <a:gd name="f10" fmla="val 9427"/>
                <a:gd name="f11" fmla="val 9125"/>
                <a:gd name="f12" fmla="val 9128"/>
                <a:gd name="f13" fmla="*/ f0 1 10002"/>
                <a:gd name="f14" fmla="*/ f1 1 10000"/>
                <a:gd name="f15" fmla="+- f4 0 f2"/>
                <a:gd name="f16" fmla="+- f3 0 f2"/>
                <a:gd name="f17" fmla="*/ f16 1 10002"/>
                <a:gd name="f18" fmla="*/ f15 1 10000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0002" h="10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2" y="f11"/>
                  </a:cubicBezTo>
                  <a:lnTo>
                    <a:pt x="f5" y="f12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917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C4DE-8883-4461-8201-1924C7B4D6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CCC48-E610-4544-838B-C53028D59D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C9FA-62A7-4FC5-985A-21C58BA39B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7B8F31-91AA-4DBC-8314-685A32F6E647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EA49-D941-4E0E-8CB2-87A320267E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BC634-5C73-4463-B50C-FA9033C2B7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3092B6-CDED-4D53-869F-F06D293E8D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5675B-523C-4B8A-869B-F93B41C2E06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596563" y="624160"/>
            <a:ext cx="1565763" cy="524324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3DC1A-9028-4EE8-BF55-22D1A74D8A1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624160"/>
            <a:ext cx="8179637" cy="52432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CE16-7081-4AB0-990E-50749E7C3B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72BD7D-58DA-437A-BAB9-8023AC65CBC3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DDEF-30F4-4B8F-91EA-28B4040C8A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A3CD-005F-4851-ABF8-BEE860EBA5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3B0124-1273-421C-8B3D-5FAFBC7FDC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C045-B617-423A-AFF4-B70866BFA7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6731-D6C8-401C-902E-0B610ABE601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FAAF-9E0D-4A18-94B3-AA84A60C10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3855F-EF87-4A3C-BFC6-3973022DB3E1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1482-9737-4A77-BAFB-AAA2C54FCA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40EB-2A21-49E8-961F-5E443907D4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BC67CE-E703-4C19-B590-C8AB040FD8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01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344-5549-41FD-B9E7-FB59E69073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023" y="1301355"/>
            <a:ext cx="9612968" cy="2852735"/>
          </a:xfr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1703-83D6-4487-BF63-66C53E6C7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5023" y="4216325"/>
            <a:ext cx="9612968" cy="114332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BB21-3558-4E1A-9E89-E8FE9330DA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38908" y="6453387"/>
            <a:ext cx="1622410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78394F2D-03B7-4BE6-986C-E6C0D8E62569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5359-C807-463E-9AE2-5D6FC8C157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313" y="6453387"/>
            <a:ext cx="7023378" cy="404612"/>
          </a:xfrm>
        </p:spPr>
        <p:txBody>
          <a:bodyPr anchorCtr="1"/>
          <a:lstStyle>
            <a:lvl1pPr algn="ctr">
              <a:defRPr>
                <a:solidFill>
                  <a:srgbClr val="EFEDE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0C9D-9021-4B3E-966A-88950928A9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E21DD591-8373-4F21-9515-78C49445954E}" type="slidenum">
              <a:t>‹#›</a:t>
            </a:fld>
            <a:endParaRPr lang="en-US"/>
          </a:p>
        </p:txBody>
      </p:sp>
      <p:sp>
        <p:nvSpPr>
          <p:cNvPr id="7" name="Freeform 6" title="Crop Mark">
            <a:extLst>
              <a:ext uri="{FF2B5EF4-FFF2-40B4-BE49-F238E27FC236}">
                <a16:creationId xmlns:a16="http://schemas.microsoft.com/office/drawing/2014/main" id="{276B6E20-D973-48E5-8CE7-F848E483EFEA}"/>
              </a:ext>
            </a:extLst>
          </p:cNvPr>
          <p:cNvSpPr/>
          <p:nvPr/>
        </p:nvSpPr>
        <p:spPr>
          <a:xfrm>
            <a:off x="8151958" y="1685650"/>
            <a:ext cx="3275015" cy="4408486"/>
          </a:xfrm>
          <a:custGeom>
            <a:avLst/>
            <a:gdLst>
              <a:gd name="f0" fmla="val w"/>
              <a:gd name="f1" fmla="val h"/>
              <a:gd name="f2" fmla="val 0"/>
              <a:gd name="f3" fmla="val 4125"/>
              <a:gd name="f4" fmla="val 5554"/>
              <a:gd name="f5" fmla="val 3614"/>
              <a:gd name="f6" fmla="val 5074"/>
              <a:gd name="f7" fmla="*/ f0 1 4125"/>
              <a:gd name="f8" fmla="*/ f1 1 5554"/>
              <a:gd name="f9" fmla="+- f4 0 f2"/>
              <a:gd name="f10" fmla="+- f3 0 f2"/>
              <a:gd name="f11" fmla="*/ f10 1 4125"/>
              <a:gd name="f12" fmla="*/ f9 1 5554"/>
              <a:gd name="f13" fmla="*/ 0 1 f11"/>
              <a:gd name="f14" fmla="*/ f3 1 f11"/>
              <a:gd name="f15" fmla="*/ 0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25" h="5554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2" y="f6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EFEDE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2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98FE-13D4-42E2-BA2D-D711A356DD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8396-2EEF-4766-BDB4-1874A5920A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B76D3-A2A8-407A-A6B0-A0559C45417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25405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A91DE-C907-48E4-8490-B644B850E2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42CD16-1540-4B42-9EE4-1C32468B6B6A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13FF1-0EE0-4BC6-A5A4-C82CF94D00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81BAF-A511-422B-BB4C-F17B7FA37B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CB84DF-2E86-446C-AE44-16E5DE03CB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AE68-D86B-4A86-983C-3FF83FDAB9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2257-D975-45E2-8EEE-BFF7D4BD5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F8D6-F322-417A-BD56-86886779D38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371600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925E0-E822-4F44-BB13-89A85EAD90E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25012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CC534-C022-4E97-B7CD-1B0CD2E3C0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25012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EEF83-5036-43B7-973F-757429C53D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F67CD9-0D2D-47DC-A803-B28FE3221B22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3186B-23C2-436B-B3CB-0F9F177F9C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EB822-C286-4A1A-A765-888E7F24EB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13A9FF-FCE8-4B6D-A3D1-39C8A6E179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67C5-B89A-4049-8546-C8EB42F37F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A7CE7-DFAC-4E79-87BF-3FC487AAF0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2AD980-8BA7-46ED-BF4E-9CD39D9804DF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090F-551F-4FF8-A6A2-A85AF25B46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31AB3-510A-40A0-B12F-16034AB22E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A78092-5152-4B39-A0FC-C681C01AB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A6E44-BA9C-4FCE-B8E1-4F5DAFE4DF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08B5A8-2EE5-4D41-9CBF-9D8126A86E3B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DDAC3-2901-474A-8D95-EA7C2F2FF0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6F878-C76D-4363-A4A1-5668CE2EB8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7870FE-C166-4618-B4B4-25B23F3486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C0986577-3498-43AE-A53D-DB048FF58FEB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8A175E3-23FB-41FB-8C98-9CB824AD0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D0EA8-B8D1-45C9-B9D5-EE8FCE8965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56023" y="685800"/>
            <a:ext cx="5212080" cy="51752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A76DBA-3166-45DB-B5C4-6958272CE12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6347"/>
            <a:ext cx="3855723" cy="301105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CA785A7-C0AF-4682-9718-88B8F8F2ED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9DB7FFE2-1F51-4EE3-ADA8-F9F6CDB49590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50B5A14-1A5C-4619-A5BC-00BCE207CD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FDF9B71-EAE7-4E1E-9037-80BFD2656C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6EB44549-3264-41A5-AE61-3867BE9D3D2B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D19A4B54-30A4-420B-B9C4-937EBF24DC29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971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E5690808-CC5A-4801-8CE0-5097C1ED44E1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6BBBC3-B17B-4B04-BD3A-8BBBE4B5D1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DEBEC87-9FED-4D3B-BB95-7497E84EB00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532120" y="0"/>
            <a:ext cx="66598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0DAE0C-47B2-43C4-A360-E1C893D782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5963"/>
            <a:ext cx="3855723" cy="301143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9F06899-6C9A-41CE-9C91-243CF82E17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E9255070-AA46-4298-B71F-E9243E9BDC7B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28FEDB0-FEC0-48B5-A5CD-53AE0B5032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13A8A24-0038-4CE3-9172-7A0E2FDE84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E2BD0BA8-22BB-4811-B8B0-69CF638A8E0E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74FC4D70-7E81-4991-9FED-5BDEBDD0B157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53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78ED8-DCE1-45EA-900B-1CA1CC74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0D1F-1E78-4450-8C77-628353B4C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E79A-E548-4921-8774-6DC7BAA6A0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32275B7E-799A-4DD7-BD96-E33704206142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DA90-E168-4091-95E6-017CD29BEE8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8A6F-4C80-413C-A3A8-5756FACCC4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030529E6-FF67-4196-B00F-2FC5C25F9068}" type="slidenum">
              <a:t>‹#›</a:t>
            </a:fld>
            <a:endParaRPr lang="en-US"/>
          </a:p>
        </p:txBody>
      </p:sp>
      <p:sp>
        <p:nvSpPr>
          <p:cNvPr id="7" name="Rectangle 8" title="Side bar">
            <a:extLst>
              <a:ext uri="{FF2B5EF4-FFF2-40B4-BE49-F238E27FC236}">
                <a16:creationId xmlns:a16="http://schemas.microsoft.com/office/drawing/2014/main" id="{51DEF8ED-B5F1-4F58-801F-78AAA0D071F4}"/>
              </a:ext>
            </a:extLst>
          </p:cNvPr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</p:titleStyle>
    <p:bodyStyle>
      <a:lvl1pPr marL="384048" marR="0" lvl="0" indent="-384048" algn="l" defTabSz="914400" rtl="0" fontAlgn="auto" hangingPunct="1">
        <a:lnSpc>
          <a:spcPct val="94000"/>
        </a:lnSpc>
        <a:spcBef>
          <a:spcPts val="10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20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  <a:lvl2pPr marL="914400" marR="0" lvl="1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20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2pPr>
      <a:lvl3pPr marL="1371600" marR="0" lvl="2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8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3pPr>
      <a:lvl4pPr marL="1828800" marR="0" lvl="3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18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4pPr>
      <a:lvl5pPr marL="2286000" marR="0" lvl="4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6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https://www.youtube.com/embed/42QuXLucH3Q" TargetMode="External"/><Relationship Id="rId1" Type="http://schemas.openxmlformats.org/officeDocument/2006/relationships/video" Target="NULL" TargetMode="Externa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Styl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hilaryparker.com/2014/04/29/writing-an-r-package-from-scratch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r-pkgs.had.co.nz/test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widget-gallery.html" TargetMode="External"/><Relationship Id="rId2" Type="http://schemas.openxmlformats.org/officeDocument/2006/relationships/hyperlink" Target="http://shiny.rstudio.com/gallery/kmeans-examp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hiny.rstudio.com/gallery/superzip-example.html" TargetMode="External"/><Relationship Id="rId4" Type="http://schemas.openxmlformats.org/officeDocument/2006/relationships/hyperlink" Target="http://shiny.rstudio.com/gallery/movie-explorer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carpentry.org/rr-workshop/" TargetMode="External"/><Relationship Id="rId3" Type="http://schemas.openxmlformats.org/officeDocument/2006/relationships/hyperlink" Target="https://ourcodingclub.github.io/" TargetMode="External"/><Relationship Id="rId7" Type="http://schemas.openxmlformats.org/officeDocument/2006/relationships/hyperlink" Target="https://github.com/christophergandrud/Rep-Res-Book" TargetMode="External"/><Relationship Id="rId2" Type="http://schemas.openxmlformats.org/officeDocument/2006/relationships/hyperlink" Target="https://kbroma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rstudio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www.rstudio.com/online-learn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7B7C-9DE1-4297-981F-65352C03E26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A Masterclass in Reproducibility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B5F54-F810-4362-9B84-6D3AB904BB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Warwick University – Jan 2019</a:t>
            </a:r>
          </a:p>
          <a:p>
            <a:pPr lvl="0"/>
            <a:r>
              <a:rPr lang="en-GB"/>
              <a:t>Dr Tom August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B24C-9F3C-45ED-A9EA-F61DAF23AF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Why is reproducibility a good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146E-FB68-44C0-A96E-4CA7D98E4F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601200" cy="4141436"/>
          </a:xfrm>
        </p:spPr>
        <p:txBody>
          <a:bodyPr/>
          <a:lstStyle/>
          <a:p>
            <a:pPr lvl="0"/>
            <a:r>
              <a:rPr lang="en-GB"/>
              <a:t>For us?</a:t>
            </a:r>
          </a:p>
          <a:p>
            <a:pPr lvl="1"/>
            <a:r>
              <a:rPr lang="en-GB"/>
              <a:t>Your most frequent collaborator is your past self</a:t>
            </a:r>
          </a:p>
          <a:p>
            <a:pPr lvl="1"/>
            <a:r>
              <a:rPr lang="en-GB"/>
              <a:t>Your work is more likely to be used by others if it is reproducible</a:t>
            </a:r>
          </a:p>
          <a:p>
            <a:pPr lvl="1"/>
            <a:r>
              <a:rPr lang="en-GB"/>
              <a:t>You are more likely to avoid errors</a:t>
            </a:r>
          </a:p>
          <a:p>
            <a:pPr lvl="1"/>
            <a:r>
              <a:rPr lang="en-GB"/>
              <a:t>You will save time in the long run (“Can you re-run this?”)</a:t>
            </a:r>
          </a:p>
          <a:p>
            <a:pPr lvl="1"/>
            <a:endParaRPr lang="en-GB"/>
          </a:p>
          <a:p>
            <a:pPr lvl="0"/>
            <a:r>
              <a:rPr lang="en-GB"/>
              <a:t>For ‘science’</a:t>
            </a:r>
          </a:p>
          <a:p>
            <a:pPr lvl="1"/>
            <a:r>
              <a:rPr lang="en-GB"/>
              <a:t>It is easier to trust studies that are reproducible</a:t>
            </a:r>
          </a:p>
          <a:p>
            <a:pPr lvl="1"/>
            <a:r>
              <a:rPr lang="en-GB"/>
              <a:t>Methods can be shared for effectively</a:t>
            </a:r>
          </a:p>
          <a:p>
            <a:pPr lvl="1"/>
            <a:r>
              <a:rPr lang="en-GB"/>
              <a:t>Speeds up the scientific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C1CB-47DD-4DE2-9C66-DF31A3679A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Why is reproducibility a good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9363-6220-491F-9AD7-0ACE3E6373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/>
              <a:t>“To much fanfare, the journal Science published promising developments in stem cell research only to learn months later that the </a:t>
            </a:r>
            <a:r>
              <a:rPr lang="en-GB" b="1"/>
              <a:t>findings were bogus </a:t>
            </a:r>
            <a:r>
              <a:rPr lang="en-GB"/>
              <a:t>(1). Lancet editors retracted a paper on oral cancer when the editors learned that the researchers had </a:t>
            </a:r>
            <a:r>
              <a:rPr lang="en-GB" b="1"/>
              <a:t>fabricated their data </a:t>
            </a:r>
            <a:r>
              <a:rPr lang="en-GB"/>
              <a:t>(2). The New England Journal of Medicine published a statement of concern on a drug toxicity study when evidence suggested that the authors had </a:t>
            </a:r>
            <a:r>
              <a:rPr lang="en-GB" b="1"/>
              <a:t>withheld important adverse outcomes </a:t>
            </a:r>
            <a:r>
              <a:rPr lang="en-GB"/>
              <a:t>(3). Incidents of authors who have not disclosed potential </a:t>
            </a:r>
            <a:r>
              <a:rPr lang="en-GB" b="1"/>
              <a:t>conflicts of interest </a:t>
            </a:r>
            <a:r>
              <a:rPr lang="en-GB"/>
              <a:t>have prompted JAMA to reinforce its disclosure policies (4–6). Here at Annals, we retracted an article after learning that the lead author had </a:t>
            </a:r>
            <a:r>
              <a:rPr lang="en-GB" b="1"/>
              <a:t>fabricated the data</a:t>
            </a:r>
            <a:r>
              <a:rPr lang="en-GB"/>
              <a:t>. (7–9)” – Laine et al 2007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DA0-5EFA-404D-B6ED-61B7B6EECB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Online Media 3" title="Is Most Published Research Wrong?">
            <a:extLst>
              <a:ext uri="{FF2B5EF4-FFF2-40B4-BE49-F238E27FC236}">
                <a16:creationId xmlns:a16="http://schemas.microsoft.com/office/drawing/2014/main" id="{B3DE85E4-BD9D-4BBA-B9BC-1B7F7956BFBF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42835" y="1122218"/>
            <a:ext cx="8201887" cy="46135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5E47-6FA6-4FDC-89C0-E558C8F1F9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How do we make our research reproducible?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A30E-E388-437C-AB6E-F3C084ED580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4000"/>
              </a:lnSpc>
            </a:pPr>
            <a:r>
              <a:rPr lang="en-GB" sz="1900"/>
              <a:t>Order files and folders and track your edits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Git and Github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Code everything you do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R, Rstudio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Document as you go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Code commenting, Rmarkdown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Make your code reusable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R functions, R packages, Rmarkdown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Make your results easy to find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Shiny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rstudio logo">
            <a:extLst>
              <a:ext uri="{FF2B5EF4-FFF2-40B4-BE49-F238E27FC236}">
                <a16:creationId xmlns:a16="http://schemas.microsoft.com/office/drawing/2014/main" id="{50192657-2409-4CBD-AE1E-76535E8D2A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48637" y="554409"/>
            <a:ext cx="4361898" cy="15317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881A3BFB-114A-4F2D-8667-8D091A52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40689" y="2315279"/>
            <a:ext cx="2577803" cy="20029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 descr="Image result for git logo">
            <a:extLst>
              <a:ext uri="{FF2B5EF4-FFF2-40B4-BE49-F238E27FC236}">
                <a16:creationId xmlns:a16="http://schemas.microsoft.com/office/drawing/2014/main" id="{82240BE8-FF51-4EE6-978B-BE760A18FC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19234" y="4771814"/>
            <a:ext cx="3620703" cy="15119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52091-1F9F-42F6-96D4-017D48939960}"/>
              </a:ext>
            </a:extLst>
          </p:cNvPr>
          <p:cNvSpPr txBox="1"/>
          <p:nvPr/>
        </p:nvSpPr>
        <p:spPr>
          <a:xfrm>
            <a:off x="9161810" y="185077"/>
            <a:ext cx="30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installed these… right?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D139-0855-41E9-BE20-04031FBD7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827842"/>
            <a:ext cx="9601200" cy="1485900"/>
          </a:xfrm>
        </p:spPr>
        <p:txBody>
          <a:bodyPr/>
          <a:lstStyle/>
          <a:p>
            <a:pPr lvl="0"/>
            <a:r>
              <a:rPr lang="en-GB" sz="2800"/>
              <a:t>https://github.com/AugustT/reproducibility_masterclass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F5B8F165-3CF3-4703-A450-9307FFA87D4F}"/>
              </a:ext>
            </a:extLst>
          </p:cNvPr>
          <p:cNvGrpSpPr/>
          <p:nvPr/>
        </p:nvGrpSpPr>
        <p:grpSpPr>
          <a:xfrm>
            <a:off x="1371600" y="1964176"/>
            <a:ext cx="6667128" cy="4694072"/>
            <a:chOff x="1371600" y="1964176"/>
            <a:chExt cx="6667128" cy="46940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D88CF2-8668-447A-A66E-0C0E3C88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71600" y="1964176"/>
              <a:ext cx="6667128" cy="469407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8E1D1C-43AD-4F9D-A4E6-C1ED5CF9D1A6}"/>
                </a:ext>
              </a:extLst>
            </p:cNvPr>
            <p:cNvSpPr/>
            <p:nvPr/>
          </p:nvSpPr>
          <p:spPr>
            <a:xfrm>
              <a:off x="6704124" y="3615427"/>
              <a:ext cx="1322771" cy="74350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noFill/>
            <a:ln w="76196" cap="flat">
              <a:solidFill>
                <a:srgbClr val="E28394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4B361054-5063-40BB-9E12-4CE4586D0A8A}"/>
              </a:ext>
            </a:extLst>
          </p:cNvPr>
          <p:cNvGrpSpPr/>
          <p:nvPr/>
        </p:nvGrpSpPr>
        <p:grpSpPr>
          <a:xfrm>
            <a:off x="8378665" y="2672910"/>
            <a:ext cx="2971800" cy="1638302"/>
            <a:chOff x="8378665" y="2672910"/>
            <a:chExt cx="2971800" cy="1638302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EDD4E2EC-B98C-4827-A720-2E4DFB6AC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378665" y="2672910"/>
              <a:ext cx="2971800" cy="148590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B583F6B-AC1B-4CC8-A63B-1FEE402C6B19}"/>
                </a:ext>
              </a:extLst>
            </p:cNvPr>
            <p:cNvSpPr/>
            <p:nvPr/>
          </p:nvSpPr>
          <p:spPr>
            <a:xfrm>
              <a:off x="9900080" y="3567705"/>
              <a:ext cx="1322771" cy="74350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noFill/>
            <a:ln w="76196" cap="flat">
              <a:solidFill>
                <a:srgbClr val="E28394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E16D64C-5080-4933-BC50-0DC3BBA14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6" t="63987" r="39194" b="16434"/>
          <a:stretch/>
        </p:blipFill>
        <p:spPr>
          <a:xfrm>
            <a:off x="8378665" y="4869572"/>
            <a:ext cx="3633849" cy="1301686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9BCF4312-A015-4D50-8A59-8A7DA7295154}"/>
              </a:ext>
            </a:extLst>
          </p:cNvPr>
          <p:cNvSpPr/>
          <p:nvPr/>
        </p:nvSpPr>
        <p:spPr>
          <a:xfrm>
            <a:off x="8541794" y="5153895"/>
            <a:ext cx="2278606" cy="4141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76196" cap="flat">
            <a:solidFill>
              <a:srgbClr val="E28394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E28394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8B3-25F8-40E3-B052-CCC8DB7BC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0384" y="2686050"/>
            <a:ext cx="9601200" cy="1485900"/>
          </a:xfrm>
        </p:spPr>
        <p:txBody>
          <a:bodyPr/>
          <a:lstStyle/>
          <a:p>
            <a:pPr lvl="0"/>
            <a:r>
              <a:rPr lang="en-GB" sz="8800"/>
              <a:t>Files and folders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FD6-51E5-4422-B85C-E6979F9608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Good practise for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955A-3C28-441E-B4B4-E7B9504F56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196" y="1526956"/>
            <a:ext cx="7321116" cy="4953734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1900" dirty="0"/>
              <a:t>Have one folder per project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Organise your files into folders. Typically I have: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Data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Code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Results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Name files clearly, they should be human-readable: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IJKGG.csv | Data.csv | Bat_data_2018.csv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Use plain text files where possible, avoid proprietary formats</a:t>
            </a:r>
          </a:p>
          <a:p>
            <a:pPr lvl="1">
              <a:lnSpc>
                <a:spcPct val="84000"/>
              </a:lnSpc>
            </a:pPr>
            <a:r>
              <a:rPr lang="en-GB" sz="1900" dirty="0"/>
              <a:t>Bat_data_2018.xlsx | Bat_data_2018.csv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Add dates to file names, especially data, think about order</a:t>
            </a:r>
          </a:p>
          <a:p>
            <a:pPr lvl="1">
              <a:lnSpc>
                <a:spcPct val="84000"/>
              </a:lnSpc>
            </a:pPr>
            <a:r>
              <a:rPr lang="en-GB" sz="1900" dirty="0" err="1"/>
              <a:t>Group_data</a:t>
            </a:r>
            <a:r>
              <a:rPr lang="en-GB" sz="1900" dirty="0"/>
              <a:t>_ 20190111.csv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Backup your work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Be consistent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D47E2A3E-8F31-4817-9D8E-77C9B21405F7}"/>
              </a:ext>
            </a:extLst>
          </p:cNvPr>
          <p:cNvGrpSpPr/>
          <p:nvPr/>
        </p:nvGrpSpPr>
        <p:grpSpPr>
          <a:xfrm>
            <a:off x="7945514" y="1526956"/>
            <a:ext cx="4030464" cy="4905829"/>
            <a:chOff x="7945514" y="1526956"/>
            <a:chExt cx="4030464" cy="490582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5CC5972-3062-4855-9A67-8A4C4804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945514" y="1526956"/>
              <a:ext cx="4030464" cy="453648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A8FFA31-96D2-433C-ABC4-88986BD6F522}"/>
                </a:ext>
              </a:extLst>
            </p:cNvPr>
            <p:cNvSpPr txBox="1"/>
            <p:nvPr/>
          </p:nvSpPr>
          <p:spPr>
            <a:xfrm>
              <a:off x="11168106" y="6063450"/>
              <a:ext cx="722696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XKCD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8CE3-F8B7-42CD-81C4-7A463591C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92835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B82E381-3C98-48B9-A95D-E529EFF67C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26740" y="1137641"/>
            <a:ext cx="4232821" cy="53275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Oval 23">
            <a:extLst>
              <a:ext uri="{FF2B5EF4-FFF2-40B4-BE49-F238E27FC236}">
                <a16:creationId xmlns:a16="http://schemas.microsoft.com/office/drawing/2014/main" id="{B8617359-EC6F-4518-9D92-54F6A969C36A}"/>
              </a:ext>
            </a:extLst>
          </p:cNvPr>
          <p:cNvSpPr/>
          <p:nvPr/>
        </p:nvSpPr>
        <p:spPr>
          <a:xfrm>
            <a:off x="8274185" y="4249843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6" name="Oval 24">
            <a:extLst>
              <a:ext uri="{FF2B5EF4-FFF2-40B4-BE49-F238E27FC236}">
                <a16:creationId xmlns:a16="http://schemas.microsoft.com/office/drawing/2014/main" id="{BE1A5832-EA0B-4361-BBFE-BE9CF60295F0}"/>
              </a:ext>
            </a:extLst>
          </p:cNvPr>
          <p:cNvSpPr/>
          <p:nvPr/>
        </p:nvSpPr>
        <p:spPr>
          <a:xfrm>
            <a:off x="8274185" y="4252331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3333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2060"/>
              </a:solidFill>
              <a:uFillTx/>
              <a:latin typeface="Franklin Gothic Book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49A77B1B-A4F8-43B2-B04D-926D1B27065D}"/>
              </a:ext>
            </a:extLst>
          </p:cNvPr>
          <p:cNvSpPr txBox="1"/>
          <p:nvPr/>
        </p:nvSpPr>
        <p:spPr>
          <a:xfrm>
            <a:off x="8540312" y="3684413"/>
            <a:ext cx="151997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5 minutes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DF912-E648-42E1-903C-34A1B15DC12A}"/>
              </a:ext>
            </a:extLst>
          </p:cNvPr>
          <p:cNvSpPr txBox="1"/>
          <p:nvPr/>
        </p:nvSpPr>
        <p:spPr>
          <a:xfrm>
            <a:off x="6757416" y="612565"/>
            <a:ext cx="534924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2_Files_and_folders\my research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6A59F-CFDB-4A26-9064-EB796BF83A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59842" y="1355514"/>
            <a:ext cx="7321116" cy="4953734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1900" dirty="0"/>
              <a:t>Organise your files into folders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Name files clearly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Use plain text files where possible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Add dates to file names, especially data</a:t>
            </a:r>
          </a:p>
          <a:p>
            <a:pPr lvl="0">
              <a:lnSpc>
                <a:spcPct val="84000"/>
              </a:lnSpc>
            </a:pPr>
            <a:r>
              <a:rPr lang="en-GB" sz="1900" dirty="0"/>
              <a:t>Be consistent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F98E-993C-47AD-A428-F124643EE6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92835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78127C46-7678-468A-BCA9-46FF606F2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04299" y="1205005"/>
            <a:ext cx="2459114" cy="1347459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1F41D5E-CF84-40D6-B9E2-CB348B14D2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22521" y="1878735"/>
            <a:ext cx="3103528" cy="39061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13C4623-0BEF-4CFD-9ED5-FE16A1AB69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72200" y="2850468"/>
            <a:ext cx="2459114" cy="162454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54FD476B-CB5F-4A64-B0FD-727339071773}"/>
              </a:ext>
            </a:extLst>
          </p:cNvPr>
          <p:cNvCxnSpPr/>
          <p:nvPr/>
        </p:nvCxnSpPr>
        <p:spPr>
          <a:xfrm flipV="1">
            <a:off x="7315200" y="2041864"/>
            <a:ext cx="1420428" cy="96766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7" name="Picture 10">
            <a:extLst>
              <a:ext uri="{FF2B5EF4-FFF2-40B4-BE49-F238E27FC236}">
                <a16:creationId xmlns:a16="http://schemas.microsoft.com/office/drawing/2014/main" id="{DB5397E0-30D5-4342-853B-6FEF2A7C780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97884" y="3086337"/>
            <a:ext cx="2743200" cy="121919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1B6C3E85-D21D-41C8-ADAA-0C00D0D4DD66}"/>
              </a:ext>
            </a:extLst>
          </p:cNvPr>
          <p:cNvCxnSpPr/>
          <p:nvPr/>
        </p:nvCxnSpPr>
        <p:spPr>
          <a:xfrm>
            <a:off x="7401757" y="3350718"/>
            <a:ext cx="1676927" cy="15656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9" name="Picture 14">
            <a:extLst>
              <a:ext uri="{FF2B5EF4-FFF2-40B4-BE49-F238E27FC236}">
                <a16:creationId xmlns:a16="http://schemas.microsoft.com/office/drawing/2014/main" id="{F42CBAC8-7AC9-411A-9F1E-205D7F58E50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04299" y="4672830"/>
            <a:ext cx="1437729" cy="179233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F72D7DC8-7BC0-40AB-B2B6-2569715EE65F}"/>
              </a:ext>
            </a:extLst>
          </p:cNvPr>
          <p:cNvCxnSpPr/>
          <p:nvPr/>
        </p:nvCxnSpPr>
        <p:spPr>
          <a:xfrm>
            <a:off x="7477954" y="3646480"/>
            <a:ext cx="1524533" cy="116971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744-929D-4293-B206-2046B72C06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602E-5B41-4A4B-AC89-6BDB7210F3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36518"/>
            <a:ext cx="9601200" cy="4630722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2800"/>
              <a:t>Me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Computational Ecologist at the Centre for Ecology and Hydrology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10 years practical experience in reproducible research</a:t>
            </a:r>
          </a:p>
          <a:p>
            <a:pPr lvl="1">
              <a:lnSpc>
                <a:spcPct val="84000"/>
              </a:lnSpc>
            </a:pPr>
            <a:endParaRPr lang="en-GB" sz="2800"/>
          </a:p>
          <a:p>
            <a:pPr lvl="0">
              <a:lnSpc>
                <a:spcPct val="84000"/>
              </a:lnSpc>
            </a:pPr>
            <a:r>
              <a:rPr lang="en-GB" sz="2800"/>
              <a:t>You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Name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Course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Experience with R &amp; Rstudio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What do you want to get out of the 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8EDA-5121-4C92-A45D-FAC7A8219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6" y="2579147"/>
            <a:ext cx="9601200" cy="1485900"/>
          </a:xfrm>
        </p:spPr>
        <p:txBody>
          <a:bodyPr/>
          <a:lstStyle/>
          <a:p>
            <a:pPr lvl="0"/>
            <a:r>
              <a:rPr lang="en-GB" sz="8000"/>
              <a:t>Coding etiquette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D288-F1EC-4CA2-B270-1566D1B09B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6492-A653-4863-9D78-9E0175B5846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Code should be human readable</a:t>
            </a:r>
          </a:p>
          <a:p>
            <a:pPr lvl="1"/>
            <a:r>
              <a:rPr lang="en-GB"/>
              <a:t>You want it to make self to others and yourself</a:t>
            </a:r>
          </a:p>
          <a:p>
            <a:pPr lvl="0"/>
            <a:r>
              <a:rPr lang="en-GB"/>
              <a:t>Reading code should not give you a headache</a:t>
            </a:r>
          </a:p>
          <a:p>
            <a:pPr lvl="1"/>
            <a:r>
              <a:rPr lang="en-GB"/>
              <a:t>It is worth taking a little extra time to make it easier to understand</a:t>
            </a:r>
          </a:p>
          <a:p>
            <a:pPr lvl="0"/>
            <a:r>
              <a:rPr lang="en-GB"/>
              <a:t>A good resource: </a:t>
            </a:r>
            <a:r>
              <a:rPr lang="en-GB">
                <a:hlinkClick r:id="rId2"/>
              </a:rPr>
              <a:t>Hadley Wickham's R Style Guide</a:t>
            </a:r>
            <a:endParaRPr lang="en-GB"/>
          </a:p>
          <a:p>
            <a:pPr lvl="1"/>
            <a:r>
              <a:rPr lang="en-GB"/>
              <a:t>But… there are a number of different style guides out there and they do disagree quite a lot.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0F5B-3DC8-46FB-97B4-4025EDDDB4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501EE03-35B4-4D7B-A4D2-A0340BD3BA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Variables store data and should be nouns [</a:t>
            </a:r>
            <a:r>
              <a:rPr lang="en-GB" i="1"/>
              <a:t>bat_counts</a:t>
            </a:r>
            <a:r>
              <a:rPr lang="en-GB"/>
              <a:t>], functions do things and should be verbs [</a:t>
            </a:r>
            <a:r>
              <a:rPr lang="en-GB" i="1"/>
              <a:t>mean</a:t>
            </a:r>
            <a:r>
              <a:rPr lang="en-GB"/>
              <a:t>].</a:t>
            </a:r>
          </a:p>
          <a:p>
            <a:pPr marL="0" lvl="0" indent="0">
              <a:buNone/>
            </a:pPr>
            <a:r>
              <a:rPr lang="en-GB"/>
              <a:t>Names should be short and descriptive with ‘_’ or CamelCase used to separate words in names.</a:t>
            </a:r>
          </a:p>
          <a:p>
            <a:pPr marL="0" lvl="0" indent="0">
              <a:buNone/>
            </a:pPr>
            <a:r>
              <a:rPr lang="en-GB"/>
              <a:t>You will find conflicting advise online and between programmers. Hadley Wickham doesn’t like CamelCase: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35997C6-DA40-42C7-952F-CE8D9EE72D0F}"/>
              </a:ext>
            </a:extLst>
          </p:cNvPr>
          <p:cNvSpPr txBox="1"/>
          <p:nvPr/>
        </p:nvSpPr>
        <p:spPr>
          <a:xfrm>
            <a:off x="6283363" y="4050087"/>
            <a:ext cx="4864470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BAD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first_day_of_the_month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DayOne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dayone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djm1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2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13EE2E0-AAF2-47D7-8C6B-38B90EC2668B}"/>
              </a:ext>
            </a:extLst>
          </p:cNvPr>
          <p:cNvSpPr txBox="1"/>
          <p:nvPr/>
        </p:nvSpPr>
        <p:spPr>
          <a:xfrm>
            <a:off x="2266276" y="4195477"/>
            <a:ext cx="3122401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GOOD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day_one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day_1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6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EE9F-E39D-4A43-B6FF-47BFB930C9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B1CAAE8-32A4-4ED4-BECF-E4FB6CB310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Use spaces in your code to make it easy to read and understand. You are not going to run out of space so don’t cram everything together.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endParaRPr lang="en-GB"/>
          </a:p>
          <a:p>
            <a:pPr marL="0" lvl="0" indent="0" algn="ctr">
              <a:buNone/>
            </a:pPr>
            <a:r>
              <a:rPr lang="en-GB" sz="3200"/>
              <a:t>average&lt;-mean(feet/12+inches,na.rm=TRUE)</a:t>
            </a:r>
          </a:p>
          <a:p>
            <a:pPr marL="0" lvl="0" indent="0" algn="ctr">
              <a:buNone/>
            </a:pPr>
            <a:endParaRPr lang="en-GB" sz="3200"/>
          </a:p>
          <a:p>
            <a:pPr marL="0" lvl="0" indent="0" algn="ctr">
              <a:buNone/>
            </a:pPr>
            <a:r>
              <a:rPr lang="en-GB" sz="3200"/>
              <a:t>average &lt;- mean(feet / 12 + inches, na.rm = TRUE)</a:t>
            </a: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7973-0F85-4F33-94D7-ED5CBF3E3E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68496E6-644E-4789-B8F0-A2B26C46D9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When using loops or if statements in R You can end up with ‘nested’ code. Using indentation is key to making this easy to read.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BE98CD-2B77-469E-AB28-3583E0F13779}"/>
              </a:ext>
            </a:extLst>
          </p:cNvPr>
          <p:cNvSpPr/>
          <p:nvPr/>
        </p:nvSpPr>
        <p:spPr>
          <a:xfrm>
            <a:off x="2897395" y="2801968"/>
            <a:ext cx="6096003" cy="397031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 (y == 0)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log(x)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 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else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</a:t>
            </a:r>
            <a:r>
              <a:rPr lang="fr-CH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(x == 1){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  y ^ x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} 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else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  x ^ y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EB5D-0E6F-4BD0-9E3A-9AA357826792}"/>
              </a:ext>
            </a:extLst>
          </p:cNvPr>
          <p:cNvSpPr/>
          <p:nvPr/>
        </p:nvSpPr>
        <p:spPr>
          <a:xfrm>
            <a:off x="7471187" y="2801968"/>
            <a:ext cx="6096003" cy="397031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 (y == 0)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log(x)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 else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if(x == 1){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y ^ x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 else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x ^ y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659E-190D-4009-89FB-4F97697CD8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D13EC2D-B31E-4F22-8418-6FD51CEA8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10462336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Avoid long lines, that can make it harder to read your code.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r>
              <a:rPr lang="en-GB"/>
              <a:t>My_data &lt;- read.csv(path = ‘mydata.csv’, header = TRUE, sep = ‘,’, stringsAsFactors = FALSE)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r>
              <a:rPr lang="en-GB"/>
              <a:t>My_data &lt;- read.csv(path = ‘mydata.csv’,</a:t>
            </a:r>
          </a:p>
          <a:p>
            <a:pPr marL="0" lvl="0" indent="0">
              <a:buNone/>
            </a:pPr>
            <a:r>
              <a:rPr lang="en-GB"/>
              <a:t>                                   header = TRUE, </a:t>
            </a:r>
          </a:p>
          <a:p>
            <a:pPr marL="0" lvl="0" indent="0">
              <a:buNone/>
            </a:pPr>
            <a:r>
              <a:rPr lang="en-GB"/>
              <a:t>		      sep = ‘,’,</a:t>
            </a:r>
          </a:p>
          <a:p>
            <a:pPr marL="0" lvl="0" indent="0">
              <a:buNone/>
            </a:pPr>
            <a:r>
              <a:rPr lang="en-GB"/>
              <a:t>                                   stringsAsFactors = FALSE)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6F6B-3491-4BE8-B689-DC2EA2B1E7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742F8C-B8AF-4076-A3A6-A4C43D1CD7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Clearly document what your code does, and break it into sections: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175910-20EA-4636-875E-294EE7C33041}"/>
              </a:ext>
            </a:extLst>
          </p:cNvPr>
          <p:cNvSpPr/>
          <p:nvPr/>
        </p:nvSpPr>
        <p:spPr>
          <a:xfrm>
            <a:off x="2230980" y="2987765"/>
            <a:ext cx="8106549" cy="26776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&gt;#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Comments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start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with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a ‘#’ and are ignored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&gt;# when you run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your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</a:t>
            </a:r>
            <a:r>
              <a:rPr lang="fr-RE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code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&gt;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&gt;X &lt;- 1:10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&gt;# Average the values in X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&gt;mean(X)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5CE9-30C9-4C2A-A67B-9CDBB53083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F7E83B3-9E03-49CC-B5BD-6B91ADDF72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4080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Clearly document what your code does.</a:t>
            </a:r>
          </a:p>
          <a:p>
            <a:pPr marL="0" lvl="0" indent="0">
              <a:buNone/>
            </a:pPr>
            <a:r>
              <a:rPr lang="en-GB"/>
              <a:t>How much is enough?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83C20-B87E-4C37-BAED-0AD87F2D1240}"/>
              </a:ext>
            </a:extLst>
          </p:cNvPr>
          <p:cNvSpPr txBox="1"/>
          <p:nvPr/>
        </p:nvSpPr>
        <p:spPr>
          <a:xfrm>
            <a:off x="1677805" y="2607695"/>
            <a:ext cx="2988643" cy="3970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Analysis of 2019 finances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Tom August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2019-01-05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1. Load libraries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2. Load data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3. Reformat data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10. Save results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DCD2377-E98A-4195-84DD-3A78D73472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3" y="1491112"/>
            <a:ext cx="5847176" cy="50869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2C5C-5AD5-4829-B520-A51F08A731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942DD2E-343B-44D7-AA93-FE3EFE77D6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421921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Rstudio has some features that can help you to keep organised</a:t>
            </a:r>
          </a:p>
          <a:p>
            <a:pPr marL="0" lvl="0" indent="0">
              <a:buNone/>
            </a:pPr>
            <a:r>
              <a:rPr lang="en-GB" u="sng" dirty="0"/>
              <a:t>Sections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31D5007-76AE-4094-ADFC-FBE6505D4F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78341" y="3314315"/>
            <a:ext cx="5572216" cy="21217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CADD9C1-CC61-435D-9B57-9BFAC0385F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093" y="2578196"/>
            <a:ext cx="5572216" cy="35940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2C5C-5AD5-4829-B520-A51F08A731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942DD2E-343B-44D7-AA93-FE3EFE77D6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421921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Rstudio has some features that can help you to keep organised</a:t>
            </a:r>
          </a:p>
          <a:p>
            <a:pPr marL="0" lvl="0" indent="0">
              <a:buNone/>
            </a:pPr>
            <a:r>
              <a:rPr lang="en-GB" u="sng" dirty="0"/>
              <a:t>Projects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FCA4F-EA4F-4F17-9642-6948C3AA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7" t="3627" b="57508"/>
          <a:stretch/>
        </p:blipFill>
        <p:spPr>
          <a:xfrm>
            <a:off x="2899031" y="2171700"/>
            <a:ext cx="7289997" cy="3264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6702FD-937C-4B81-8E97-C21E61D6D3E6}"/>
              </a:ext>
            </a:extLst>
          </p:cNvPr>
          <p:cNvSpPr txBox="1"/>
          <p:nvPr/>
        </p:nvSpPr>
        <p:spPr>
          <a:xfrm>
            <a:off x="1371600" y="5626511"/>
            <a:ext cx="1014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has a strong bond to the idea of working directories. The solution is to use R Studio projects, don’t set the working directory manually in R</a:t>
            </a:r>
          </a:p>
        </p:txBody>
      </p:sp>
    </p:spTree>
    <p:extLst>
      <p:ext uri="{BB962C8B-B14F-4D97-AF65-F5344CB8AC3E}">
        <p14:creationId xmlns:p14="http://schemas.microsoft.com/office/powerpoint/2010/main" val="26804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74E0-F90B-4A2D-8DFD-79A0529C1F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Course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4E0C-8FA2-4597-B791-1829960B41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19739"/>
            <a:ext cx="9601200" cy="2052160"/>
          </a:xfrm>
        </p:spPr>
        <p:txBody>
          <a:bodyPr/>
          <a:lstStyle/>
          <a:p>
            <a:pPr lvl="0"/>
            <a:r>
              <a:rPr lang="en-GB" sz="2800"/>
              <a:t>Know what reproducibility is</a:t>
            </a:r>
          </a:p>
          <a:p>
            <a:pPr lvl="0"/>
            <a:r>
              <a:rPr lang="en-GB" sz="2800"/>
              <a:t>Know why reproducibility is important </a:t>
            </a:r>
          </a:p>
          <a:p>
            <a:pPr lvl="0"/>
            <a:r>
              <a:rPr lang="en-GB" sz="2800"/>
              <a:t>Know how to implement reproducibility in your own work</a:t>
            </a:r>
          </a:p>
          <a:p>
            <a:pPr lvl="0"/>
            <a:endParaRPr lang="en-GB" sz="2800"/>
          </a:p>
          <a:p>
            <a:pPr marL="0" lvl="0" indent="0">
              <a:buNone/>
            </a:pPr>
            <a:endParaRPr lang="en-GB" sz="28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5BB43-9E6F-4DFD-BFBF-AAC15BF4BF35}"/>
              </a:ext>
            </a:extLst>
          </p:cNvPr>
          <p:cNvSpPr txBox="1"/>
          <p:nvPr/>
        </p:nvSpPr>
        <p:spPr>
          <a:xfrm>
            <a:off x="1352022" y="4099419"/>
            <a:ext cx="9601200" cy="12804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84048" marR="0" lvl="0" indent="-384048" algn="l" defTabSz="914400" rtl="0" fontAlgn="auto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100000"/>
              <a:buFont typeface="Franklin Gothic Book" pitchFamily="34"/>
              <a:buChar char="■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rPr>
              <a:t>You wont be an expert in reproducibility</a:t>
            </a:r>
          </a:p>
          <a:p>
            <a:pPr marL="384048" marR="0" lvl="0" indent="-384048" algn="l" defTabSz="914400" rtl="0" fontAlgn="auto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100000"/>
              <a:buFont typeface="Franklin Gothic Book" pitchFamily="34"/>
              <a:buChar char="■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0" cap="none" spc="0" baseline="0">
                <a:solidFill>
                  <a:srgbClr val="191B0E"/>
                </a:solidFill>
                <a:uFillTx/>
                <a:latin typeface="Franklin Gothic Book"/>
              </a:rPr>
              <a:t>This is a course about reproducibility not about R</a:t>
            </a:r>
            <a:endParaRPr lang="en-GB" sz="2800" b="0" i="0" u="none" strike="noStrike" kern="1200" cap="none" spc="0" baseline="0">
              <a:solidFill>
                <a:srgbClr val="191B0E"/>
              </a:solidFill>
              <a:uFillTx/>
              <a:latin typeface="Franklin Gothic Book"/>
            </a:endParaRPr>
          </a:p>
          <a:p>
            <a:pPr marL="0" marR="0" lvl="0" indent="0" algn="l" defTabSz="914400" rtl="0" fontAlgn="auto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191B0E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C5ECB2-AFA8-4CE6-B151-2434F9083A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7864" y="2911879"/>
            <a:ext cx="5437571" cy="1034250"/>
          </a:xfrm>
        </p:spPr>
        <p:txBody>
          <a:bodyPr/>
          <a:lstStyle/>
          <a:p>
            <a:pPr marL="0" lvl="0" indent="0">
              <a:buNone/>
            </a:pPr>
            <a:r>
              <a:rPr lang="en-GB" sz="4800"/>
              <a:t>Cheatsheets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888A-57AA-49B7-A226-07396F269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352912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4EFC72AB-8848-4F92-9EA1-2585229C66ED}"/>
              </a:ext>
            </a:extLst>
          </p:cNvPr>
          <p:cNvSpPr/>
          <p:nvPr/>
        </p:nvSpPr>
        <p:spPr>
          <a:xfrm>
            <a:off x="8681921" y="4625638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9E3CDAC9-4FF3-46C1-9492-EC6B4F16CBB5}"/>
              </a:ext>
            </a:extLst>
          </p:cNvPr>
          <p:cNvSpPr/>
          <p:nvPr/>
        </p:nvSpPr>
        <p:spPr>
          <a:xfrm>
            <a:off x="8681921" y="4625638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3333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2060"/>
              </a:solidFill>
              <a:uFillTx/>
              <a:latin typeface="Franklin Gothic Book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B4B830B9-3724-4AE2-9061-CC9B95C09620}"/>
              </a:ext>
            </a:extLst>
          </p:cNvPr>
          <p:cNvSpPr txBox="1"/>
          <p:nvPr/>
        </p:nvSpPr>
        <p:spPr>
          <a:xfrm>
            <a:off x="8877900" y="4163976"/>
            <a:ext cx="166026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10 minutes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C233DBB-D1D7-40BA-A6C8-65D7C7D910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5620" y="1224564"/>
            <a:ext cx="6205877" cy="54956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4333E6DD-8311-4B00-8E38-2DBAA15528EE}"/>
              </a:ext>
            </a:extLst>
          </p:cNvPr>
          <p:cNvSpPr txBox="1"/>
          <p:nvPr/>
        </p:nvSpPr>
        <p:spPr>
          <a:xfrm>
            <a:off x="7883371" y="1570637"/>
            <a:ext cx="3840470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Appropriate names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Spacing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Descriptive comments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Ordered sections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Avoid long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B6EC9-DD5E-4A5C-AAE4-11E6C9BEB968}"/>
              </a:ext>
            </a:extLst>
          </p:cNvPr>
          <p:cNvSpPr txBox="1"/>
          <p:nvPr/>
        </p:nvSpPr>
        <p:spPr>
          <a:xfrm>
            <a:off x="7187183" y="645017"/>
            <a:ext cx="48103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3_Code_etiquette\bad_script.R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FA39-9C88-4F1F-9F73-94E2B55C8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92835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9B2E5B5-8FF3-4B0A-9BC3-EBEEF5C11A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146" y="1135785"/>
            <a:ext cx="5745915" cy="54956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C8FE297-5DB1-4130-B70C-4D112797CF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26168" y="991813"/>
            <a:ext cx="5116717" cy="572845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" name="Group 13">
            <a:extLst>
              <a:ext uri="{FF2B5EF4-FFF2-40B4-BE49-F238E27FC236}">
                <a16:creationId xmlns:a16="http://schemas.microsoft.com/office/drawing/2014/main" id="{2F471180-A160-4902-BBEC-44C5120D9632}"/>
              </a:ext>
            </a:extLst>
          </p:cNvPr>
          <p:cNvGrpSpPr/>
          <p:nvPr/>
        </p:nvGrpSpPr>
        <p:grpSpPr>
          <a:xfrm>
            <a:off x="2008095" y="1878735"/>
            <a:ext cx="4918073" cy="1855985"/>
            <a:chOff x="2008095" y="1878735"/>
            <a:chExt cx="4918073" cy="1855985"/>
          </a:xfrm>
        </p:grpSpPr>
        <p:cxnSp>
          <p:nvCxnSpPr>
            <p:cNvPr id="6" name="Straight Arrow Connector 6">
              <a:extLst>
                <a:ext uri="{FF2B5EF4-FFF2-40B4-BE49-F238E27FC236}">
                  <a16:creationId xmlns:a16="http://schemas.microsoft.com/office/drawing/2014/main" id="{CB7D331E-4EA2-4054-BE0B-BC7DBBB58400}"/>
                </a:ext>
              </a:extLst>
            </p:cNvPr>
            <p:cNvCxnSpPr/>
            <p:nvPr/>
          </p:nvCxnSpPr>
          <p:spPr>
            <a:xfrm flipV="1">
              <a:off x="2088773" y="1878735"/>
              <a:ext cx="4837395" cy="21003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  <p:cxnSp>
          <p:nvCxnSpPr>
            <p:cNvPr id="7" name="Straight Arrow Connector 8">
              <a:extLst>
                <a:ext uri="{FF2B5EF4-FFF2-40B4-BE49-F238E27FC236}">
                  <a16:creationId xmlns:a16="http://schemas.microsoft.com/office/drawing/2014/main" id="{47FEAEE5-AA68-4D2C-92A1-E675ED4689E4}"/>
                </a:ext>
              </a:extLst>
            </p:cNvPr>
            <p:cNvCxnSpPr/>
            <p:nvPr/>
          </p:nvCxnSpPr>
          <p:spPr>
            <a:xfrm flipV="1">
              <a:off x="2088773" y="1983754"/>
              <a:ext cx="4837395" cy="391893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802CAA3C-777F-4624-B950-00331EECE0B2}"/>
                </a:ext>
              </a:extLst>
            </p:cNvPr>
            <p:cNvCxnSpPr/>
            <p:nvPr/>
          </p:nvCxnSpPr>
          <p:spPr>
            <a:xfrm flipV="1">
              <a:off x="2008095" y="2088773"/>
              <a:ext cx="4918073" cy="112955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  <p:cxnSp>
          <p:nvCxnSpPr>
            <p:cNvPr id="9" name="Straight Arrow Connector 12">
              <a:extLst>
                <a:ext uri="{FF2B5EF4-FFF2-40B4-BE49-F238E27FC236}">
                  <a16:creationId xmlns:a16="http://schemas.microsoft.com/office/drawing/2014/main" id="{CBA630E4-37A4-40E7-B296-8400CA4D7A9D}"/>
                </a:ext>
              </a:extLst>
            </p:cNvPr>
            <p:cNvCxnSpPr/>
            <p:nvPr/>
          </p:nvCxnSpPr>
          <p:spPr>
            <a:xfrm flipV="1">
              <a:off x="2178420" y="2193791"/>
              <a:ext cx="4747748" cy="1540929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</p:grpSp>
      <p:grpSp>
        <p:nvGrpSpPr>
          <p:cNvPr id="10" name="Group 20">
            <a:extLst>
              <a:ext uri="{FF2B5EF4-FFF2-40B4-BE49-F238E27FC236}">
                <a16:creationId xmlns:a16="http://schemas.microsoft.com/office/drawing/2014/main" id="{426A46D8-D937-4B23-B9CA-4663E39A3653}"/>
              </a:ext>
            </a:extLst>
          </p:cNvPr>
          <p:cNvGrpSpPr/>
          <p:nvPr/>
        </p:nvGrpSpPr>
        <p:grpSpPr>
          <a:xfrm>
            <a:off x="891146" y="2974625"/>
            <a:ext cx="10861581" cy="2004639"/>
            <a:chOff x="891146" y="2974625"/>
            <a:chExt cx="10861581" cy="2004639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7CA265CD-718E-408C-85FE-8368A062F663}"/>
                </a:ext>
              </a:extLst>
            </p:cNvPr>
            <p:cNvSpPr/>
            <p:nvPr/>
          </p:nvSpPr>
          <p:spPr>
            <a:xfrm>
              <a:off x="891146" y="3810003"/>
              <a:ext cx="5745915" cy="1169261"/>
            </a:xfrm>
            <a:prstGeom prst="rect">
              <a:avLst/>
            </a:prstGeom>
            <a:noFill/>
            <a:ln w="57150" cap="flat">
              <a:solidFill>
                <a:srgbClr val="D13B5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A3EF3895-68E8-4E97-98BF-CC058C29C8F9}"/>
                </a:ext>
              </a:extLst>
            </p:cNvPr>
            <p:cNvSpPr/>
            <p:nvPr/>
          </p:nvSpPr>
          <p:spPr>
            <a:xfrm>
              <a:off x="6926168" y="2974625"/>
              <a:ext cx="4826559" cy="1794601"/>
            </a:xfrm>
            <a:prstGeom prst="rect">
              <a:avLst/>
            </a:prstGeom>
            <a:noFill/>
            <a:ln w="57150" cap="flat">
              <a:solidFill>
                <a:srgbClr val="D13B5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  <p:cxnSp>
          <p:nvCxnSpPr>
            <p:cNvPr id="13" name="Straight Connector 16">
              <a:extLst>
                <a:ext uri="{FF2B5EF4-FFF2-40B4-BE49-F238E27FC236}">
                  <a16:creationId xmlns:a16="http://schemas.microsoft.com/office/drawing/2014/main" id="{B30D73D0-42AA-421D-A0A1-4A0F2B0C996A}"/>
                </a:ext>
              </a:extLst>
            </p:cNvPr>
            <p:cNvCxnSpPr/>
            <p:nvPr/>
          </p:nvCxnSpPr>
          <p:spPr>
            <a:xfrm flipV="1">
              <a:off x="6636011" y="2974625"/>
              <a:ext cx="289115" cy="83537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40BD2CC5-F96B-4C13-B3C8-25065FBCE9AC}"/>
                </a:ext>
              </a:extLst>
            </p:cNvPr>
            <p:cNvCxnSpPr/>
            <p:nvPr/>
          </p:nvCxnSpPr>
          <p:spPr>
            <a:xfrm flipV="1">
              <a:off x="6637053" y="4769226"/>
              <a:ext cx="289115" cy="21003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</p:grpSp>
      <p:grpSp>
        <p:nvGrpSpPr>
          <p:cNvPr id="15" name="Group 32">
            <a:extLst>
              <a:ext uri="{FF2B5EF4-FFF2-40B4-BE49-F238E27FC236}">
                <a16:creationId xmlns:a16="http://schemas.microsoft.com/office/drawing/2014/main" id="{CBB371C1-8542-4C01-83C4-20B1FC918DCC}"/>
              </a:ext>
            </a:extLst>
          </p:cNvPr>
          <p:cNvGrpSpPr/>
          <p:nvPr/>
        </p:nvGrpSpPr>
        <p:grpSpPr>
          <a:xfrm>
            <a:off x="891146" y="2088773"/>
            <a:ext cx="9014859" cy="3270470"/>
            <a:chOff x="891146" y="2088773"/>
            <a:chExt cx="9014859" cy="327047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96843386-D89D-4671-9248-832BDC49C4BA}"/>
                </a:ext>
              </a:extLst>
            </p:cNvPr>
            <p:cNvSpPr/>
            <p:nvPr/>
          </p:nvSpPr>
          <p:spPr>
            <a:xfrm>
              <a:off x="891146" y="2118518"/>
              <a:ext cx="3295369" cy="257129"/>
            </a:xfrm>
            <a:prstGeom prst="rect">
              <a:avLst/>
            </a:prstGeom>
            <a:noFill/>
            <a:ln w="38103" cap="flat">
              <a:solidFill>
                <a:srgbClr val="0070C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77A2BB"/>
                </a:solidFill>
                <a:uFillTx/>
                <a:latin typeface="Franklin Gothic Book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D795D5B3-F0BB-45E1-B634-5E49FFE63FCC}"/>
                </a:ext>
              </a:extLst>
            </p:cNvPr>
            <p:cNvSpPr/>
            <p:nvPr/>
          </p:nvSpPr>
          <p:spPr>
            <a:xfrm>
              <a:off x="6925126" y="5102114"/>
              <a:ext cx="2980879" cy="257129"/>
            </a:xfrm>
            <a:prstGeom prst="rect">
              <a:avLst/>
            </a:prstGeom>
            <a:noFill/>
            <a:ln w="38103" cap="flat">
              <a:solidFill>
                <a:srgbClr val="0070C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77A2BB"/>
                </a:solidFill>
                <a:uFillTx/>
                <a:latin typeface="Franklin Gothic Book"/>
              </a:endParaRPr>
            </a:p>
          </p:txBody>
        </p:sp>
        <p:cxnSp>
          <p:nvCxnSpPr>
            <p:cNvPr id="18" name="Straight Connector 29">
              <a:extLst>
                <a:ext uri="{FF2B5EF4-FFF2-40B4-BE49-F238E27FC236}">
                  <a16:creationId xmlns:a16="http://schemas.microsoft.com/office/drawing/2014/main" id="{7111BF5B-CC10-4E8C-8CD3-B4DB7E625FB4}"/>
                </a:ext>
              </a:extLst>
            </p:cNvPr>
            <p:cNvCxnSpPr/>
            <p:nvPr/>
          </p:nvCxnSpPr>
          <p:spPr>
            <a:xfrm>
              <a:off x="4186516" y="2088773"/>
              <a:ext cx="2738610" cy="3013341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  <p:cxnSp>
          <p:nvCxnSpPr>
            <p:cNvPr id="19" name="Straight Connector 31">
              <a:extLst>
                <a:ext uri="{FF2B5EF4-FFF2-40B4-BE49-F238E27FC236}">
                  <a16:creationId xmlns:a16="http://schemas.microsoft.com/office/drawing/2014/main" id="{2B5602C3-00EA-4565-ABFE-DDF0ECC121FB}"/>
                </a:ext>
              </a:extLst>
            </p:cNvPr>
            <p:cNvCxnSpPr/>
            <p:nvPr/>
          </p:nvCxnSpPr>
          <p:spPr>
            <a:xfrm>
              <a:off x="4186516" y="2375647"/>
              <a:ext cx="2738610" cy="2983596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</p:grpSp>
      <p:grpSp>
        <p:nvGrpSpPr>
          <p:cNvPr id="20" name="Group 36">
            <a:extLst>
              <a:ext uri="{FF2B5EF4-FFF2-40B4-BE49-F238E27FC236}">
                <a16:creationId xmlns:a16="http://schemas.microsoft.com/office/drawing/2014/main" id="{E974D50E-CC4E-4EC4-8E12-B966AB2500DE}"/>
              </a:ext>
            </a:extLst>
          </p:cNvPr>
          <p:cNvGrpSpPr/>
          <p:nvPr/>
        </p:nvGrpSpPr>
        <p:grpSpPr>
          <a:xfrm>
            <a:off x="6925126" y="2375647"/>
            <a:ext cx="1809679" cy="2694234"/>
            <a:chOff x="6925126" y="2375647"/>
            <a:chExt cx="1809679" cy="2694234"/>
          </a:xfrm>
        </p:grpSpPr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6FCAEEF7-26AF-4274-BBEB-7F028317DDDC}"/>
                </a:ext>
              </a:extLst>
            </p:cNvPr>
            <p:cNvSpPr/>
            <p:nvPr/>
          </p:nvSpPr>
          <p:spPr>
            <a:xfrm>
              <a:off x="6925126" y="2375647"/>
              <a:ext cx="1809679" cy="246037"/>
            </a:xfrm>
            <a:prstGeom prst="rect">
              <a:avLst/>
            </a:prstGeom>
            <a:noFill/>
            <a:ln w="38103" cap="flat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6C069"/>
                </a:solidFill>
                <a:uFillTx/>
                <a:latin typeface="Franklin Gothic Book"/>
              </a:endParaRPr>
            </a:p>
          </p:txBody>
        </p:sp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6D896DF4-EC46-4A3F-A84E-5B6C09C4D12A}"/>
                </a:ext>
              </a:extLst>
            </p:cNvPr>
            <p:cNvSpPr/>
            <p:nvPr/>
          </p:nvSpPr>
          <p:spPr>
            <a:xfrm>
              <a:off x="6925126" y="2673970"/>
              <a:ext cx="1809679" cy="246037"/>
            </a:xfrm>
            <a:prstGeom prst="rect">
              <a:avLst/>
            </a:prstGeom>
            <a:noFill/>
            <a:ln w="38103" cap="flat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6C069"/>
                </a:solidFill>
                <a:uFillTx/>
                <a:latin typeface="Franklin Gothic Book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9A7EFE9F-68D7-438D-920C-AAE18B2BDD66}"/>
                </a:ext>
              </a:extLst>
            </p:cNvPr>
            <p:cNvSpPr/>
            <p:nvPr/>
          </p:nvSpPr>
          <p:spPr>
            <a:xfrm>
              <a:off x="6925126" y="4823844"/>
              <a:ext cx="1809679" cy="246037"/>
            </a:xfrm>
            <a:prstGeom prst="rect">
              <a:avLst/>
            </a:prstGeom>
            <a:noFill/>
            <a:ln w="38103" cap="flat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6C069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24" name="Rectangle 37">
            <a:extLst>
              <a:ext uri="{FF2B5EF4-FFF2-40B4-BE49-F238E27FC236}">
                <a16:creationId xmlns:a16="http://schemas.microsoft.com/office/drawing/2014/main" id="{9FCE9B7B-BB79-4050-ACD0-6EBF344BD9AC}"/>
              </a:ext>
            </a:extLst>
          </p:cNvPr>
          <p:cNvSpPr/>
          <p:nvPr/>
        </p:nvSpPr>
        <p:spPr>
          <a:xfrm>
            <a:off x="6925126" y="1135785"/>
            <a:ext cx="3178097" cy="637931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grpSp>
        <p:nvGrpSpPr>
          <p:cNvPr id="25" name="Group 46">
            <a:extLst>
              <a:ext uri="{FF2B5EF4-FFF2-40B4-BE49-F238E27FC236}">
                <a16:creationId xmlns:a16="http://schemas.microsoft.com/office/drawing/2014/main" id="{B94FA519-9CCF-49E3-AD3F-EE516A44D3AF}"/>
              </a:ext>
            </a:extLst>
          </p:cNvPr>
          <p:cNvGrpSpPr/>
          <p:nvPr/>
        </p:nvGrpSpPr>
        <p:grpSpPr>
          <a:xfrm>
            <a:off x="8390552" y="2920008"/>
            <a:ext cx="2110710" cy="3325901"/>
            <a:chOff x="8390552" y="2920008"/>
            <a:chExt cx="2110710" cy="3325901"/>
          </a:xfrm>
        </p:grpSpPr>
        <p:cxnSp>
          <p:nvCxnSpPr>
            <p:cNvPr id="26" name="Straight Arrow Connector 41">
              <a:extLst>
                <a:ext uri="{FF2B5EF4-FFF2-40B4-BE49-F238E27FC236}">
                  <a16:creationId xmlns:a16="http://schemas.microsoft.com/office/drawing/2014/main" id="{0C0AB20E-8006-483A-A680-7B33DCB35DB3}"/>
                </a:ext>
              </a:extLst>
            </p:cNvPr>
            <p:cNvCxnSpPr/>
            <p:nvPr/>
          </p:nvCxnSpPr>
          <p:spPr>
            <a:xfrm flipH="1">
              <a:off x="9368119" y="2920008"/>
              <a:ext cx="735104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27" name="Straight Arrow Connector 42">
              <a:extLst>
                <a:ext uri="{FF2B5EF4-FFF2-40B4-BE49-F238E27FC236}">
                  <a16:creationId xmlns:a16="http://schemas.microsoft.com/office/drawing/2014/main" id="{D2BA5701-026E-4031-85E6-1BDFF4166363}"/>
                </a:ext>
              </a:extLst>
            </p:cNvPr>
            <p:cNvCxnSpPr/>
            <p:nvPr/>
          </p:nvCxnSpPr>
          <p:spPr>
            <a:xfrm flipH="1">
              <a:off x="9766148" y="5119350"/>
              <a:ext cx="735114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28" name="Straight Arrow Connector 43">
              <a:extLst>
                <a:ext uri="{FF2B5EF4-FFF2-40B4-BE49-F238E27FC236}">
                  <a16:creationId xmlns:a16="http://schemas.microsoft.com/office/drawing/2014/main" id="{DA3B7508-DB85-49ED-971B-8D25135D2D62}"/>
                </a:ext>
              </a:extLst>
            </p:cNvPr>
            <p:cNvCxnSpPr/>
            <p:nvPr/>
          </p:nvCxnSpPr>
          <p:spPr>
            <a:xfrm flipH="1">
              <a:off x="8390552" y="5492873"/>
              <a:ext cx="735105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29" name="Straight Arrow Connector 44">
              <a:extLst>
                <a:ext uri="{FF2B5EF4-FFF2-40B4-BE49-F238E27FC236}">
                  <a16:creationId xmlns:a16="http://schemas.microsoft.com/office/drawing/2014/main" id="{1F822052-2C27-4C73-9BFA-F31B5080A39C}"/>
                </a:ext>
              </a:extLst>
            </p:cNvPr>
            <p:cNvCxnSpPr/>
            <p:nvPr/>
          </p:nvCxnSpPr>
          <p:spPr>
            <a:xfrm flipH="1">
              <a:off x="9208547" y="5804848"/>
              <a:ext cx="735104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30" name="Straight Arrow Connector 45">
              <a:extLst>
                <a:ext uri="{FF2B5EF4-FFF2-40B4-BE49-F238E27FC236}">
                  <a16:creationId xmlns:a16="http://schemas.microsoft.com/office/drawing/2014/main" id="{5AA935FB-F583-457E-97A6-8333120CB47E}"/>
                </a:ext>
              </a:extLst>
            </p:cNvPr>
            <p:cNvCxnSpPr/>
            <p:nvPr/>
          </p:nvCxnSpPr>
          <p:spPr>
            <a:xfrm flipH="1">
              <a:off x="8633014" y="6245909"/>
              <a:ext cx="735105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42C8-EB32-407C-A2DA-5D0A4685C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9837" y="2573505"/>
            <a:ext cx="9601200" cy="1485900"/>
          </a:xfrm>
        </p:spPr>
        <p:txBody>
          <a:bodyPr anchorCtr="1"/>
          <a:lstStyle/>
          <a:p>
            <a:pPr lvl="0" algn="ctr"/>
            <a:r>
              <a:rPr lang="en-US" sz="4900"/>
              <a:t>Functions, Packages &amp; Unit tests</a:t>
            </a:r>
            <a:br>
              <a:rPr lang="en-US" sz="4900"/>
            </a:br>
            <a:r>
              <a:rPr lang="en-US" sz="2900"/>
              <a:t>(very briefly)</a:t>
            </a:r>
            <a:endParaRPr lang="en-GB" sz="4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C5C2-5D2D-4A0E-A1F8-B6426DA8ED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0518-4546-4CEB-94F6-909BFA5E4D8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Functions are R commands that do things</a:t>
            </a:r>
          </a:p>
          <a:p>
            <a:pPr lvl="1"/>
            <a:r>
              <a:rPr lang="en-GB"/>
              <a:t>Mean(), read.csv(), plot(), c()</a:t>
            </a:r>
          </a:p>
          <a:p>
            <a:pPr lvl="0"/>
            <a:r>
              <a:rPr lang="en-GB"/>
              <a:t>Functions let you share functionality with others</a:t>
            </a:r>
          </a:p>
          <a:p>
            <a:pPr lvl="0"/>
            <a:r>
              <a:rPr lang="en-GB"/>
              <a:t>It reduces the length of your scripts</a:t>
            </a:r>
          </a:p>
          <a:p>
            <a:pPr lvl="0"/>
            <a:r>
              <a:rPr lang="en-GB"/>
              <a:t>They are faster</a:t>
            </a:r>
          </a:p>
          <a:p>
            <a:pPr lvl="0"/>
            <a:r>
              <a:rPr lang="en-GB"/>
              <a:t>They will make you write better code</a:t>
            </a:r>
          </a:p>
          <a:p>
            <a:pPr lvl="0"/>
            <a:r>
              <a:rPr lang="en-GB"/>
              <a:t>They are easier to share and will run consistently, making them more reproducible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6800-0AF6-41EF-84E4-FAB988F698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Functions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4E83EA72-3C51-4D2E-B24C-DF3E300482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49158" y="2476496"/>
            <a:ext cx="9745428" cy="369570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oup 16">
            <a:extLst>
              <a:ext uri="{FF2B5EF4-FFF2-40B4-BE49-F238E27FC236}">
                <a16:creationId xmlns:a16="http://schemas.microsoft.com/office/drawing/2014/main" id="{21B290FC-F2D7-4278-A1C7-A0E98D51F30E}"/>
              </a:ext>
            </a:extLst>
          </p:cNvPr>
          <p:cNvGrpSpPr/>
          <p:nvPr/>
        </p:nvGrpSpPr>
        <p:grpSpPr>
          <a:xfrm>
            <a:off x="2982900" y="1081598"/>
            <a:ext cx="7158700" cy="4564034"/>
            <a:chOff x="2982900" y="1081598"/>
            <a:chExt cx="7158700" cy="4564034"/>
          </a:xfrm>
        </p:grpSpPr>
        <p:cxnSp>
          <p:nvCxnSpPr>
            <p:cNvPr id="5" name="Straight Arrow Connector 9">
              <a:extLst>
                <a:ext uri="{FF2B5EF4-FFF2-40B4-BE49-F238E27FC236}">
                  <a16:creationId xmlns:a16="http://schemas.microsoft.com/office/drawing/2014/main" id="{ADEF569F-1FFB-4A74-B402-2E94E22D7AD2}"/>
                </a:ext>
              </a:extLst>
            </p:cNvPr>
            <p:cNvCxnSpPr/>
            <p:nvPr/>
          </p:nvCxnSpPr>
          <p:spPr>
            <a:xfrm flipH="1">
              <a:off x="2982900" y="1452231"/>
              <a:ext cx="2672179" cy="1819931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72CDC4EA-C8AC-48AF-B3DC-138CCD394FDA}"/>
                </a:ext>
              </a:extLst>
            </p:cNvPr>
            <p:cNvSpPr txBox="1"/>
            <p:nvPr/>
          </p:nvSpPr>
          <p:spPr>
            <a:xfrm>
              <a:off x="5873246" y="1081598"/>
              <a:ext cx="105349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Name</a:t>
              </a:r>
            </a:p>
          </p:txBody>
        </p: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1DB038A7-25D3-47B3-AF2F-DF30C22D97D1}"/>
                </a:ext>
              </a:extLst>
            </p:cNvPr>
            <p:cNvCxnSpPr/>
            <p:nvPr/>
          </p:nvCxnSpPr>
          <p:spPr>
            <a:xfrm flipH="1">
              <a:off x="5641756" y="1471287"/>
              <a:ext cx="2672179" cy="1819922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0A2280C7-73D7-4FCC-A4EF-88E6D556B5E2}"/>
                </a:ext>
              </a:extLst>
            </p:cNvPr>
            <p:cNvSpPr txBox="1"/>
            <p:nvPr/>
          </p:nvSpPr>
          <p:spPr>
            <a:xfrm>
              <a:off x="8358996" y="1081598"/>
              <a:ext cx="1782604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Arguments</a:t>
              </a:r>
            </a:p>
          </p:txBody>
        </p:sp>
        <p:cxnSp>
          <p:nvCxnSpPr>
            <p:cNvPr id="9" name="Straight Arrow Connector 13">
              <a:extLst>
                <a:ext uri="{FF2B5EF4-FFF2-40B4-BE49-F238E27FC236}">
                  <a16:creationId xmlns:a16="http://schemas.microsoft.com/office/drawing/2014/main" id="{74454A25-5D28-4FE0-B71C-B55D35127771}"/>
                </a:ext>
              </a:extLst>
            </p:cNvPr>
            <p:cNvCxnSpPr/>
            <p:nvPr/>
          </p:nvCxnSpPr>
          <p:spPr>
            <a:xfrm flipH="1" flipV="1">
              <a:off x="4164305" y="4076696"/>
              <a:ext cx="2058132" cy="1111929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66770BA1-35CF-4972-89B7-9CD417CC0E73}"/>
                </a:ext>
              </a:extLst>
            </p:cNvPr>
            <p:cNvSpPr txBox="1"/>
            <p:nvPr/>
          </p:nvSpPr>
          <p:spPr>
            <a:xfrm>
              <a:off x="6444727" y="5122413"/>
              <a:ext cx="2537679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Returned object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E8AE-E97E-46B0-97E5-ADF5D97C7D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58E20-9168-41F6-8A35-F8BFCAB857CE}"/>
              </a:ext>
            </a:extLst>
          </p:cNvPr>
          <p:cNvSpPr txBox="1"/>
          <p:nvPr/>
        </p:nvSpPr>
        <p:spPr>
          <a:xfrm>
            <a:off x="1879110" y="1646706"/>
            <a:ext cx="8717871" cy="4832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Packages are collections of R functions that are connected by a common theme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They are easy to share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They are well documented, and often contain ‘vignettes’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‘Published’ packages are put on CRAN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Packages can also be shared via GitHub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Packages are not as hard to write as you might think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Having an R packages can help your reputation as a reproducible researcher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https://hilaryparker.com/2014/04/29/writing-an-r-package-from-scratch/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293-3F89-4E17-B1DF-60EDE6C38C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Unit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F059-98D3-49F3-BBF8-AB451022AD6E}"/>
              </a:ext>
            </a:extLst>
          </p:cNvPr>
          <p:cNvSpPr txBox="1"/>
          <p:nvPr/>
        </p:nvSpPr>
        <p:spPr>
          <a:xfrm>
            <a:off x="1879110" y="1646706"/>
            <a:ext cx="8717871" cy="46474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“UNIT TESTING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is a level of software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testing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where individual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units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/ components of a software are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tested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 The purpose is to validate that each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of the software performs as designed. A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is the smallest testable part of any software. It usually has one or a few inputs and usually a single output.” - Google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you know your code works today, the same way as yesterday?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you know Hadley hasn’t broken your package?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you know if you need to make updates for the latest version of R?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Answer: Unit tests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http://r-pkgs.had.co.nz/tests.html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812-C7DB-4533-B990-B13C75ADEA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Licenses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445CD-2176-4A67-8489-BFC0E7AB11B3}"/>
              </a:ext>
            </a:extLst>
          </p:cNvPr>
          <p:cNvSpPr txBox="1"/>
          <p:nvPr/>
        </p:nvSpPr>
        <p:spPr>
          <a:xfrm>
            <a:off x="1118585" y="2171699"/>
            <a:ext cx="10617692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 share an R package online. You want to use it in your research. Are you allowed to do that? Do you need to credit 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8D286-6B98-4A30-B381-D3A0A39AA3D9}"/>
              </a:ext>
            </a:extLst>
          </p:cNvPr>
          <p:cNvSpPr txBox="1"/>
          <p:nvPr/>
        </p:nvSpPr>
        <p:spPr>
          <a:xfrm>
            <a:off x="2521819" y="3888606"/>
            <a:ext cx="8790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Licenses dictate what you can and cannot do</a:t>
            </a:r>
          </a:p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The ensure people get credit</a:t>
            </a:r>
          </a:p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They protect your work financially</a:t>
            </a:r>
          </a:p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They can restrict what people can do with your code</a:t>
            </a:r>
          </a:p>
          <a:p>
            <a:endParaRPr lang="en-GB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9122-8D8F-495E-8E95-52C11371EB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Licenses</a:t>
            </a:r>
          </a:p>
        </p:txBody>
      </p:sp>
      <p:pic>
        <p:nvPicPr>
          <p:cNvPr id="3" name="Picture 2" descr="https://www.wur.nl/upload_mm/e/f/c/0527e0fb-5053-4045-8ee0-95d91f127f76_Creative%20commons%20licences.jpg">
            <a:extLst>
              <a:ext uri="{FF2B5EF4-FFF2-40B4-BE49-F238E27FC236}">
                <a16:creationId xmlns:a16="http://schemas.microsoft.com/office/drawing/2014/main" id="{63B45E0F-4B80-4942-8022-7FEF7C6A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69836" y="1428750"/>
            <a:ext cx="7088821" cy="531661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D79-4D69-49FD-88B9-EC4B0414DA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Timetable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71ACC55-B063-4A9A-A52C-E5FF6C1EE3B0}"/>
              </a:ext>
            </a:extLst>
          </p:cNvPr>
          <p:cNvGraphicFramePr/>
          <p:nvPr/>
        </p:nvGraphicFramePr>
        <p:xfrm>
          <a:off x="1371600" y="1828800"/>
          <a:ext cx="5476871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3715200" imgH="2955267" progId="">
                  <p:embed/>
                </p:oleObj>
              </mc:Choice>
              <mc:Fallback>
                <p:oleObj name="Worksheet" r:id="rId3" imgW="3715200" imgH="2955267" progId="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F71ACC55-B063-4A9A-A52C-E5FF6C1EE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28800"/>
                        <a:ext cx="5476871" cy="43434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F33C-505C-4473-9AFB-DA627337C3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3859" y="2686050"/>
            <a:ext cx="3912068" cy="1485900"/>
          </a:xfrm>
        </p:spPr>
        <p:txBody>
          <a:bodyPr/>
          <a:lstStyle/>
          <a:p>
            <a:pPr lvl="0"/>
            <a:r>
              <a:rPr lang="en-US" sz="5400"/>
              <a:t>R Markdown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5C8-A292-4826-B037-EF215AAE86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reproducible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18B4-FD4A-4389-AD71-196A6FAC2E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027380"/>
            <a:ext cx="9601200" cy="1750289"/>
          </a:xfrm>
        </p:spPr>
        <p:txBody>
          <a:bodyPr/>
          <a:lstStyle/>
          <a:p>
            <a:pPr lvl="0"/>
            <a:r>
              <a:rPr lang="en-GB"/>
              <a:t>How do you share your code once complete?</a:t>
            </a:r>
          </a:p>
          <a:p>
            <a:pPr lvl="1"/>
            <a:r>
              <a:rPr lang="en-GB"/>
              <a:t>Code</a:t>
            </a:r>
          </a:p>
          <a:p>
            <a:pPr lvl="1"/>
            <a:r>
              <a:rPr lang="en-GB"/>
              <a:t>Figures</a:t>
            </a:r>
          </a:p>
          <a:p>
            <a:pPr lvl="1"/>
            <a:r>
              <a:rPr lang="en-GB"/>
              <a:t>Documentation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0B5065-7A7D-458C-849E-F6D44F4E2C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58774" y="2214439"/>
            <a:ext cx="3960732" cy="44342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Image result for r plot">
            <a:extLst>
              <a:ext uri="{FF2B5EF4-FFF2-40B4-BE49-F238E27FC236}">
                <a16:creationId xmlns:a16="http://schemas.microsoft.com/office/drawing/2014/main" id="{D9CDBE5E-0C7A-4F11-8670-DBF250611F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31818" y="3920343"/>
            <a:ext cx="2728359" cy="2728359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</p:pic>
      <p:pic>
        <p:nvPicPr>
          <p:cNvPr id="6" name="Picture 8" descr="Image result for word icon">
            <a:extLst>
              <a:ext uri="{FF2B5EF4-FFF2-40B4-BE49-F238E27FC236}">
                <a16:creationId xmlns:a16="http://schemas.microsoft.com/office/drawing/2014/main" id="{A14649EC-AC1B-48B4-9C92-203D526F5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92657" y="3920343"/>
            <a:ext cx="2728359" cy="27283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FE88-72F2-46DE-817D-FADD34B582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reproducible documents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42099DA-922E-4606-8A1C-A527D25480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7264" y="1428750"/>
            <a:ext cx="4007641" cy="52185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B36AA357-3E38-413D-93F3-4BE3D927A2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5519" y="1428750"/>
            <a:ext cx="2992584" cy="16348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7C942CB-59E7-4D0A-9C5C-EF21387FCD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05648" y="1428750"/>
            <a:ext cx="3626519" cy="52185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4D4E-4358-4333-B03E-12502AB1A3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reproducible documents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A2C71-5F05-4C65-A166-B0B437C891E2}"/>
              </a:ext>
            </a:extLst>
          </p:cNvPr>
          <p:cNvSpPr txBox="1"/>
          <p:nvPr/>
        </p:nvSpPr>
        <p:spPr>
          <a:xfrm>
            <a:off x="1717965" y="2021528"/>
            <a:ext cx="9679710" cy="353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What are the advantages of R Markdown?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Ensure your work can be reproduced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Document your code as you go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Make edits and re-run your analysis, this can save a LOT of time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Enable others to re-use or change your work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Keeps code, documentation and results all in one place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It is fast becoming the new ‘norm’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D2395B4-410B-4321-9141-A2AE143E2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818" y="408709"/>
            <a:ext cx="11328401" cy="1485900"/>
          </a:xfrm>
        </p:spPr>
        <p:txBody>
          <a:bodyPr/>
          <a:lstStyle/>
          <a:p>
            <a:pPr lvl="0"/>
            <a:r>
              <a:rPr lang="en-GB" sz="3600" dirty="0"/>
              <a:t>https://rmarkdown.rstudio.com/lesson-2.html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EA27D1E-A308-4CEB-AB10-19F4C3B9A3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65930" y="1198696"/>
            <a:ext cx="8294257" cy="52505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BD42CE2B-7227-4517-AE2A-171DFF18F67A}"/>
              </a:ext>
            </a:extLst>
          </p:cNvPr>
          <p:cNvSpPr/>
          <p:nvPr/>
        </p:nvSpPr>
        <p:spPr>
          <a:xfrm>
            <a:off x="3336636" y="2205029"/>
            <a:ext cx="1487052" cy="187498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761F-221F-4DCD-8AFB-1577B6845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0672" y="2686050"/>
            <a:ext cx="4577897" cy="1485900"/>
          </a:xfrm>
        </p:spPr>
        <p:txBody>
          <a:bodyPr/>
          <a:lstStyle/>
          <a:p>
            <a:pPr lvl="0"/>
            <a:r>
              <a:rPr lang="en-US" sz="5400"/>
              <a:t>Cheatsheets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FE109B7-7104-4FF2-8C75-C4664DB75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0302" y="817501"/>
            <a:ext cx="11328401" cy="1485900"/>
          </a:xfrm>
        </p:spPr>
        <p:txBody>
          <a:bodyPr/>
          <a:lstStyle/>
          <a:p>
            <a:pPr lvl="0"/>
            <a:r>
              <a:rPr lang="en-GB" sz="4800"/>
              <a:t>Practical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123961A-9A4F-4463-8737-57CA3406CDDA}"/>
              </a:ext>
            </a:extLst>
          </p:cNvPr>
          <p:cNvSpPr txBox="1"/>
          <p:nvPr/>
        </p:nvSpPr>
        <p:spPr>
          <a:xfrm>
            <a:off x="2499155" y="2531333"/>
            <a:ext cx="8494309" cy="286231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install.packages("rmarkdown")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library(rmarkdown)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Create an R Markdown file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Empty the contents (but keep the top bit)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Save it to the folder 4_R_Markdown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AC7E015-16D0-44B7-B236-5361F40A4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9243" y="376357"/>
            <a:ext cx="8100943" cy="1485900"/>
          </a:xfrm>
        </p:spPr>
        <p:txBody>
          <a:bodyPr anchorCtr="1"/>
          <a:lstStyle/>
          <a:p>
            <a:pPr lvl="0" algn="ctr"/>
            <a:r>
              <a:rPr lang="en-GB" sz="2400" dirty="0"/>
              <a:t>Google “</a:t>
            </a:r>
            <a:r>
              <a:rPr lang="en-GB" sz="2400" dirty="0" err="1"/>
              <a:t>Ourcodingclub</a:t>
            </a:r>
            <a:r>
              <a:rPr lang="en-GB" sz="2400" dirty="0"/>
              <a:t> </a:t>
            </a:r>
            <a:r>
              <a:rPr lang="en-GB" sz="2400" dirty="0" err="1"/>
              <a:t>Rmarkdown</a:t>
            </a:r>
            <a:r>
              <a:rPr lang="en-GB" sz="2400" dirty="0"/>
              <a:t>” and click the first link</a:t>
            </a:r>
            <a:br>
              <a:rPr lang="en-GB" sz="2400" dirty="0"/>
            </a:br>
            <a:r>
              <a:rPr lang="en-GB" sz="2400" dirty="0"/>
              <a:t>Start at section 4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C3FA8690-62CB-4ED6-BC72-01A655A80A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8" t="10980" r="10529" b="11530"/>
          <a:stretch>
            <a:fillRect/>
          </a:stretch>
        </p:blipFill>
        <p:spPr>
          <a:xfrm>
            <a:off x="1731818" y="1312429"/>
            <a:ext cx="9434459" cy="53142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6268-755E-4941-9B6F-0AFEA0442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6709" y="2972997"/>
            <a:ext cx="4577897" cy="1485900"/>
          </a:xfrm>
        </p:spPr>
        <p:txBody>
          <a:bodyPr/>
          <a:lstStyle/>
          <a:p>
            <a:pPr lvl="0"/>
            <a:r>
              <a:rPr lang="en-US" sz="5400"/>
              <a:t>Git and GitHub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3389-BC49-4874-99BF-A562892D72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AD2E-F093-47A8-A2B1-81E2815FC2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3" y="1926905"/>
            <a:ext cx="9601200" cy="4518279"/>
          </a:xfrm>
        </p:spPr>
        <p:txBody>
          <a:bodyPr/>
          <a:lstStyle/>
          <a:p>
            <a:pPr lvl="0"/>
            <a:r>
              <a:rPr lang="en-GB"/>
              <a:t>Track changes to files</a:t>
            </a:r>
          </a:p>
          <a:p>
            <a:pPr lvl="0"/>
            <a:r>
              <a:rPr lang="en-GB"/>
              <a:t>No more need for numbering your files</a:t>
            </a:r>
          </a:p>
          <a:p>
            <a:pPr lvl="1"/>
            <a:r>
              <a:rPr lang="en-GB"/>
              <a:t>My_important_data.csv</a:t>
            </a:r>
          </a:p>
          <a:p>
            <a:pPr lvl="1"/>
            <a:r>
              <a:rPr lang="en-GB"/>
              <a:t>My_important_data2.csv</a:t>
            </a:r>
          </a:p>
          <a:p>
            <a:pPr lvl="1"/>
            <a:r>
              <a:rPr lang="en-GB"/>
              <a:t>My_important_data3.csv</a:t>
            </a:r>
          </a:p>
          <a:p>
            <a:pPr lvl="1"/>
            <a:r>
              <a:rPr lang="en-GB"/>
              <a:t>My_important_data4.csv</a:t>
            </a:r>
          </a:p>
          <a:p>
            <a:pPr lvl="0"/>
            <a:r>
              <a:rPr lang="en-GB"/>
              <a:t>‘This was working a couple of days ago…’</a:t>
            </a:r>
          </a:p>
          <a:p>
            <a:pPr lvl="0"/>
            <a:r>
              <a:rPr lang="en-GB"/>
              <a:t>A Facebook timeline for your code</a:t>
            </a:r>
          </a:p>
          <a:p>
            <a:pPr lvl="0"/>
            <a:r>
              <a:rPr lang="en-GB"/>
              <a:t>Named after Linus Torvalds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1BBD6-A0EA-4F98-B4DA-E007766EB3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47028" y="625787"/>
            <a:ext cx="4989249" cy="30918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Image result for git logo">
            <a:extLst>
              <a:ext uri="{FF2B5EF4-FFF2-40B4-BE49-F238E27FC236}">
                <a16:creationId xmlns:a16="http://schemas.microsoft.com/office/drawing/2014/main" id="{95E3476F-B49A-4DAD-AEBA-BDD893126B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47028" y="4148788"/>
            <a:ext cx="4989249" cy="208342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582C18E0-7CB0-46B0-B0AB-ABDC4A74FA56}"/>
              </a:ext>
            </a:extLst>
          </p:cNvPr>
          <p:cNvGrpSpPr/>
          <p:nvPr/>
        </p:nvGrpSpPr>
        <p:grpSpPr>
          <a:xfrm>
            <a:off x="1233991" y="5859264"/>
            <a:ext cx="5584058" cy="798426"/>
            <a:chOff x="1233991" y="5859264"/>
            <a:chExt cx="5584058" cy="798426"/>
          </a:xfrm>
        </p:grpSpPr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F63376A3-8C31-42CA-B599-9AD3DDFCB23C}"/>
                </a:ext>
              </a:extLst>
            </p:cNvPr>
            <p:cNvSpPr txBox="1"/>
            <p:nvPr/>
          </p:nvSpPr>
          <p:spPr>
            <a:xfrm>
              <a:off x="1233991" y="6134471"/>
              <a:ext cx="3986070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You installed this… right? </a:t>
              </a:r>
            </a:p>
          </p:txBody>
        </p:sp>
        <p:cxnSp>
          <p:nvCxnSpPr>
            <p:cNvPr id="8" name="Straight Arrow Connector 6">
              <a:extLst>
                <a:ext uri="{FF2B5EF4-FFF2-40B4-BE49-F238E27FC236}">
                  <a16:creationId xmlns:a16="http://schemas.microsoft.com/office/drawing/2014/main" id="{99EF71AD-3589-4705-ADEE-5D5EE864EF1A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5220071" y="5859264"/>
              <a:ext cx="1597978" cy="536817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ACB5-AB8A-448C-B866-413B987C0C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C87C-F440-44C2-B545-138D0660B0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84664" y="2177945"/>
            <a:ext cx="3235915" cy="2001914"/>
          </a:xfrm>
        </p:spPr>
        <p:txBody>
          <a:bodyPr/>
          <a:lstStyle/>
          <a:p>
            <a:pPr marL="0" lvl="0" indent="0">
              <a:buNone/>
            </a:pPr>
            <a:r>
              <a:rPr lang="en-GB" sz="3200"/>
              <a:t>Slides</a:t>
            </a:r>
          </a:p>
          <a:p>
            <a:pPr marL="0" lvl="0" indent="0">
              <a:buNone/>
            </a:pPr>
            <a:r>
              <a:rPr lang="en-GB" sz="3200"/>
              <a:t>Practical's</a:t>
            </a:r>
          </a:p>
          <a:p>
            <a:pPr marL="0" lvl="0" indent="0">
              <a:buNone/>
            </a:pPr>
            <a:r>
              <a:rPr lang="en-GB" sz="3200"/>
              <a:t>Other materials</a:t>
            </a:r>
          </a:p>
        </p:txBody>
      </p:sp>
      <p:sp>
        <p:nvSpPr>
          <p:cNvPr id="4" name="Right Brace 4">
            <a:extLst>
              <a:ext uri="{FF2B5EF4-FFF2-40B4-BE49-F238E27FC236}">
                <a16:creationId xmlns:a16="http://schemas.microsoft.com/office/drawing/2014/main" id="{E7A84CDA-304D-4AE8-86A6-E31674D4CBB1}"/>
              </a:ext>
            </a:extLst>
          </p:cNvPr>
          <p:cNvSpPr/>
          <p:nvPr/>
        </p:nvSpPr>
        <p:spPr>
          <a:xfrm>
            <a:off x="4438835" y="2177945"/>
            <a:ext cx="257449" cy="200191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28575" cap="flat">
            <a:solidFill>
              <a:srgbClr val="8C8D8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5C07FD9-DD76-4143-816E-3613D520DB74}"/>
              </a:ext>
            </a:extLst>
          </p:cNvPr>
          <p:cNvSpPr txBox="1"/>
          <p:nvPr/>
        </p:nvSpPr>
        <p:spPr>
          <a:xfrm>
            <a:off x="5423022" y="2538182"/>
            <a:ext cx="6369984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All these are available online and we download them later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F1046ED-B0C9-4CC2-AD7A-52C12D89C80A}"/>
              </a:ext>
            </a:extLst>
          </p:cNvPr>
          <p:cNvSpPr txBox="1"/>
          <p:nvPr/>
        </p:nvSpPr>
        <p:spPr>
          <a:xfrm>
            <a:off x="1068311" y="5522207"/>
            <a:ext cx="1072469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Much of this material is reproduced, using resources shared openly by others, notably Karl Broman, Coding Club, Hadley Wickham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4F88-E413-4E92-A90F-21EDF50FE0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60C9-A293-478B-AD44-F70478B42F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166917"/>
            <a:ext cx="9601200" cy="3581403"/>
          </a:xfrm>
        </p:spPr>
        <p:txBody>
          <a:bodyPr/>
          <a:lstStyle/>
          <a:p>
            <a:pPr lvl="0"/>
            <a:r>
              <a:rPr lang="en-GB"/>
              <a:t>Have you ever had to merge multiple comments to a document?</a:t>
            </a:r>
          </a:p>
          <a:p>
            <a:pPr lvl="0"/>
            <a:r>
              <a:rPr lang="en-GB"/>
              <a:t>Tracking in Git makes merging comments easy</a:t>
            </a:r>
          </a:p>
          <a:p>
            <a:pPr lvl="0"/>
            <a:r>
              <a:rPr lang="en-GB"/>
              <a:t>Github</a:t>
            </a:r>
          </a:p>
          <a:p>
            <a:pPr lvl="1"/>
            <a:r>
              <a:rPr lang="en-GB"/>
              <a:t>Like Facebook, for programmes</a:t>
            </a:r>
          </a:p>
          <a:p>
            <a:pPr lvl="1"/>
            <a:r>
              <a:rPr lang="en-GB"/>
              <a:t>… and a bit like dropbox</a:t>
            </a:r>
          </a:p>
          <a:p>
            <a:pPr lvl="1"/>
            <a:r>
              <a:rPr lang="en-GB"/>
              <a:t>… and a bit like Google docs</a:t>
            </a:r>
          </a:p>
          <a:p>
            <a:pPr lvl="0"/>
            <a:r>
              <a:rPr lang="en-GB"/>
              <a:t>Github makes code truly open</a:t>
            </a:r>
          </a:p>
          <a:p>
            <a:pPr lvl="0"/>
            <a:r>
              <a:rPr lang="en-GB"/>
              <a:t>You can view all of the code and all of the history</a:t>
            </a:r>
          </a:p>
          <a:p>
            <a:pPr lvl="0"/>
            <a:endParaRPr lang="en-GB"/>
          </a:p>
        </p:txBody>
      </p:sp>
      <p:pic>
        <p:nvPicPr>
          <p:cNvPr id="4" name="Picture 2" descr="Image result for github logo">
            <a:extLst>
              <a:ext uri="{FF2B5EF4-FFF2-40B4-BE49-F238E27FC236}">
                <a16:creationId xmlns:a16="http://schemas.microsoft.com/office/drawing/2014/main" id="{3E17B3EB-35C1-4968-A990-6926385E1D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0920" y="5170502"/>
            <a:ext cx="4565279" cy="15181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8678-8827-4E9A-A669-3C0AC47E56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Version Control</a:t>
            </a:r>
          </a:p>
        </p:txBody>
      </p:sp>
      <p:pic>
        <p:nvPicPr>
          <p:cNvPr id="3" name="Picture 2" descr="Image result for github logo">
            <a:extLst>
              <a:ext uri="{FF2B5EF4-FFF2-40B4-BE49-F238E27FC236}">
                <a16:creationId xmlns:a16="http://schemas.microsoft.com/office/drawing/2014/main" id="{D9795E91-68E3-430C-9543-80D85526CC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99085" y="3825739"/>
            <a:ext cx="1642372" cy="5461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6EA8D22C-1693-427F-9866-83289AF1BA24}"/>
              </a:ext>
            </a:extLst>
          </p:cNvPr>
          <p:cNvSpPr/>
          <p:nvPr/>
        </p:nvSpPr>
        <p:spPr>
          <a:xfrm>
            <a:off x="4649678" y="1646468"/>
            <a:ext cx="3045043" cy="2778706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ylinder 6">
            <a:extLst>
              <a:ext uri="{FF2B5EF4-FFF2-40B4-BE49-F238E27FC236}">
                <a16:creationId xmlns:a16="http://schemas.microsoft.com/office/drawing/2014/main" id="{4BC4F9EA-43E5-49A6-9F33-959D815C020A}"/>
              </a:ext>
            </a:extLst>
          </p:cNvPr>
          <p:cNvSpPr/>
          <p:nvPr/>
        </p:nvSpPr>
        <p:spPr>
          <a:xfrm>
            <a:off x="5351013" y="1931834"/>
            <a:ext cx="1642372" cy="14403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ylinder 8">
            <a:extLst>
              <a:ext uri="{FF2B5EF4-FFF2-40B4-BE49-F238E27FC236}">
                <a16:creationId xmlns:a16="http://schemas.microsoft.com/office/drawing/2014/main" id="{B652FD81-03B3-459A-A9A9-A98CF6B5BAE5}"/>
              </a:ext>
            </a:extLst>
          </p:cNvPr>
          <p:cNvSpPr/>
          <p:nvPr/>
        </p:nvSpPr>
        <p:spPr>
          <a:xfrm>
            <a:off x="1915357" y="4371910"/>
            <a:ext cx="1642372" cy="14403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ylinder 9">
            <a:extLst>
              <a:ext uri="{FF2B5EF4-FFF2-40B4-BE49-F238E27FC236}">
                <a16:creationId xmlns:a16="http://schemas.microsoft.com/office/drawing/2014/main" id="{4FE97D21-7F94-4950-B54A-7F127F27DC41}"/>
              </a:ext>
            </a:extLst>
          </p:cNvPr>
          <p:cNvSpPr/>
          <p:nvPr/>
        </p:nvSpPr>
        <p:spPr>
          <a:xfrm>
            <a:off x="9178765" y="4287484"/>
            <a:ext cx="1642372" cy="14403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4320154-3DA6-4C78-9F9E-11C9BC973953}"/>
              </a:ext>
            </a:extLst>
          </p:cNvPr>
          <p:cNvSpPr/>
          <p:nvPr/>
        </p:nvSpPr>
        <p:spPr>
          <a:xfrm>
            <a:off x="8477438" y="3618335"/>
            <a:ext cx="3045043" cy="2778706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469EC92-093A-4B04-B92B-973AEC38F758}"/>
              </a:ext>
            </a:extLst>
          </p:cNvPr>
          <p:cNvSpPr/>
          <p:nvPr/>
        </p:nvSpPr>
        <p:spPr>
          <a:xfrm>
            <a:off x="1214021" y="3618335"/>
            <a:ext cx="3045043" cy="2778706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4F0DA00-A50C-4F6B-8D19-904D4F446B00}"/>
              </a:ext>
            </a:extLst>
          </p:cNvPr>
          <p:cNvSpPr txBox="1"/>
          <p:nvPr/>
        </p:nvSpPr>
        <p:spPr>
          <a:xfrm>
            <a:off x="3221851" y="5983550"/>
            <a:ext cx="18998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Tom’s PC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90B0A8E8-5FB6-4FE0-9B6E-79E3BD16966C}"/>
              </a:ext>
            </a:extLst>
          </p:cNvPr>
          <p:cNvSpPr txBox="1"/>
          <p:nvPr/>
        </p:nvSpPr>
        <p:spPr>
          <a:xfrm>
            <a:off x="10405369" y="6027715"/>
            <a:ext cx="18998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Steve’s PC</a:t>
            </a:r>
          </a:p>
        </p:txBody>
      </p:sp>
      <p:grpSp>
        <p:nvGrpSpPr>
          <p:cNvPr id="12" name="Group 2048">
            <a:extLst>
              <a:ext uri="{FF2B5EF4-FFF2-40B4-BE49-F238E27FC236}">
                <a16:creationId xmlns:a16="http://schemas.microsoft.com/office/drawing/2014/main" id="{931A2B8E-AE8E-44A5-908A-E44D6634259E}"/>
              </a:ext>
            </a:extLst>
          </p:cNvPr>
          <p:cNvGrpSpPr/>
          <p:nvPr/>
        </p:nvGrpSpPr>
        <p:grpSpPr>
          <a:xfrm>
            <a:off x="3310185" y="3415920"/>
            <a:ext cx="2361465" cy="819311"/>
            <a:chOff x="3310185" y="3415920"/>
            <a:chExt cx="2361465" cy="819311"/>
          </a:xfrm>
        </p:grpSpPr>
        <p:sp>
          <p:nvSpPr>
            <p:cNvPr id="13" name="Arrow: Right 26">
              <a:extLst>
                <a:ext uri="{FF2B5EF4-FFF2-40B4-BE49-F238E27FC236}">
                  <a16:creationId xmlns:a16="http://schemas.microsoft.com/office/drawing/2014/main" id="{B959A7BE-B6C9-45B7-895A-2B874437EF38}"/>
                </a:ext>
              </a:extLst>
            </p:cNvPr>
            <p:cNvSpPr/>
            <p:nvPr/>
          </p:nvSpPr>
          <p:spPr>
            <a:xfrm rot="19263002">
              <a:off x="3310185" y="3415920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TextBox 2047">
              <a:extLst>
                <a:ext uri="{FF2B5EF4-FFF2-40B4-BE49-F238E27FC236}">
                  <a16:creationId xmlns:a16="http://schemas.microsoft.com/office/drawing/2014/main" id="{4E60360A-38D9-492F-A0B4-62640220A01C}"/>
                </a:ext>
              </a:extLst>
            </p:cNvPr>
            <p:cNvSpPr txBox="1"/>
            <p:nvPr/>
          </p:nvSpPr>
          <p:spPr>
            <a:xfrm rot="19263002">
              <a:off x="3739905" y="3571964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PUSH</a:t>
              </a: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3A58AE5-7C13-4E7E-BB5B-09A8241201D3}"/>
              </a:ext>
            </a:extLst>
          </p:cNvPr>
          <p:cNvGrpSpPr/>
          <p:nvPr/>
        </p:nvGrpSpPr>
        <p:grpSpPr>
          <a:xfrm>
            <a:off x="6878707" y="3520908"/>
            <a:ext cx="2361465" cy="819311"/>
            <a:chOff x="6878707" y="3520908"/>
            <a:chExt cx="2361465" cy="819311"/>
          </a:xfrm>
        </p:grpSpPr>
        <p:sp>
          <p:nvSpPr>
            <p:cNvPr id="16" name="Arrow: Right 51">
              <a:extLst>
                <a:ext uri="{FF2B5EF4-FFF2-40B4-BE49-F238E27FC236}">
                  <a16:creationId xmlns:a16="http://schemas.microsoft.com/office/drawing/2014/main" id="{32608451-5879-47E1-B55D-14DF8E8C6F22}"/>
                </a:ext>
              </a:extLst>
            </p:cNvPr>
            <p:cNvSpPr/>
            <p:nvPr/>
          </p:nvSpPr>
          <p:spPr>
            <a:xfrm rot="2205521">
              <a:off x="6878707" y="3520908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4DBEB67D-6D20-4684-A648-8A3E14C2D902}"/>
                </a:ext>
              </a:extLst>
            </p:cNvPr>
            <p:cNvSpPr txBox="1"/>
            <p:nvPr/>
          </p:nvSpPr>
          <p:spPr>
            <a:xfrm rot="2205521">
              <a:off x="7297981" y="3674410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PULL</a:t>
              </a:r>
            </a:p>
          </p:txBody>
        </p:sp>
      </p:grpSp>
      <p:sp>
        <p:nvSpPr>
          <p:cNvPr id="18" name="TextBox 2050">
            <a:extLst>
              <a:ext uri="{FF2B5EF4-FFF2-40B4-BE49-F238E27FC236}">
                <a16:creationId xmlns:a16="http://schemas.microsoft.com/office/drawing/2014/main" id="{ECFDFC69-370D-4BFE-9DD8-C28E3CFFCA2D}"/>
              </a:ext>
            </a:extLst>
          </p:cNvPr>
          <p:cNvSpPr txBox="1"/>
          <p:nvPr/>
        </p:nvSpPr>
        <p:spPr>
          <a:xfrm>
            <a:off x="9154634" y="4720900"/>
            <a:ext cx="2015968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MERGE</a:t>
            </a:r>
          </a:p>
        </p:txBody>
      </p:sp>
      <p:grpSp>
        <p:nvGrpSpPr>
          <p:cNvPr id="19" name="Group 54">
            <a:extLst>
              <a:ext uri="{FF2B5EF4-FFF2-40B4-BE49-F238E27FC236}">
                <a16:creationId xmlns:a16="http://schemas.microsoft.com/office/drawing/2014/main" id="{E7299E8C-A65A-4AF5-B978-141275CD4485}"/>
              </a:ext>
            </a:extLst>
          </p:cNvPr>
          <p:cNvGrpSpPr/>
          <p:nvPr/>
        </p:nvGrpSpPr>
        <p:grpSpPr>
          <a:xfrm>
            <a:off x="6804475" y="3489019"/>
            <a:ext cx="2361465" cy="819311"/>
            <a:chOff x="6804475" y="3489019"/>
            <a:chExt cx="2361465" cy="819311"/>
          </a:xfrm>
        </p:grpSpPr>
        <p:sp>
          <p:nvSpPr>
            <p:cNvPr id="20" name="Arrow: Right 55">
              <a:extLst>
                <a:ext uri="{FF2B5EF4-FFF2-40B4-BE49-F238E27FC236}">
                  <a16:creationId xmlns:a16="http://schemas.microsoft.com/office/drawing/2014/main" id="{E5B55986-F3F2-4354-8BDE-072C93968CD9}"/>
                </a:ext>
              </a:extLst>
            </p:cNvPr>
            <p:cNvSpPr/>
            <p:nvPr/>
          </p:nvSpPr>
          <p:spPr>
            <a:xfrm rot="12976291">
              <a:off x="6804475" y="3489019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1" name="TextBox 56">
              <a:extLst>
                <a:ext uri="{FF2B5EF4-FFF2-40B4-BE49-F238E27FC236}">
                  <a16:creationId xmlns:a16="http://schemas.microsoft.com/office/drawing/2014/main" id="{0C09EA90-0EE9-4914-BDB7-684B9CED0204}"/>
                </a:ext>
              </a:extLst>
            </p:cNvPr>
            <p:cNvSpPr txBox="1"/>
            <p:nvPr/>
          </p:nvSpPr>
          <p:spPr>
            <a:xfrm rot="2175509">
              <a:off x="7379472" y="3752802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PUSH</a:t>
              </a:r>
            </a:p>
          </p:txBody>
        </p:sp>
      </p:grpSp>
      <p:grpSp>
        <p:nvGrpSpPr>
          <p:cNvPr id="22" name="Group 57">
            <a:extLst>
              <a:ext uri="{FF2B5EF4-FFF2-40B4-BE49-F238E27FC236}">
                <a16:creationId xmlns:a16="http://schemas.microsoft.com/office/drawing/2014/main" id="{AD71131C-8C13-4513-B33E-2AF6D923E82B}"/>
              </a:ext>
            </a:extLst>
          </p:cNvPr>
          <p:cNvGrpSpPr/>
          <p:nvPr/>
        </p:nvGrpSpPr>
        <p:grpSpPr>
          <a:xfrm>
            <a:off x="3179825" y="3511144"/>
            <a:ext cx="2361465" cy="819311"/>
            <a:chOff x="3179825" y="3511144"/>
            <a:chExt cx="2361465" cy="819311"/>
          </a:xfrm>
        </p:grpSpPr>
        <p:sp>
          <p:nvSpPr>
            <p:cNvPr id="23" name="Arrow: Right 58">
              <a:extLst>
                <a:ext uri="{FF2B5EF4-FFF2-40B4-BE49-F238E27FC236}">
                  <a16:creationId xmlns:a16="http://schemas.microsoft.com/office/drawing/2014/main" id="{FFAC5A2D-9B24-40DE-ADDE-EBC9CB1C6C14}"/>
                </a:ext>
              </a:extLst>
            </p:cNvPr>
            <p:cNvSpPr/>
            <p:nvPr/>
          </p:nvSpPr>
          <p:spPr>
            <a:xfrm rot="8546204">
              <a:off x="3179825" y="3511144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4" name="TextBox 59">
              <a:extLst>
                <a:ext uri="{FF2B5EF4-FFF2-40B4-BE49-F238E27FC236}">
                  <a16:creationId xmlns:a16="http://schemas.microsoft.com/office/drawing/2014/main" id="{29A4D8BE-08E8-486A-B87B-473C792CE784}"/>
                </a:ext>
              </a:extLst>
            </p:cNvPr>
            <p:cNvSpPr txBox="1"/>
            <p:nvPr/>
          </p:nvSpPr>
          <p:spPr>
            <a:xfrm rot="19321409">
              <a:off x="3780284" y="3511824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PULL</a:t>
              </a:r>
            </a:p>
          </p:txBody>
        </p:sp>
      </p:grpSp>
      <p:sp>
        <p:nvSpPr>
          <p:cNvPr id="25" name="TextBox 2051">
            <a:extLst>
              <a:ext uri="{FF2B5EF4-FFF2-40B4-BE49-F238E27FC236}">
                <a16:creationId xmlns:a16="http://schemas.microsoft.com/office/drawing/2014/main" id="{E0A00FB2-3F7D-4157-B6AA-13A135CB3BA6}"/>
              </a:ext>
            </a:extLst>
          </p:cNvPr>
          <p:cNvSpPr txBox="1"/>
          <p:nvPr/>
        </p:nvSpPr>
        <p:spPr>
          <a:xfrm>
            <a:off x="2234436" y="5356454"/>
            <a:ext cx="121111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Commit</a:t>
            </a:r>
          </a:p>
        </p:txBody>
      </p:sp>
      <p:sp>
        <p:nvSpPr>
          <p:cNvPr id="26" name="TextBox 61">
            <a:extLst>
              <a:ext uri="{FF2B5EF4-FFF2-40B4-BE49-F238E27FC236}">
                <a16:creationId xmlns:a16="http://schemas.microsoft.com/office/drawing/2014/main" id="{4DCD1614-D86C-43EF-8BAC-0E613B704339}"/>
              </a:ext>
            </a:extLst>
          </p:cNvPr>
          <p:cNvSpPr txBox="1"/>
          <p:nvPr/>
        </p:nvSpPr>
        <p:spPr>
          <a:xfrm>
            <a:off x="9557061" y="5343131"/>
            <a:ext cx="121111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Commit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9" grpId="0" animBg="1"/>
      <p:bldP spid="10" grpId="0"/>
      <p:bldP spid="11" grpId="0"/>
      <p:bldP spid="18" grpId="0"/>
      <p:bldP spid="18" grpId="1"/>
      <p:bldP spid="25" grpId="0"/>
      <p:bldP spid="25" grpId="1"/>
      <p:bldP spid="25" grpId="2"/>
      <p:bldP spid="25" grpId="3"/>
      <p:bldP spid="26" grpId="0"/>
      <p:bldP spid="2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089B3A0-1ACF-43FC-B266-0CBA47ED6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9243" y="376357"/>
            <a:ext cx="8100943" cy="1485900"/>
          </a:xfrm>
        </p:spPr>
        <p:txBody>
          <a:bodyPr anchorCtr="1"/>
          <a:lstStyle/>
          <a:p>
            <a:pPr lvl="0" algn="ctr"/>
            <a:r>
              <a:rPr lang="en-GB" sz="2400"/>
              <a:t>OurCodingClub &gt; Tutorials &gt; Github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A2EB602-AA2E-4CB4-B8EB-A645394DB2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820" t="13722" r="14205" b="4466"/>
          <a:stretch>
            <a:fillRect/>
          </a:stretch>
        </p:blipFill>
        <p:spPr>
          <a:xfrm>
            <a:off x="2359243" y="967663"/>
            <a:ext cx="8409444" cy="561068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139A-402F-4A34-9A2E-056186010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0674" y="2342683"/>
            <a:ext cx="7214561" cy="1485900"/>
          </a:xfrm>
        </p:spPr>
        <p:txBody>
          <a:bodyPr anchorCtr="1"/>
          <a:lstStyle/>
          <a:p>
            <a:pPr lvl="0" algn="ctr"/>
            <a:r>
              <a:rPr lang="en-US" sz="4900"/>
              <a:t>Interactive websites using Shiny</a:t>
            </a:r>
            <a:endParaRPr lang="en-GB" sz="4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4FD9-CDCD-4274-865F-F20005D465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How do you share your work once it is complete?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7DBE-70DD-44BE-8A82-2A78EA7F20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29780" y="2420956"/>
            <a:ext cx="9601200" cy="3581403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3200"/>
              <a:t>Papers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Presentations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Poster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Tweet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Code on Github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R-package on CRAN</a:t>
            </a:r>
          </a:p>
        </p:txBody>
      </p:sp>
      <p:pic>
        <p:nvPicPr>
          <p:cNvPr id="4" name="Picture 2" descr="Image result for twitter">
            <a:extLst>
              <a:ext uri="{FF2B5EF4-FFF2-40B4-BE49-F238E27FC236}">
                <a16:creationId xmlns:a16="http://schemas.microsoft.com/office/drawing/2014/main" id="{0FA4207E-AFC4-4E09-9948-F428B3DF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28063" y="4211653"/>
            <a:ext cx="4516532" cy="23943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Image result for journal papers">
            <a:extLst>
              <a:ext uri="{FF2B5EF4-FFF2-40B4-BE49-F238E27FC236}">
                <a16:creationId xmlns:a16="http://schemas.microsoft.com/office/drawing/2014/main" id="{8BA33345-E8FF-438A-8E82-75A3157C41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4448" y="1665415"/>
            <a:ext cx="4516532" cy="279698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0FB6-D08F-417D-946A-FB75A37D1E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R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DBEA-2B3C-4D4B-ADAA-1332B4FB61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834176"/>
            <a:ext cx="9601200" cy="779928"/>
          </a:xfrm>
        </p:spPr>
        <p:txBody>
          <a:bodyPr/>
          <a:lstStyle/>
          <a:p>
            <a:pPr lvl="0"/>
            <a:r>
              <a:rPr lang="en-GB"/>
              <a:t>Allows others to explore your data, or even use your methods, with out the need to know how to use 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CB953-F220-4DD2-AF90-C7C3189270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08397" y="2614105"/>
            <a:ext cx="7125050" cy="3923416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C864-70FC-44AD-837E-E5E0382764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does it work?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E68523F-764E-46E3-B0CE-568DE8542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4120" y="1882585"/>
            <a:ext cx="9595942" cy="4627293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grpSp>
        <p:nvGrpSpPr>
          <p:cNvPr id="4" name="Group 8">
            <a:extLst>
              <a:ext uri="{FF2B5EF4-FFF2-40B4-BE49-F238E27FC236}">
                <a16:creationId xmlns:a16="http://schemas.microsoft.com/office/drawing/2014/main" id="{8B885B12-CBCE-4372-9B40-E20CD8C26C44}"/>
              </a:ext>
            </a:extLst>
          </p:cNvPr>
          <p:cNvGrpSpPr/>
          <p:nvPr/>
        </p:nvGrpSpPr>
        <p:grpSpPr>
          <a:xfrm>
            <a:off x="2916862" y="3487475"/>
            <a:ext cx="5798978" cy="461662"/>
            <a:chOff x="2916862" y="3487475"/>
            <a:chExt cx="5798978" cy="461662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56B87A6D-D736-4516-8D05-835D55A51E91}"/>
                </a:ext>
              </a:extLst>
            </p:cNvPr>
            <p:cNvSpPr txBox="1"/>
            <p:nvPr/>
          </p:nvSpPr>
          <p:spPr>
            <a:xfrm>
              <a:off x="2916862" y="3487475"/>
              <a:ext cx="120033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400" b="0" i="0" u="none" strike="noStrike" kern="1200" cap="none" spc="0" baseline="0">
                  <a:solidFill>
                    <a:srgbClr val="099BDD"/>
                  </a:solidFill>
                  <a:uFillTx/>
                  <a:latin typeface="Calibri"/>
                </a:rPr>
                <a:t>Server.R</a:t>
              </a: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41923B9-8C59-4673-8DEF-8322EF2D294F}"/>
                </a:ext>
              </a:extLst>
            </p:cNvPr>
            <p:cNvSpPr txBox="1"/>
            <p:nvPr/>
          </p:nvSpPr>
          <p:spPr>
            <a:xfrm>
              <a:off x="8013408" y="3487475"/>
              <a:ext cx="70243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400" b="0" i="0" u="none" strike="noStrike" kern="1200" cap="none" spc="0" baseline="0">
                  <a:solidFill>
                    <a:srgbClr val="099BDD"/>
                  </a:solidFill>
                  <a:uFillTx/>
                  <a:latin typeface="Calibri"/>
                </a:rPr>
                <a:t>UI.R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6CF8-26AC-463E-B801-FAC5301A9D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does  it  work?</a:t>
            </a:r>
            <a:endParaRPr lang="en-GB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A9577EA-8971-4FF9-B3A7-13C04B29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49744" y="1710467"/>
            <a:ext cx="5231245" cy="4645993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AFD906E-8B6B-4219-B00B-34EEF8E79A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22386" y="1710467"/>
            <a:ext cx="8860819" cy="4645993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4701D05-9A05-490F-B8B9-CD56F70549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47287" y="1949939"/>
            <a:ext cx="9251350" cy="421187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1B9FF0D-10FA-4BDC-BB37-BFF0F9ACB80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34038" y="1930591"/>
            <a:ext cx="9207879" cy="42709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DFA9-3252-41C0-86C6-BFF37CEFC9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60BC-3C8F-4FB9-9296-AA7E9CA890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3695" y="2064340"/>
            <a:ext cx="10668003" cy="4933508"/>
          </a:xfrm>
        </p:spPr>
        <p:txBody>
          <a:bodyPr anchorCtr="1">
            <a:noAutofit/>
          </a:bodyPr>
          <a:lstStyle/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 b="1" u="sng"/>
              <a:t>Shiny Gallery</a:t>
            </a:r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User inputs define graph </a:t>
            </a:r>
            <a:r>
              <a:rPr lang="en-GB" sz="2400" u="sng">
                <a:hlinkClick r:id="rId2"/>
              </a:rPr>
              <a:t>http://</a:t>
            </a:r>
            <a:r>
              <a:rPr lang="en-GB" sz="2400" u="sng">
                <a:solidFill>
                  <a:srgbClr val="FF0000"/>
                </a:solidFill>
                <a:hlinkClick r:id="rId2"/>
              </a:rPr>
              <a:t>shiny.rstudio.com/gallery/kmeans-example.html</a:t>
            </a:r>
            <a:r>
              <a:rPr lang="en-GB" sz="2400">
                <a:solidFill>
                  <a:srgbClr val="FF0000"/>
                </a:solidFill>
              </a:rPr>
              <a:t> </a:t>
            </a:r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There are a range of widgets: </a:t>
            </a:r>
            <a:r>
              <a:rPr lang="en-GB" sz="2400" u="sng">
                <a:hlinkClick r:id="rId3"/>
              </a:rPr>
              <a:t>http://shiny.rstudio.com/gallery/widget-gallery.html</a:t>
            </a:r>
            <a:endParaRPr lang="en-GB" sz="2400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Or with Google charts: </a:t>
            </a:r>
            <a:r>
              <a:rPr lang="en-GB" sz="2400" u="sng">
                <a:hlinkClick r:id="rId4"/>
              </a:rPr>
              <a:t>http://shiny.rstudio.com/gallery/movie-explorer.html</a:t>
            </a:r>
            <a:endParaRPr lang="en-GB" sz="2400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Maps can be done ++ : </a:t>
            </a:r>
            <a:r>
              <a:rPr lang="en-GB" sz="2400" u="sng">
                <a:hlinkClick r:id="rId5"/>
              </a:rPr>
              <a:t>http://shiny.rstudio.com/gallery/superzip-example.html</a:t>
            </a:r>
            <a:endParaRPr lang="en-GB" sz="2400" u="sng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GB" sz="2400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GB" sz="2400" b="1" u="sng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GB"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0AA-7789-49E1-ACBD-63F779365A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do I do it? </a:t>
            </a:r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BEFFAF5D-0258-4E0A-9EF6-AED3CE9A21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629" y="1538340"/>
            <a:ext cx="8013207" cy="5008251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D12E-E5BD-432C-B42F-24C3DC0F43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Course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CA63EE7-10BC-4046-BE29-F902E4465C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4055" y="1802913"/>
            <a:ext cx="10412437" cy="4369286"/>
          </a:xfrm>
        </p:spPr>
        <p:txBody>
          <a:bodyPr/>
          <a:lstStyle/>
          <a:p>
            <a:pPr lvl="0"/>
            <a:r>
              <a:rPr lang="en-GB"/>
              <a:t>There is going to be a mix of slides and practical</a:t>
            </a:r>
          </a:p>
          <a:p>
            <a:pPr lvl="1"/>
            <a:r>
              <a:rPr lang="en-GB"/>
              <a:t>Things will start slide heavy and end practical heavy</a:t>
            </a:r>
          </a:p>
          <a:p>
            <a:pPr lvl="0"/>
            <a:r>
              <a:rPr lang="en-GB"/>
              <a:t>This is informal, if you have a question shout it out</a:t>
            </a:r>
          </a:p>
          <a:p>
            <a:pPr lvl="1"/>
            <a:r>
              <a:rPr lang="en-GB"/>
              <a:t>There are no stupid questions</a:t>
            </a:r>
          </a:p>
          <a:p>
            <a:pPr lvl="1"/>
            <a:r>
              <a:rPr lang="en-GB"/>
              <a:t>You can catch me in  the practical sessions</a:t>
            </a:r>
          </a:p>
          <a:p>
            <a:pPr lvl="0"/>
            <a:r>
              <a:rPr lang="en-GB"/>
              <a:t>Practical are designed to help you learn</a:t>
            </a:r>
          </a:p>
          <a:p>
            <a:pPr lvl="1"/>
            <a:r>
              <a:rPr lang="en-GB"/>
              <a:t>Work at your own pace, if you don’t finish it doesn’t matter</a:t>
            </a:r>
          </a:p>
          <a:p>
            <a:pPr lvl="1"/>
            <a:r>
              <a:rPr lang="en-GB"/>
              <a:t>If you finish early help each other out</a:t>
            </a:r>
          </a:p>
          <a:p>
            <a:pPr lvl="0"/>
            <a:r>
              <a:rPr lang="en-GB"/>
              <a:t>I’m hear to teach, not to solve IT issues</a:t>
            </a:r>
          </a:p>
          <a:p>
            <a:pPr lvl="1"/>
            <a:r>
              <a:rPr lang="en-GB"/>
              <a:t>There is only one of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3021-C8B7-4E7D-9ED2-3B1135C27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0672" y="2686050"/>
            <a:ext cx="4577897" cy="1485900"/>
          </a:xfrm>
        </p:spPr>
        <p:txBody>
          <a:bodyPr/>
          <a:lstStyle/>
          <a:p>
            <a:pPr lvl="0"/>
            <a:r>
              <a:rPr lang="en-US" sz="5400"/>
              <a:t>Cheatsheets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E1BA7690-1A19-4926-B5DB-D3DFF51B86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2AD9B46-C2CE-437B-8FC3-FCC678EE4FBB}"/>
              </a:ext>
            </a:extLst>
          </p:cNvPr>
          <p:cNvSpPr txBox="1"/>
          <p:nvPr/>
        </p:nvSpPr>
        <p:spPr>
          <a:xfrm>
            <a:off x="1699714" y="1720791"/>
            <a:ext cx="59348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Rstudio go to ‘6_Shiny/code/example_01.R’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D4229E9-1A4C-473A-9B57-B68C78B9856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3817" y="2407304"/>
            <a:ext cx="6078071" cy="40166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MS900074799[1].wav">
            <a:extLst>
              <a:ext uri="{FF2B5EF4-FFF2-40B4-BE49-F238E27FC236}">
                <a16:creationId xmlns:a16="http://schemas.microsoft.com/office/drawing/2014/main" id="{337A5292-5BAD-47AC-8DF5-E4AA6A1F9F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26463" y="1006160"/>
            <a:ext cx="160623" cy="1606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l 23">
            <a:extLst>
              <a:ext uri="{FF2B5EF4-FFF2-40B4-BE49-F238E27FC236}">
                <a16:creationId xmlns:a16="http://schemas.microsoft.com/office/drawing/2014/main" id="{48B507AF-2E3E-4F66-9AC9-A9B6007F11EA}"/>
              </a:ext>
            </a:extLst>
          </p:cNvPr>
          <p:cNvSpPr/>
          <p:nvPr/>
        </p:nvSpPr>
        <p:spPr>
          <a:xfrm>
            <a:off x="10588377" y="834060"/>
            <a:ext cx="1348392" cy="13483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7" name="Oval 24">
            <a:extLst>
              <a:ext uri="{FF2B5EF4-FFF2-40B4-BE49-F238E27FC236}">
                <a16:creationId xmlns:a16="http://schemas.microsoft.com/office/drawing/2014/main" id="{CBB3995A-1864-4A46-AA34-811E33861F5D}"/>
              </a:ext>
            </a:extLst>
          </p:cNvPr>
          <p:cNvSpPr/>
          <p:nvPr/>
        </p:nvSpPr>
        <p:spPr>
          <a:xfrm>
            <a:off x="10588377" y="834060"/>
            <a:ext cx="1348392" cy="13483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3333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002060"/>
              </a:solidFill>
              <a:uFillTx/>
              <a:latin typeface="Franklin Gothic Book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E0E6741A-C9E0-4BDB-8549-8C596E9F7BA6}"/>
              </a:ext>
            </a:extLst>
          </p:cNvPr>
          <p:cNvSpPr txBox="1"/>
          <p:nvPr/>
        </p:nvSpPr>
        <p:spPr>
          <a:xfrm>
            <a:off x="10687086" y="-9509"/>
            <a:ext cx="1090860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10 minutes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81B9E960-FD5B-4EFB-AF03-F0F63E59352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653"/>
          <a:stretch>
            <a:fillRect/>
          </a:stretch>
        </p:blipFill>
        <p:spPr>
          <a:xfrm>
            <a:off x="7492758" y="3112992"/>
            <a:ext cx="4411952" cy="325010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1"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831F6D9B-349B-427D-9CD7-6AE29A3A49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8689125B-65B9-4FA4-8923-5281A89FD4DE}"/>
              </a:ext>
            </a:extLst>
          </p:cNvPr>
          <p:cNvSpPr txBox="1"/>
          <p:nvPr/>
        </p:nvSpPr>
        <p:spPr>
          <a:xfrm>
            <a:off x="2773914" y="1417274"/>
            <a:ext cx="59348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Rstudio go to ‘6_Shiny/code/example_02.R’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86E1DCA-05BB-4CDA-B0E9-6347E15662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40545" y="2171699"/>
            <a:ext cx="4446279" cy="45074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97F413F1-54C4-428C-95FA-2E816E4061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26645" y="2317071"/>
            <a:ext cx="3323359" cy="42362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4BEBE5DB-3993-4BEA-9BE4-B40BD22E1A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7425DB6D-666D-4234-AB43-6A83354565E7}"/>
              </a:ext>
            </a:extLst>
          </p:cNvPr>
          <p:cNvSpPr txBox="1"/>
          <p:nvPr/>
        </p:nvSpPr>
        <p:spPr>
          <a:xfrm>
            <a:off x="3035295" y="1337739"/>
            <a:ext cx="59348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Rstudio go to ‘6_Shiny/code/example_03.R’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C607-A3DB-4FE2-9AA2-4A13110E1B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2883" y="1834734"/>
            <a:ext cx="4179832" cy="47616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DF6ABF21-8104-4851-B3AB-1598FFBBC4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0561" y="1799402"/>
            <a:ext cx="3569845" cy="48323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D8B7-58DD-42A0-9091-8B0641E2B8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000"/>
              <a:t>The internet is FULL of 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FEDB-FC97-4337-83DA-BDA8C17495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445800"/>
            <a:ext cx="9601200" cy="3581403"/>
          </a:xfrm>
        </p:spPr>
        <p:txBody>
          <a:bodyPr/>
          <a:lstStyle/>
          <a:p>
            <a:pPr lvl="0"/>
            <a:r>
              <a:rPr lang="en-GB"/>
              <a:t>Karl Broman: </a:t>
            </a:r>
            <a:r>
              <a:rPr lang="en-GB">
                <a:hlinkClick r:id="rId2"/>
              </a:rPr>
              <a:t>https://kbroman.org/</a:t>
            </a:r>
            <a:endParaRPr lang="en-GB"/>
          </a:p>
          <a:p>
            <a:pPr lvl="0"/>
            <a:r>
              <a:rPr lang="en-GB"/>
              <a:t>Coding Club: </a:t>
            </a:r>
            <a:r>
              <a:rPr lang="en-GB">
                <a:hlinkClick r:id="rId3"/>
              </a:rPr>
              <a:t>https://ourcodingclub.github.io/</a:t>
            </a:r>
            <a:endParaRPr lang="en-GB"/>
          </a:p>
          <a:p>
            <a:pPr lvl="0"/>
            <a:r>
              <a:rPr lang="en-GB"/>
              <a:t>Rstudio tutorials: </a:t>
            </a:r>
            <a:r>
              <a:rPr lang="en-GB">
                <a:hlinkClick r:id="rId4"/>
              </a:rPr>
              <a:t>https://www.rstudio.com/online-learning/</a:t>
            </a:r>
            <a:endParaRPr lang="en-GB"/>
          </a:p>
          <a:p>
            <a:pPr lvl="0"/>
            <a:r>
              <a:rPr lang="en-GB"/>
              <a:t>Cheatsheets: </a:t>
            </a:r>
            <a:r>
              <a:rPr lang="en-GB">
                <a:hlinkClick r:id="rId5"/>
              </a:rPr>
              <a:t>https://www.rstudio.com/resources/cheatsheets/</a:t>
            </a:r>
            <a:endParaRPr lang="en-GB"/>
          </a:p>
          <a:p>
            <a:pPr lvl="0"/>
            <a:r>
              <a:rPr lang="en-GB"/>
              <a:t>Webinars: </a:t>
            </a:r>
            <a:r>
              <a:rPr lang="en-GB">
                <a:hlinkClick r:id="rId6"/>
              </a:rPr>
              <a:t>https://resources.rstudio.com/</a:t>
            </a:r>
            <a:endParaRPr lang="en-GB"/>
          </a:p>
          <a:p>
            <a:pPr lvl="0"/>
            <a:r>
              <a:rPr lang="en-GB"/>
              <a:t>A good book: </a:t>
            </a:r>
            <a:r>
              <a:rPr lang="en-GB">
                <a:hlinkClick r:id="rId7"/>
              </a:rPr>
              <a:t>https://github.com/christophergandrud/Rep-Res-Book</a:t>
            </a:r>
            <a:r>
              <a:rPr lang="en-GB"/>
              <a:t> </a:t>
            </a:r>
          </a:p>
          <a:p>
            <a:pPr lvl="0"/>
            <a:r>
              <a:rPr lang="en-GB"/>
              <a:t>Data carpentry: </a:t>
            </a:r>
            <a:r>
              <a:rPr lang="en-GB">
                <a:hlinkClick r:id="rId8"/>
              </a:rPr>
              <a:t>https://datacarpentry.org/rr-workshop/</a:t>
            </a:r>
            <a:r>
              <a:rPr lang="en-GB"/>
              <a:t> </a:t>
            </a:r>
          </a:p>
          <a:p>
            <a:pPr lvl="0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1763-D520-4960-AADD-89D7E83474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 test of reproducibility</a:t>
            </a:r>
          </a:p>
        </p:txBody>
      </p:sp>
      <p:pic>
        <p:nvPicPr>
          <p:cNvPr id="3" name="Picture 4" descr="Image result for origami crane">
            <a:extLst>
              <a:ext uri="{FF2B5EF4-FFF2-40B4-BE49-F238E27FC236}">
                <a16:creationId xmlns:a16="http://schemas.microsoft.com/office/drawing/2014/main" id="{E056E25B-798F-4FDC-AA82-943FF29607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26049" y="1744912"/>
            <a:ext cx="4122490" cy="41224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553C-3BCA-4B01-BE6C-70A259FA61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35A6-5B8F-4FDB-9000-79C5308AF4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American Statistical Association</a:t>
            </a:r>
          </a:p>
          <a:p>
            <a:pPr lvl="1"/>
            <a:r>
              <a:rPr lang="en-GB" b="1" i="0"/>
              <a:t>Reproducibility</a:t>
            </a:r>
            <a:r>
              <a:rPr lang="en-GB" i="0"/>
              <a:t>: A study is reproducible if you can </a:t>
            </a:r>
            <a:r>
              <a:rPr lang="en-GB" b="1" i="0"/>
              <a:t>take the original data and the computer code</a:t>
            </a:r>
            <a:r>
              <a:rPr lang="en-GB" i="0"/>
              <a:t> used to analyze the data </a:t>
            </a:r>
            <a:r>
              <a:rPr lang="en-GB" b="1" i="0"/>
              <a:t>and reproduce all of the numerical findings from the study</a:t>
            </a:r>
            <a:r>
              <a:rPr lang="en-GB" i="0"/>
              <a:t>.</a:t>
            </a:r>
          </a:p>
          <a:p>
            <a:pPr lvl="1"/>
            <a:r>
              <a:rPr lang="en-GB" i="0"/>
              <a:t>Replicability: This is the act of </a:t>
            </a:r>
            <a:r>
              <a:rPr lang="en-GB" b="1" i="0"/>
              <a:t>repeating an entire study, independently of the original</a:t>
            </a:r>
            <a:r>
              <a:rPr lang="en-GB" i="0"/>
              <a:t> investigator without the use of original data (but generally using the same methods).</a:t>
            </a:r>
          </a:p>
          <a:p>
            <a:pPr lvl="1"/>
            <a:endParaRPr lang="en-GB" i="0"/>
          </a:p>
          <a:p>
            <a:pPr lvl="0"/>
            <a:r>
              <a:rPr lang="en-GB"/>
              <a:t>Other terms: Repeatable, Reusable, Correct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0C23-FA00-4A26-BF2E-2AF00F3A14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What are the hallmarks of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9019-DE65-46FB-8DB6-5AA0A2C9BCE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Analyses that are well documented</a:t>
            </a:r>
          </a:p>
          <a:p>
            <a:pPr lvl="0"/>
            <a:r>
              <a:rPr lang="en-GB" dirty="0"/>
              <a:t>Files that are well organised</a:t>
            </a:r>
          </a:p>
          <a:p>
            <a:pPr lvl="0"/>
            <a:r>
              <a:rPr lang="en-GB" dirty="0"/>
              <a:t>Processes that are coded, rather than carried out manually</a:t>
            </a:r>
          </a:p>
          <a:p>
            <a:pPr lvl="0"/>
            <a:r>
              <a:rPr lang="en-GB" dirty="0"/>
              <a:t>Data that is easy to find and access</a:t>
            </a:r>
          </a:p>
          <a:p>
            <a:pPr lvl="0"/>
            <a:r>
              <a:rPr lang="en-GB" dirty="0"/>
              <a:t>Edits and versions are easy to track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5845</TotalTime>
  <Words>2285</Words>
  <Application>Microsoft Office PowerPoint</Application>
  <PresentationFormat>Widescreen</PresentationFormat>
  <Paragraphs>338</Paragraphs>
  <Slides>64</Slides>
  <Notes>2</Notes>
  <HiddenSlides>0</HiddenSlides>
  <MMClips>2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Franklin Gothic Book</vt:lpstr>
      <vt:lpstr>Crop</vt:lpstr>
      <vt:lpstr>Worksheet</vt:lpstr>
      <vt:lpstr>A Masterclass in Reproducibility</vt:lpstr>
      <vt:lpstr>Introductions</vt:lpstr>
      <vt:lpstr>Course Aims</vt:lpstr>
      <vt:lpstr>Timetable</vt:lpstr>
      <vt:lpstr>Course materials</vt:lpstr>
      <vt:lpstr>Course style</vt:lpstr>
      <vt:lpstr>A test of reproducibility</vt:lpstr>
      <vt:lpstr>Some definitions</vt:lpstr>
      <vt:lpstr>What are the hallmarks of reproducible research?</vt:lpstr>
      <vt:lpstr>Why is reproducibility a good thing?</vt:lpstr>
      <vt:lpstr>Why is reproducibility a good thing?</vt:lpstr>
      <vt:lpstr>PowerPoint Presentation</vt:lpstr>
      <vt:lpstr>How do we make our research reproducible?</vt:lpstr>
      <vt:lpstr>PowerPoint Presentation</vt:lpstr>
      <vt:lpstr>https://github.com/AugustT/reproducibility_masterclass</vt:lpstr>
      <vt:lpstr>Files and folders</vt:lpstr>
      <vt:lpstr>Good practise for organisation</vt:lpstr>
      <vt:lpstr>Practical</vt:lpstr>
      <vt:lpstr>Practical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PowerPoint Presentation</vt:lpstr>
      <vt:lpstr>Practical</vt:lpstr>
      <vt:lpstr>Practical</vt:lpstr>
      <vt:lpstr>Functions, Packages &amp; Unit tests (very briefly)</vt:lpstr>
      <vt:lpstr>Functions</vt:lpstr>
      <vt:lpstr>Functions</vt:lpstr>
      <vt:lpstr>Packages</vt:lpstr>
      <vt:lpstr>Unit tests</vt:lpstr>
      <vt:lpstr>Licenses</vt:lpstr>
      <vt:lpstr>Licenses</vt:lpstr>
      <vt:lpstr>R Markdown</vt:lpstr>
      <vt:lpstr>Creating reproducible documents</vt:lpstr>
      <vt:lpstr>Creating reproducible documents</vt:lpstr>
      <vt:lpstr>Creating reproducible documents</vt:lpstr>
      <vt:lpstr>https://rmarkdown.rstudio.com/lesson-2.html</vt:lpstr>
      <vt:lpstr>Cheatsheets</vt:lpstr>
      <vt:lpstr>Practical</vt:lpstr>
      <vt:lpstr>Google “Ourcodingclub Rmarkdown” and click the first link Start at section 4</vt:lpstr>
      <vt:lpstr>Git and GitHub</vt:lpstr>
      <vt:lpstr>Version Control</vt:lpstr>
      <vt:lpstr>Version Control</vt:lpstr>
      <vt:lpstr>Version Control</vt:lpstr>
      <vt:lpstr>OurCodingClub &gt; Tutorials &gt; Github</vt:lpstr>
      <vt:lpstr>Interactive websites using Shiny</vt:lpstr>
      <vt:lpstr>How do you share your work once it is complete?</vt:lpstr>
      <vt:lpstr>R shiny</vt:lpstr>
      <vt:lpstr>How does it work?</vt:lpstr>
      <vt:lpstr>How  does  it  work?</vt:lpstr>
      <vt:lpstr>Examples</vt:lpstr>
      <vt:lpstr>How do I do it? </vt:lpstr>
      <vt:lpstr>Cheatsheets</vt:lpstr>
      <vt:lpstr>Practical</vt:lpstr>
      <vt:lpstr>Practical</vt:lpstr>
      <vt:lpstr>Practical</vt:lpstr>
      <vt:lpstr>The internet is FULL of useful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Masterclass in Reproducibility</dc:title>
  <dc:creator>Tom August</dc:creator>
  <cp:lastModifiedBy>Tom August</cp:lastModifiedBy>
  <cp:revision>55</cp:revision>
  <dcterms:created xsi:type="dcterms:W3CDTF">2019-01-12T09:59:46Z</dcterms:created>
  <dcterms:modified xsi:type="dcterms:W3CDTF">2019-11-10T12:06:00Z</dcterms:modified>
</cp:coreProperties>
</file>