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05" r:id="rId2"/>
    <p:sldMasterId id="2147483707" r:id="rId3"/>
  </p:sldMasterIdLst>
  <p:notesMasterIdLst>
    <p:notesMasterId r:id="rId41"/>
  </p:notesMasterIdLst>
  <p:handoutMasterIdLst>
    <p:handoutMasterId r:id="rId42"/>
  </p:handoutMasterIdLst>
  <p:sldIdLst>
    <p:sldId id="312" r:id="rId4"/>
    <p:sldId id="286" r:id="rId5"/>
    <p:sldId id="316" r:id="rId6"/>
    <p:sldId id="287" r:id="rId7"/>
    <p:sldId id="256" r:id="rId8"/>
    <p:sldId id="290" r:id="rId9"/>
    <p:sldId id="289" r:id="rId10"/>
    <p:sldId id="291" r:id="rId11"/>
    <p:sldId id="292" r:id="rId12"/>
    <p:sldId id="321" r:id="rId13"/>
    <p:sldId id="293" r:id="rId14"/>
    <p:sldId id="288" r:id="rId15"/>
    <p:sldId id="317" r:id="rId16"/>
    <p:sldId id="294" r:id="rId17"/>
    <p:sldId id="295" r:id="rId18"/>
    <p:sldId id="296" r:id="rId19"/>
    <p:sldId id="314" r:id="rId20"/>
    <p:sldId id="297" r:id="rId21"/>
    <p:sldId id="298" r:id="rId22"/>
    <p:sldId id="318" r:id="rId23"/>
    <p:sldId id="299" r:id="rId24"/>
    <p:sldId id="300" r:id="rId25"/>
    <p:sldId id="319" r:id="rId26"/>
    <p:sldId id="320" r:id="rId27"/>
    <p:sldId id="302" r:id="rId28"/>
    <p:sldId id="303" r:id="rId29"/>
    <p:sldId id="304" r:id="rId30"/>
    <p:sldId id="315" r:id="rId31"/>
    <p:sldId id="305" r:id="rId32"/>
    <p:sldId id="306" r:id="rId33"/>
    <p:sldId id="307" r:id="rId34"/>
    <p:sldId id="308" r:id="rId35"/>
    <p:sldId id="309" r:id="rId36"/>
    <p:sldId id="310" r:id="rId37"/>
    <p:sldId id="322" r:id="rId38"/>
    <p:sldId id="311" r:id="rId39"/>
    <p:sldId id="313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FF00"/>
    <a:srgbClr val="008000"/>
    <a:srgbClr val="FFFF00"/>
    <a:srgbClr val="A50021"/>
    <a:srgbClr val="0000FF"/>
    <a:srgbClr val="E7E7E5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0" autoAdjust="0"/>
    <p:restoredTop sz="94600" autoAdjust="0"/>
  </p:normalViewPr>
  <p:slideViewPr>
    <p:cSldViewPr>
      <p:cViewPr varScale="1">
        <p:scale>
          <a:sx n="88" d="100"/>
          <a:sy n="88" d="100"/>
        </p:scale>
        <p:origin x="1152" y="77"/>
      </p:cViewPr>
      <p:guideLst>
        <p:guide orient="horz" pos="98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lt-L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lt-LT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lt-LT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effectLst/>
                <a:latin typeface="Times New Roman" panose="02020603050405020304" pitchFamily="18" charset="0"/>
              </a:defRPr>
            </a:lvl1pPr>
          </a:lstStyle>
          <a:p>
            <a:fld id="{F689D143-440B-40F7-9731-307EF02D9CCF}" type="slidenum">
              <a:rPr lang="en-US" altLang="lt-LT"/>
              <a:pPr/>
              <a:t>‹#›</a:t>
            </a:fld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854368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lt-LT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lt-LT"/>
          </a:p>
        </p:txBody>
      </p:sp>
      <p:sp>
        <p:nvSpPr>
          <p:cNvPr id="737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text styles</a:t>
            </a:r>
          </a:p>
          <a:p>
            <a:pPr lvl="1"/>
            <a:r>
              <a:rPr lang="en-US" altLang="lt-LT" smtClean="0"/>
              <a:t>Second level</a:t>
            </a:r>
          </a:p>
          <a:p>
            <a:pPr lvl="2"/>
            <a:r>
              <a:rPr lang="en-US" altLang="lt-LT" smtClean="0"/>
              <a:t>Third level</a:t>
            </a:r>
          </a:p>
          <a:p>
            <a:pPr lvl="3"/>
            <a:r>
              <a:rPr lang="en-US" altLang="lt-LT" smtClean="0"/>
              <a:t>Fourth level</a:t>
            </a:r>
          </a:p>
          <a:p>
            <a:pPr lvl="4"/>
            <a:r>
              <a:rPr lang="en-US" altLang="lt-LT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lt-LT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fld id="{1648C151-EBCF-4B77-9B21-BEC871A5C9C0}" type="slidenum">
              <a:rPr lang="en-US" altLang="lt-LT"/>
              <a:pPr/>
              <a:t>‹#›</a:t>
            </a:fld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540276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CF653-D463-4630-B410-DE0721183B44}" type="slidenum">
              <a:rPr lang="en-US" altLang="lt-LT"/>
              <a:pPr/>
              <a:t>29</a:t>
            </a:fld>
            <a:endParaRPr lang="en-US" altLang="lt-LT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lt-LT" altLang="lt-LT">
                <a:cs typeface="Times New Roman" panose="02020603050405020304" pitchFamily="18" charset="0"/>
              </a:rPr>
              <a:t>Aptarsime keletą pavyzdžių, kuriuos sprendžiant reikia apskaičiuoti mažiausiąją dominuojančiąją aibę.</a:t>
            </a:r>
          </a:p>
          <a:p>
            <a:pPr algn="just"/>
            <a:r>
              <a:rPr lang="lt-LT" altLang="lt-LT" b="1" i="1">
                <a:cs typeface="Times New Roman" panose="02020603050405020304" pitchFamily="18" charset="0"/>
              </a:rPr>
              <a:t>Pirmas pavyzdys</a:t>
            </a:r>
            <a:r>
              <a:rPr lang="lt-LT" altLang="lt-LT">
                <a:cs typeface="Times New Roman" panose="02020603050405020304" pitchFamily="18" charset="0"/>
              </a:rPr>
              <a:t>. </a:t>
            </a:r>
            <a:r>
              <a:rPr lang="lt-LT" altLang="lt-LT" b="1" i="1">
                <a:cs typeface="Times New Roman" panose="02020603050405020304" pitchFamily="18" charset="0"/>
              </a:rPr>
              <a:t>Uždavinys apie sargybinius</a:t>
            </a:r>
            <a:r>
              <a:rPr lang="lt-LT" altLang="lt-LT">
                <a:cs typeface="Times New Roman" panose="02020603050405020304" pitchFamily="18" charset="0"/>
              </a:rPr>
              <a:t>. Tarkime, kad grafas </a:t>
            </a:r>
            <a:r>
              <a:rPr lang="lt-LT" altLang="lt-LT" i="1">
                <a:cs typeface="Times New Roman" panose="02020603050405020304" pitchFamily="18" charset="0"/>
              </a:rPr>
              <a:t>G</a:t>
            </a:r>
            <a:r>
              <a:rPr lang="lt-LT" altLang="lt-LT">
                <a:cs typeface="Times New Roman" panose="02020603050405020304" pitchFamily="18" charset="0"/>
              </a:rPr>
              <a:t> (pvz. žr. 2.11.9 pav.) yra </a:t>
            </a:r>
            <a:r>
              <a:rPr lang="lt-LT" altLang="lt-LT" i="1">
                <a:cs typeface="Times New Roman" panose="02020603050405020304" pitchFamily="18" charset="0"/>
              </a:rPr>
              <a:t>N</a:t>
            </a:r>
            <a:r>
              <a:rPr lang="lt-LT" altLang="lt-LT">
                <a:cs typeface="Times New Roman" panose="02020603050405020304" pitchFamily="18" charset="0"/>
              </a:rPr>
              <a:t>-miesto kalėjimo planas. Grafo viršūnės vaizduoja kameras, kuriose įkalinti pavojingi nusikaltėliai. Viršūnės </a:t>
            </a:r>
            <a:r>
              <a:rPr lang="lt-LT" altLang="lt-LT" i="1">
                <a:cs typeface="Times New Roman" panose="02020603050405020304" pitchFamily="18" charset="0"/>
              </a:rPr>
              <a:t>u</a:t>
            </a:r>
            <a:r>
              <a:rPr lang="lt-LT" altLang="lt-LT">
                <a:cs typeface="Times New Roman" panose="02020603050405020304" pitchFamily="18" charset="0"/>
              </a:rPr>
              <a:t> ir </a:t>
            </a:r>
            <a:r>
              <a:rPr lang="lt-LT" altLang="lt-LT" i="1">
                <a:cs typeface="Times New Roman" panose="02020603050405020304" pitchFamily="18" charset="0"/>
              </a:rPr>
              <a:t>v</a:t>
            </a:r>
            <a:r>
              <a:rPr lang="lt-LT" altLang="lt-LT">
                <a:cs typeface="Times New Roman" panose="02020603050405020304" pitchFamily="18" charset="0"/>
              </a:rPr>
              <a:t> jungiamos briauna, jei jas jungia tiesus koridorius. Reikia rasti mažiausią skaičių sargybinių, kad jie galėtų sekti visų kamerų duris.</a:t>
            </a:r>
          </a:p>
          <a:p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22107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AutoShape 2"/>
          <p:cNvSpPr>
            <a:spLocks noChangeArrowheads="1"/>
          </p:cNvSpPr>
          <p:nvPr/>
        </p:nvSpPr>
        <p:spPr bwMode="auto">
          <a:xfrm>
            <a:off x="179388" y="2133600"/>
            <a:ext cx="8964612" cy="1798638"/>
          </a:xfrm>
          <a:prstGeom prst="wedgeEllipseCallout">
            <a:avLst>
              <a:gd name="adj1" fmla="val -31903"/>
              <a:gd name="adj2" fmla="val 37731"/>
            </a:avLst>
          </a:prstGeom>
          <a:solidFill>
            <a:schemeClr val="bg1"/>
          </a:solidFill>
          <a:ln w="57150" cmpd="thinThick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lt-LT" altLang="lt-LT">
              <a:effectLst/>
              <a:cs typeface="Arial" panose="020B0604020202020204" pitchFamily="34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235075" cy="476250"/>
          </a:xfrm>
        </p:spPr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302084" name="Oval 4"/>
          <p:cNvSpPr>
            <a:spLocks noChangeArrowheads="1"/>
          </p:cNvSpPr>
          <p:nvPr/>
        </p:nvSpPr>
        <p:spPr bwMode="auto">
          <a:xfrm>
            <a:off x="204788" y="373063"/>
            <a:ext cx="1079500" cy="10795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44314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2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A</a:t>
            </a:r>
          </a:p>
        </p:txBody>
      </p:sp>
      <p:sp>
        <p:nvSpPr>
          <p:cNvPr id="302085" name="Oval 5"/>
          <p:cNvSpPr>
            <a:spLocks noChangeArrowheads="1"/>
          </p:cNvSpPr>
          <p:nvPr/>
        </p:nvSpPr>
        <p:spPr bwMode="auto">
          <a:xfrm>
            <a:off x="60325" y="1092200"/>
            <a:ext cx="1079500" cy="10795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7451"/>
                  <a:invGamma/>
                </a:schemeClr>
              </a:gs>
              <a:gs pos="100000">
                <a:schemeClr val="bg2">
                  <a:alpha val="57001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2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C</a:t>
            </a:r>
          </a:p>
        </p:txBody>
      </p:sp>
      <p:sp>
        <p:nvSpPr>
          <p:cNvPr id="302086" name="Oval 6"/>
          <p:cNvSpPr>
            <a:spLocks noChangeArrowheads="1"/>
          </p:cNvSpPr>
          <p:nvPr/>
        </p:nvSpPr>
        <p:spPr bwMode="auto">
          <a:xfrm>
            <a:off x="781050" y="803275"/>
            <a:ext cx="1079500" cy="1079500"/>
          </a:xfrm>
          <a:prstGeom prst="ellipse">
            <a:avLst/>
          </a:prstGeom>
          <a:gradFill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2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B</a:t>
            </a:r>
          </a:p>
        </p:txBody>
      </p:sp>
      <p:sp>
        <p:nvSpPr>
          <p:cNvPr id="302087" name="Oval 7"/>
          <p:cNvSpPr>
            <a:spLocks noChangeArrowheads="1"/>
          </p:cNvSpPr>
          <p:nvPr/>
        </p:nvSpPr>
        <p:spPr bwMode="auto">
          <a:xfrm>
            <a:off x="1908175" y="1557338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2088" name="Oval 8"/>
          <p:cNvSpPr>
            <a:spLocks noChangeArrowheads="1"/>
          </p:cNvSpPr>
          <p:nvPr/>
        </p:nvSpPr>
        <p:spPr bwMode="auto">
          <a:xfrm>
            <a:off x="250825" y="3573463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2089" name="Oval 9"/>
          <p:cNvSpPr>
            <a:spLocks noChangeArrowheads="1"/>
          </p:cNvSpPr>
          <p:nvPr/>
        </p:nvSpPr>
        <p:spPr bwMode="auto">
          <a:xfrm>
            <a:off x="1692275" y="4221163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2090" name="Oval 10"/>
          <p:cNvSpPr>
            <a:spLocks noChangeArrowheads="1"/>
          </p:cNvSpPr>
          <p:nvPr/>
        </p:nvSpPr>
        <p:spPr bwMode="auto">
          <a:xfrm>
            <a:off x="611188" y="5300663"/>
            <a:ext cx="557212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302091" name="AutoShape 11"/>
          <p:cNvCxnSpPr>
            <a:cxnSpLocks noChangeShapeType="1"/>
            <a:stCxn id="302088" idx="0"/>
            <a:endCxn id="302087" idx="3"/>
          </p:cNvCxnSpPr>
          <p:nvPr/>
        </p:nvCxnSpPr>
        <p:spPr bwMode="auto">
          <a:xfrm flipV="1">
            <a:off x="528638" y="2008188"/>
            <a:ext cx="1460500" cy="15652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092" name="AutoShape 12"/>
          <p:cNvCxnSpPr>
            <a:cxnSpLocks noChangeShapeType="1"/>
            <a:stCxn id="302087" idx="7"/>
            <a:endCxn id="302119" idx="2"/>
          </p:cNvCxnSpPr>
          <p:nvPr/>
        </p:nvCxnSpPr>
        <p:spPr bwMode="auto">
          <a:xfrm flipV="1">
            <a:off x="2382838" y="1101725"/>
            <a:ext cx="1612900" cy="533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093" name="AutoShape 13"/>
          <p:cNvCxnSpPr>
            <a:cxnSpLocks noChangeShapeType="1"/>
            <a:stCxn id="302090" idx="0"/>
            <a:endCxn id="302087" idx="4"/>
          </p:cNvCxnSpPr>
          <p:nvPr/>
        </p:nvCxnSpPr>
        <p:spPr bwMode="auto">
          <a:xfrm flipV="1">
            <a:off x="890588" y="2085975"/>
            <a:ext cx="1295400" cy="32146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094" name="AutoShape 14"/>
          <p:cNvCxnSpPr>
            <a:cxnSpLocks noChangeShapeType="1"/>
            <a:stCxn id="302090" idx="7"/>
            <a:endCxn id="302089" idx="3"/>
          </p:cNvCxnSpPr>
          <p:nvPr/>
        </p:nvCxnSpPr>
        <p:spPr bwMode="auto">
          <a:xfrm flipV="1">
            <a:off x="1087438" y="4672013"/>
            <a:ext cx="685800" cy="7064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095" name="AutoShape 15"/>
          <p:cNvCxnSpPr>
            <a:cxnSpLocks noChangeShapeType="1"/>
            <a:stCxn id="302088" idx="6"/>
            <a:endCxn id="302089" idx="1"/>
          </p:cNvCxnSpPr>
          <p:nvPr/>
        </p:nvCxnSpPr>
        <p:spPr bwMode="auto">
          <a:xfrm>
            <a:off x="806450" y="3838575"/>
            <a:ext cx="966788" cy="460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096" name="AutoShape 16"/>
          <p:cNvCxnSpPr>
            <a:cxnSpLocks noChangeShapeType="1"/>
            <a:stCxn id="302107" idx="1"/>
            <a:endCxn id="302089" idx="5"/>
          </p:cNvCxnSpPr>
          <p:nvPr/>
        </p:nvCxnSpPr>
        <p:spPr bwMode="auto">
          <a:xfrm flipH="1" flipV="1">
            <a:off x="2166938" y="4672013"/>
            <a:ext cx="1981200" cy="1735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097" name="AutoShape 17"/>
          <p:cNvCxnSpPr>
            <a:cxnSpLocks noChangeShapeType="1"/>
            <a:stCxn id="302090" idx="6"/>
            <a:endCxn id="302107" idx="2"/>
          </p:cNvCxnSpPr>
          <p:nvPr/>
        </p:nvCxnSpPr>
        <p:spPr bwMode="auto">
          <a:xfrm>
            <a:off x="1168400" y="5565775"/>
            <a:ext cx="2898775" cy="10287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2098" name="Oval 18"/>
          <p:cNvSpPr>
            <a:spLocks noChangeArrowheads="1"/>
          </p:cNvSpPr>
          <p:nvPr/>
        </p:nvSpPr>
        <p:spPr bwMode="auto">
          <a:xfrm>
            <a:off x="7812088" y="6092825"/>
            <a:ext cx="555625" cy="528638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  <a:cs typeface="Arial" panose="020B0604020202020204" pitchFamily="34" charset="0"/>
              </a:rPr>
              <a:t>6</a:t>
            </a:r>
          </a:p>
        </p:txBody>
      </p:sp>
      <p:sp>
        <p:nvSpPr>
          <p:cNvPr id="302099" name="Oval 19"/>
          <p:cNvSpPr>
            <a:spLocks noChangeArrowheads="1"/>
          </p:cNvSpPr>
          <p:nvPr/>
        </p:nvSpPr>
        <p:spPr bwMode="auto">
          <a:xfrm>
            <a:off x="6516688" y="1484313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  <a:cs typeface="Arial" panose="020B0604020202020204" pitchFamily="34" charset="0"/>
              </a:rPr>
              <a:t>8</a:t>
            </a:r>
          </a:p>
        </p:txBody>
      </p:sp>
      <p:sp>
        <p:nvSpPr>
          <p:cNvPr id="302100" name="Oval 20"/>
          <p:cNvSpPr>
            <a:spLocks noChangeArrowheads="1"/>
          </p:cNvSpPr>
          <p:nvPr/>
        </p:nvSpPr>
        <p:spPr bwMode="auto">
          <a:xfrm>
            <a:off x="7956550" y="1773238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  <a:cs typeface="Arial" panose="020B0604020202020204" pitchFamily="34" charset="0"/>
              </a:rPr>
              <a:t>9</a:t>
            </a:r>
          </a:p>
        </p:txBody>
      </p:sp>
      <p:sp>
        <p:nvSpPr>
          <p:cNvPr id="302101" name="Oval 21"/>
          <p:cNvSpPr>
            <a:spLocks noChangeArrowheads="1"/>
          </p:cNvSpPr>
          <p:nvPr/>
        </p:nvSpPr>
        <p:spPr bwMode="auto">
          <a:xfrm>
            <a:off x="8243888" y="3644900"/>
            <a:ext cx="555625" cy="528638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02102" name="AutoShape 22"/>
          <p:cNvCxnSpPr>
            <a:cxnSpLocks noChangeShapeType="1"/>
            <a:stCxn id="302119" idx="6"/>
            <a:endCxn id="302099" idx="1"/>
          </p:cNvCxnSpPr>
          <p:nvPr/>
        </p:nvCxnSpPr>
        <p:spPr bwMode="auto">
          <a:xfrm>
            <a:off x="4551363" y="1101725"/>
            <a:ext cx="2046287" cy="460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103" name="AutoShape 23"/>
          <p:cNvCxnSpPr>
            <a:cxnSpLocks noChangeShapeType="1"/>
            <a:stCxn id="302099" idx="6"/>
            <a:endCxn id="302100" idx="2"/>
          </p:cNvCxnSpPr>
          <p:nvPr/>
        </p:nvCxnSpPr>
        <p:spPr bwMode="auto">
          <a:xfrm>
            <a:off x="7072313" y="1749425"/>
            <a:ext cx="884237" cy="2889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104" name="AutoShape 24"/>
          <p:cNvCxnSpPr>
            <a:cxnSpLocks noChangeShapeType="1"/>
            <a:stCxn id="302100" idx="4"/>
            <a:endCxn id="302101" idx="0"/>
          </p:cNvCxnSpPr>
          <p:nvPr/>
        </p:nvCxnSpPr>
        <p:spPr bwMode="auto">
          <a:xfrm>
            <a:off x="8234363" y="2301875"/>
            <a:ext cx="287337" cy="1343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105" name="AutoShape 25"/>
          <p:cNvCxnSpPr>
            <a:cxnSpLocks noChangeShapeType="1"/>
            <a:stCxn id="302098" idx="0"/>
            <a:endCxn id="302101" idx="4"/>
          </p:cNvCxnSpPr>
          <p:nvPr/>
        </p:nvCxnSpPr>
        <p:spPr bwMode="auto">
          <a:xfrm flipV="1">
            <a:off x="8089900" y="4173538"/>
            <a:ext cx="431800" cy="19192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106" name="AutoShape 26"/>
          <p:cNvCxnSpPr>
            <a:cxnSpLocks noChangeShapeType="1"/>
            <a:stCxn id="302107" idx="6"/>
            <a:endCxn id="302098" idx="2"/>
          </p:cNvCxnSpPr>
          <p:nvPr/>
        </p:nvCxnSpPr>
        <p:spPr bwMode="auto">
          <a:xfrm flipV="1">
            <a:off x="4622800" y="6357938"/>
            <a:ext cx="3189288" cy="2365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2107" name="Oval 27"/>
          <p:cNvSpPr>
            <a:spLocks noChangeArrowheads="1"/>
          </p:cNvSpPr>
          <p:nvPr/>
        </p:nvSpPr>
        <p:spPr bwMode="auto">
          <a:xfrm>
            <a:off x="4067175" y="6329363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2108" name="AutoShape 28"/>
          <p:cNvSpPr>
            <a:spLocks noGrp="1" noChangeArrowheads="1"/>
          </p:cNvSpPr>
          <p:nvPr>
            <p:ph type="ctrTitle"/>
          </p:nvPr>
        </p:nvSpPr>
        <p:spPr>
          <a:xfrm>
            <a:off x="179388" y="2133600"/>
            <a:ext cx="8964612" cy="1827213"/>
          </a:xfrm>
          <a:prstGeom prst="wedgeEllipseCallout">
            <a:avLst>
              <a:gd name="adj1" fmla="val -21579"/>
              <a:gd name="adj2" fmla="val 54259"/>
            </a:avLst>
          </a:prstGeom>
          <a:ln w="57150">
            <a:solidFill>
              <a:schemeClr val="tx2"/>
            </a:solidFill>
          </a:ln>
        </p:spPr>
        <p:txBody>
          <a:bodyPr/>
          <a:lstStyle>
            <a:lvl1pPr>
              <a:defRPr sz="3600" b="1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lt-LT" altLang="lt-LT" noProof="0" smtClean="0"/>
              <a:t>TAIKOMOJI DISKREČIOJI MATEMATIKA</a:t>
            </a:r>
          </a:p>
        </p:txBody>
      </p:sp>
      <p:sp>
        <p:nvSpPr>
          <p:cNvPr id="302109" name="AutoShape 29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4005263"/>
            <a:ext cx="6769100" cy="2374900"/>
          </a:xfrm>
          <a:prstGeom prst="wedgeEllipseCallout">
            <a:avLst>
              <a:gd name="adj1" fmla="val -42306"/>
              <a:gd name="adj2" fmla="val -68116"/>
            </a:avLst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t-LT" altLang="lt-LT" noProof="0" smtClean="0"/>
              <a:t>Click to edit Master subtitle style</a:t>
            </a:r>
          </a:p>
        </p:txBody>
      </p:sp>
      <p:grpSp>
        <p:nvGrpSpPr>
          <p:cNvPr id="302110" name="Group 30"/>
          <p:cNvGrpSpPr>
            <a:grpSpLocks/>
          </p:cNvGrpSpPr>
          <p:nvPr/>
        </p:nvGrpSpPr>
        <p:grpSpPr bwMode="auto">
          <a:xfrm>
            <a:off x="1763713" y="0"/>
            <a:ext cx="7380287" cy="981075"/>
            <a:chOff x="975" y="0"/>
            <a:chExt cx="4785" cy="618"/>
          </a:xfrm>
        </p:grpSpPr>
        <p:sp>
          <p:nvSpPr>
            <p:cNvPr id="302111" name="AutoShape 31"/>
            <p:cNvSpPr>
              <a:spLocks noChangeArrowheads="1"/>
            </p:cNvSpPr>
            <p:nvPr userDrawn="1"/>
          </p:nvSpPr>
          <p:spPr bwMode="auto">
            <a:xfrm>
              <a:off x="975" y="0"/>
              <a:ext cx="4785" cy="61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762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lt-LT" altLang="lt-LT">
                <a:solidFill>
                  <a:schemeClr val="hlink"/>
                </a:solidFill>
                <a:effectLst/>
              </a:endParaRPr>
            </a:p>
          </p:txBody>
        </p:sp>
        <p:grpSp>
          <p:nvGrpSpPr>
            <p:cNvPr id="302112" name="Group 32"/>
            <p:cNvGrpSpPr>
              <a:grpSpLocks/>
            </p:cNvGrpSpPr>
            <p:nvPr userDrawn="1"/>
          </p:nvGrpSpPr>
          <p:grpSpPr bwMode="auto">
            <a:xfrm>
              <a:off x="1138" y="55"/>
              <a:ext cx="4420" cy="552"/>
              <a:chOff x="1138" y="55"/>
              <a:chExt cx="4420" cy="552"/>
            </a:xfrm>
          </p:grpSpPr>
          <p:pic>
            <p:nvPicPr>
              <p:cNvPr id="302113" name="Picture 33" descr="bpdlogo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8" y="68"/>
                <a:ext cx="1307" cy="4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2114" name="Picture 34" descr="ESF logo nr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68"/>
                <a:ext cx="428" cy="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2115" name="Picture 35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4" y="92"/>
                <a:ext cx="611" cy="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2116" name="Picture 36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2" y="55"/>
                <a:ext cx="526" cy="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2117" name="Picture 37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70"/>
                <a:ext cx="631" cy="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2118" name="Text Box 38"/>
              <p:cNvSpPr txBox="1">
                <a:spLocks noChangeArrowheads="1"/>
              </p:cNvSpPr>
              <p:nvPr userDrawn="1"/>
            </p:nvSpPr>
            <p:spPr bwMode="auto">
              <a:xfrm>
                <a:off x="2756" y="472"/>
                <a:ext cx="7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r>
                  <a:rPr lang="en-US" altLang="lt-LT" sz="8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EUROPOS S</a:t>
                </a:r>
                <a:r>
                  <a:rPr lang="lt-LT" altLang="lt-LT" sz="8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ĄJUNGA</a:t>
                </a:r>
                <a:endParaRPr lang="lt-LT" altLang="lt-LT">
                  <a:solidFill>
                    <a:srgbClr val="000000"/>
                  </a:solidFill>
                  <a:effectLst/>
                </a:endParaRPr>
              </a:p>
            </p:txBody>
          </p:sp>
        </p:grpSp>
      </p:grpSp>
      <p:sp>
        <p:nvSpPr>
          <p:cNvPr id="302119" name="Oval 39"/>
          <p:cNvSpPr>
            <a:spLocks noChangeArrowheads="1"/>
          </p:cNvSpPr>
          <p:nvPr/>
        </p:nvSpPr>
        <p:spPr bwMode="auto">
          <a:xfrm>
            <a:off x="3995738" y="836613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302120" name="AutoShape 40"/>
          <p:cNvCxnSpPr>
            <a:cxnSpLocks noChangeShapeType="1"/>
            <a:stCxn id="302087" idx="6"/>
            <a:endCxn id="302099" idx="2"/>
          </p:cNvCxnSpPr>
          <p:nvPr/>
        </p:nvCxnSpPr>
        <p:spPr bwMode="auto">
          <a:xfrm flipV="1">
            <a:off x="2463800" y="1749425"/>
            <a:ext cx="4052888" cy="73025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3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20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3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/>
      <p:bldP spid="302084" grpId="0" animBg="1"/>
      <p:bldP spid="302085" grpId="0" animBg="1"/>
      <p:bldP spid="302086" grpId="0" animBg="1"/>
      <p:bldP spid="302087" grpId="0" animBg="1"/>
      <p:bldP spid="302088" grpId="0" animBg="1"/>
      <p:bldP spid="302089" grpId="0" animBg="1"/>
      <p:bldP spid="302090" grpId="0" animBg="1"/>
      <p:bldP spid="302098" grpId="0" animBg="1"/>
      <p:bldP spid="302099" grpId="0" animBg="1"/>
      <p:bldP spid="302100" grpId="0" animBg="1"/>
      <p:bldP spid="302101" grpId="0" animBg="1"/>
      <p:bldP spid="302107" grpId="0" animBg="1"/>
      <p:bldP spid="30211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9FADB-0129-4944-A5F2-502CDEFFFD76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0881953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28638"/>
            <a:ext cx="2178050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28638"/>
            <a:ext cx="6384925" cy="559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4A29B-60C8-43AF-8408-EDB7757E4495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2408196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Oval 2"/>
          <p:cNvSpPr>
            <a:spLocks noChangeArrowheads="1"/>
          </p:cNvSpPr>
          <p:nvPr/>
        </p:nvSpPr>
        <p:spPr bwMode="auto">
          <a:xfrm>
            <a:off x="684213" y="1557338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1</a:t>
            </a:r>
          </a:p>
        </p:txBody>
      </p:sp>
      <p:sp>
        <p:nvSpPr>
          <p:cNvPr id="309251" name="Oval 3"/>
          <p:cNvSpPr>
            <a:spLocks noChangeArrowheads="1"/>
          </p:cNvSpPr>
          <p:nvPr/>
        </p:nvSpPr>
        <p:spPr bwMode="auto">
          <a:xfrm>
            <a:off x="250825" y="4005263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2</a:t>
            </a:r>
          </a:p>
        </p:txBody>
      </p:sp>
      <p:sp>
        <p:nvSpPr>
          <p:cNvPr id="309252" name="Oval 4"/>
          <p:cNvSpPr>
            <a:spLocks noChangeArrowheads="1"/>
          </p:cNvSpPr>
          <p:nvPr/>
        </p:nvSpPr>
        <p:spPr bwMode="auto">
          <a:xfrm>
            <a:off x="1979613" y="3789363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3</a:t>
            </a:r>
          </a:p>
        </p:txBody>
      </p:sp>
      <p:sp>
        <p:nvSpPr>
          <p:cNvPr id="309253" name="Oval 5"/>
          <p:cNvSpPr>
            <a:spLocks noChangeArrowheads="1"/>
          </p:cNvSpPr>
          <p:nvPr/>
        </p:nvSpPr>
        <p:spPr bwMode="auto">
          <a:xfrm>
            <a:off x="3492500" y="6092825"/>
            <a:ext cx="555625" cy="528638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4</a:t>
            </a:r>
          </a:p>
        </p:txBody>
      </p:sp>
      <p:sp>
        <p:nvSpPr>
          <p:cNvPr id="309254" name="Oval 6"/>
          <p:cNvSpPr>
            <a:spLocks noChangeArrowheads="1"/>
          </p:cNvSpPr>
          <p:nvPr/>
        </p:nvSpPr>
        <p:spPr bwMode="auto">
          <a:xfrm>
            <a:off x="1116013" y="5373688"/>
            <a:ext cx="557212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5</a:t>
            </a:r>
          </a:p>
        </p:txBody>
      </p:sp>
      <p:cxnSp>
        <p:nvCxnSpPr>
          <p:cNvPr id="309255" name="AutoShape 7"/>
          <p:cNvCxnSpPr>
            <a:cxnSpLocks noChangeShapeType="1"/>
            <a:stCxn id="309251" idx="0"/>
            <a:endCxn id="309250" idx="3"/>
          </p:cNvCxnSpPr>
          <p:nvPr/>
        </p:nvCxnSpPr>
        <p:spPr bwMode="auto">
          <a:xfrm flipV="1">
            <a:off x="528638" y="2008188"/>
            <a:ext cx="236537" cy="199707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56" name="AutoShape 8"/>
          <p:cNvCxnSpPr>
            <a:cxnSpLocks noChangeShapeType="1"/>
            <a:stCxn id="309250" idx="7"/>
            <a:endCxn id="309289" idx="2"/>
          </p:cNvCxnSpPr>
          <p:nvPr/>
        </p:nvCxnSpPr>
        <p:spPr bwMode="auto">
          <a:xfrm flipV="1">
            <a:off x="1158875" y="1246188"/>
            <a:ext cx="1612900" cy="38893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57" name="AutoShape 9"/>
          <p:cNvCxnSpPr>
            <a:cxnSpLocks noChangeShapeType="1"/>
            <a:stCxn id="309254" idx="0"/>
            <a:endCxn id="309250" idx="4"/>
          </p:cNvCxnSpPr>
          <p:nvPr/>
        </p:nvCxnSpPr>
        <p:spPr bwMode="auto">
          <a:xfrm flipH="1" flipV="1">
            <a:off x="962025" y="2085975"/>
            <a:ext cx="433388" cy="3287713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58" name="AutoShape 10"/>
          <p:cNvCxnSpPr>
            <a:cxnSpLocks noChangeShapeType="1"/>
            <a:stCxn id="309254" idx="7"/>
            <a:endCxn id="309252" idx="4"/>
          </p:cNvCxnSpPr>
          <p:nvPr/>
        </p:nvCxnSpPr>
        <p:spPr bwMode="auto">
          <a:xfrm flipV="1">
            <a:off x="1592263" y="4318000"/>
            <a:ext cx="665162" cy="113347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59" name="AutoShape 11"/>
          <p:cNvCxnSpPr>
            <a:cxnSpLocks noChangeShapeType="1"/>
            <a:stCxn id="309251" idx="6"/>
            <a:endCxn id="309252" idx="2"/>
          </p:cNvCxnSpPr>
          <p:nvPr/>
        </p:nvCxnSpPr>
        <p:spPr bwMode="auto">
          <a:xfrm flipV="1">
            <a:off x="806450" y="4054475"/>
            <a:ext cx="1173163" cy="2159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60" name="AutoShape 12"/>
          <p:cNvCxnSpPr>
            <a:cxnSpLocks noChangeShapeType="1"/>
            <a:stCxn id="309253" idx="0"/>
            <a:endCxn id="309252" idx="5"/>
          </p:cNvCxnSpPr>
          <p:nvPr/>
        </p:nvCxnSpPr>
        <p:spPr bwMode="auto">
          <a:xfrm flipH="1" flipV="1">
            <a:off x="2454275" y="4240213"/>
            <a:ext cx="1316038" cy="1852612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61" name="AutoShape 13"/>
          <p:cNvCxnSpPr>
            <a:cxnSpLocks noChangeShapeType="1"/>
            <a:stCxn id="309254" idx="6"/>
            <a:endCxn id="309253" idx="2"/>
          </p:cNvCxnSpPr>
          <p:nvPr/>
        </p:nvCxnSpPr>
        <p:spPr bwMode="auto">
          <a:xfrm>
            <a:off x="1673225" y="5638800"/>
            <a:ext cx="1819275" cy="719138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262" name="Oval 14"/>
          <p:cNvSpPr>
            <a:spLocks noChangeArrowheads="1"/>
          </p:cNvSpPr>
          <p:nvPr/>
        </p:nvSpPr>
        <p:spPr bwMode="auto">
          <a:xfrm>
            <a:off x="7956550" y="5876925"/>
            <a:ext cx="555625" cy="528638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6</a:t>
            </a:r>
          </a:p>
        </p:txBody>
      </p:sp>
      <p:sp>
        <p:nvSpPr>
          <p:cNvPr id="309263" name="Oval 15"/>
          <p:cNvSpPr>
            <a:spLocks noChangeArrowheads="1"/>
          </p:cNvSpPr>
          <p:nvPr/>
        </p:nvSpPr>
        <p:spPr bwMode="auto">
          <a:xfrm>
            <a:off x="7812088" y="1341438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9</a:t>
            </a:r>
          </a:p>
        </p:txBody>
      </p:sp>
      <p:sp>
        <p:nvSpPr>
          <p:cNvPr id="309264" name="Oval 16"/>
          <p:cNvSpPr>
            <a:spLocks noChangeArrowheads="1"/>
          </p:cNvSpPr>
          <p:nvPr/>
        </p:nvSpPr>
        <p:spPr bwMode="auto">
          <a:xfrm>
            <a:off x="8243888" y="3644900"/>
            <a:ext cx="555625" cy="528638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10</a:t>
            </a:r>
          </a:p>
        </p:txBody>
      </p:sp>
      <p:cxnSp>
        <p:nvCxnSpPr>
          <p:cNvPr id="309265" name="AutoShape 17"/>
          <p:cNvCxnSpPr>
            <a:cxnSpLocks noChangeShapeType="1"/>
            <a:stCxn id="309289" idx="6"/>
            <a:endCxn id="309288" idx="2"/>
          </p:cNvCxnSpPr>
          <p:nvPr/>
        </p:nvCxnSpPr>
        <p:spPr bwMode="auto">
          <a:xfrm>
            <a:off x="3327400" y="1246188"/>
            <a:ext cx="2684463" cy="28733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66" name="AutoShape 18"/>
          <p:cNvCxnSpPr>
            <a:cxnSpLocks noChangeShapeType="1"/>
            <a:stCxn id="309288" idx="6"/>
            <a:endCxn id="309263" idx="2"/>
          </p:cNvCxnSpPr>
          <p:nvPr/>
        </p:nvCxnSpPr>
        <p:spPr bwMode="auto">
          <a:xfrm>
            <a:off x="6567488" y="1533525"/>
            <a:ext cx="1244600" cy="7302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67" name="AutoShape 19"/>
          <p:cNvCxnSpPr>
            <a:cxnSpLocks noChangeShapeType="1"/>
            <a:stCxn id="309250" idx="6"/>
            <a:endCxn id="309288" idx="3"/>
          </p:cNvCxnSpPr>
          <p:nvPr/>
        </p:nvCxnSpPr>
        <p:spPr bwMode="auto">
          <a:xfrm flipV="1">
            <a:off x="1239838" y="1719263"/>
            <a:ext cx="4852987" cy="10318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68" name="AutoShape 20"/>
          <p:cNvCxnSpPr>
            <a:cxnSpLocks noChangeShapeType="1"/>
            <a:stCxn id="309288" idx="5"/>
            <a:endCxn id="309264" idx="1"/>
          </p:cNvCxnSpPr>
          <p:nvPr/>
        </p:nvCxnSpPr>
        <p:spPr bwMode="auto">
          <a:xfrm>
            <a:off x="6486525" y="1719263"/>
            <a:ext cx="1838325" cy="200342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69" name="AutoShape 21"/>
          <p:cNvCxnSpPr>
            <a:cxnSpLocks noChangeShapeType="1"/>
            <a:stCxn id="309263" idx="4"/>
            <a:endCxn id="309264" idx="0"/>
          </p:cNvCxnSpPr>
          <p:nvPr/>
        </p:nvCxnSpPr>
        <p:spPr bwMode="auto">
          <a:xfrm>
            <a:off x="8089900" y="1870075"/>
            <a:ext cx="431800" cy="177482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70" name="AutoShape 22"/>
          <p:cNvCxnSpPr>
            <a:cxnSpLocks noChangeShapeType="1"/>
            <a:stCxn id="309264" idx="3"/>
            <a:endCxn id="309253" idx="6"/>
          </p:cNvCxnSpPr>
          <p:nvPr/>
        </p:nvCxnSpPr>
        <p:spPr bwMode="auto">
          <a:xfrm flipH="1">
            <a:off x="4048125" y="4095750"/>
            <a:ext cx="4276725" cy="2262188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71" name="AutoShape 23"/>
          <p:cNvCxnSpPr>
            <a:cxnSpLocks noChangeShapeType="1"/>
            <a:stCxn id="309262" idx="0"/>
            <a:endCxn id="309264" idx="4"/>
          </p:cNvCxnSpPr>
          <p:nvPr/>
        </p:nvCxnSpPr>
        <p:spPr bwMode="auto">
          <a:xfrm flipV="1">
            <a:off x="8234363" y="4173538"/>
            <a:ext cx="287337" cy="170338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72" name="AutoShape 24"/>
          <p:cNvCxnSpPr>
            <a:cxnSpLocks noChangeShapeType="1"/>
            <a:stCxn id="309253" idx="5"/>
            <a:endCxn id="309262" idx="2"/>
          </p:cNvCxnSpPr>
          <p:nvPr/>
        </p:nvCxnSpPr>
        <p:spPr bwMode="auto">
          <a:xfrm flipV="1">
            <a:off x="3967163" y="6142038"/>
            <a:ext cx="3989387" cy="40163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273" name="AutoShape 25"/>
          <p:cNvSpPr>
            <a:spLocks noChangeArrowheads="1"/>
          </p:cNvSpPr>
          <p:nvPr/>
        </p:nvSpPr>
        <p:spPr bwMode="auto">
          <a:xfrm>
            <a:off x="179388" y="2060575"/>
            <a:ext cx="8964612" cy="1798638"/>
          </a:xfrm>
          <a:prstGeom prst="wedgeEllipseCallout">
            <a:avLst>
              <a:gd name="adj1" fmla="val -31903"/>
              <a:gd name="adj2" fmla="val 37731"/>
            </a:avLst>
          </a:prstGeom>
          <a:solidFill>
            <a:schemeClr val="tx2"/>
          </a:solidFill>
          <a:ln w="57150" cmpd="thinThick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lt-LT" altLang="lt-LT">
              <a:effectLst/>
            </a:endParaRPr>
          </a:p>
        </p:txBody>
      </p:sp>
      <p:sp>
        <p:nvSpPr>
          <p:cNvPr id="309274" name="AutoShape 26"/>
          <p:cNvSpPr>
            <a:spLocks noGrp="1" noChangeArrowheads="1"/>
          </p:cNvSpPr>
          <p:nvPr>
            <p:ph type="ctrTitle"/>
          </p:nvPr>
        </p:nvSpPr>
        <p:spPr>
          <a:xfrm>
            <a:off x="179388" y="2060575"/>
            <a:ext cx="8964612" cy="1827213"/>
          </a:xfrm>
          <a:prstGeom prst="wedgeEllipseCallout">
            <a:avLst>
              <a:gd name="adj1" fmla="val -21579"/>
              <a:gd name="adj2" fmla="val 66162"/>
            </a:avLst>
          </a:prstGeom>
          <a:ln w="57150">
            <a:solidFill>
              <a:schemeClr val="tx2"/>
            </a:solidFill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lt-LT" altLang="lt-LT" noProof="0" smtClean="0"/>
              <a:t>Click to edit Master title style</a:t>
            </a:r>
          </a:p>
        </p:txBody>
      </p:sp>
      <p:sp>
        <p:nvSpPr>
          <p:cNvPr id="309275" name="AutoShape 27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4076700"/>
            <a:ext cx="6624638" cy="2039938"/>
          </a:xfrm>
          <a:prstGeom prst="wedgeEllipseCallout">
            <a:avLst>
              <a:gd name="adj1" fmla="val -42380"/>
              <a:gd name="adj2" fmla="val -74745"/>
            </a:avLst>
          </a:prstGeom>
          <a:solidFill>
            <a:schemeClr val="bg1">
              <a:alpha val="89000"/>
            </a:schemeClr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lt-LT" altLang="lt-LT" noProof="0" smtClean="0"/>
              <a:t>Click to edit Master subtitle style</a:t>
            </a:r>
          </a:p>
        </p:txBody>
      </p:sp>
      <p:sp>
        <p:nvSpPr>
          <p:cNvPr id="309276" name="Rectangle 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235075" cy="476250"/>
          </a:xfrm>
        </p:spPr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309277" name="Rectangle 29"/>
          <p:cNvSpPr>
            <a:spLocks noGrp="1" noChangeArrowheads="1"/>
          </p:cNvSpPr>
          <p:nvPr>
            <p:ph type="ftr" sz="quarter" idx="3"/>
          </p:nvPr>
        </p:nvSpPr>
        <p:spPr>
          <a:xfrm>
            <a:off x="3203575" y="6308725"/>
            <a:ext cx="4608513" cy="333375"/>
          </a:xfrm>
        </p:spPr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309278" name="Rectangle 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7DA4AB04-4B26-4B0D-9B5D-C657CADA7306}" type="slidenum">
              <a:rPr lang="lt-LT" altLang="lt-LT"/>
              <a:pPr/>
              <a:t>‹#›</a:t>
            </a:fld>
            <a:endParaRPr lang="lt-LT" altLang="lt-LT"/>
          </a:p>
        </p:txBody>
      </p:sp>
      <p:grpSp>
        <p:nvGrpSpPr>
          <p:cNvPr id="309279" name="Group 31"/>
          <p:cNvGrpSpPr>
            <a:grpSpLocks/>
          </p:cNvGrpSpPr>
          <p:nvPr/>
        </p:nvGrpSpPr>
        <p:grpSpPr bwMode="auto">
          <a:xfrm>
            <a:off x="1763713" y="0"/>
            <a:ext cx="7380287" cy="981075"/>
            <a:chOff x="975" y="0"/>
            <a:chExt cx="4785" cy="618"/>
          </a:xfrm>
        </p:grpSpPr>
        <p:sp>
          <p:nvSpPr>
            <p:cNvPr id="309280" name="AutoShape 32"/>
            <p:cNvSpPr>
              <a:spLocks noChangeArrowheads="1"/>
            </p:cNvSpPr>
            <p:nvPr userDrawn="1"/>
          </p:nvSpPr>
          <p:spPr bwMode="auto">
            <a:xfrm>
              <a:off x="975" y="0"/>
              <a:ext cx="4785" cy="61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762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lt-LT" altLang="lt-LT">
                <a:solidFill>
                  <a:schemeClr val="hlink"/>
                </a:solidFill>
                <a:effectLst/>
              </a:endParaRPr>
            </a:p>
          </p:txBody>
        </p:sp>
        <p:grpSp>
          <p:nvGrpSpPr>
            <p:cNvPr id="309281" name="Group 33"/>
            <p:cNvGrpSpPr>
              <a:grpSpLocks/>
            </p:cNvGrpSpPr>
            <p:nvPr userDrawn="1"/>
          </p:nvGrpSpPr>
          <p:grpSpPr bwMode="auto">
            <a:xfrm>
              <a:off x="1138" y="55"/>
              <a:ext cx="4420" cy="552"/>
              <a:chOff x="1138" y="55"/>
              <a:chExt cx="4420" cy="552"/>
            </a:xfrm>
          </p:grpSpPr>
          <p:pic>
            <p:nvPicPr>
              <p:cNvPr id="309282" name="Picture 34" descr="bpdlogo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8" y="68"/>
                <a:ext cx="1307" cy="4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283" name="Picture 35" descr="ESF logo nr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68"/>
                <a:ext cx="428" cy="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284" name="Picture 36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4" y="92"/>
                <a:ext cx="611" cy="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285" name="Picture 37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2" y="55"/>
                <a:ext cx="526" cy="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286" name="Picture 38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70"/>
                <a:ext cx="631" cy="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9287" name="Text Box 39"/>
              <p:cNvSpPr txBox="1">
                <a:spLocks noChangeArrowheads="1"/>
              </p:cNvSpPr>
              <p:nvPr userDrawn="1"/>
            </p:nvSpPr>
            <p:spPr bwMode="auto">
              <a:xfrm>
                <a:off x="2756" y="472"/>
                <a:ext cx="7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r>
                  <a:rPr lang="en-US" altLang="lt-LT" sz="8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EUROPOS S</a:t>
                </a:r>
                <a:r>
                  <a:rPr lang="lt-LT" altLang="lt-LT" sz="8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ĄJUNGA</a:t>
                </a:r>
                <a:endParaRPr lang="lt-LT" altLang="lt-LT">
                  <a:solidFill>
                    <a:srgbClr val="000000"/>
                  </a:solidFill>
                  <a:effectLst/>
                </a:endParaRPr>
              </a:p>
            </p:txBody>
          </p:sp>
        </p:grpSp>
      </p:grpSp>
      <p:sp>
        <p:nvSpPr>
          <p:cNvPr id="309288" name="Oval 40"/>
          <p:cNvSpPr>
            <a:spLocks noChangeArrowheads="1"/>
          </p:cNvSpPr>
          <p:nvPr/>
        </p:nvSpPr>
        <p:spPr bwMode="auto">
          <a:xfrm>
            <a:off x="6011863" y="1268413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8</a:t>
            </a:r>
          </a:p>
        </p:txBody>
      </p:sp>
      <p:sp>
        <p:nvSpPr>
          <p:cNvPr id="309289" name="Oval 41"/>
          <p:cNvSpPr>
            <a:spLocks noChangeArrowheads="1"/>
          </p:cNvSpPr>
          <p:nvPr/>
        </p:nvSpPr>
        <p:spPr bwMode="auto">
          <a:xfrm>
            <a:off x="2771775" y="981075"/>
            <a:ext cx="555625" cy="528638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2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20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20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20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5" dur="20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8" dur="20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2000"/>
                                        <p:tgtEl>
                                          <p:spTgt spid="30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4" dur="2000"/>
                                        <p:tgtEl>
                                          <p:spTgt spid="30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7" dur="20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0" dur="2000"/>
                                        <p:tgtEl>
                                          <p:spTgt spid="30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30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6" dur="30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30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2" dur="30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5" dur="30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8" dur="30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1" dur="30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4" dur="30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7" dur="3000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0" dur="3000"/>
                                        <p:tgtEl>
                                          <p:spTgt spid="30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3" dur="30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6" dur="30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9" dur="30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2" dur="30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5" dur="30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nimBg="1"/>
      <p:bldP spid="309251" grpId="0" animBg="1"/>
      <p:bldP spid="309252" grpId="0" animBg="1"/>
      <p:bldP spid="309253" grpId="0" animBg="1"/>
      <p:bldP spid="309254" grpId="0" animBg="1"/>
      <p:bldP spid="309262" grpId="0" animBg="1"/>
      <p:bldP spid="309263" grpId="0" animBg="1"/>
      <p:bldP spid="309264" grpId="0" animBg="1"/>
      <p:bldP spid="309273" grpId="0" animBg="1"/>
      <p:bldP spid="309288" grpId="0" animBg="1"/>
      <p:bldP spid="30928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7F6E8-F7E6-4398-83BD-D6EE7C65574F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0802970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C9A9D-27C9-4E05-AB5C-EF42D253DA76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5211115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4038600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038600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672F1-9FE8-4C1A-AF2C-63BABC03ECC6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396731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C0DF-7FE6-480D-9075-BDB700B2CED8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099935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2864B-F4BA-43D9-B55A-ED3B6C5915E9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68593502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C4910-A0AE-4DF6-A3FD-77D4D42A60C6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69667440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31B3D-0144-498D-852A-A1421010092E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5900285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7E8FC-DCA5-4F49-9934-716E13EED6ED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1099402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867E2-1A54-4BB1-8732-5931D840F81A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4957334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3C5F0-96D1-4F3A-9382-5BC73F133266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35477339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49275"/>
            <a:ext cx="2178050" cy="5576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384925" cy="5576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9EC7-F635-406F-9E20-FA35A1794EE0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40536791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549275"/>
            <a:ext cx="7913687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9138"/>
            <a:ext cx="8229600" cy="199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33850"/>
            <a:ext cx="8229600" cy="199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1811338" cy="476250"/>
          </a:xfrm>
        </p:spPr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4438" y="6245225"/>
            <a:ext cx="5616575" cy="476250"/>
          </a:xfrm>
        </p:spPr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01013" y="6245225"/>
            <a:ext cx="585787" cy="476250"/>
          </a:xfrm>
        </p:spPr>
        <p:txBody>
          <a:bodyPr/>
          <a:lstStyle>
            <a:lvl1pPr>
              <a:defRPr/>
            </a:lvl1pPr>
          </a:lstStyle>
          <a:p>
            <a:fld id="{34A1847D-78E0-448F-BD6E-BB46B73D586A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79380370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Oval 2"/>
          <p:cNvSpPr>
            <a:spLocks noChangeArrowheads="1"/>
          </p:cNvSpPr>
          <p:nvPr/>
        </p:nvSpPr>
        <p:spPr bwMode="auto">
          <a:xfrm>
            <a:off x="684213" y="1557338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1</a:t>
            </a:r>
          </a:p>
        </p:txBody>
      </p:sp>
      <p:sp>
        <p:nvSpPr>
          <p:cNvPr id="328707" name="Oval 3"/>
          <p:cNvSpPr>
            <a:spLocks noChangeArrowheads="1"/>
          </p:cNvSpPr>
          <p:nvPr/>
        </p:nvSpPr>
        <p:spPr bwMode="auto">
          <a:xfrm>
            <a:off x="250825" y="4005263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2</a:t>
            </a:r>
          </a:p>
        </p:txBody>
      </p:sp>
      <p:sp>
        <p:nvSpPr>
          <p:cNvPr id="328708" name="Oval 4"/>
          <p:cNvSpPr>
            <a:spLocks noChangeArrowheads="1"/>
          </p:cNvSpPr>
          <p:nvPr/>
        </p:nvSpPr>
        <p:spPr bwMode="auto">
          <a:xfrm>
            <a:off x="1979613" y="3789363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3</a:t>
            </a:r>
          </a:p>
        </p:txBody>
      </p:sp>
      <p:sp>
        <p:nvSpPr>
          <p:cNvPr id="328709" name="Oval 5"/>
          <p:cNvSpPr>
            <a:spLocks noChangeArrowheads="1"/>
          </p:cNvSpPr>
          <p:nvPr/>
        </p:nvSpPr>
        <p:spPr bwMode="auto">
          <a:xfrm>
            <a:off x="3492500" y="6092825"/>
            <a:ext cx="555625" cy="528638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4</a:t>
            </a:r>
          </a:p>
        </p:txBody>
      </p:sp>
      <p:sp>
        <p:nvSpPr>
          <p:cNvPr id="328710" name="Oval 6"/>
          <p:cNvSpPr>
            <a:spLocks noChangeArrowheads="1"/>
          </p:cNvSpPr>
          <p:nvPr/>
        </p:nvSpPr>
        <p:spPr bwMode="auto">
          <a:xfrm>
            <a:off x="1116013" y="5373688"/>
            <a:ext cx="557212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5</a:t>
            </a:r>
          </a:p>
        </p:txBody>
      </p:sp>
      <p:cxnSp>
        <p:nvCxnSpPr>
          <p:cNvPr id="328711" name="AutoShape 7"/>
          <p:cNvCxnSpPr>
            <a:cxnSpLocks noChangeShapeType="1"/>
            <a:stCxn id="328707" idx="0"/>
            <a:endCxn id="328706" idx="3"/>
          </p:cNvCxnSpPr>
          <p:nvPr/>
        </p:nvCxnSpPr>
        <p:spPr bwMode="auto">
          <a:xfrm flipV="1">
            <a:off x="528638" y="2008188"/>
            <a:ext cx="236537" cy="199707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12" name="AutoShape 8"/>
          <p:cNvCxnSpPr>
            <a:cxnSpLocks noChangeShapeType="1"/>
            <a:stCxn id="328706" idx="7"/>
            <a:endCxn id="328745" idx="2"/>
          </p:cNvCxnSpPr>
          <p:nvPr/>
        </p:nvCxnSpPr>
        <p:spPr bwMode="auto">
          <a:xfrm flipV="1">
            <a:off x="1158875" y="1246188"/>
            <a:ext cx="1612900" cy="38893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13" name="AutoShape 9"/>
          <p:cNvCxnSpPr>
            <a:cxnSpLocks noChangeShapeType="1"/>
            <a:stCxn id="328710" idx="0"/>
            <a:endCxn id="328706" idx="4"/>
          </p:cNvCxnSpPr>
          <p:nvPr/>
        </p:nvCxnSpPr>
        <p:spPr bwMode="auto">
          <a:xfrm flipH="1" flipV="1">
            <a:off x="962025" y="2085975"/>
            <a:ext cx="433388" cy="3287713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14" name="AutoShape 10"/>
          <p:cNvCxnSpPr>
            <a:cxnSpLocks noChangeShapeType="1"/>
            <a:stCxn id="328710" idx="7"/>
            <a:endCxn id="328708" idx="4"/>
          </p:cNvCxnSpPr>
          <p:nvPr/>
        </p:nvCxnSpPr>
        <p:spPr bwMode="auto">
          <a:xfrm flipV="1">
            <a:off x="1592263" y="4318000"/>
            <a:ext cx="665162" cy="113347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15" name="AutoShape 11"/>
          <p:cNvCxnSpPr>
            <a:cxnSpLocks noChangeShapeType="1"/>
            <a:stCxn id="328707" idx="6"/>
            <a:endCxn id="328708" idx="2"/>
          </p:cNvCxnSpPr>
          <p:nvPr/>
        </p:nvCxnSpPr>
        <p:spPr bwMode="auto">
          <a:xfrm flipV="1">
            <a:off x="806450" y="4054475"/>
            <a:ext cx="1173163" cy="2159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16" name="AutoShape 12"/>
          <p:cNvCxnSpPr>
            <a:cxnSpLocks noChangeShapeType="1"/>
            <a:stCxn id="328709" idx="0"/>
            <a:endCxn id="328708" idx="5"/>
          </p:cNvCxnSpPr>
          <p:nvPr/>
        </p:nvCxnSpPr>
        <p:spPr bwMode="auto">
          <a:xfrm flipH="1" flipV="1">
            <a:off x="2454275" y="4240213"/>
            <a:ext cx="1316038" cy="1852612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17" name="AutoShape 13"/>
          <p:cNvCxnSpPr>
            <a:cxnSpLocks noChangeShapeType="1"/>
            <a:stCxn id="328710" idx="6"/>
            <a:endCxn id="328709" idx="2"/>
          </p:cNvCxnSpPr>
          <p:nvPr/>
        </p:nvCxnSpPr>
        <p:spPr bwMode="auto">
          <a:xfrm>
            <a:off x="1673225" y="5638800"/>
            <a:ext cx="1819275" cy="719138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18" name="Oval 14"/>
          <p:cNvSpPr>
            <a:spLocks noChangeArrowheads="1"/>
          </p:cNvSpPr>
          <p:nvPr/>
        </p:nvSpPr>
        <p:spPr bwMode="auto">
          <a:xfrm>
            <a:off x="7956550" y="5876925"/>
            <a:ext cx="555625" cy="528638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6</a:t>
            </a:r>
          </a:p>
        </p:txBody>
      </p:sp>
      <p:sp>
        <p:nvSpPr>
          <p:cNvPr id="328719" name="Oval 15"/>
          <p:cNvSpPr>
            <a:spLocks noChangeArrowheads="1"/>
          </p:cNvSpPr>
          <p:nvPr/>
        </p:nvSpPr>
        <p:spPr bwMode="auto">
          <a:xfrm>
            <a:off x="7812088" y="1341438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9</a:t>
            </a:r>
          </a:p>
        </p:txBody>
      </p:sp>
      <p:sp>
        <p:nvSpPr>
          <p:cNvPr id="328720" name="Oval 16"/>
          <p:cNvSpPr>
            <a:spLocks noChangeArrowheads="1"/>
          </p:cNvSpPr>
          <p:nvPr/>
        </p:nvSpPr>
        <p:spPr bwMode="auto">
          <a:xfrm>
            <a:off x="8243888" y="3644900"/>
            <a:ext cx="555625" cy="528638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10</a:t>
            </a:r>
          </a:p>
        </p:txBody>
      </p:sp>
      <p:cxnSp>
        <p:nvCxnSpPr>
          <p:cNvPr id="328721" name="AutoShape 17"/>
          <p:cNvCxnSpPr>
            <a:cxnSpLocks noChangeShapeType="1"/>
            <a:stCxn id="328745" idx="6"/>
            <a:endCxn id="328744" idx="2"/>
          </p:cNvCxnSpPr>
          <p:nvPr/>
        </p:nvCxnSpPr>
        <p:spPr bwMode="auto">
          <a:xfrm>
            <a:off x="3327400" y="1246188"/>
            <a:ext cx="2684463" cy="28733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22" name="AutoShape 18"/>
          <p:cNvCxnSpPr>
            <a:cxnSpLocks noChangeShapeType="1"/>
            <a:stCxn id="328744" idx="6"/>
            <a:endCxn id="328719" idx="2"/>
          </p:cNvCxnSpPr>
          <p:nvPr/>
        </p:nvCxnSpPr>
        <p:spPr bwMode="auto">
          <a:xfrm>
            <a:off x="6567488" y="1533525"/>
            <a:ext cx="1244600" cy="7302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23" name="AutoShape 19"/>
          <p:cNvCxnSpPr>
            <a:cxnSpLocks noChangeShapeType="1"/>
            <a:stCxn id="328706" idx="6"/>
            <a:endCxn id="328744" idx="3"/>
          </p:cNvCxnSpPr>
          <p:nvPr/>
        </p:nvCxnSpPr>
        <p:spPr bwMode="auto">
          <a:xfrm flipV="1">
            <a:off x="1239838" y="1719263"/>
            <a:ext cx="4852987" cy="10318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24" name="AutoShape 20"/>
          <p:cNvCxnSpPr>
            <a:cxnSpLocks noChangeShapeType="1"/>
            <a:stCxn id="328744" idx="5"/>
            <a:endCxn id="328720" idx="1"/>
          </p:cNvCxnSpPr>
          <p:nvPr/>
        </p:nvCxnSpPr>
        <p:spPr bwMode="auto">
          <a:xfrm>
            <a:off x="6486525" y="1719263"/>
            <a:ext cx="1838325" cy="200342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25" name="AutoShape 21"/>
          <p:cNvCxnSpPr>
            <a:cxnSpLocks noChangeShapeType="1"/>
            <a:stCxn id="328719" idx="4"/>
            <a:endCxn id="328720" idx="0"/>
          </p:cNvCxnSpPr>
          <p:nvPr/>
        </p:nvCxnSpPr>
        <p:spPr bwMode="auto">
          <a:xfrm>
            <a:off x="8089900" y="1870075"/>
            <a:ext cx="431800" cy="177482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26" name="AutoShape 22"/>
          <p:cNvCxnSpPr>
            <a:cxnSpLocks noChangeShapeType="1"/>
            <a:stCxn id="328720" idx="3"/>
            <a:endCxn id="328709" idx="6"/>
          </p:cNvCxnSpPr>
          <p:nvPr/>
        </p:nvCxnSpPr>
        <p:spPr bwMode="auto">
          <a:xfrm flipH="1">
            <a:off x="4048125" y="4095750"/>
            <a:ext cx="4276725" cy="2262188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27" name="AutoShape 23"/>
          <p:cNvCxnSpPr>
            <a:cxnSpLocks noChangeShapeType="1"/>
            <a:stCxn id="328718" idx="0"/>
            <a:endCxn id="328720" idx="4"/>
          </p:cNvCxnSpPr>
          <p:nvPr/>
        </p:nvCxnSpPr>
        <p:spPr bwMode="auto">
          <a:xfrm flipV="1">
            <a:off x="8234363" y="4173538"/>
            <a:ext cx="287337" cy="170338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28" name="AutoShape 24"/>
          <p:cNvCxnSpPr>
            <a:cxnSpLocks noChangeShapeType="1"/>
            <a:stCxn id="328709" idx="5"/>
            <a:endCxn id="328718" idx="2"/>
          </p:cNvCxnSpPr>
          <p:nvPr/>
        </p:nvCxnSpPr>
        <p:spPr bwMode="auto">
          <a:xfrm flipV="1">
            <a:off x="3967163" y="6142038"/>
            <a:ext cx="3989387" cy="40163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29" name="AutoShape 25"/>
          <p:cNvSpPr>
            <a:spLocks noChangeArrowheads="1"/>
          </p:cNvSpPr>
          <p:nvPr/>
        </p:nvSpPr>
        <p:spPr bwMode="auto">
          <a:xfrm>
            <a:off x="179388" y="2060575"/>
            <a:ext cx="8964612" cy="1798638"/>
          </a:xfrm>
          <a:prstGeom prst="wedgeEllipseCallout">
            <a:avLst>
              <a:gd name="adj1" fmla="val -31903"/>
              <a:gd name="adj2" fmla="val 37731"/>
            </a:avLst>
          </a:prstGeom>
          <a:solidFill>
            <a:schemeClr val="tx2"/>
          </a:solidFill>
          <a:ln w="57150" cmpd="thinThick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lt-LT" altLang="lt-LT">
              <a:effectLst/>
            </a:endParaRPr>
          </a:p>
        </p:txBody>
      </p:sp>
      <p:sp>
        <p:nvSpPr>
          <p:cNvPr id="328730" name="AutoShape 26"/>
          <p:cNvSpPr>
            <a:spLocks noGrp="1" noChangeArrowheads="1"/>
          </p:cNvSpPr>
          <p:nvPr>
            <p:ph type="ctrTitle"/>
          </p:nvPr>
        </p:nvSpPr>
        <p:spPr>
          <a:xfrm>
            <a:off x="179388" y="2060575"/>
            <a:ext cx="8964612" cy="1827213"/>
          </a:xfrm>
          <a:prstGeom prst="wedgeEllipseCallout">
            <a:avLst>
              <a:gd name="adj1" fmla="val -21579"/>
              <a:gd name="adj2" fmla="val 66162"/>
            </a:avLst>
          </a:prstGeom>
          <a:ln w="57150">
            <a:solidFill>
              <a:schemeClr val="tx2"/>
            </a:solidFill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lt-LT" altLang="lt-LT" noProof="0" smtClean="0"/>
              <a:t>Click to edit Master title style</a:t>
            </a:r>
          </a:p>
        </p:txBody>
      </p:sp>
      <p:sp>
        <p:nvSpPr>
          <p:cNvPr id="328731" name="AutoShape 27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4076700"/>
            <a:ext cx="6624638" cy="2039938"/>
          </a:xfrm>
          <a:prstGeom prst="wedgeEllipseCallout">
            <a:avLst>
              <a:gd name="adj1" fmla="val -42380"/>
              <a:gd name="adj2" fmla="val -74745"/>
            </a:avLst>
          </a:prstGeom>
          <a:solidFill>
            <a:schemeClr val="bg1">
              <a:alpha val="89000"/>
            </a:schemeClr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lt-LT" altLang="lt-LT" noProof="0" smtClean="0"/>
              <a:t>Click to edit Master subtitle style</a:t>
            </a:r>
          </a:p>
        </p:txBody>
      </p:sp>
      <p:sp>
        <p:nvSpPr>
          <p:cNvPr id="328732" name="Rectangle 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235075" cy="476250"/>
          </a:xfrm>
        </p:spPr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328733" name="Rectangle 29"/>
          <p:cNvSpPr>
            <a:spLocks noGrp="1" noChangeArrowheads="1"/>
          </p:cNvSpPr>
          <p:nvPr>
            <p:ph type="ftr" sz="quarter" idx="3"/>
          </p:nvPr>
        </p:nvSpPr>
        <p:spPr>
          <a:xfrm>
            <a:off x="3203575" y="6308725"/>
            <a:ext cx="4608513" cy="333375"/>
          </a:xfrm>
        </p:spPr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328734" name="Rectangle 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9567F505-3BAA-441D-BE15-F0B100C97BFF}" type="slidenum">
              <a:rPr lang="lt-LT" altLang="lt-LT"/>
              <a:pPr/>
              <a:t>‹#›</a:t>
            </a:fld>
            <a:endParaRPr lang="lt-LT" altLang="lt-LT"/>
          </a:p>
        </p:txBody>
      </p:sp>
      <p:grpSp>
        <p:nvGrpSpPr>
          <p:cNvPr id="328735" name="Group 31"/>
          <p:cNvGrpSpPr>
            <a:grpSpLocks/>
          </p:cNvGrpSpPr>
          <p:nvPr/>
        </p:nvGrpSpPr>
        <p:grpSpPr bwMode="auto">
          <a:xfrm>
            <a:off x="1763713" y="0"/>
            <a:ext cx="7380287" cy="981075"/>
            <a:chOff x="975" y="0"/>
            <a:chExt cx="4785" cy="618"/>
          </a:xfrm>
        </p:grpSpPr>
        <p:sp>
          <p:nvSpPr>
            <p:cNvPr id="328736" name="AutoShape 32"/>
            <p:cNvSpPr>
              <a:spLocks noChangeArrowheads="1"/>
            </p:cNvSpPr>
            <p:nvPr userDrawn="1"/>
          </p:nvSpPr>
          <p:spPr bwMode="auto">
            <a:xfrm>
              <a:off x="975" y="0"/>
              <a:ext cx="4785" cy="61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762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lt-LT" altLang="lt-LT">
                <a:solidFill>
                  <a:schemeClr val="hlink"/>
                </a:solidFill>
                <a:effectLst/>
              </a:endParaRPr>
            </a:p>
          </p:txBody>
        </p:sp>
        <p:grpSp>
          <p:nvGrpSpPr>
            <p:cNvPr id="328737" name="Group 33"/>
            <p:cNvGrpSpPr>
              <a:grpSpLocks/>
            </p:cNvGrpSpPr>
            <p:nvPr userDrawn="1"/>
          </p:nvGrpSpPr>
          <p:grpSpPr bwMode="auto">
            <a:xfrm>
              <a:off x="1138" y="55"/>
              <a:ext cx="4420" cy="552"/>
              <a:chOff x="1138" y="55"/>
              <a:chExt cx="4420" cy="552"/>
            </a:xfrm>
          </p:grpSpPr>
          <p:pic>
            <p:nvPicPr>
              <p:cNvPr id="328738" name="Picture 34" descr="bpdlogo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8" y="68"/>
                <a:ext cx="1307" cy="4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8739" name="Picture 35" descr="ESF logo nr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68"/>
                <a:ext cx="428" cy="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8740" name="Picture 36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4" y="92"/>
                <a:ext cx="611" cy="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8741" name="Picture 37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2" y="55"/>
                <a:ext cx="526" cy="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8742" name="Picture 38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70"/>
                <a:ext cx="631" cy="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8743" name="Text Box 39"/>
              <p:cNvSpPr txBox="1">
                <a:spLocks noChangeArrowheads="1"/>
              </p:cNvSpPr>
              <p:nvPr userDrawn="1"/>
            </p:nvSpPr>
            <p:spPr bwMode="auto">
              <a:xfrm>
                <a:off x="2756" y="472"/>
                <a:ext cx="7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r>
                  <a:rPr lang="en-US" altLang="lt-LT" sz="8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EUROPOS S</a:t>
                </a:r>
                <a:r>
                  <a:rPr lang="lt-LT" altLang="lt-LT" sz="8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</a:rPr>
                  <a:t>ĄJUNGA</a:t>
                </a:r>
                <a:endParaRPr lang="lt-LT" altLang="lt-LT">
                  <a:solidFill>
                    <a:srgbClr val="000000"/>
                  </a:solidFill>
                  <a:effectLst/>
                </a:endParaRPr>
              </a:p>
            </p:txBody>
          </p:sp>
        </p:grpSp>
      </p:grpSp>
      <p:sp>
        <p:nvSpPr>
          <p:cNvPr id="328744" name="Oval 40"/>
          <p:cNvSpPr>
            <a:spLocks noChangeArrowheads="1"/>
          </p:cNvSpPr>
          <p:nvPr/>
        </p:nvSpPr>
        <p:spPr bwMode="auto">
          <a:xfrm>
            <a:off x="6011863" y="1268413"/>
            <a:ext cx="555625" cy="528637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8</a:t>
            </a:r>
          </a:p>
        </p:txBody>
      </p:sp>
      <p:sp>
        <p:nvSpPr>
          <p:cNvPr id="328745" name="Oval 41"/>
          <p:cNvSpPr>
            <a:spLocks noChangeArrowheads="1"/>
          </p:cNvSpPr>
          <p:nvPr/>
        </p:nvSpPr>
        <p:spPr bwMode="auto">
          <a:xfrm>
            <a:off x="2771775" y="981075"/>
            <a:ext cx="555625" cy="528638"/>
          </a:xfrm>
          <a:prstGeom prst="ellipse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lt-LT" altLang="lt-LT" b="1">
                <a:effectLst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20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20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20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20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5" dur="20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8" dur="20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2000"/>
                                        <p:tgtEl>
                                          <p:spTgt spid="3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4" dur="2000"/>
                                        <p:tgtEl>
                                          <p:spTgt spid="3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7" dur="20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0" dur="2000"/>
                                        <p:tgtEl>
                                          <p:spTgt spid="3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30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6" dur="30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30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2" dur="30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5" dur="3000"/>
                                        <p:tgtEl>
                                          <p:spTgt spid="3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8" dur="3000"/>
                                        <p:tgtEl>
                                          <p:spTgt spid="3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1" dur="3000"/>
                                        <p:tgtEl>
                                          <p:spTgt spid="3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4" dur="3000"/>
                                        <p:tgtEl>
                                          <p:spTgt spid="3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7" dur="3000"/>
                                        <p:tgtEl>
                                          <p:spTgt spid="3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0" dur="3000"/>
                                        <p:tgtEl>
                                          <p:spTgt spid="3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3" dur="30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6" dur="30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9" dur="30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2" dur="30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5" dur="3000"/>
                                        <p:tgtEl>
                                          <p:spTgt spid="3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nimBg="1"/>
      <p:bldP spid="328707" grpId="0" animBg="1"/>
      <p:bldP spid="328708" grpId="0" animBg="1"/>
      <p:bldP spid="328709" grpId="0" animBg="1"/>
      <p:bldP spid="328710" grpId="0" animBg="1"/>
      <p:bldP spid="328718" grpId="0" animBg="1"/>
      <p:bldP spid="328719" grpId="0" animBg="1"/>
      <p:bldP spid="328720" grpId="0" animBg="1"/>
      <p:bldP spid="328729" grpId="0" animBg="1"/>
      <p:bldP spid="328744" grpId="0" animBg="1"/>
      <p:bldP spid="328745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ECF3D-38B5-4AC2-ABC7-6892A6650AC8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29723082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F0216-F1F5-44EA-96E1-3DF6CFD6C529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41171835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4038600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038600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A0692-78C5-426F-B711-ACC7059B3D2F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31538741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1F5BC-F798-45FB-A301-AC87D74C55AD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31811991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40155-0F3B-448A-90F2-2B1BA31613CE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210274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68E1B-71E8-4737-A736-C6C8C29A5C7E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82250681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1D978-F677-4883-A615-23FBB3717CEF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4445707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EF9E-F01A-4EC6-A05D-F3F4A6F0C5B3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58445838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9ACA4-E793-45EF-B171-511EFE31677C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7752016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4EAC1-081C-4B63-B434-9D20F84C6D3B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5269877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49275"/>
            <a:ext cx="2178050" cy="5576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384925" cy="5576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3780F-7486-49D8-B922-876B4DDFF8B2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2969100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BC671-A0C3-4044-AF55-6FD26620FF97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7164084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AD462-710E-4EE6-B334-64A3B18E5F95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2098179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F15F7-3080-46C2-A1A0-1121B0DD7E1C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928506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46F69-50E8-428B-879B-753391740355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7569577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78949-0F57-4BE7-9817-D0C1FC62C92D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1215553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lt-LT" alt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B4FED-C386-4FB7-A3D9-A24C1E189D06}" type="slidenum">
              <a:rPr lang="lt-LT" altLang="lt-LT"/>
              <a:pPr/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129366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528638"/>
            <a:ext cx="8129587" cy="1016000"/>
          </a:xfrm>
          <a:prstGeom prst="wedgeEllipseCallout">
            <a:avLst>
              <a:gd name="adj1" fmla="val -50079"/>
              <a:gd name="adj2" fmla="val -6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Click to edit Master title style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Click to edit Master text styles</a:t>
            </a:r>
          </a:p>
          <a:p>
            <a:pPr lvl="1"/>
            <a:r>
              <a:rPr lang="lt-LT" altLang="lt-LT" smtClean="0"/>
              <a:t>Second level</a:t>
            </a:r>
          </a:p>
          <a:p>
            <a:pPr lvl="2"/>
            <a:r>
              <a:rPr lang="lt-LT" altLang="lt-LT" smtClean="0"/>
              <a:t>Third level</a:t>
            </a:r>
          </a:p>
          <a:p>
            <a:pPr lvl="3"/>
            <a:r>
              <a:rPr lang="lt-LT" altLang="lt-LT" smtClean="0"/>
              <a:t>Fourth level</a:t>
            </a:r>
          </a:p>
          <a:p>
            <a:pPr lvl="4"/>
            <a:r>
              <a:rPr lang="lt-LT" altLang="lt-LT" smtClean="0"/>
              <a:t>Fifth level</a:t>
            </a:r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8113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effectLst/>
                <a:cs typeface="+mn-cs"/>
              </a:defRPr>
            </a:lvl1pPr>
          </a:lstStyle>
          <a:p>
            <a:endParaRPr lang="lt-LT" altLang="lt-LT"/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245225"/>
            <a:ext cx="5616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ffectLst/>
                <a:cs typeface="+mn-cs"/>
              </a:defRPr>
            </a:lvl1pPr>
          </a:lstStyle>
          <a:p>
            <a:endParaRPr lang="lt-LT" altLang="lt-LT"/>
          </a:p>
        </p:txBody>
      </p:sp>
      <p:sp>
        <p:nvSpPr>
          <p:cNvPr id="301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245225"/>
            <a:ext cx="3698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ffectLst/>
                <a:cs typeface="+mn-cs"/>
              </a:defRPr>
            </a:lvl1pPr>
          </a:lstStyle>
          <a:p>
            <a:fld id="{99064B83-9FCC-4DE7-A35F-260D04803D08}" type="slidenum">
              <a:rPr lang="lt-LT" altLang="lt-LT"/>
              <a:pPr/>
              <a:t>‹#›</a:t>
            </a:fld>
            <a:endParaRPr lang="lt-LT" altLang="lt-LT"/>
          </a:p>
        </p:txBody>
      </p:sp>
      <p:sp>
        <p:nvSpPr>
          <p:cNvPr id="30106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77275" y="6296025"/>
            <a:ext cx="381000" cy="381000"/>
          </a:xfrm>
          <a:prstGeom prst="actionButtonForwardNex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30106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7625" y="6262688"/>
            <a:ext cx="381000" cy="381000"/>
          </a:xfrm>
          <a:prstGeom prst="actionButtonBackPreviou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lt-LT" sz="2400">
              <a:solidFill>
                <a:schemeClr val="hlink"/>
              </a:solidFill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301065" name="Group 9"/>
          <p:cNvGrpSpPr>
            <a:grpSpLocks/>
          </p:cNvGrpSpPr>
          <p:nvPr/>
        </p:nvGrpSpPr>
        <p:grpSpPr bwMode="auto">
          <a:xfrm>
            <a:off x="6316663" y="0"/>
            <a:ext cx="2827337" cy="519113"/>
            <a:chOff x="4071" y="1"/>
            <a:chExt cx="1781" cy="327"/>
          </a:xfrm>
        </p:grpSpPr>
        <p:sp>
          <p:nvSpPr>
            <p:cNvPr id="301066" name="AutoShape 10"/>
            <p:cNvSpPr>
              <a:spLocks noChangeArrowheads="1"/>
            </p:cNvSpPr>
            <p:nvPr userDrawn="1"/>
          </p:nvSpPr>
          <p:spPr bwMode="auto">
            <a:xfrm>
              <a:off x="4071" y="1"/>
              <a:ext cx="1781" cy="32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301067" name="Group 11"/>
            <p:cNvGrpSpPr>
              <a:grpSpLocks/>
            </p:cNvGrpSpPr>
            <p:nvPr userDrawn="1"/>
          </p:nvGrpSpPr>
          <p:grpSpPr bwMode="auto">
            <a:xfrm>
              <a:off x="4186" y="11"/>
              <a:ext cx="1575" cy="304"/>
              <a:chOff x="1882" y="2505"/>
              <a:chExt cx="1575" cy="304"/>
            </a:xfrm>
          </p:grpSpPr>
          <p:pic>
            <p:nvPicPr>
              <p:cNvPr id="301068" name="Picture 12" descr="bpdlogo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" y="2523"/>
                <a:ext cx="726" cy="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1069" name="Picture 13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" y="2523"/>
                <a:ext cx="408" cy="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1070" name="Picture 14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3" y="2505"/>
                <a:ext cx="304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AutoShape 2"/>
          <p:cNvSpPr>
            <a:spLocks noChangeArrowheads="1"/>
          </p:cNvSpPr>
          <p:nvPr/>
        </p:nvSpPr>
        <p:spPr bwMode="auto">
          <a:xfrm>
            <a:off x="395288" y="549275"/>
            <a:ext cx="8748712" cy="1366838"/>
          </a:xfrm>
          <a:prstGeom prst="wedgeEllipseCallout">
            <a:avLst>
              <a:gd name="adj1" fmla="val -39931"/>
              <a:gd name="adj2" fmla="val -10394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lt-LT" altLang="lt-LT">
              <a:effectLst/>
            </a:endParaRPr>
          </a:p>
        </p:txBody>
      </p:sp>
      <p:sp>
        <p:nvSpPr>
          <p:cNvPr id="308227" name="AutoShape 3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549275"/>
            <a:ext cx="7913687" cy="1366838"/>
          </a:xfrm>
          <a:prstGeom prst="wedgeEllipseCallout">
            <a:avLst>
              <a:gd name="adj1" fmla="val -49278"/>
              <a:gd name="adj2" fmla="val -55111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Click to edit Master title style</a:t>
            </a: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229600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Click to edit Master text styles</a:t>
            </a:r>
          </a:p>
          <a:p>
            <a:pPr lvl="1"/>
            <a:r>
              <a:rPr lang="lt-LT" altLang="lt-LT" smtClean="0"/>
              <a:t>Second level</a:t>
            </a:r>
          </a:p>
          <a:p>
            <a:pPr lvl="2"/>
            <a:r>
              <a:rPr lang="lt-LT" altLang="lt-LT" smtClean="0"/>
              <a:t>Third level</a:t>
            </a:r>
          </a:p>
          <a:p>
            <a:pPr lvl="3"/>
            <a:r>
              <a:rPr lang="lt-LT" altLang="lt-LT" smtClean="0"/>
              <a:t>Fourth level</a:t>
            </a:r>
          </a:p>
          <a:p>
            <a:pPr lvl="4"/>
            <a:r>
              <a:rPr lang="lt-LT" altLang="lt-LT" smtClean="0"/>
              <a:t>Fifth level</a:t>
            </a:r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8113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effectLst/>
              </a:defRPr>
            </a:lvl1pPr>
          </a:lstStyle>
          <a:p>
            <a:endParaRPr lang="lt-LT" altLang="lt-LT"/>
          </a:p>
        </p:txBody>
      </p:sp>
      <p:sp>
        <p:nvSpPr>
          <p:cNvPr id="3082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245225"/>
            <a:ext cx="5616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ffectLst/>
              </a:defRPr>
            </a:lvl1pPr>
          </a:lstStyle>
          <a:p>
            <a:endParaRPr lang="lt-LT" altLang="lt-LT"/>
          </a:p>
        </p:txBody>
      </p:sp>
      <p:sp>
        <p:nvSpPr>
          <p:cNvPr id="3082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245225"/>
            <a:ext cx="5857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ffectLst/>
              </a:defRPr>
            </a:lvl1pPr>
          </a:lstStyle>
          <a:p>
            <a:fld id="{ABBCD725-4BF7-4B09-AF30-AD08E2B920B0}" type="slidenum">
              <a:rPr lang="lt-LT" altLang="lt-LT"/>
              <a:pPr/>
              <a:t>‹#›</a:t>
            </a:fld>
            <a:endParaRPr lang="lt-LT" altLang="lt-LT"/>
          </a:p>
        </p:txBody>
      </p:sp>
      <p:sp>
        <p:nvSpPr>
          <p:cNvPr id="308232" name="Oval 8"/>
          <p:cNvSpPr>
            <a:spLocks noChangeAspect="1" noChangeArrowheads="1"/>
          </p:cNvSpPr>
          <p:nvPr/>
        </p:nvSpPr>
        <p:spPr bwMode="auto">
          <a:xfrm>
            <a:off x="673100" y="390525"/>
            <a:ext cx="217488" cy="2206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1400" b="1">
                <a:solidFill>
                  <a:schemeClr val="hlink"/>
                </a:solidFill>
                <a:effectLst/>
              </a:rPr>
              <a:t>1</a:t>
            </a:r>
          </a:p>
        </p:txBody>
      </p:sp>
      <p:sp>
        <p:nvSpPr>
          <p:cNvPr id="308233" name="Oval 9"/>
          <p:cNvSpPr>
            <a:spLocks noChangeAspect="1" noChangeArrowheads="1"/>
          </p:cNvSpPr>
          <p:nvPr/>
        </p:nvSpPr>
        <p:spPr bwMode="auto">
          <a:xfrm>
            <a:off x="457200" y="749300"/>
            <a:ext cx="217488" cy="2206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1400" b="1">
                <a:solidFill>
                  <a:schemeClr val="hlink"/>
                </a:solidFill>
                <a:effectLst/>
              </a:rPr>
              <a:t>2</a:t>
            </a:r>
          </a:p>
        </p:txBody>
      </p:sp>
      <p:sp>
        <p:nvSpPr>
          <p:cNvPr id="308234" name="Oval 10"/>
          <p:cNvSpPr>
            <a:spLocks noChangeAspect="1" noChangeArrowheads="1"/>
          </p:cNvSpPr>
          <p:nvPr/>
        </p:nvSpPr>
        <p:spPr bwMode="auto">
          <a:xfrm>
            <a:off x="1020763" y="493713"/>
            <a:ext cx="217487" cy="2222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1400" b="1">
                <a:solidFill>
                  <a:schemeClr val="hlink"/>
                </a:solidFill>
                <a:effectLst/>
              </a:rPr>
              <a:t>3</a:t>
            </a:r>
          </a:p>
        </p:txBody>
      </p:sp>
      <p:sp>
        <p:nvSpPr>
          <p:cNvPr id="308235" name="Oval 11"/>
          <p:cNvSpPr>
            <a:spLocks noChangeAspect="1" noChangeArrowheads="1"/>
          </p:cNvSpPr>
          <p:nvPr/>
        </p:nvSpPr>
        <p:spPr bwMode="auto">
          <a:xfrm>
            <a:off x="1117600" y="787400"/>
            <a:ext cx="217488" cy="2206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1400" b="1">
                <a:solidFill>
                  <a:schemeClr val="hlink"/>
                </a:solidFill>
                <a:effectLst/>
              </a:rPr>
              <a:t>4</a:t>
            </a:r>
          </a:p>
        </p:txBody>
      </p:sp>
      <p:sp>
        <p:nvSpPr>
          <p:cNvPr id="308236" name="Oval 12"/>
          <p:cNvSpPr>
            <a:spLocks noChangeAspect="1" noChangeArrowheads="1"/>
          </p:cNvSpPr>
          <p:nvPr/>
        </p:nvSpPr>
        <p:spPr bwMode="auto">
          <a:xfrm>
            <a:off x="746125" y="965200"/>
            <a:ext cx="217488" cy="2206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1400" b="1">
                <a:solidFill>
                  <a:schemeClr val="hlink"/>
                </a:solidFill>
                <a:effectLst/>
              </a:rPr>
              <a:t>5</a:t>
            </a:r>
          </a:p>
        </p:txBody>
      </p:sp>
      <p:cxnSp>
        <p:nvCxnSpPr>
          <p:cNvPr id="308237" name="AutoShape 13"/>
          <p:cNvCxnSpPr>
            <a:cxnSpLocks noChangeShapeType="1"/>
            <a:stCxn id="308233" idx="7"/>
            <a:endCxn id="308232" idx="3"/>
          </p:cNvCxnSpPr>
          <p:nvPr/>
        </p:nvCxnSpPr>
        <p:spPr bwMode="auto">
          <a:xfrm flipV="1">
            <a:off x="642938" y="588963"/>
            <a:ext cx="61912" cy="182562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38" name="AutoShape 14"/>
          <p:cNvCxnSpPr>
            <a:cxnSpLocks noChangeShapeType="1"/>
            <a:stCxn id="308232" idx="6"/>
            <a:endCxn id="308234" idx="2"/>
          </p:cNvCxnSpPr>
          <p:nvPr/>
        </p:nvCxnSpPr>
        <p:spPr bwMode="auto">
          <a:xfrm>
            <a:off x="900113" y="501650"/>
            <a:ext cx="111125" cy="103188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39" name="AutoShape 15"/>
          <p:cNvCxnSpPr>
            <a:cxnSpLocks noChangeShapeType="1"/>
            <a:stCxn id="308236" idx="0"/>
            <a:endCxn id="308232" idx="4"/>
          </p:cNvCxnSpPr>
          <p:nvPr/>
        </p:nvCxnSpPr>
        <p:spPr bwMode="auto">
          <a:xfrm flipH="1" flipV="1">
            <a:off x="782638" y="620713"/>
            <a:ext cx="73025" cy="334962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40" name="AutoShape 16"/>
          <p:cNvCxnSpPr>
            <a:cxnSpLocks noChangeShapeType="1"/>
            <a:stCxn id="308236" idx="7"/>
            <a:endCxn id="308234" idx="4"/>
          </p:cNvCxnSpPr>
          <p:nvPr/>
        </p:nvCxnSpPr>
        <p:spPr bwMode="auto">
          <a:xfrm flipV="1">
            <a:off x="931863" y="725488"/>
            <a:ext cx="198437" cy="26193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41" name="AutoShape 17"/>
          <p:cNvCxnSpPr>
            <a:cxnSpLocks noChangeShapeType="1"/>
            <a:stCxn id="308233" idx="6"/>
            <a:endCxn id="308234" idx="3"/>
          </p:cNvCxnSpPr>
          <p:nvPr/>
        </p:nvCxnSpPr>
        <p:spPr bwMode="auto">
          <a:xfrm flipV="1">
            <a:off x="684213" y="692150"/>
            <a:ext cx="368300" cy="16827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42" name="AutoShape 18"/>
          <p:cNvCxnSpPr>
            <a:cxnSpLocks noChangeShapeType="1"/>
            <a:stCxn id="308235" idx="0"/>
            <a:endCxn id="308234" idx="5"/>
          </p:cNvCxnSpPr>
          <p:nvPr/>
        </p:nvCxnSpPr>
        <p:spPr bwMode="auto">
          <a:xfrm flipH="1" flipV="1">
            <a:off x="1206500" y="692150"/>
            <a:ext cx="20638" cy="8572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43" name="AutoShape 19"/>
          <p:cNvCxnSpPr>
            <a:cxnSpLocks noChangeShapeType="1"/>
            <a:stCxn id="308236" idx="6"/>
            <a:endCxn id="308235" idx="3"/>
          </p:cNvCxnSpPr>
          <p:nvPr/>
        </p:nvCxnSpPr>
        <p:spPr bwMode="auto">
          <a:xfrm flipV="1">
            <a:off x="973138" y="985838"/>
            <a:ext cx="176212" cy="9048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308725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308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237288"/>
            <a:ext cx="3810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lt-LT" sz="2400"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08246" name="Group 22"/>
          <p:cNvGrpSpPr>
            <a:grpSpLocks/>
          </p:cNvGrpSpPr>
          <p:nvPr/>
        </p:nvGrpSpPr>
        <p:grpSpPr bwMode="auto">
          <a:xfrm>
            <a:off x="6316663" y="0"/>
            <a:ext cx="2827337" cy="519113"/>
            <a:chOff x="4071" y="1"/>
            <a:chExt cx="1781" cy="327"/>
          </a:xfrm>
        </p:grpSpPr>
        <p:sp>
          <p:nvSpPr>
            <p:cNvPr id="308247" name="AutoShape 23"/>
            <p:cNvSpPr>
              <a:spLocks noChangeArrowheads="1"/>
            </p:cNvSpPr>
            <p:nvPr userDrawn="1"/>
          </p:nvSpPr>
          <p:spPr bwMode="auto">
            <a:xfrm>
              <a:off x="4071" y="1"/>
              <a:ext cx="1781" cy="32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308248" name="Group 24"/>
            <p:cNvGrpSpPr>
              <a:grpSpLocks/>
            </p:cNvGrpSpPr>
            <p:nvPr userDrawn="1"/>
          </p:nvGrpSpPr>
          <p:grpSpPr bwMode="auto">
            <a:xfrm>
              <a:off x="4186" y="11"/>
              <a:ext cx="1575" cy="304"/>
              <a:chOff x="1882" y="2505"/>
              <a:chExt cx="1575" cy="304"/>
            </a:xfrm>
          </p:grpSpPr>
          <p:pic>
            <p:nvPicPr>
              <p:cNvPr id="308249" name="Picture 25" descr="bpdlogo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" y="2523"/>
                <a:ext cx="726" cy="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250" name="Picture 26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" y="2523"/>
                <a:ext cx="408" cy="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251" name="Picture 2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3" y="2505"/>
                <a:ext cx="304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39" r:id="rId12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AutoShape 2"/>
          <p:cNvSpPr>
            <a:spLocks noChangeArrowheads="1"/>
          </p:cNvSpPr>
          <p:nvPr/>
        </p:nvSpPr>
        <p:spPr bwMode="auto">
          <a:xfrm>
            <a:off x="395288" y="549275"/>
            <a:ext cx="8748712" cy="1366838"/>
          </a:xfrm>
          <a:prstGeom prst="wedgeEllipseCallout">
            <a:avLst>
              <a:gd name="adj1" fmla="val -39931"/>
              <a:gd name="adj2" fmla="val -10394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lt-LT" altLang="lt-LT">
              <a:effectLst/>
            </a:endParaRPr>
          </a:p>
        </p:txBody>
      </p:sp>
      <p:sp>
        <p:nvSpPr>
          <p:cNvPr id="327683" name="AutoShape 3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549275"/>
            <a:ext cx="7913687" cy="1366838"/>
          </a:xfrm>
          <a:prstGeom prst="wedgeEllipseCallout">
            <a:avLst>
              <a:gd name="adj1" fmla="val -49278"/>
              <a:gd name="adj2" fmla="val -55111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Click to edit Master title style</a:t>
            </a:r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229600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Click to edit Master text styles</a:t>
            </a:r>
          </a:p>
          <a:p>
            <a:pPr lvl="1"/>
            <a:r>
              <a:rPr lang="lt-LT" altLang="lt-LT" smtClean="0"/>
              <a:t>Second level</a:t>
            </a:r>
          </a:p>
          <a:p>
            <a:pPr lvl="2"/>
            <a:r>
              <a:rPr lang="lt-LT" altLang="lt-LT" smtClean="0"/>
              <a:t>Third level</a:t>
            </a:r>
          </a:p>
          <a:p>
            <a:pPr lvl="3"/>
            <a:r>
              <a:rPr lang="lt-LT" altLang="lt-LT" smtClean="0"/>
              <a:t>Fourth level</a:t>
            </a:r>
          </a:p>
          <a:p>
            <a:pPr lvl="4"/>
            <a:r>
              <a:rPr lang="lt-LT" altLang="lt-LT" smtClean="0"/>
              <a:t>Fifth level</a:t>
            </a:r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8113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effectLst/>
              </a:defRPr>
            </a:lvl1pPr>
          </a:lstStyle>
          <a:p>
            <a:endParaRPr lang="lt-LT" altLang="lt-LT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245225"/>
            <a:ext cx="5616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ffectLst/>
              </a:defRPr>
            </a:lvl1pPr>
          </a:lstStyle>
          <a:p>
            <a:endParaRPr lang="lt-LT" altLang="lt-LT"/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245225"/>
            <a:ext cx="5857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ffectLst/>
              </a:defRPr>
            </a:lvl1pPr>
          </a:lstStyle>
          <a:p>
            <a:fld id="{34167B24-3F18-4D2D-A326-D5CBF197B628}" type="slidenum">
              <a:rPr lang="lt-LT" altLang="lt-LT"/>
              <a:pPr/>
              <a:t>‹#›</a:t>
            </a:fld>
            <a:endParaRPr lang="lt-LT" altLang="lt-LT"/>
          </a:p>
        </p:txBody>
      </p:sp>
      <p:sp>
        <p:nvSpPr>
          <p:cNvPr id="327688" name="Oval 8"/>
          <p:cNvSpPr>
            <a:spLocks noChangeAspect="1" noChangeArrowheads="1"/>
          </p:cNvSpPr>
          <p:nvPr/>
        </p:nvSpPr>
        <p:spPr bwMode="auto">
          <a:xfrm>
            <a:off x="673100" y="390525"/>
            <a:ext cx="217488" cy="2206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1400" b="1">
                <a:solidFill>
                  <a:schemeClr val="hlink"/>
                </a:solidFill>
                <a:effectLst/>
              </a:rPr>
              <a:t>1</a:t>
            </a:r>
          </a:p>
        </p:txBody>
      </p:sp>
      <p:sp>
        <p:nvSpPr>
          <p:cNvPr id="327689" name="Oval 9"/>
          <p:cNvSpPr>
            <a:spLocks noChangeAspect="1" noChangeArrowheads="1"/>
          </p:cNvSpPr>
          <p:nvPr/>
        </p:nvSpPr>
        <p:spPr bwMode="auto">
          <a:xfrm>
            <a:off x="457200" y="749300"/>
            <a:ext cx="217488" cy="2206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1400" b="1">
                <a:solidFill>
                  <a:schemeClr val="hlink"/>
                </a:solidFill>
                <a:effectLst/>
              </a:rPr>
              <a:t>2</a:t>
            </a:r>
          </a:p>
        </p:txBody>
      </p:sp>
      <p:sp>
        <p:nvSpPr>
          <p:cNvPr id="327690" name="Oval 10"/>
          <p:cNvSpPr>
            <a:spLocks noChangeAspect="1" noChangeArrowheads="1"/>
          </p:cNvSpPr>
          <p:nvPr/>
        </p:nvSpPr>
        <p:spPr bwMode="auto">
          <a:xfrm>
            <a:off x="1020763" y="493713"/>
            <a:ext cx="217487" cy="2222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1400" b="1">
                <a:solidFill>
                  <a:schemeClr val="hlink"/>
                </a:solidFill>
                <a:effectLst/>
              </a:rPr>
              <a:t>3</a:t>
            </a:r>
          </a:p>
        </p:txBody>
      </p:sp>
      <p:sp>
        <p:nvSpPr>
          <p:cNvPr id="327691" name="Oval 11"/>
          <p:cNvSpPr>
            <a:spLocks noChangeAspect="1" noChangeArrowheads="1"/>
          </p:cNvSpPr>
          <p:nvPr/>
        </p:nvSpPr>
        <p:spPr bwMode="auto">
          <a:xfrm>
            <a:off x="1117600" y="787400"/>
            <a:ext cx="217488" cy="2206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1400" b="1">
                <a:solidFill>
                  <a:schemeClr val="hlink"/>
                </a:solidFill>
                <a:effectLst/>
              </a:rPr>
              <a:t>4</a:t>
            </a:r>
          </a:p>
        </p:txBody>
      </p:sp>
      <p:sp>
        <p:nvSpPr>
          <p:cNvPr id="327692" name="Oval 12"/>
          <p:cNvSpPr>
            <a:spLocks noChangeAspect="1" noChangeArrowheads="1"/>
          </p:cNvSpPr>
          <p:nvPr/>
        </p:nvSpPr>
        <p:spPr bwMode="auto">
          <a:xfrm>
            <a:off x="746125" y="965200"/>
            <a:ext cx="217488" cy="2206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1400" b="1">
                <a:solidFill>
                  <a:schemeClr val="hlink"/>
                </a:solidFill>
                <a:effectLst/>
              </a:rPr>
              <a:t>5</a:t>
            </a:r>
          </a:p>
        </p:txBody>
      </p:sp>
      <p:cxnSp>
        <p:nvCxnSpPr>
          <p:cNvPr id="327693" name="AutoShape 13"/>
          <p:cNvCxnSpPr>
            <a:cxnSpLocks noChangeShapeType="1"/>
            <a:stCxn id="327689" idx="7"/>
            <a:endCxn id="327688" idx="3"/>
          </p:cNvCxnSpPr>
          <p:nvPr/>
        </p:nvCxnSpPr>
        <p:spPr bwMode="auto">
          <a:xfrm flipV="1">
            <a:off x="642938" y="588963"/>
            <a:ext cx="61912" cy="182562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4" name="AutoShape 14"/>
          <p:cNvCxnSpPr>
            <a:cxnSpLocks noChangeShapeType="1"/>
            <a:stCxn id="327688" idx="6"/>
            <a:endCxn id="327690" idx="2"/>
          </p:cNvCxnSpPr>
          <p:nvPr/>
        </p:nvCxnSpPr>
        <p:spPr bwMode="auto">
          <a:xfrm>
            <a:off x="900113" y="501650"/>
            <a:ext cx="111125" cy="103188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5" name="AutoShape 15"/>
          <p:cNvCxnSpPr>
            <a:cxnSpLocks noChangeShapeType="1"/>
            <a:stCxn id="327692" idx="0"/>
            <a:endCxn id="327688" idx="4"/>
          </p:cNvCxnSpPr>
          <p:nvPr/>
        </p:nvCxnSpPr>
        <p:spPr bwMode="auto">
          <a:xfrm flipH="1" flipV="1">
            <a:off x="782638" y="620713"/>
            <a:ext cx="73025" cy="334962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6" name="AutoShape 16"/>
          <p:cNvCxnSpPr>
            <a:cxnSpLocks noChangeShapeType="1"/>
            <a:stCxn id="327692" idx="7"/>
            <a:endCxn id="327690" idx="4"/>
          </p:cNvCxnSpPr>
          <p:nvPr/>
        </p:nvCxnSpPr>
        <p:spPr bwMode="auto">
          <a:xfrm flipV="1">
            <a:off x="931863" y="725488"/>
            <a:ext cx="198437" cy="26193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7" name="AutoShape 17"/>
          <p:cNvCxnSpPr>
            <a:cxnSpLocks noChangeShapeType="1"/>
            <a:stCxn id="327689" idx="6"/>
            <a:endCxn id="327690" idx="3"/>
          </p:cNvCxnSpPr>
          <p:nvPr/>
        </p:nvCxnSpPr>
        <p:spPr bwMode="auto">
          <a:xfrm flipV="1">
            <a:off x="684213" y="692150"/>
            <a:ext cx="368300" cy="16827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8" name="AutoShape 18"/>
          <p:cNvCxnSpPr>
            <a:cxnSpLocks noChangeShapeType="1"/>
            <a:stCxn id="327691" idx="0"/>
            <a:endCxn id="327690" idx="5"/>
          </p:cNvCxnSpPr>
          <p:nvPr/>
        </p:nvCxnSpPr>
        <p:spPr bwMode="auto">
          <a:xfrm flipH="1" flipV="1">
            <a:off x="1206500" y="692150"/>
            <a:ext cx="20638" cy="8572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9" name="AutoShape 19"/>
          <p:cNvCxnSpPr>
            <a:cxnSpLocks noChangeShapeType="1"/>
            <a:stCxn id="327692" idx="6"/>
            <a:endCxn id="327691" idx="3"/>
          </p:cNvCxnSpPr>
          <p:nvPr/>
        </p:nvCxnSpPr>
        <p:spPr bwMode="auto">
          <a:xfrm flipV="1">
            <a:off x="973138" y="985838"/>
            <a:ext cx="176212" cy="90487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00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308725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327701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237288"/>
            <a:ext cx="3810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lt-LT" sz="2400"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27702" name="Group 22"/>
          <p:cNvGrpSpPr>
            <a:grpSpLocks/>
          </p:cNvGrpSpPr>
          <p:nvPr/>
        </p:nvGrpSpPr>
        <p:grpSpPr bwMode="auto">
          <a:xfrm>
            <a:off x="6316663" y="0"/>
            <a:ext cx="2827337" cy="519113"/>
            <a:chOff x="4071" y="1"/>
            <a:chExt cx="1781" cy="327"/>
          </a:xfrm>
        </p:grpSpPr>
        <p:sp>
          <p:nvSpPr>
            <p:cNvPr id="327703" name="AutoShape 23"/>
            <p:cNvSpPr>
              <a:spLocks noChangeArrowheads="1"/>
            </p:cNvSpPr>
            <p:nvPr userDrawn="1"/>
          </p:nvSpPr>
          <p:spPr bwMode="auto">
            <a:xfrm>
              <a:off x="4071" y="1"/>
              <a:ext cx="1781" cy="32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327704" name="Group 24"/>
            <p:cNvGrpSpPr>
              <a:grpSpLocks/>
            </p:cNvGrpSpPr>
            <p:nvPr userDrawn="1"/>
          </p:nvGrpSpPr>
          <p:grpSpPr bwMode="auto">
            <a:xfrm>
              <a:off x="4186" y="11"/>
              <a:ext cx="1575" cy="304"/>
              <a:chOff x="1882" y="2505"/>
              <a:chExt cx="1575" cy="304"/>
            </a:xfrm>
          </p:grpSpPr>
          <p:pic>
            <p:nvPicPr>
              <p:cNvPr id="327705" name="Picture 25" descr="bpdlogo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" y="2523"/>
                <a:ext cx="726" cy="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7706" name="Picture 26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" y="2523"/>
                <a:ext cx="408" cy="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7707" name="Picture 27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3" y="2505"/>
                <a:ext cx="304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rute.jarasiuniene@ktu.l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28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AutoShape 4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lt-LT" altLang="lt-LT"/>
              <a:t>TAIKOMOJI DISKREČIOJI MATEMATIKA</a:t>
            </a:r>
          </a:p>
        </p:txBody>
      </p:sp>
      <p:sp>
        <p:nvSpPr>
          <p:cNvPr id="179205" name="AutoShape 5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lt-LT" altLang="lt-LT" sz="2400"/>
              <a:t>KTU  Sisteminės analizės katedra</a:t>
            </a:r>
          </a:p>
          <a:p>
            <a:pPr>
              <a:lnSpc>
                <a:spcPct val="90000"/>
              </a:lnSpc>
            </a:pPr>
            <a:r>
              <a:rPr lang="lt-LT" altLang="lt-LT" sz="2400"/>
              <a:t>Lektorė Birutė Jarašiūnienė </a:t>
            </a:r>
            <a:r>
              <a:rPr lang="lt-LT" altLang="lt-LT" sz="2400">
                <a:hlinkClick r:id="rId2"/>
              </a:rPr>
              <a:t>birute.jarasiuniene@ktu.lt</a:t>
            </a:r>
            <a:endParaRPr lang="lt-LT" altLang="lt-LT" sz="2400"/>
          </a:p>
          <a:p>
            <a:pPr>
              <a:lnSpc>
                <a:spcPct val="90000"/>
              </a:lnSpc>
            </a:pPr>
            <a:r>
              <a:rPr lang="lt-LT" altLang="lt-LT" sz="2400" b="1">
                <a:latin typeface="Arial Narrow" panose="020B0606020202030204" pitchFamily="34" charset="0"/>
              </a:rPr>
              <a:t>Kurso kuratorius doc. Kostas Plukas</a:t>
            </a:r>
          </a:p>
          <a:p>
            <a:pPr>
              <a:lnSpc>
                <a:spcPct val="90000"/>
              </a:lnSpc>
            </a:pPr>
            <a:endParaRPr lang="lt-LT" altLang="lt-LT" sz="2400"/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3059113" y="1447800"/>
            <a:ext cx="3960812" cy="960438"/>
          </a:xfrm>
          <a:prstGeom prst="wedgeEllipseCallout">
            <a:avLst>
              <a:gd name="adj1" fmla="val -34690"/>
              <a:gd name="adj2" fmla="val 47519"/>
            </a:avLst>
          </a:prstGeom>
          <a:solidFill>
            <a:schemeClr val="bg1">
              <a:alpha val="73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lt-LT" altLang="lt-LT" sz="2800" b="1">
                <a:effectLst/>
                <a:latin typeface="Arial Narrow" panose="020B0606020202030204" pitchFamily="34" charset="0"/>
              </a:rPr>
              <a:t>Šeštoji paskaita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nimBg="1">
        <p:tmplLst>
          <p:tmpl>
            <p:tnLst>
              <p:par>
                <p:cTn presetID="5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92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Scale>
                      <p:cBhvr>
                        <p:cTn dur="1000" decel="50000" fill="hold">
                          <p:stCondLst>
                            <p:cond delay="0"/>
                          </p:stCondLst>
                        </p:cTn>
                        <p:tgtEl>
                          <p:spTgt spid="179206"/>
                        </p:tgtEl>
                      </p:cBhvr>
                      <p:from x="250000" y="250000"/>
                      <p:to x="100000" y="100000"/>
                    </p:animScale>
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<p:cBhvr>
                        <p:cTn dur="1000" decel="50000" fill="hold">
                          <p:stCondLst>
                            <p:cond delay="0"/>
                          </p:stCondLst>
                        </p:cTn>
                        <p:tgtEl>
                          <p:spTgt spid="179206"/>
                        </p:tgtEl>
                        <p:attrNameLst>
                          <p:attrName>ppt_x,ppt_y</p:attrName>
                        </p:attrNameLst>
                      </p:cBhvr>
                    </p:animMotion>
                    <p:animEffect filter="fade">
                      <p:cBhvr>
                        <p:cTn dur="1000"/>
                        <p:tgtEl>
                          <p:spTgt spid="17920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B28F-0EEA-40C2-8123-1EAD6DF163FD}" type="slidenum">
              <a:rPr lang="lt-LT" altLang="lt-LT"/>
              <a:pPr/>
              <a:t>10</a:t>
            </a:fld>
            <a:endParaRPr lang="lt-LT" altLang="lt-LT"/>
          </a:p>
        </p:txBody>
      </p:sp>
      <p:sp>
        <p:nvSpPr>
          <p:cNvPr id="293902" name="Oval 14"/>
          <p:cNvSpPr>
            <a:spLocks noChangeAspect="1" noChangeArrowheads="1"/>
          </p:cNvSpPr>
          <p:nvPr/>
        </p:nvSpPr>
        <p:spPr bwMode="auto">
          <a:xfrm>
            <a:off x="3924300" y="2420938"/>
            <a:ext cx="536575" cy="536575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293901" name="Oval 13"/>
          <p:cNvSpPr>
            <a:spLocks noChangeAspect="1" noChangeArrowheads="1"/>
          </p:cNvSpPr>
          <p:nvPr/>
        </p:nvSpPr>
        <p:spPr bwMode="auto">
          <a:xfrm>
            <a:off x="5980113" y="1990725"/>
            <a:ext cx="536575" cy="536575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293900" name="Oval 12"/>
          <p:cNvSpPr>
            <a:spLocks noChangeAspect="1" noChangeArrowheads="1"/>
          </p:cNvSpPr>
          <p:nvPr/>
        </p:nvSpPr>
        <p:spPr bwMode="auto">
          <a:xfrm>
            <a:off x="3203575" y="2420938"/>
            <a:ext cx="536575" cy="536575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293899" name="Oval 11"/>
          <p:cNvSpPr>
            <a:spLocks noChangeAspect="1" noChangeArrowheads="1"/>
          </p:cNvSpPr>
          <p:nvPr/>
        </p:nvSpPr>
        <p:spPr bwMode="auto">
          <a:xfrm>
            <a:off x="5259388" y="1989138"/>
            <a:ext cx="536575" cy="536575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293898" name="Oval 10"/>
          <p:cNvSpPr>
            <a:spLocks noChangeAspect="1" noChangeArrowheads="1"/>
          </p:cNvSpPr>
          <p:nvPr/>
        </p:nvSpPr>
        <p:spPr bwMode="auto">
          <a:xfrm>
            <a:off x="2451100" y="2420938"/>
            <a:ext cx="536575" cy="536575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293897" name="Oval 9"/>
          <p:cNvSpPr>
            <a:spLocks noChangeAspect="1" noChangeArrowheads="1"/>
          </p:cNvSpPr>
          <p:nvPr/>
        </p:nvSpPr>
        <p:spPr bwMode="auto">
          <a:xfrm>
            <a:off x="4540250" y="1989138"/>
            <a:ext cx="536575" cy="536575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293896" name="Oval 8"/>
          <p:cNvSpPr>
            <a:spLocks noChangeAspect="1" noChangeArrowheads="1"/>
          </p:cNvSpPr>
          <p:nvPr/>
        </p:nvSpPr>
        <p:spPr bwMode="auto">
          <a:xfrm>
            <a:off x="1692275" y="2420938"/>
            <a:ext cx="536575" cy="536575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293895" name="Oval 7"/>
          <p:cNvSpPr>
            <a:spLocks noChangeAspect="1" noChangeArrowheads="1"/>
          </p:cNvSpPr>
          <p:nvPr/>
        </p:nvSpPr>
        <p:spPr bwMode="auto">
          <a:xfrm>
            <a:off x="3779838" y="1989138"/>
            <a:ext cx="536575" cy="536575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293890" name="AutoShape 2"/>
          <p:cNvSpPr>
            <a:spLocks noGrp="1" noChangeArrowheads="1"/>
          </p:cNvSpPr>
          <p:nvPr>
            <p:ph type="title"/>
          </p:nvPr>
        </p:nvSpPr>
        <p:spPr>
          <a:xfrm>
            <a:off x="1230313" y="404813"/>
            <a:ext cx="7913687" cy="1470025"/>
          </a:xfrm>
          <a:ln/>
        </p:spPr>
        <p:txBody>
          <a:bodyPr/>
          <a:lstStyle/>
          <a:p>
            <a:r>
              <a:rPr lang="lt-LT" altLang="lt-LT"/>
              <a:t>Pseudociklai - pavyzdys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229600" cy="1108075"/>
          </a:xfrm>
        </p:spPr>
        <p:txBody>
          <a:bodyPr/>
          <a:lstStyle/>
          <a:p>
            <a:pPr>
              <a:buFontTx/>
              <a:buNone/>
            </a:pPr>
            <a:r>
              <a:rPr lang="lt-LT" altLang="lt-LT" sz="2800" b="1" i="1"/>
              <a:t>C</a:t>
            </a:r>
            <a:r>
              <a:rPr lang="lt-LT" altLang="lt-LT" sz="2800" baseline="-25000">
                <a:solidFill>
                  <a:srgbClr val="EC4B3A"/>
                </a:solidFill>
              </a:rPr>
              <a:t>16 </a:t>
            </a:r>
            <a:r>
              <a:rPr lang="lt-LT" altLang="lt-LT" sz="2800">
                <a:solidFill>
                  <a:srgbClr val="EC4B3A"/>
                </a:solidFill>
                <a:sym typeface="Symbol" panose="05050102010706020507" pitchFamily="18" charset="2"/>
              </a:rPr>
              <a:t></a:t>
            </a:r>
            <a:r>
              <a:rPr lang="lt-LT" altLang="lt-LT" sz="2800">
                <a:solidFill>
                  <a:srgbClr val="EC4B3A"/>
                </a:solidFill>
              </a:rPr>
              <a:t> </a:t>
            </a:r>
            <a:r>
              <a:rPr lang="lt-LT" altLang="lt-LT" sz="2800" b="1" i="1"/>
              <a:t>C</a:t>
            </a:r>
            <a:r>
              <a:rPr lang="lt-LT" altLang="lt-LT" sz="2800" baseline="-25000">
                <a:solidFill>
                  <a:srgbClr val="EC4B3A"/>
                </a:solidFill>
              </a:rPr>
              <a:t>15</a:t>
            </a:r>
            <a:r>
              <a:rPr lang="lt-LT" altLang="lt-LT" sz="2800">
                <a:solidFill>
                  <a:schemeClr val="tx2"/>
                </a:solidFill>
              </a:rPr>
              <a:t>={(16),(65),(54),(43),(32),(21)} </a:t>
            </a:r>
            <a:r>
              <a:rPr lang="lt-LT" altLang="lt-LT" sz="2800">
                <a:solidFill>
                  <a:srgbClr val="EC4B3A"/>
                </a:solidFill>
                <a:sym typeface="Symbol" panose="05050102010706020507" pitchFamily="18" charset="2"/>
              </a:rPr>
              <a:t></a:t>
            </a:r>
            <a:r>
              <a:rPr lang="lt-LT" altLang="lt-LT" sz="2800">
                <a:solidFill>
                  <a:srgbClr val="EC4B3A"/>
                </a:solidFill>
              </a:rPr>
              <a:t> </a:t>
            </a:r>
            <a:r>
              <a:rPr lang="lt-LT" altLang="lt-LT" sz="2800">
                <a:solidFill>
                  <a:schemeClr val="tx2"/>
                </a:solidFill>
              </a:rPr>
              <a:t>{(15),(54),(43),(32),(21)} ={(16),(65),(51)}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5724525" y="35052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 i="1">
                <a:effectLst/>
              </a:rPr>
              <a:t>C</a:t>
            </a:r>
            <a:r>
              <a:rPr lang="lt-LT" altLang="lt-LT" sz="3200" baseline="-18000">
                <a:solidFill>
                  <a:srgbClr val="EC4B3A"/>
                </a:solidFill>
                <a:effectLst/>
              </a:rPr>
              <a:t>16</a:t>
            </a:r>
            <a:r>
              <a:rPr lang="lt-LT" altLang="lt-LT" sz="3200">
                <a:effectLst/>
              </a:rPr>
              <a:t>=</a:t>
            </a:r>
            <a:r>
              <a:rPr lang="lt-LT" altLang="lt-LT" sz="3200" b="1">
                <a:solidFill>
                  <a:srgbClr val="EC4B3A"/>
                </a:solidFill>
                <a:effectLst/>
              </a:rPr>
              <a:t>16</a:t>
            </a:r>
            <a:r>
              <a:rPr lang="lt-LT" altLang="lt-LT" sz="3200">
                <a:solidFill>
                  <a:schemeClr val="tx2"/>
                </a:solidFill>
                <a:effectLst/>
              </a:rPr>
              <a:t>54321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5724525" y="43307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 i="1">
                <a:effectLst/>
              </a:rPr>
              <a:t>C</a:t>
            </a:r>
            <a:r>
              <a:rPr lang="lt-LT" altLang="lt-LT" sz="3200" baseline="-18000">
                <a:solidFill>
                  <a:srgbClr val="EC4B3A"/>
                </a:solidFill>
                <a:effectLst/>
              </a:rPr>
              <a:t>15</a:t>
            </a:r>
            <a:r>
              <a:rPr lang="lt-LT" altLang="lt-LT" sz="3200">
                <a:effectLst/>
              </a:rPr>
              <a:t>=</a:t>
            </a:r>
            <a:r>
              <a:rPr lang="lt-LT" altLang="lt-LT" sz="3200" b="1">
                <a:solidFill>
                  <a:srgbClr val="EC4B3A"/>
                </a:solidFill>
                <a:effectLst/>
              </a:rPr>
              <a:t>15</a:t>
            </a:r>
            <a:r>
              <a:rPr lang="lt-LT" altLang="lt-LT" sz="3200">
                <a:solidFill>
                  <a:schemeClr val="tx2"/>
                </a:solidFill>
                <a:effectLst/>
              </a:rPr>
              <a:t>4321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5724525" y="5157788"/>
            <a:ext cx="3048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 i="1">
                <a:effectLst/>
              </a:rPr>
              <a:t>C</a:t>
            </a:r>
            <a:r>
              <a:rPr lang="lt-LT" altLang="lt-LT" sz="3200" baseline="-18000">
                <a:solidFill>
                  <a:srgbClr val="EC4B3A"/>
                </a:solidFill>
                <a:effectLst/>
              </a:rPr>
              <a:t>35</a:t>
            </a:r>
            <a:r>
              <a:rPr lang="lt-LT" altLang="lt-LT" sz="3200">
                <a:effectLst/>
              </a:rPr>
              <a:t>=</a:t>
            </a:r>
            <a:r>
              <a:rPr lang="lt-LT" altLang="lt-LT" sz="3200" b="1">
                <a:solidFill>
                  <a:srgbClr val="EC4B3A"/>
                </a:solidFill>
                <a:effectLst/>
              </a:rPr>
              <a:t>35</a:t>
            </a:r>
            <a:r>
              <a:rPr lang="lt-LT" altLang="lt-LT" sz="3200">
                <a:solidFill>
                  <a:schemeClr val="tx2"/>
                </a:solidFill>
                <a:effectLst/>
              </a:rPr>
              <a:t>43</a:t>
            </a:r>
          </a:p>
        </p:txBody>
      </p:sp>
      <p:grpSp>
        <p:nvGrpSpPr>
          <p:cNvPr id="293904" name="Group 16"/>
          <p:cNvGrpSpPr>
            <a:grpSpLocks/>
          </p:cNvGrpSpPr>
          <p:nvPr/>
        </p:nvGrpSpPr>
        <p:grpSpPr bwMode="auto">
          <a:xfrm>
            <a:off x="827088" y="3213100"/>
            <a:ext cx="4038600" cy="3429000"/>
            <a:chOff x="816" y="1920"/>
            <a:chExt cx="2544" cy="2160"/>
          </a:xfrm>
        </p:grpSpPr>
        <p:sp>
          <p:nvSpPr>
            <p:cNvPr id="293905" name="Rectangle 17"/>
            <p:cNvSpPr>
              <a:spLocks noChangeArrowheads="1"/>
            </p:cNvSpPr>
            <p:nvPr/>
          </p:nvSpPr>
          <p:spPr bwMode="auto">
            <a:xfrm>
              <a:off x="816" y="1920"/>
              <a:ext cx="2544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293906" name="Group 18"/>
            <p:cNvGrpSpPr>
              <a:grpSpLocks/>
            </p:cNvGrpSpPr>
            <p:nvPr/>
          </p:nvGrpSpPr>
          <p:grpSpPr bwMode="auto">
            <a:xfrm>
              <a:off x="960" y="1920"/>
              <a:ext cx="2208" cy="2138"/>
              <a:chOff x="960" y="1920"/>
              <a:chExt cx="2208" cy="2138"/>
            </a:xfrm>
          </p:grpSpPr>
          <p:sp>
            <p:nvSpPr>
              <p:cNvPr id="293907" name="Freeform 19"/>
              <p:cNvSpPr>
                <a:spLocks/>
              </p:cNvSpPr>
              <p:nvPr/>
            </p:nvSpPr>
            <p:spPr bwMode="auto">
              <a:xfrm>
                <a:off x="1193" y="2972"/>
                <a:ext cx="712" cy="841"/>
              </a:xfrm>
              <a:custGeom>
                <a:avLst/>
                <a:gdLst>
                  <a:gd name="T0" fmla="*/ 0 w 712"/>
                  <a:gd name="T1" fmla="*/ 0 h 841"/>
                  <a:gd name="T2" fmla="*/ 712 w 712"/>
                  <a:gd name="T3" fmla="*/ 84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841">
                    <a:moveTo>
                      <a:pt x="0" y="0"/>
                    </a:moveTo>
                    <a:lnTo>
                      <a:pt x="712" y="841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93908" name="Freeform 20"/>
              <p:cNvSpPr>
                <a:spLocks/>
              </p:cNvSpPr>
              <p:nvPr/>
            </p:nvSpPr>
            <p:spPr bwMode="auto">
              <a:xfrm>
                <a:off x="2832" y="2112"/>
                <a:ext cx="1" cy="982"/>
              </a:xfrm>
              <a:custGeom>
                <a:avLst/>
                <a:gdLst>
                  <a:gd name="T0" fmla="*/ 0 w 1"/>
                  <a:gd name="T1" fmla="*/ 0 h 982"/>
                  <a:gd name="T2" fmla="*/ 0 w 1"/>
                  <a:gd name="T3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82">
                    <a:moveTo>
                      <a:pt x="0" y="0"/>
                    </a:moveTo>
                    <a:lnTo>
                      <a:pt x="0" y="982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93909" name="Freeform 21"/>
              <p:cNvSpPr>
                <a:spLocks/>
              </p:cNvSpPr>
              <p:nvPr/>
            </p:nvSpPr>
            <p:spPr bwMode="auto">
              <a:xfrm>
                <a:off x="1200" y="2139"/>
                <a:ext cx="669" cy="797"/>
              </a:xfrm>
              <a:custGeom>
                <a:avLst/>
                <a:gdLst>
                  <a:gd name="T0" fmla="*/ 0 w 669"/>
                  <a:gd name="T1" fmla="*/ 797 h 797"/>
                  <a:gd name="T2" fmla="*/ 669 w 669"/>
                  <a:gd name="T3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9" h="797">
                    <a:moveTo>
                      <a:pt x="0" y="797"/>
                    </a:moveTo>
                    <a:lnTo>
                      <a:pt x="669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93910" name="Freeform 22"/>
              <p:cNvSpPr>
                <a:spLocks/>
              </p:cNvSpPr>
              <p:nvPr/>
            </p:nvSpPr>
            <p:spPr bwMode="auto">
              <a:xfrm>
                <a:off x="1955" y="3066"/>
                <a:ext cx="877" cy="3"/>
              </a:xfrm>
              <a:custGeom>
                <a:avLst/>
                <a:gdLst>
                  <a:gd name="T0" fmla="*/ 0 w 877"/>
                  <a:gd name="T1" fmla="*/ 3 h 3"/>
                  <a:gd name="T2" fmla="*/ 877 w 8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7" h="3">
                    <a:moveTo>
                      <a:pt x="0" y="3"/>
                    </a:moveTo>
                    <a:lnTo>
                      <a:pt x="87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93911" name="Freeform 23"/>
              <p:cNvSpPr>
                <a:spLocks/>
              </p:cNvSpPr>
              <p:nvPr/>
            </p:nvSpPr>
            <p:spPr bwMode="auto">
              <a:xfrm>
                <a:off x="1210" y="2963"/>
                <a:ext cx="716" cy="103"/>
              </a:xfrm>
              <a:custGeom>
                <a:avLst/>
                <a:gdLst>
                  <a:gd name="T0" fmla="*/ 0 w 716"/>
                  <a:gd name="T1" fmla="*/ 0 h 103"/>
                  <a:gd name="T2" fmla="*/ 716 w 716"/>
                  <a:gd name="T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6" h="103">
                    <a:moveTo>
                      <a:pt x="0" y="0"/>
                    </a:moveTo>
                    <a:lnTo>
                      <a:pt x="716" y="103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93912" name="Freeform 24"/>
              <p:cNvSpPr>
                <a:spLocks/>
              </p:cNvSpPr>
              <p:nvPr/>
            </p:nvSpPr>
            <p:spPr bwMode="auto">
              <a:xfrm>
                <a:off x="1905" y="3087"/>
                <a:ext cx="27" cy="744"/>
              </a:xfrm>
              <a:custGeom>
                <a:avLst/>
                <a:gdLst>
                  <a:gd name="T0" fmla="*/ 0 w 27"/>
                  <a:gd name="T1" fmla="*/ 726 h 744"/>
                  <a:gd name="T2" fmla="*/ 27 w 27"/>
                  <a:gd name="T3" fmla="*/ 744 h 744"/>
                  <a:gd name="T4" fmla="*/ 23 w 27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744">
                    <a:moveTo>
                      <a:pt x="0" y="726"/>
                    </a:moveTo>
                    <a:lnTo>
                      <a:pt x="27" y="744"/>
                    </a:lnTo>
                    <a:lnTo>
                      <a:pt x="23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93913" name="Freeform 25"/>
              <p:cNvSpPr>
                <a:spLocks/>
              </p:cNvSpPr>
              <p:nvPr/>
            </p:nvSpPr>
            <p:spPr bwMode="auto">
              <a:xfrm>
                <a:off x="1946" y="2112"/>
                <a:ext cx="895" cy="957"/>
              </a:xfrm>
              <a:custGeom>
                <a:avLst/>
                <a:gdLst>
                  <a:gd name="T0" fmla="*/ 895 w 895"/>
                  <a:gd name="T1" fmla="*/ 0 h 957"/>
                  <a:gd name="T2" fmla="*/ 0 w 895"/>
                  <a:gd name="T3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5" h="957">
                    <a:moveTo>
                      <a:pt x="895" y="0"/>
                    </a:moveTo>
                    <a:lnTo>
                      <a:pt x="0" y="957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93914" name="Freeform 26"/>
              <p:cNvSpPr>
                <a:spLocks/>
              </p:cNvSpPr>
              <p:nvPr/>
            </p:nvSpPr>
            <p:spPr bwMode="auto">
              <a:xfrm>
                <a:off x="1916" y="2112"/>
                <a:ext cx="907" cy="47"/>
              </a:xfrm>
              <a:custGeom>
                <a:avLst/>
                <a:gdLst>
                  <a:gd name="T0" fmla="*/ 0 w 907"/>
                  <a:gd name="T1" fmla="*/ 47 h 47"/>
                  <a:gd name="T2" fmla="*/ 907 w 907"/>
                  <a:gd name="T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7" h="47">
                    <a:moveTo>
                      <a:pt x="0" y="47"/>
                    </a:moveTo>
                    <a:lnTo>
                      <a:pt x="90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grpSp>
            <p:nvGrpSpPr>
              <p:cNvPr id="293915" name="Group 27"/>
              <p:cNvGrpSpPr>
                <a:grpSpLocks/>
              </p:cNvGrpSpPr>
              <p:nvPr/>
            </p:nvGrpSpPr>
            <p:grpSpPr bwMode="auto">
              <a:xfrm>
                <a:off x="2784" y="2016"/>
                <a:ext cx="336" cy="218"/>
                <a:chOff x="2832" y="1632"/>
                <a:chExt cx="336" cy="218"/>
              </a:xfrm>
            </p:grpSpPr>
            <p:sp>
              <p:nvSpPr>
                <p:cNvPr id="29391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28" y="1632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3</a:t>
                  </a:r>
                </a:p>
              </p:txBody>
            </p:sp>
            <p:sp>
              <p:nvSpPr>
                <p:cNvPr id="293917" name="Oval 29"/>
                <p:cNvSpPr>
                  <a:spLocks noChangeArrowheads="1"/>
                </p:cNvSpPr>
                <p:nvPr/>
              </p:nvSpPr>
              <p:spPr bwMode="auto">
                <a:xfrm>
                  <a:off x="2832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293918" name="Group 30"/>
              <p:cNvGrpSpPr>
                <a:grpSpLocks/>
              </p:cNvGrpSpPr>
              <p:nvPr/>
            </p:nvGrpSpPr>
            <p:grpSpPr bwMode="auto">
              <a:xfrm>
                <a:off x="1728" y="1920"/>
                <a:ext cx="192" cy="288"/>
                <a:chOff x="1872" y="1488"/>
                <a:chExt cx="192" cy="288"/>
              </a:xfrm>
            </p:grpSpPr>
            <p:sp>
              <p:nvSpPr>
                <p:cNvPr id="2939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2</a:t>
                  </a:r>
                </a:p>
              </p:txBody>
            </p:sp>
            <p:sp>
              <p:nvSpPr>
                <p:cNvPr id="293920" name="Oval 32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293921" name="Group 33"/>
              <p:cNvGrpSpPr>
                <a:grpSpLocks/>
              </p:cNvGrpSpPr>
              <p:nvPr/>
            </p:nvGrpSpPr>
            <p:grpSpPr bwMode="auto">
              <a:xfrm>
                <a:off x="2763" y="2784"/>
                <a:ext cx="405" cy="336"/>
                <a:chOff x="4107" y="2496"/>
                <a:chExt cx="405" cy="336"/>
              </a:xfrm>
            </p:grpSpPr>
            <p:sp>
              <p:nvSpPr>
                <p:cNvPr id="29392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" y="2496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4</a:t>
                  </a:r>
                </a:p>
              </p:txBody>
            </p:sp>
            <p:sp>
              <p:nvSpPr>
                <p:cNvPr id="293923" name="Oval 35"/>
                <p:cNvSpPr>
                  <a:spLocks noChangeArrowheads="1"/>
                </p:cNvSpPr>
                <p:nvPr/>
              </p:nvSpPr>
              <p:spPr bwMode="auto">
                <a:xfrm>
                  <a:off x="4107" y="2736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293924" name="Group 36"/>
              <p:cNvGrpSpPr>
                <a:grpSpLocks/>
              </p:cNvGrpSpPr>
              <p:nvPr/>
            </p:nvGrpSpPr>
            <p:grpSpPr bwMode="auto">
              <a:xfrm>
                <a:off x="960" y="2832"/>
                <a:ext cx="288" cy="298"/>
                <a:chOff x="1008" y="2448"/>
                <a:chExt cx="288" cy="298"/>
              </a:xfrm>
            </p:grpSpPr>
            <p:sp>
              <p:nvSpPr>
                <p:cNvPr id="29392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008" y="249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lt-LT" altLang="lt-LT" sz="2000" b="1">
                    <a:effectLst/>
                  </a:endParaRPr>
                </a:p>
              </p:txBody>
            </p:sp>
            <p:sp>
              <p:nvSpPr>
                <p:cNvPr id="29392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08" y="244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lt-LT" altLang="lt-LT" sz="2000" b="1">
                      <a:effectLst/>
                    </a:rPr>
                    <a:t>1</a:t>
                  </a:r>
                </a:p>
              </p:txBody>
            </p:sp>
            <p:sp>
              <p:nvSpPr>
                <p:cNvPr id="293927" name="Oval 39"/>
                <p:cNvSpPr>
                  <a:spLocks noChangeArrowheads="1"/>
                </p:cNvSpPr>
                <p:nvPr/>
              </p:nvSpPr>
              <p:spPr bwMode="auto">
                <a:xfrm>
                  <a:off x="1200" y="2544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293928" name="Group 40"/>
              <p:cNvGrpSpPr>
                <a:grpSpLocks/>
              </p:cNvGrpSpPr>
              <p:nvPr/>
            </p:nvGrpSpPr>
            <p:grpSpPr bwMode="auto">
              <a:xfrm>
                <a:off x="1776" y="3744"/>
                <a:ext cx="240" cy="314"/>
                <a:chOff x="1872" y="3408"/>
                <a:chExt cx="240" cy="314"/>
              </a:xfrm>
            </p:grpSpPr>
            <p:sp>
              <p:nvSpPr>
                <p:cNvPr id="29392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72" y="3504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6</a:t>
                  </a:r>
                </a:p>
              </p:txBody>
            </p:sp>
            <p:sp>
              <p:nvSpPr>
                <p:cNvPr id="293930" name="Oval 42"/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293931" name="Group 43"/>
              <p:cNvGrpSpPr>
                <a:grpSpLocks/>
              </p:cNvGrpSpPr>
              <p:nvPr/>
            </p:nvGrpSpPr>
            <p:grpSpPr bwMode="auto">
              <a:xfrm>
                <a:off x="1776" y="2832"/>
                <a:ext cx="240" cy="288"/>
                <a:chOff x="1824" y="2448"/>
                <a:chExt cx="240" cy="288"/>
              </a:xfrm>
            </p:grpSpPr>
            <p:sp>
              <p:nvSpPr>
                <p:cNvPr id="2939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5</a:t>
                  </a:r>
                </a:p>
              </p:txBody>
            </p:sp>
            <p:sp>
              <p:nvSpPr>
                <p:cNvPr id="293933" name="Oval 45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</p:grpSp>
      <p:grpSp>
        <p:nvGrpSpPr>
          <p:cNvPr id="293934" name="Group 46"/>
          <p:cNvGrpSpPr>
            <a:grpSpLocks/>
          </p:cNvGrpSpPr>
          <p:nvPr/>
        </p:nvGrpSpPr>
        <p:grpSpPr bwMode="auto">
          <a:xfrm>
            <a:off x="1289050" y="3440113"/>
            <a:ext cx="2814638" cy="2879725"/>
            <a:chOff x="1126" y="2064"/>
            <a:chExt cx="1773" cy="1814"/>
          </a:xfrm>
        </p:grpSpPr>
        <p:grpSp>
          <p:nvGrpSpPr>
            <p:cNvPr id="293935" name="Group 47"/>
            <p:cNvGrpSpPr>
              <a:grpSpLocks/>
            </p:cNvGrpSpPr>
            <p:nvPr/>
          </p:nvGrpSpPr>
          <p:grpSpPr bwMode="auto">
            <a:xfrm>
              <a:off x="1872" y="3024"/>
              <a:ext cx="922" cy="134"/>
              <a:chOff x="3216" y="2736"/>
              <a:chExt cx="922" cy="134"/>
            </a:xfrm>
          </p:grpSpPr>
          <p:sp>
            <p:nvSpPr>
              <p:cNvPr id="293936" name="Freeform 48"/>
              <p:cNvSpPr>
                <a:spLocks/>
              </p:cNvSpPr>
              <p:nvPr/>
            </p:nvSpPr>
            <p:spPr bwMode="auto">
              <a:xfrm>
                <a:off x="3362" y="2775"/>
                <a:ext cx="776" cy="3"/>
              </a:xfrm>
              <a:custGeom>
                <a:avLst/>
                <a:gdLst>
                  <a:gd name="T0" fmla="*/ 0 w 776"/>
                  <a:gd name="T1" fmla="*/ 0 h 3"/>
                  <a:gd name="T2" fmla="*/ 776 w 776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6" h="3">
                    <a:moveTo>
                      <a:pt x="0" y="0"/>
                    </a:moveTo>
                    <a:lnTo>
                      <a:pt x="776" y="3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93937" name="Oval 49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293938" name="Group 50"/>
            <p:cNvGrpSpPr>
              <a:grpSpLocks/>
            </p:cNvGrpSpPr>
            <p:nvPr/>
          </p:nvGrpSpPr>
          <p:grpSpPr bwMode="auto">
            <a:xfrm>
              <a:off x="1126" y="2112"/>
              <a:ext cx="842" cy="926"/>
              <a:chOff x="2470" y="1824"/>
              <a:chExt cx="842" cy="926"/>
            </a:xfrm>
          </p:grpSpPr>
          <p:sp>
            <p:nvSpPr>
              <p:cNvPr id="293939" name="Oval 51"/>
              <p:cNvSpPr>
                <a:spLocks noChangeArrowheads="1"/>
              </p:cNvSpPr>
              <p:nvPr/>
            </p:nvSpPr>
            <p:spPr bwMode="auto">
              <a:xfrm>
                <a:off x="2470" y="261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grpSp>
            <p:nvGrpSpPr>
              <p:cNvPr id="293940" name="Group 52"/>
              <p:cNvGrpSpPr>
                <a:grpSpLocks/>
              </p:cNvGrpSpPr>
              <p:nvPr/>
            </p:nvGrpSpPr>
            <p:grpSpPr bwMode="auto">
              <a:xfrm>
                <a:off x="2552" y="1824"/>
                <a:ext cx="760" cy="831"/>
                <a:chOff x="2552" y="1824"/>
                <a:chExt cx="760" cy="831"/>
              </a:xfrm>
            </p:grpSpPr>
            <p:sp>
              <p:nvSpPr>
                <p:cNvPr id="293941" name="Freeform 53"/>
                <p:cNvSpPr>
                  <a:spLocks/>
                </p:cNvSpPr>
                <p:nvPr/>
              </p:nvSpPr>
              <p:spPr bwMode="auto">
                <a:xfrm>
                  <a:off x="2552" y="1917"/>
                  <a:ext cx="621" cy="738"/>
                </a:xfrm>
                <a:custGeom>
                  <a:avLst/>
                  <a:gdLst>
                    <a:gd name="T0" fmla="*/ 0 w 621"/>
                    <a:gd name="T1" fmla="*/ 738 h 738"/>
                    <a:gd name="T2" fmla="*/ 621 w 621"/>
                    <a:gd name="T3" fmla="*/ 0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1" h="738">
                      <a:moveTo>
                        <a:pt x="0" y="738"/>
                      </a:moveTo>
                      <a:lnTo>
                        <a:pt x="621" y="0"/>
                      </a:lnTo>
                    </a:path>
                  </a:pathLst>
                </a:cu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293942" name="Oval 54"/>
                <p:cNvSpPr>
                  <a:spLocks noChangeArrowheads="1"/>
                </p:cNvSpPr>
                <p:nvPr/>
              </p:nvSpPr>
              <p:spPr bwMode="auto">
                <a:xfrm>
                  <a:off x="3176" y="1824"/>
                  <a:ext cx="136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lt-LT" altLang="lt-LT" sz="2000" b="1">
                    <a:effectLst/>
                  </a:endParaRPr>
                </a:p>
              </p:txBody>
            </p:sp>
          </p:grpSp>
        </p:grpSp>
        <p:grpSp>
          <p:nvGrpSpPr>
            <p:cNvPr id="293943" name="Group 55"/>
            <p:cNvGrpSpPr>
              <a:grpSpLocks/>
            </p:cNvGrpSpPr>
            <p:nvPr/>
          </p:nvGrpSpPr>
          <p:grpSpPr bwMode="auto">
            <a:xfrm>
              <a:off x="1965" y="2064"/>
              <a:ext cx="934" cy="134"/>
              <a:chOff x="3309" y="1776"/>
              <a:chExt cx="934" cy="134"/>
            </a:xfrm>
          </p:grpSpPr>
          <p:sp>
            <p:nvSpPr>
              <p:cNvPr id="293944" name="Freeform 56"/>
              <p:cNvSpPr>
                <a:spLocks/>
              </p:cNvSpPr>
              <p:nvPr/>
            </p:nvSpPr>
            <p:spPr bwMode="auto">
              <a:xfrm>
                <a:off x="3309" y="1843"/>
                <a:ext cx="786" cy="21"/>
              </a:xfrm>
              <a:custGeom>
                <a:avLst/>
                <a:gdLst>
                  <a:gd name="T0" fmla="*/ 0 w 786"/>
                  <a:gd name="T1" fmla="*/ 21 h 21"/>
                  <a:gd name="T2" fmla="*/ 786 w 786"/>
                  <a:gd name="T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6" h="21">
                    <a:moveTo>
                      <a:pt x="0" y="21"/>
                    </a:moveTo>
                    <a:lnTo>
                      <a:pt x="786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93945" name="Oval 57"/>
              <p:cNvSpPr>
                <a:spLocks noChangeArrowheads="1"/>
              </p:cNvSpPr>
              <p:nvPr/>
            </p:nvSpPr>
            <p:spPr bwMode="auto">
              <a:xfrm>
                <a:off x="4109" y="177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293946" name="Group 58"/>
            <p:cNvGrpSpPr>
              <a:grpSpLocks/>
            </p:cNvGrpSpPr>
            <p:nvPr/>
          </p:nvGrpSpPr>
          <p:grpSpPr bwMode="auto">
            <a:xfrm>
              <a:off x="2765" y="2215"/>
              <a:ext cx="134" cy="943"/>
              <a:chOff x="4109" y="1927"/>
              <a:chExt cx="134" cy="943"/>
            </a:xfrm>
          </p:grpSpPr>
          <p:sp>
            <p:nvSpPr>
              <p:cNvPr id="293947" name="Oval 59"/>
              <p:cNvSpPr>
                <a:spLocks noChangeArrowheads="1"/>
              </p:cNvSpPr>
              <p:nvPr/>
            </p:nvSpPr>
            <p:spPr bwMode="auto">
              <a:xfrm>
                <a:off x="4109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293948" name="Freeform 60"/>
              <p:cNvSpPr>
                <a:spLocks/>
              </p:cNvSpPr>
              <p:nvPr/>
            </p:nvSpPr>
            <p:spPr bwMode="auto">
              <a:xfrm>
                <a:off x="4179" y="1927"/>
                <a:ext cx="0" cy="817"/>
              </a:xfrm>
              <a:custGeom>
                <a:avLst/>
                <a:gdLst>
                  <a:gd name="T0" fmla="*/ 0 w 1"/>
                  <a:gd name="T1" fmla="*/ 0 h 817"/>
                  <a:gd name="T2" fmla="*/ 0 w 1"/>
                  <a:gd name="T3" fmla="*/ 817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17">
                    <a:moveTo>
                      <a:pt x="0" y="0"/>
                    </a:moveTo>
                    <a:lnTo>
                      <a:pt x="0" y="817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293949" name="Group 61"/>
            <p:cNvGrpSpPr>
              <a:grpSpLocks/>
            </p:cNvGrpSpPr>
            <p:nvPr/>
          </p:nvGrpSpPr>
          <p:grpSpPr bwMode="auto">
            <a:xfrm>
              <a:off x="1872" y="3147"/>
              <a:ext cx="134" cy="731"/>
              <a:chOff x="3216" y="2859"/>
              <a:chExt cx="134" cy="731"/>
            </a:xfrm>
          </p:grpSpPr>
          <p:sp>
            <p:nvSpPr>
              <p:cNvPr id="293950" name="Oval 62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293951" name="Freeform 63"/>
              <p:cNvSpPr>
                <a:spLocks/>
              </p:cNvSpPr>
              <p:nvPr/>
            </p:nvSpPr>
            <p:spPr bwMode="auto">
              <a:xfrm>
                <a:off x="3278" y="2859"/>
                <a:ext cx="0" cy="576"/>
              </a:xfrm>
              <a:custGeom>
                <a:avLst/>
                <a:gdLst>
                  <a:gd name="T0" fmla="*/ 0 w 1"/>
                  <a:gd name="T1" fmla="*/ 576 h 576"/>
                  <a:gd name="T2" fmla="*/ 0 w 1"/>
                  <a:gd name="T3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576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</p:grpSp>
      <p:grpSp>
        <p:nvGrpSpPr>
          <p:cNvPr id="293978" name="Group 90"/>
          <p:cNvGrpSpPr>
            <a:grpSpLocks/>
          </p:cNvGrpSpPr>
          <p:nvPr/>
        </p:nvGrpSpPr>
        <p:grpSpPr bwMode="auto">
          <a:xfrm>
            <a:off x="1476375" y="4941888"/>
            <a:ext cx="1009650" cy="1223962"/>
            <a:chOff x="930" y="3113"/>
            <a:chExt cx="636" cy="771"/>
          </a:xfrm>
        </p:grpSpPr>
        <p:grpSp>
          <p:nvGrpSpPr>
            <p:cNvPr id="293973" name="Group 85"/>
            <p:cNvGrpSpPr>
              <a:grpSpLocks/>
            </p:cNvGrpSpPr>
            <p:nvPr/>
          </p:nvGrpSpPr>
          <p:grpSpPr bwMode="auto">
            <a:xfrm>
              <a:off x="930" y="3113"/>
              <a:ext cx="636" cy="771"/>
              <a:chOff x="930" y="3113"/>
              <a:chExt cx="636" cy="771"/>
            </a:xfrm>
          </p:grpSpPr>
          <p:sp>
            <p:nvSpPr>
              <p:cNvPr id="293970" name="Line 82"/>
              <p:cNvSpPr>
                <a:spLocks noChangeShapeType="1"/>
              </p:cNvSpPr>
              <p:nvPr/>
            </p:nvSpPr>
            <p:spPr bwMode="auto">
              <a:xfrm>
                <a:off x="930" y="3158"/>
                <a:ext cx="589" cy="72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293971" name="Line 83"/>
              <p:cNvSpPr>
                <a:spLocks noChangeShapeType="1"/>
              </p:cNvSpPr>
              <p:nvPr/>
            </p:nvSpPr>
            <p:spPr bwMode="auto">
              <a:xfrm>
                <a:off x="1565" y="3249"/>
                <a:ext cx="1" cy="63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293972" name="Line 84"/>
              <p:cNvSpPr>
                <a:spLocks noChangeShapeType="1"/>
              </p:cNvSpPr>
              <p:nvPr/>
            </p:nvSpPr>
            <p:spPr bwMode="auto">
              <a:xfrm>
                <a:off x="975" y="3113"/>
                <a:ext cx="544" cy="9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293974" name="Group 86"/>
            <p:cNvGrpSpPr>
              <a:grpSpLocks/>
            </p:cNvGrpSpPr>
            <p:nvPr/>
          </p:nvGrpSpPr>
          <p:grpSpPr bwMode="auto">
            <a:xfrm>
              <a:off x="930" y="3113"/>
              <a:ext cx="636" cy="771"/>
              <a:chOff x="930" y="3113"/>
              <a:chExt cx="636" cy="771"/>
            </a:xfrm>
          </p:grpSpPr>
          <p:sp>
            <p:nvSpPr>
              <p:cNvPr id="293975" name="Line 87"/>
              <p:cNvSpPr>
                <a:spLocks noChangeShapeType="1"/>
              </p:cNvSpPr>
              <p:nvPr/>
            </p:nvSpPr>
            <p:spPr bwMode="auto">
              <a:xfrm>
                <a:off x="930" y="3158"/>
                <a:ext cx="589" cy="72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293976" name="Line 88"/>
              <p:cNvSpPr>
                <a:spLocks noChangeShapeType="1"/>
              </p:cNvSpPr>
              <p:nvPr/>
            </p:nvSpPr>
            <p:spPr bwMode="auto">
              <a:xfrm>
                <a:off x="1565" y="3249"/>
                <a:ext cx="1" cy="63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293977" name="Line 89"/>
              <p:cNvSpPr>
                <a:spLocks noChangeShapeType="1"/>
              </p:cNvSpPr>
              <p:nvPr/>
            </p:nvSpPr>
            <p:spPr bwMode="auto">
              <a:xfrm>
                <a:off x="975" y="3113"/>
                <a:ext cx="544" cy="9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2" grpId="0" animBg="1"/>
      <p:bldP spid="293901" grpId="0" animBg="1"/>
      <p:bldP spid="293900" grpId="0" animBg="1"/>
      <p:bldP spid="293899" grpId="0" animBg="1"/>
      <p:bldP spid="293898" grpId="0" animBg="1"/>
      <p:bldP spid="293897" grpId="0" animBg="1"/>
      <p:bldP spid="293896" grpId="0" animBg="1"/>
      <p:bldP spid="2938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07A-D2BE-4014-8620-8ACD1202CF80}" type="slidenum">
              <a:rPr lang="lt-LT" altLang="lt-LT"/>
              <a:pPr/>
              <a:t>11</a:t>
            </a:fld>
            <a:endParaRPr lang="lt-LT" altLang="lt-LT"/>
          </a:p>
        </p:txBody>
      </p:sp>
      <p:sp>
        <p:nvSpPr>
          <p:cNvPr id="67611" name="AutoShape 27"/>
          <p:cNvSpPr>
            <a:spLocks noGrp="1" noChangeArrowheads="1"/>
          </p:cNvSpPr>
          <p:nvPr>
            <p:ph type="title"/>
          </p:nvPr>
        </p:nvSpPr>
        <p:spPr>
          <a:xfrm>
            <a:off x="323850" y="74613"/>
            <a:ext cx="8848725" cy="1470025"/>
          </a:xfrm>
          <a:ln/>
        </p:spPr>
        <p:txBody>
          <a:bodyPr/>
          <a:lstStyle/>
          <a:p>
            <a:r>
              <a:rPr lang="lt-LT" altLang="lt-LT" sz="2800"/>
              <a:t>Kaip paieškos gilyn metodu formaliai nustatyti atvirkštinę briauną </a:t>
            </a:r>
          </a:p>
        </p:txBody>
      </p:sp>
      <p:sp>
        <p:nvSpPr>
          <p:cNvPr id="67612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lt-LT" altLang="lt-LT" sz="2400"/>
              <a:t>Grafo nepriklausomus ciklus patogu ieškoti, naudojant paieškos gilyn metodą.</a:t>
            </a:r>
            <a:endParaRPr lang="lt-LT" altLang="lt-LT" sz="2400" b="1" i="1"/>
          </a:p>
          <a:p>
            <a:pPr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lt-LT" altLang="lt-LT" sz="2400"/>
              <a:t>Tam tikslui reikia žinoti viršūnių aplankymo eilės numerius. Įveskime masyvą </a:t>
            </a:r>
            <a:r>
              <a:rPr lang="lt-LT" altLang="lt-LT" sz="2400" b="1" i="1"/>
              <a:t>nr</a:t>
            </a:r>
            <a:r>
              <a:rPr lang="lt-LT" altLang="lt-LT" sz="2400"/>
              <a:t>[1..</a:t>
            </a:r>
            <a:r>
              <a:rPr lang="lt-LT" altLang="lt-LT" sz="2400" b="1" i="1"/>
              <a:t>n</a:t>
            </a:r>
            <a:r>
              <a:rPr lang="lt-LT" altLang="lt-LT" sz="2400"/>
              <a:t>] , čia  </a:t>
            </a:r>
            <a:r>
              <a:rPr lang="lt-LT" altLang="lt-LT" sz="2400" b="1" i="1"/>
              <a:t>nr</a:t>
            </a:r>
            <a:r>
              <a:rPr lang="lt-LT" altLang="lt-LT" sz="2400"/>
              <a:t>[</a:t>
            </a:r>
            <a:r>
              <a:rPr lang="lt-LT" altLang="lt-LT" sz="2400" b="1" i="1"/>
              <a:t>i</a:t>
            </a:r>
            <a:r>
              <a:rPr lang="lt-LT" altLang="lt-LT" sz="2400"/>
              <a:t>] yra </a:t>
            </a:r>
            <a:r>
              <a:rPr lang="lt-LT" altLang="lt-LT" sz="2400" i="1"/>
              <a:t>i</a:t>
            </a:r>
            <a:r>
              <a:rPr lang="lt-LT" altLang="lt-LT" sz="2400"/>
              <a:t>-osios viršūnės aplankymo eilės numeris.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lt-LT" altLang="lt-LT" sz="2400"/>
              <a:t>Tarkime, kad paieškos gilyn metu iš viršūnės </a:t>
            </a:r>
            <a:r>
              <a:rPr lang="lt-LT" altLang="lt-LT" sz="2400" i="1"/>
              <a:t>u</a:t>
            </a:r>
            <a:r>
              <a:rPr lang="lt-LT" altLang="lt-LT" sz="2400"/>
              <a:t> atėjome į viršūnę </a:t>
            </a:r>
            <a:r>
              <a:rPr lang="lt-LT" altLang="lt-LT" sz="2400" i="1"/>
              <a:t>v</a:t>
            </a:r>
            <a:r>
              <a:rPr lang="lt-LT" altLang="lt-LT" sz="2400"/>
              <a:t>. Briauna </a:t>
            </a:r>
            <a:r>
              <a:rPr lang="lt-LT" altLang="lt-LT" sz="2400">
                <a:solidFill>
                  <a:schemeClr val="tx2"/>
                </a:solidFill>
              </a:rPr>
              <a:t>(</a:t>
            </a:r>
            <a:r>
              <a:rPr lang="lt-LT" altLang="lt-LT" sz="2400" b="1" i="1">
                <a:solidFill>
                  <a:schemeClr val="tx2"/>
                </a:solidFill>
              </a:rPr>
              <a:t>u,v</a:t>
            </a:r>
            <a:r>
              <a:rPr lang="lt-LT" altLang="lt-LT" sz="2400">
                <a:solidFill>
                  <a:schemeClr val="tx2"/>
                </a:solidFill>
              </a:rPr>
              <a:t>) bus </a:t>
            </a:r>
            <a:r>
              <a:rPr lang="lt-LT" altLang="lt-LT" sz="2400" i="1">
                <a:solidFill>
                  <a:schemeClr val="tx2"/>
                </a:solidFill>
              </a:rPr>
              <a:t>atvirkštinė briauna</a:t>
            </a:r>
            <a:r>
              <a:rPr lang="lt-LT" altLang="lt-LT" sz="2400"/>
              <a:t> (styga) ir iššauks nepriklausomą ciklą, jei bus teisinga sąlyga: “</a:t>
            </a:r>
            <a:r>
              <a:rPr lang="lt-LT" altLang="lt-LT" sz="2400" b="1" i="1"/>
              <a:t>viršūnė v nenauja</a:t>
            </a:r>
            <a:r>
              <a:rPr lang="lt-LT" altLang="lt-LT" sz="2400"/>
              <a:t>” </a:t>
            </a:r>
            <a:r>
              <a:rPr lang="lt-LT" altLang="lt-LT" sz="2400" b="1" i="1"/>
              <a:t>and</a:t>
            </a:r>
            <a:r>
              <a:rPr lang="lt-LT" altLang="lt-LT" sz="2400"/>
              <a:t> “</a:t>
            </a:r>
            <a:r>
              <a:rPr lang="lt-LT" altLang="lt-LT" sz="2400" b="1" i="1"/>
              <a:t>į viršūnę u buvome atėję ne iš viršūnės v</a:t>
            </a:r>
            <a:r>
              <a:rPr lang="lt-LT" altLang="lt-LT" sz="2400"/>
              <a:t>” </a:t>
            </a:r>
            <a:r>
              <a:rPr lang="lt-LT" altLang="lt-LT" sz="2400" b="1" i="1"/>
              <a:t>and</a:t>
            </a:r>
            <a:r>
              <a:rPr lang="lt-LT" altLang="lt-LT" sz="2400"/>
              <a:t> “</a:t>
            </a:r>
            <a:r>
              <a:rPr lang="lt-LT" altLang="lt-LT" sz="2400" b="1" i="1"/>
              <a:t>nr</a:t>
            </a:r>
            <a:r>
              <a:rPr lang="lt-LT" altLang="lt-LT" sz="2400"/>
              <a:t>[</a:t>
            </a:r>
            <a:r>
              <a:rPr lang="lt-LT" altLang="lt-LT" sz="2400" b="1" i="1"/>
              <a:t>v</a:t>
            </a:r>
            <a:r>
              <a:rPr lang="lt-LT" altLang="lt-LT" sz="2400"/>
              <a:t>] &lt; </a:t>
            </a:r>
            <a:r>
              <a:rPr lang="lt-LT" altLang="lt-LT" sz="2400" b="1" i="1"/>
              <a:t>nr</a:t>
            </a:r>
            <a:r>
              <a:rPr lang="lt-LT" altLang="lt-LT" sz="2400"/>
              <a:t>[</a:t>
            </a:r>
            <a:r>
              <a:rPr lang="lt-LT" altLang="lt-LT" sz="2400" b="1" i="1"/>
              <a:t>u</a:t>
            </a:r>
            <a:r>
              <a:rPr lang="lt-LT" altLang="lt-LT" sz="2400"/>
              <a:t>], </a:t>
            </a:r>
            <a:r>
              <a:rPr lang="lt-LT" altLang="lt-LT" sz="2400" b="1" i="1"/>
              <a:t>t.y. viršūnė v buvo aplankyta anksčiau nei viršūnė u</a:t>
            </a:r>
            <a:r>
              <a:rPr lang="lt-LT" altLang="lt-LT" sz="2400"/>
              <a:t>”.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lt-LT" altLang="lt-LT" sz="2400"/>
              <a:t> </a:t>
            </a:r>
            <a:r>
              <a:rPr lang="lt-LT" altLang="lt-LT" sz="2800">
                <a:solidFill>
                  <a:schemeClr val="tx2"/>
                </a:solidFill>
              </a:rPr>
              <a:t>(</a:t>
            </a:r>
            <a:r>
              <a:rPr lang="lt-LT" altLang="lt-LT" sz="2800" i="1">
                <a:solidFill>
                  <a:schemeClr val="tx2"/>
                </a:solidFill>
              </a:rPr>
              <a:t>prec</a:t>
            </a:r>
            <a:r>
              <a:rPr lang="lt-LT" altLang="lt-LT" sz="2800">
                <a:solidFill>
                  <a:schemeClr val="tx2"/>
                </a:solidFill>
              </a:rPr>
              <a:t>[</a:t>
            </a:r>
            <a:r>
              <a:rPr lang="lt-LT" altLang="lt-LT" sz="2800" i="1">
                <a:solidFill>
                  <a:schemeClr val="tx2"/>
                </a:solidFill>
              </a:rPr>
              <a:t>v</a:t>
            </a:r>
            <a:r>
              <a:rPr lang="lt-LT" altLang="lt-LT" sz="2800">
                <a:solidFill>
                  <a:schemeClr val="tx2"/>
                </a:solidFill>
              </a:rPr>
              <a:t>] </a:t>
            </a:r>
            <a:r>
              <a:rPr lang="lt-LT" altLang="lt-LT" sz="2800">
                <a:solidFill>
                  <a:schemeClr val="tx2"/>
                </a:solidFill>
                <a:sym typeface="Symbol" panose="05050102010706020507" pitchFamily="18" charset="2"/>
              </a:rPr>
              <a:t></a:t>
            </a:r>
            <a:r>
              <a:rPr lang="lt-LT" altLang="lt-LT" sz="2800">
                <a:solidFill>
                  <a:schemeClr val="tx2"/>
                </a:solidFill>
              </a:rPr>
              <a:t> 0 ) </a:t>
            </a:r>
            <a:r>
              <a:rPr lang="lt-LT" altLang="lt-LT" sz="2800" i="1">
                <a:solidFill>
                  <a:schemeClr val="tx2"/>
                </a:solidFill>
              </a:rPr>
              <a:t>and</a:t>
            </a:r>
            <a:r>
              <a:rPr lang="lt-LT" altLang="lt-LT" sz="2800">
                <a:solidFill>
                  <a:schemeClr val="tx2"/>
                </a:solidFill>
              </a:rPr>
              <a:t> (</a:t>
            </a:r>
            <a:r>
              <a:rPr lang="lt-LT" altLang="lt-LT" sz="2800" i="1">
                <a:solidFill>
                  <a:schemeClr val="tx2"/>
                </a:solidFill>
              </a:rPr>
              <a:t>prec</a:t>
            </a:r>
            <a:r>
              <a:rPr lang="lt-LT" altLang="lt-LT" sz="2800">
                <a:solidFill>
                  <a:schemeClr val="tx2"/>
                </a:solidFill>
              </a:rPr>
              <a:t>[</a:t>
            </a:r>
            <a:r>
              <a:rPr lang="lt-LT" altLang="lt-LT" sz="2800" i="1">
                <a:solidFill>
                  <a:schemeClr val="tx2"/>
                </a:solidFill>
              </a:rPr>
              <a:t>u</a:t>
            </a:r>
            <a:r>
              <a:rPr lang="lt-LT" altLang="lt-LT" sz="2800">
                <a:solidFill>
                  <a:schemeClr val="tx2"/>
                </a:solidFill>
              </a:rPr>
              <a:t>] </a:t>
            </a:r>
            <a:r>
              <a:rPr lang="lt-LT" altLang="lt-LT" sz="2800">
                <a:solidFill>
                  <a:schemeClr val="tx2"/>
                </a:solidFill>
                <a:sym typeface="Symbol" panose="05050102010706020507" pitchFamily="18" charset="2"/>
              </a:rPr>
              <a:t></a:t>
            </a:r>
            <a:r>
              <a:rPr lang="lt-LT" altLang="lt-LT" sz="2800">
                <a:solidFill>
                  <a:schemeClr val="tx2"/>
                </a:solidFill>
              </a:rPr>
              <a:t> </a:t>
            </a:r>
            <a:r>
              <a:rPr lang="lt-LT" altLang="lt-LT" sz="2800" i="1">
                <a:solidFill>
                  <a:schemeClr val="tx2"/>
                </a:solidFill>
              </a:rPr>
              <a:t>v </a:t>
            </a:r>
            <a:r>
              <a:rPr lang="lt-LT" altLang="lt-LT" sz="2800">
                <a:solidFill>
                  <a:schemeClr val="tx2"/>
                </a:solidFill>
              </a:rPr>
              <a:t>) and (</a:t>
            </a:r>
            <a:r>
              <a:rPr lang="lt-LT" altLang="lt-LT" sz="2800" i="1">
                <a:solidFill>
                  <a:schemeClr val="tx2"/>
                </a:solidFill>
              </a:rPr>
              <a:t>nr</a:t>
            </a:r>
            <a:r>
              <a:rPr lang="lt-LT" altLang="lt-LT" sz="2800">
                <a:solidFill>
                  <a:schemeClr val="tx2"/>
                </a:solidFill>
              </a:rPr>
              <a:t>[</a:t>
            </a:r>
            <a:r>
              <a:rPr lang="lt-LT" altLang="lt-LT" sz="2800" i="1">
                <a:solidFill>
                  <a:schemeClr val="tx2"/>
                </a:solidFill>
              </a:rPr>
              <a:t>v</a:t>
            </a:r>
            <a:r>
              <a:rPr lang="lt-LT" altLang="lt-LT" sz="2800">
                <a:solidFill>
                  <a:schemeClr val="tx2"/>
                </a:solidFill>
              </a:rPr>
              <a:t>] &lt; </a:t>
            </a:r>
            <a:r>
              <a:rPr lang="lt-LT" altLang="lt-LT" sz="2800" i="1">
                <a:solidFill>
                  <a:schemeClr val="tx2"/>
                </a:solidFill>
              </a:rPr>
              <a:t>nr</a:t>
            </a:r>
            <a:r>
              <a:rPr lang="lt-LT" altLang="lt-LT" sz="2800">
                <a:solidFill>
                  <a:schemeClr val="tx2"/>
                </a:solidFill>
              </a:rPr>
              <a:t>[</a:t>
            </a:r>
            <a:r>
              <a:rPr lang="lt-LT" altLang="lt-LT" sz="2800" i="1">
                <a:solidFill>
                  <a:schemeClr val="tx2"/>
                </a:solidFill>
              </a:rPr>
              <a:t>u</a:t>
            </a:r>
            <a:r>
              <a:rPr lang="lt-LT" altLang="lt-LT" sz="2800">
                <a:solidFill>
                  <a:schemeClr val="tx2"/>
                </a:solidFill>
              </a:rPr>
              <a:t>])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1FC9-B3F4-4B18-834E-BFC6DC593876}" type="slidenum">
              <a:rPr lang="lt-LT" altLang="lt-LT"/>
              <a:pPr/>
              <a:t>12</a:t>
            </a:fld>
            <a:endParaRPr lang="lt-LT" altLang="lt-LT"/>
          </a:p>
        </p:txBody>
      </p:sp>
      <p:grpSp>
        <p:nvGrpSpPr>
          <p:cNvPr id="62946" name="Group 482"/>
          <p:cNvGrpSpPr>
            <a:grpSpLocks noChangeAspect="1"/>
          </p:cNvGrpSpPr>
          <p:nvPr/>
        </p:nvGrpSpPr>
        <p:grpSpPr bwMode="auto">
          <a:xfrm>
            <a:off x="895350" y="1343025"/>
            <a:ext cx="4189413" cy="1712913"/>
            <a:chOff x="576" y="852"/>
            <a:chExt cx="2639" cy="1079"/>
          </a:xfrm>
        </p:grpSpPr>
        <p:sp>
          <p:nvSpPr>
            <p:cNvPr id="62945" name="AutoShape 481"/>
            <p:cNvSpPr>
              <a:spLocks noChangeAspect="1" noChangeArrowheads="1" noTextEdit="1"/>
            </p:cNvSpPr>
            <p:nvPr/>
          </p:nvSpPr>
          <p:spPr bwMode="auto">
            <a:xfrm>
              <a:off x="576" y="852"/>
              <a:ext cx="2639" cy="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47" name="Line 483"/>
            <p:cNvSpPr>
              <a:spLocks noChangeShapeType="1"/>
            </p:cNvSpPr>
            <p:nvPr/>
          </p:nvSpPr>
          <p:spPr bwMode="auto">
            <a:xfrm>
              <a:off x="624" y="1214"/>
              <a:ext cx="254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48" name="Line 484"/>
            <p:cNvSpPr>
              <a:spLocks noChangeShapeType="1"/>
            </p:cNvSpPr>
            <p:nvPr/>
          </p:nvSpPr>
          <p:spPr bwMode="auto">
            <a:xfrm>
              <a:off x="1287" y="908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49" name="Line 485"/>
            <p:cNvSpPr>
              <a:spLocks noChangeShapeType="1"/>
            </p:cNvSpPr>
            <p:nvPr/>
          </p:nvSpPr>
          <p:spPr bwMode="auto">
            <a:xfrm>
              <a:off x="1287" y="1036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50" name="Line 486"/>
            <p:cNvSpPr>
              <a:spLocks noChangeShapeType="1"/>
            </p:cNvSpPr>
            <p:nvPr/>
          </p:nvSpPr>
          <p:spPr bwMode="auto">
            <a:xfrm>
              <a:off x="1287" y="1163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51" name="Line 487"/>
            <p:cNvSpPr>
              <a:spLocks noChangeShapeType="1"/>
            </p:cNvSpPr>
            <p:nvPr/>
          </p:nvSpPr>
          <p:spPr bwMode="auto">
            <a:xfrm>
              <a:off x="1287" y="1290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52" name="Line 488"/>
            <p:cNvSpPr>
              <a:spLocks noChangeShapeType="1"/>
            </p:cNvSpPr>
            <p:nvPr/>
          </p:nvSpPr>
          <p:spPr bwMode="auto">
            <a:xfrm>
              <a:off x="1287" y="1418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53" name="Line 489"/>
            <p:cNvSpPr>
              <a:spLocks noChangeShapeType="1"/>
            </p:cNvSpPr>
            <p:nvPr/>
          </p:nvSpPr>
          <p:spPr bwMode="auto">
            <a:xfrm>
              <a:off x="1287" y="1545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54" name="Line 490"/>
            <p:cNvSpPr>
              <a:spLocks noChangeShapeType="1"/>
            </p:cNvSpPr>
            <p:nvPr/>
          </p:nvSpPr>
          <p:spPr bwMode="auto">
            <a:xfrm>
              <a:off x="1287" y="1672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55" name="Line 491"/>
            <p:cNvSpPr>
              <a:spLocks noChangeShapeType="1"/>
            </p:cNvSpPr>
            <p:nvPr/>
          </p:nvSpPr>
          <p:spPr bwMode="auto">
            <a:xfrm>
              <a:off x="1287" y="1800"/>
              <a:ext cx="1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56" name="Line 492"/>
            <p:cNvSpPr>
              <a:spLocks noChangeShapeType="1"/>
            </p:cNvSpPr>
            <p:nvPr/>
          </p:nvSpPr>
          <p:spPr bwMode="auto">
            <a:xfrm>
              <a:off x="1587" y="908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57" name="Line 493"/>
            <p:cNvSpPr>
              <a:spLocks noChangeShapeType="1"/>
            </p:cNvSpPr>
            <p:nvPr/>
          </p:nvSpPr>
          <p:spPr bwMode="auto">
            <a:xfrm>
              <a:off x="1587" y="1036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58" name="Line 494"/>
            <p:cNvSpPr>
              <a:spLocks noChangeShapeType="1"/>
            </p:cNvSpPr>
            <p:nvPr/>
          </p:nvSpPr>
          <p:spPr bwMode="auto">
            <a:xfrm>
              <a:off x="1587" y="1163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59" name="Line 495"/>
            <p:cNvSpPr>
              <a:spLocks noChangeShapeType="1"/>
            </p:cNvSpPr>
            <p:nvPr/>
          </p:nvSpPr>
          <p:spPr bwMode="auto">
            <a:xfrm>
              <a:off x="1587" y="1290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60" name="Line 496"/>
            <p:cNvSpPr>
              <a:spLocks noChangeShapeType="1"/>
            </p:cNvSpPr>
            <p:nvPr/>
          </p:nvSpPr>
          <p:spPr bwMode="auto">
            <a:xfrm>
              <a:off x="1587" y="1418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61" name="Line 497"/>
            <p:cNvSpPr>
              <a:spLocks noChangeShapeType="1"/>
            </p:cNvSpPr>
            <p:nvPr/>
          </p:nvSpPr>
          <p:spPr bwMode="auto">
            <a:xfrm>
              <a:off x="1587" y="1545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62" name="Line 498"/>
            <p:cNvSpPr>
              <a:spLocks noChangeShapeType="1"/>
            </p:cNvSpPr>
            <p:nvPr/>
          </p:nvSpPr>
          <p:spPr bwMode="auto">
            <a:xfrm>
              <a:off x="1587" y="1672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63" name="Line 499"/>
            <p:cNvSpPr>
              <a:spLocks noChangeShapeType="1"/>
            </p:cNvSpPr>
            <p:nvPr/>
          </p:nvSpPr>
          <p:spPr bwMode="auto">
            <a:xfrm>
              <a:off x="1587" y="1800"/>
              <a:ext cx="1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64" name="Line 500"/>
            <p:cNvSpPr>
              <a:spLocks noChangeShapeType="1"/>
            </p:cNvSpPr>
            <p:nvPr/>
          </p:nvSpPr>
          <p:spPr bwMode="auto">
            <a:xfrm>
              <a:off x="1928" y="908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65" name="Line 501"/>
            <p:cNvSpPr>
              <a:spLocks noChangeShapeType="1"/>
            </p:cNvSpPr>
            <p:nvPr/>
          </p:nvSpPr>
          <p:spPr bwMode="auto">
            <a:xfrm>
              <a:off x="1928" y="1036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66" name="Line 502"/>
            <p:cNvSpPr>
              <a:spLocks noChangeShapeType="1"/>
            </p:cNvSpPr>
            <p:nvPr/>
          </p:nvSpPr>
          <p:spPr bwMode="auto">
            <a:xfrm>
              <a:off x="1928" y="1163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67" name="Line 503"/>
            <p:cNvSpPr>
              <a:spLocks noChangeShapeType="1"/>
            </p:cNvSpPr>
            <p:nvPr/>
          </p:nvSpPr>
          <p:spPr bwMode="auto">
            <a:xfrm>
              <a:off x="1928" y="1290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68" name="Line 504"/>
            <p:cNvSpPr>
              <a:spLocks noChangeShapeType="1"/>
            </p:cNvSpPr>
            <p:nvPr/>
          </p:nvSpPr>
          <p:spPr bwMode="auto">
            <a:xfrm>
              <a:off x="1928" y="1418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69" name="Line 505"/>
            <p:cNvSpPr>
              <a:spLocks noChangeShapeType="1"/>
            </p:cNvSpPr>
            <p:nvPr/>
          </p:nvSpPr>
          <p:spPr bwMode="auto">
            <a:xfrm>
              <a:off x="1928" y="1545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70" name="Line 506"/>
            <p:cNvSpPr>
              <a:spLocks noChangeShapeType="1"/>
            </p:cNvSpPr>
            <p:nvPr/>
          </p:nvSpPr>
          <p:spPr bwMode="auto">
            <a:xfrm>
              <a:off x="1928" y="1672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71" name="Line 507"/>
            <p:cNvSpPr>
              <a:spLocks noChangeShapeType="1"/>
            </p:cNvSpPr>
            <p:nvPr/>
          </p:nvSpPr>
          <p:spPr bwMode="auto">
            <a:xfrm>
              <a:off x="1928" y="1800"/>
              <a:ext cx="1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72" name="Line 508"/>
            <p:cNvSpPr>
              <a:spLocks noChangeShapeType="1"/>
            </p:cNvSpPr>
            <p:nvPr/>
          </p:nvSpPr>
          <p:spPr bwMode="auto">
            <a:xfrm>
              <a:off x="2269" y="908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73" name="Line 509"/>
            <p:cNvSpPr>
              <a:spLocks noChangeShapeType="1"/>
            </p:cNvSpPr>
            <p:nvPr/>
          </p:nvSpPr>
          <p:spPr bwMode="auto">
            <a:xfrm>
              <a:off x="2269" y="1036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74" name="Line 510"/>
            <p:cNvSpPr>
              <a:spLocks noChangeShapeType="1"/>
            </p:cNvSpPr>
            <p:nvPr/>
          </p:nvSpPr>
          <p:spPr bwMode="auto">
            <a:xfrm>
              <a:off x="2269" y="1163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75" name="Line 511"/>
            <p:cNvSpPr>
              <a:spLocks noChangeShapeType="1"/>
            </p:cNvSpPr>
            <p:nvPr/>
          </p:nvSpPr>
          <p:spPr bwMode="auto">
            <a:xfrm>
              <a:off x="2269" y="1290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76" name="Line 512"/>
            <p:cNvSpPr>
              <a:spLocks noChangeShapeType="1"/>
            </p:cNvSpPr>
            <p:nvPr/>
          </p:nvSpPr>
          <p:spPr bwMode="auto">
            <a:xfrm>
              <a:off x="2269" y="1418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77" name="Line 513"/>
            <p:cNvSpPr>
              <a:spLocks noChangeShapeType="1"/>
            </p:cNvSpPr>
            <p:nvPr/>
          </p:nvSpPr>
          <p:spPr bwMode="auto">
            <a:xfrm>
              <a:off x="2269" y="1545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78" name="Line 514"/>
            <p:cNvSpPr>
              <a:spLocks noChangeShapeType="1"/>
            </p:cNvSpPr>
            <p:nvPr/>
          </p:nvSpPr>
          <p:spPr bwMode="auto">
            <a:xfrm>
              <a:off x="2269" y="1672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79" name="Line 515"/>
            <p:cNvSpPr>
              <a:spLocks noChangeShapeType="1"/>
            </p:cNvSpPr>
            <p:nvPr/>
          </p:nvSpPr>
          <p:spPr bwMode="auto">
            <a:xfrm>
              <a:off x="2269" y="1800"/>
              <a:ext cx="1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80" name="Line 516"/>
            <p:cNvSpPr>
              <a:spLocks noChangeShapeType="1"/>
            </p:cNvSpPr>
            <p:nvPr/>
          </p:nvSpPr>
          <p:spPr bwMode="auto">
            <a:xfrm>
              <a:off x="2610" y="908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81" name="Line 517"/>
            <p:cNvSpPr>
              <a:spLocks noChangeShapeType="1"/>
            </p:cNvSpPr>
            <p:nvPr/>
          </p:nvSpPr>
          <p:spPr bwMode="auto">
            <a:xfrm>
              <a:off x="2610" y="1036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82" name="Line 518"/>
            <p:cNvSpPr>
              <a:spLocks noChangeShapeType="1"/>
            </p:cNvSpPr>
            <p:nvPr/>
          </p:nvSpPr>
          <p:spPr bwMode="auto">
            <a:xfrm>
              <a:off x="2610" y="1163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83" name="Line 519"/>
            <p:cNvSpPr>
              <a:spLocks noChangeShapeType="1"/>
            </p:cNvSpPr>
            <p:nvPr/>
          </p:nvSpPr>
          <p:spPr bwMode="auto">
            <a:xfrm>
              <a:off x="2610" y="1290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84" name="Line 520"/>
            <p:cNvSpPr>
              <a:spLocks noChangeShapeType="1"/>
            </p:cNvSpPr>
            <p:nvPr/>
          </p:nvSpPr>
          <p:spPr bwMode="auto">
            <a:xfrm>
              <a:off x="2610" y="1418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85" name="Line 521"/>
            <p:cNvSpPr>
              <a:spLocks noChangeShapeType="1"/>
            </p:cNvSpPr>
            <p:nvPr/>
          </p:nvSpPr>
          <p:spPr bwMode="auto">
            <a:xfrm>
              <a:off x="2610" y="1545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86" name="Line 522"/>
            <p:cNvSpPr>
              <a:spLocks noChangeShapeType="1"/>
            </p:cNvSpPr>
            <p:nvPr/>
          </p:nvSpPr>
          <p:spPr bwMode="auto">
            <a:xfrm>
              <a:off x="2610" y="1672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87" name="Line 523"/>
            <p:cNvSpPr>
              <a:spLocks noChangeShapeType="1"/>
            </p:cNvSpPr>
            <p:nvPr/>
          </p:nvSpPr>
          <p:spPr bwMode="auto">
            <a:xfrm>
              <a:off x="2610" y="1800"/>
              <a:ext cx="1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88" name="Line 524"/>
            <p:cNvSpPr>
              <a:spLocks noChangeShapeType="1"/>
            </p:cNvSpPr>
            <p:nvPr/>
          </p:nvSpPr>
          <p:spPr bwMode="auto">
            <a:xfrm>
              <a:off x="2951" y="908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89" name="Line 525"/>
            <p:cNvSpPr>
              <a:spLocks noChangeShapeType="1"/>
            </p:cNvSpPr>
            <p:nvPr/>
          </p:nvSpPr>
          <p:spPr bwMode="auto">
            <a:xfrm>
              <a:off x="2951" y="1036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90" name="Line 526"/>
            <p:cNvSpPr>
              <a:spLocks noChangeShapeType="1"/>
            </p:cNvSpPr>
            <p:nvPr/>
          </p:nvSpPr>
          <p:spPr bwMode="auto">
            <a:xfrm>
              <a:off x="2951" y="1163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91" name="Line 527"/>
            <p:cNvSpPr>
              <a:spLocks noChangeShapeType="1"/>
            </p:cNvSpPr>
            <p:nvPr/>
          </p:nvSpPr>
          <p:spPr bwMode="auto">
            <a:xfrm>
              <a:off x="2951" y="1290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92" name="Line 528"/>
            <p:cNvSpPr>
              <a:spLocks noChangeShapeType="1"/>
            </p:cNvSpPr>
            <p:nvPr/>
          </p:nvSpPr>
          <p:spPr bwMode="auto">
            <a:xfrm>
              <a:off x="2951" y="1418"/>
              <a:ext cx="1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93" name="Line 529"/>
            <p:cNvSpPr>
              <a:spLocks noChangeShapeType="1"/>
            </p:cNvSpPr>
            <p:nvPr/>
          </p:nvSpPr>
          <p:spPr bwMode="auto">
            <a:xfrm>
              <a:off x="2951" y="1545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94" name="Line 530"/>
            <p:cNvSpPr>
              <a:spLocks noChangeShapeType="1"/>
            </p:cNvSpPr>
            <p:nvPr/>
          </p:nvSpPr>
          <p:spPr bwMode="auto">
            <a:xfrm>
              <a:off x="2951" y="1672"/>
              <a:ext cx="1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95" name="Line 531"/>
            <p:cNvSpPr>
              <a:spLocks noChangeShapeType="1"/>
            </p:cNvSpPr>
            <p:nvPr/>
          </p:nvSpPr>
          <p:spPr bwMode="auto">
            <a:xfrm>
              <a:off x="2951" y="1800"/>
              <a:ext cx="1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2996" name="Rectangle 532"/>
            <p:cNvSpPr>
              <a:spLocks noChangeArrowheads="1"/>
            </p:cNvSpPr>
            <p:nvPr/>
          </p:nvSpPr>
          <p:spPr bwMode="auto">
            <a:xfrm>
              <a:off x="3058" y="159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0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997" name="Rectangle 533"/>
            <p:cNvSpPr>
              <a:spLocks noChangeArrowheads="1"/>
            </p:cNvSpPr>
            <p:nvPr/>
          </p:nvSpPr>
          <p:spPr bwMode="auto">
            <a:xfrm>
              <a:off x="2716" y="159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0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998" name="Rectangle 534"/>
            <p:cNvSpPr>
              <a:spLocks noChangeArrowheads="1"/>
            </p:cNvSpPr>
            <p:nvPr/>
          </p:nvSpPr>
          <p:spPr bwMode="auto">
            <a:xfrm>
              <a:off x="2375" y="159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0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999" name="Rectangle 535"/>
            <p:cNvSpPr>
              <a:spLocks noChangeArrowheads="1"/>
            </p:cNvSpPr>
            <p:nvPr/>
          </p:nvSpPr>
          <p:spPr bwMode="auto">
            <a:xfrm>
              <a:off x="2034" y="159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0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00" name="Rectangle 536"/>
            <p:cNvSpPr>
              <a:spLocks noChangeArrowheads="1"/>
            </p:cNvSpPr>
            <p:nvPr/>
          </p:nvSpPr>
          <p:spPr bwMode="auto">
            <a:xfrm>
              <a:off x="1693" y="159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0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01" name="Rectangle 537"/>
            <p:cNvSpPr>
              <a:spLocks noChangeArrowheads="1"/>
            </p:cNvSpPr>
            <p:nvPr/>
          </p:nvSpPr>
          <p:spPr bwMode="auto">
            <a:xfrm>
              <a:off x="1371" y="159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1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02" name="Rectangle 538"/>
            <p:cNvSpPr>
              <a:spLocks noChangeArrowheads="1"/>
            </p:cNvSpPr>
            <p:nvPr/>
          </p:nvSpPr>
          <p:spPr bwMode="auto">
            <a:xfrm>
              <a:off x="1003" y="1597"/>
              <a:ext cx="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: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03" name="Rectangle 539"/>
            <p:cNvSpPr>
              <a:spLocks noChangeArrowheads="1"/>
            </p:cNvSpPr>
            <p:nvPr/>
          </p:nvSpPr>
          <p:spPr bwMode="auto">
            <a:xfrm>
              <a:off x="3058" y="123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0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04" name="Rectangle 540"/>
            <p:cNvSpPr>
              <a:spLocks noChangeArrowheads="1"/>
            </p:cNvSpPr>
            <p:nvPr/>
          </p:nvSpPr>
          <p:spPr bwMode="auto">
            <a:xfrm>
              <a:off x="2716" y="123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0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05" name="Rectangle 541"/>
            <p:cNvSpPr>
              <a:spLocks noChangeArrowheads="1"/>
            </p:cNvSpPr>
            <p:nvPr/>
          </p:nvSpPr>
          <p:spPr bwMode="auto">
            <a:xfrm>
              <a:off x="2375" y="123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0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06" name="Rectangle 542"/>
            <p:cNvSpPr>
              <a:spLocks noChangeArrowheads="1"/>
            </p:cNvSpPr>
            <p:nvPr/>
          </p:nvSpPr>
          <p:spPr bwMode="auto">
            <a:xfrm>
              <a:off x="2034" y="123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0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07" name="Rectangle 543"/>
            <p:cNvSpPr>
              <a:spLocks noChangeArrowheads="1"/>
            </p:cNvSpPr>
            <p:nvPr/>
          </p:nvSpPr>
          <p:spPr bwMode="auto">
            <a:xfrm>
              <a:off x="1693" y="123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0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08" name="Rectangle 544"/>
            <p:cNvSpPr>
              <a:spLocks noChangeArrowheads="1"/>
            </p:cNvSpPr>
            <p:nvPr/>
          </p:nvSpPr>
          <p:spPr bwMode="auto">
            <a:xfrm>
              <a:off x="1371" y="123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1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09" name="Rectangle 545"/>
            <p:cNvSpPr>
              <a:spLocks noChangeArrowheads="1"/>
            </p:cNvSpPr>
            <p:nvPr/>
          </p:nvSpPr>
          <p:spPr bwMode="auto">
            <a:xfrm>
              <a:off x="1120" y="1237"/>
              <a:ext cx="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: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10" name="Rectangle 546"/>
            <p:cNvSpPr>
              <a:spLocks noChangeArrowheads="1"/>
            </p:cNvSpPr>
            <p:nvPr/>
          </p:nvSpPr>
          <p:spPr bwMode="auto">
            <a:xfrm>
              <a:off x="3081" y="96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6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11" name="Rectangle 547"/>
            <p:cNvSpPr>
              <a:spLocks noChangeArrowheads="1"/>
            </p:cNvSpPr>
            <p:nvPr/>
          </p:nvSpPr>
          <p:spPr bwMode="auto">
            <a:xfrm>
              <a:off x="2740" y="96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5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12" name="Rectangle 548"/>
            <p:cNvSpPr>
              <a:spLocks noChangeArrowheads="1"/>
            </p:cNvSpPr>
            <p:nvPr/>
          </p:nvSpPr>
          <p:spPr bwMode="auto">
            <a:xfrm>
              <a:off x="2399" y="96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4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13" name="Rectangle 549"/>
            <p:cNvSpPr>
              <a:spLocks noChangeArrowheads="1"/>
            </p:cNvSpPr>
            <p:nvPr/>
          </p:nvSpPr>
          <p:spPr bwMode="auto">
            <a:xfrm>
              <a:off x="2058" y="96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3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14" name="Rectangle 550"/>
            <p:cNvSpPr>
              <a:spLocks noChangeArrowheads="1"/>
            </p:cNvSpPr>
            <p:nvPr/>
          </p:nvSpPr>
          <p:spPr bwMode="auto">
            <a:xfrm>
              <a:off x="1717" y="96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2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15" name="Rectangle 551"/>
            <p:cNvSpPr>
              <a:spLocks noChangeArrowheads="1"/>
            </p:cNvSpPr>
            <p:nvPr/>
          </p:nvSpPr>
          <p:spPr bwMode="auto">
            <a:xfrm>
              <a:off x="1395" y="96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1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16" name="Rectangle 552"/>
            <p:cNvSpPr>
              <a:spLocks noChangeArrowheads="1"/>
            </p:cNvSpPr>
            <p:nvPr/>
          </p:nvSpPr>
          <p:spPr bwMode="auto">
            <a:xfrm>
              <a:off x="736" y="1597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 i="1">
                  <a:effectLst/>
                </a:rPr>
                <a:t>nr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017" name="Rectangle 553"/>
            <p:cNvSpPr>
              <a:spLocks noChangeArrowheads="1"/>
            </p:cNvSpPr>
            <p:nvPr/>
          </p:nvSpPr>
          <p:spPr bwMode="auto">
            <a:xfrm>
              <a:off x="650" y="1237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 i="1">
                  <a:effectLst/>
                </a:rPr>
                <a:t>prec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62877" name="Rectangle 413"/>
          <p:cNvSpPr>
            <a:spLocks noChangeArrowheads="1"/>
          </p:cNvSpPr>
          <p:nvPr/>
        </p:nvSpPr>
        <p:spPr bwMode="auto">
          <a:xfrm>
            <a:off x="395288" y="3644900"/>
            <a:ext cx="2198687" cy="2438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877050" y="2997200"/>
            <a:ext cx="1962150" cy="3205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t-LT" altLang="lt-LT" sz="2400" b="1">
                <a:effectLst/>
              </a:rPr>
              <a:t>1:  2, 5, 6</a:t>
            </a:r>
          </a:p>
          <a:p>
            <a:pPr>
              <a:spcBef>
                <a:spcPct val="50000"/>
              </a:spcBef>
            </a:pPr>
            <a:r>
              <a:rPr lang="lt-LT" altLang="lt-LT" sz="2400" b="1">
                <a:effectLst/>
              </a:rPr>
              <a:t>2:  1, 3</a:t>
            </a:r>
          </a:p>
          <a:p>
            <a:pPr>
              <a:spcBef>
                <a:spcPct val="50000"/>
              </a:spcBef>
            </a:pPr>
            <a:r>
              <a:rPr lang="lt-LT" altLang="lt-LT" sz="2400" b="1">
                <a:effectLst/>
              </a:rPr>
              <a:t>3:  2, 5, 4</a:t>
            </a:r>
          </a:p>
          <a:p>
            <a:pPr>
              <a:spcBef>
                <a:spcPct val="50000"/>
              </a:spcBef>
            </a:pPr>
            <a:r>
              <a:rPr lang="lt-LT" altLang="lt-LT" sz="2400" b="1">
                <a:effectLst/>
              </a:rPr>
              <a:t>4:  3, 5</a:t>
            </a:r>
          </a:p>
          <a:p>
            <a:pPr>
              <a:spcBef>
                <a:spcPct val="50000"/>
              </a:spcBef>
            </a:pPr>
            <a:r>
              <a:rPr lang="lt-LT" altLang="lt-LT" sz="2400" b="1">
                <a:effectLst/>
              </a:rPr>
              <a:t>5:  1, 3, 4, 6</a:t>
            </a:r>
          </a:p>
          <a:p>
            <a:pPr>
              <a:spcBef>
                <a:spcPct val="50000"/>
              </a:spcBef>
            </a:pPr>
            <a:r>
              <a:rPr lang="lt-LT" altLang="lt-LT" sz="2400" b="1">
                <a:effectLst/>
              </a:rPr>
              <a:t>6:  1, 5</a:t>
            </a:r>
          </a:p>
        </p:txBody>
      </p:sp>
      <p:sp>
        <p:nvSpPr>
          <p:cNvPr id="62471" name="Freeform 7"/>
          <p:cNvSpPr>
            <a:spLocks/>
          </p:cNvSpPr>
          <p:nvPr/>
        </p:nvSpPr>
        <p:spPr bwMode="auto">
          <a:xfrm>
            <a:off x="7258050" y="30734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667000" y="1981200"/>
            <a:ext cx="228600" cy="97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>
                <a:solidFill>
                  <a:schemeClr val="hlink"/>
                </a:solidFill>
                <a:effectLst/>
              </a:rPr>
              <a:t>12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267200" y="1981200"/>
            <a:ext cx="228600" cy="97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>
                <a:solidFill>
                  <a:schemeClr val="hlink"/>
                </a:solidFill>
                <a:effectLst/>
              </a:rPr>
              <a:t>34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800600" y="1981200"/>
            <a:ext cx="228600" cy="97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>
                <a:solidFill>
                  <a:schemeClr val="hlink"/>
                </a:solidFill>
                <a:effectLst/>
              </a:rPr>
              <a:t>56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200400" y="1981200"/>
            <a:ext cx="228600" cy="97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>
                <a:solidFill>
                  <a:schemeClr val="hlink"/>
                </a:solidFill>
                <a:effectLst/>
              </a:rPr>
              <a:t>23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3733800" y="1981200"/>
            <a:ext cx="228600" cy="97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>
                <a:solidFill>
                  <a:schemeClr val="hlink"/>
                </a:solidFill>
                <a:effectLst/>
              </a:rPr>
              <a:t>55</a:t>
            </a:r>
          </a:p>
        </p:txBody>
      </p:sp>
      <p:sp>
        <p:nvSpPr>
          <p:cNvPr id="62944" name="AutoShape 48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 sz="3200"/>
              <a:t>Algoritmas pažingsniui-nepriklausomų ciklų radimas</a:t>
            </a:r>
          </a:p>
        </p:txBody>
      </p:sp>
      <p:sp>
        <p:nvSpPr>
          <p:cNvPr id="62480" name="Freeform 16"/>
          <p:cNvSpPr>
            <a:spLocks/>
          </p:cNvSpPr>
          <p:nvPr/>
        </p:nvSpPr>
        <p:spPr bwMode="auto">
          <a:xfrm>
            <a:off x="7258050" y="36068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481" name="Freeform 17"/>
          <p:cNvSpPr>
            <a:spLocks/>
          </p:cNvSpPr>
          <p:nvPr/>
        </p:nvSpPr>
        <p:spPr bwMode="auto">
          <a:xfrm>
            <a:off x="7562850" y="36068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482" name="Freeform 18"/>
          <p:cNvSpPr>
            <a:spLocks/>
          </p:cNvSpPr>
          <p:nvPr/>
        </p:nvSpPr>
        <p:spPr bwMode="auto">
          <a:xfrm>
            <a:off x="7258050" y="41402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grpSp>
        <p:nvGrpSpPr>
          <p:cNvPr id="62620" name="Group 156"/>
          <p:cNvGrpSpPr>
            <a:grpSpLocks/>
          </p:cNvGrpSpPr>
          <p:nvPr/>
        </p:nvGrpSpPr>
        <p:grpSpPr bwMode="auto">
          <a:xfrm>
            <a:off x="2835275" y="3079750"/>
            <a:ext cx="3657600" cy="3409950"/>
            <a:chOff x="1776" y="1932"/>
            <a:chExt cx="2304" cy="2148"/>
          </a:xfrm>
        </p:grpSpPr>
        <p:sp>
          <p:nvSpPr>
            <p:cNvPr id="62619" name="Rectangle 155"/>
            <p:cNvSpPr>
              <a:spLocks noChangeArrowheads="1"/>
            </p:cNvSpPr>
            <p:nvPr/>
          </p:nvSpPr>
          <p:spPr bwMode="auto">
            <a:xfrm>
              <a:off x="1776" y="1968"/>
              <a:ext cx="2304" cy="211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2614" name="Group 150"/>
            <p:cNvGrpSpPr>
              <a:grpSpLocks/>
            </p:cNvGrpSpPr>
            <p:nvPr/>
          </p:nvGrpSpPr>
          <p:grpSpPr bwMode="auto">
            <a:xfrm>
              <a:off x="1872" y="1932"/>
              <a:ext cx="2208" cy="2138"/>
              <a:chOff x="960" y="1920"/>
              <a:chExt cx="2208" cy="2138"/>
            </a:xfrm>
          </p:grpSpPr>
          <p:sp>
            <p:nvSpPr>
              <p:cNvPr id="62484" name="Freeform 20"/>
              <p:cNvSpPr>
                <a:spLocks/>
              </p:cNvSpPr>
              <p:nvPr/>
            </p:nvSpPr>
            <p:spPr bwMode="auto">
              <a:xfrm>
                <a:off x="1193" y="2972"/>
                <a:ext cx="712" cy="841"/>
              </a:xfrm>
              <a:custGeom>
                <a:avLst/>
                <a:gdLst>
                  <a:gd name="T0" fmla="*/ 0 w 712"/>
                  <a:gd name="T1" fmla="*/ 0 h 841"/>
                  <a:gd name="T2" fmla="*/ 712 w 712"/>
                  <a:gd name="T3" fmla="*/ 84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841">
                    <a:moveTo>
                      <a:pt x="0" y="0"/>
                    </a:moveTo>
                    <a:lnTo>
                      <a:pt x="712" y="841"/>
                    </a:lnTo>
                  </a:path>
                </a:pathLst>
              </a:custGeom>
              <a:solidFill>
                <a:schemeClr val="hlink"/>
              </a:solidFill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2487" name="Freeform 23"/>
              <p:cNvSpPr>
                <a:spLocks/>
              </p:cNvSpPr>
              <p:nvPr/>
            </p:nvSpPr>
            <p:spPr bwMode="auto">
              <a:xfrm>
                <a:off x="2832" y="2112"/>
                <a:ext cx="1" cy="982"/>
              </a:xfrm>
              <a:custGeom>
                <a:avLst/>
                <a:gdLst>
                  <a:gd name="T0" fmla="*/ 0 w 1"/>
                  <a:gd name="T1" fmla="*/ 0 h 982"/>
                  <a:gd name="T2" fmla="*/ 0 w 1"/>
                  <a:gd name="T3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82">
                    <a:moveTo>
                      <a:pt x="0" y="0"/>
                    </a:moveTo>
                    <a:lnTo>
                      <a:pt x="0" y="982"/>
                    </a:lnTo>
                  </a:path>
                </a:pathLst>
              </a:custGeom>
              <a:solidFill>
                <a:schemeClr val="hlink"/>
              </a:solidFill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2488" name="Freeform 24"/>
              <p:cNvSpPr>
                <a:spLocks/>
              </p:cNvSpPr>
              <p:nvPr/>
            </p:nvSpPr>
            <p:spPr bwMode="auto">
              <a:xfrm>
                <a:off x="1200" y="2139"/>
                <a:ext cx="669" cy="797"/>
              </a:xfrm>
              <a:custGeom>
                <a:avLst/>
                <a:gdLst>
                  <a:gd name="T0" fmla="*/ 0 w 669"/>
                  <a:gd name="T1" fmla="*/ 797 h 797"/>
                  <a:gd name="T2" fmla="*/ 669 w 669"/>
                  <a:gd name="T3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9" h="797">
                    <a:moveTo>
                      <a:pt x="0" y="797"/>
                    </a:moveTo>
                    <a:lnTo>
                      <a:pt x="669" y="0"/>
                    </a:lnTo>
                  </a:path>
                </a:pathLst>
              </a:custGeom>
              <a:solidFill>
                <a:schemeClr val="hlink"/>
              </a:solidFill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2489" name="Freeform 25"/>
              <p:cNvSpPr>
                <a:spLocks/>
              </p:cNvSpPr>
              <p:nvPr/>
            </p:nvSpPr>
            <p:spPr bwMode="auto">
              <a:xfrm>
                <a:off x="1955" y="3066"/>
                <a:ext cx="877" cy="3"/>
              </a:xfrm>
              <a:custGeom>
                <a:avLst/>
                <a:gdLst>
                  <a:gd name="T0" fmla="*/ 0 w 877"/>
                  <a:gd name="T1" fmla="*/ 3 h 3"/>
                  <a:gd name="T2" fmla="*/ 877 w 8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7" h="3">
                    <a:moveTo>
                      <a:pt x="0" y="3"/>
                    </a:moveTo>
                    <a:lnTo>
                      <a:pt x="877" y="0"/>
                    </a:lnTo>
                  </a:path>
                </a:pathLst>
              </a:custGeom>
              <a:solidFill>
                <a:schemeClr val="hlink"/>
              </a:solidFill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2490" name="Freeform 26"/>
              <p:cNvSpPr>
                <a:spLocks/>
              </p:cNvSpPr>
              <p:nvPr/>
            </p:nvSpPr>
            <p:spPr bwMode="auto">
              <a:xfrm>
                <a:off x="1210" y="2963"/>
                <a:ext cx="716" cy="103"/>
              </a:xfrm>
              <a:custGeom>
                <a:avLst/>
                <a:gdLst>
                  <a:gd name="T0" fmla="*/ 0 w 716"/>
                  <a:gd name="T1" fmla="*/ 0 h 103"/>
                  <a:gd name="T2" fmla="*/ 716 w 716"/>
                  <a:gd name="T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6" h="103">
                    <a:moveTo>
                      <a:pt x="0" y="0"/>
                    </a:moveTo>
                    <a:lnTo>
                      <a:pt x="716" y="103"/>
                    </a:lnTo>
                  </a:path>
                </a:pathLst>
              </a:custGeom>
              <a:solidFill>
                <a:schemeClr val="hlink"/>
              </a:solidFill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2491" name="Freeform 27"/>
              <p:cNvSpPr>
                <a:spLocks/>
              </p:cNvSpPr>
              <p:nvPr/>
            </p:nvSpPr>
            <p:spPr bwMode="auto">
              <a:xfrm>
                <a:off x="1905" y="3087"/>
                <a:ext cx="27" cy="744"/>
              </a:xfrm>
              <a:custGeom>
                <a:avLst/>
                <a:gdLst>
                  <a:gd name="T0" fmla="*/ 0 w 27"/>
                  <a:gd name="T1" fmla="*/ 726 h 744"/>
                  <a:gd name="T2" fmla="*/ 27 w 27"/>
                  <a:gd name="T3" fmla="*/ 744 h 744"/>
                  <a:gd name="T4" fmla="*/ 23 w 27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744">
                    <a:moveTo>
                      <a:pt x="0" y="726"/>
                    </a:moveTo>
                    <a:lnTo>
                      <a:pt x="27" y="744"/>
                    </a:lnTo>
                    <a:lnTo>
                      <a:pt x="23" y="0"/>
                    </a:lnTo>
                  </a:path>
                </a:pathLst>
              </a:custGeom>
              <a:solidFill>
                <a:schemeClr val="hlink"/>
              </a:solidFill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2492" name="Freeform 28"/>
              <p:cNvSpPr>
                <a:spLocks/>
              </p:cNvSpPr>
              <p:nvPr/>
            </p:nvSpPr>
            <p:spPr bwMode="auto">
              <a:xfrm>
                <a:off x="1946" y="2112"/>
                <a:ext cx="895" cy="957"/>
              </a:xfrm>
              <a:custGeom>
                <a:avLst/>
                <a:gdLst>
                  <a:gd name="T0" fmla="*/ 895 w 895"/>
                  <a:gd name="T1" fmla="*/ 0 h 957"/>
                  <a:gd name="T2" fmla="*/ 0 w 895"/>
                  <a:gd name="T3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5" h="957">
                    <a:moveTo>
                      <a:pt x="895" y="0"/>
                    </a:moveTo>
                    <a:lnTo>
                      <a:pt x="0" y="957"/>
                    </a:lnTo>
                  </a:path>
                </a:pathLst>
              </a:custGeom>
              <a:solidFill>
                <a:schemeClr val="hlink"/>
              </a:solidFill>
              <a:ln w="28575">
                <a:solidFill>
                  <a:srgbClr val="BA9F8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2493" name="Freeform 29"/>
              <p:cNvSpPr>
                <a:spLocks/>
              </p:cNvSpPr>
              <p:nvPr/>
            </p:nvSpPr>
            <p:spPr bwMode="auto">
              <a:xfrm>
                <a:off x="1916" y="2112"/>
                <a:ext cx="907" cy="47"/>
              </a:xfrm>
              <a:custGeom>
                <a:avLst/>
                <a:gdLst>
                  <a:gd name="T0" fmla="*/ 0 w 907"/>
                  <a:gd name="T1" fmla="*/ 47 h 47"/>
                  <a:gd name="T2" fmla="*/ 907 w 907"/>
                  <a:gd name="T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7" h="47">
                    <a:moveTo>
                      <a:pt x="0" y="47"/>
                    </a:moveTo>
                    <a:lnTo>
                      <a:pt x="907" y="0"/>
                    </a:lnTo>
                  </a:path>
                </a:pathLst>
              </a:custGeom>
              <a:solidFill>
                <a:schemeClr val="hlink"/>
              </a:solidFill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lt-LT"/>
              </a:p>
            </p:txBody>
          </p:sp>
          <p:grpSp>
            <p:nvGrpSpPr>
              <p:cNvPr id="62494" name="Group 30"/>
              <p:cNvGrpSpPr>
                <a:grpSpLocks/>
              </p:cNvGrpSpPr>
              <p:nvPr/>
            </p:nvGrpSpPr>
            <p:grpSpPr bwMode="auto">
              <a:xfrm>
                <a:off x="2784" y="2016"/>
                <a:ext cx="336" cy="218"/>
                <a:chOff x="2832" y="1632"/>
                <a:chExt cx="336" cy="218"/>
              </a:xfrm>
            </p:grpSpPr>
            <p:sp>
              <p:nvSpPr>
                <p:cNvPr id="6249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928" y="1632"/>
                  <a:ext cx="240" cy="21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solidFill>
                        <a:schemeClr val="bg2"/>
                      </a:solidFill>
                      <a:effectLst/>
                    </a:rPr>
                    <a:t>3</a:t>
                  </a:r>
                </a:p>
              </p:txBody>
            </p:sp>
            <p:sp>
              <p:nvSpPr>
                <p:cNvPr id="62496" name="Oval 32"/>
                <p:cNvSpPr>
                  <a:spLocks noChangeArrowheads="1"/>
                </p:cNvSpPr>
                <p:nvPr/>
              </p:nvSpPr>
              <p:spPr bwMode="auto">
                <a:xfrm>
                  <a:off x="2832" y="1680"/>
                  <a:ext cx="96" cy="96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rgbClr val="EC4B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2497" name="Group 33"/>
              <p:cNvGrpSpPr>
                <a:grpSpLocks/>
              </p:cNvGrpSpPr>
              <p:nvPr/>
            </p:nvGrpSpPr>
            <p:grpSpPr bwMode="auto">
              <a:xfrm>
                <a:off x="1728" y="1920"/>
                <a:ext cx="192" cy="288"/>
                <a:chOff x="1872" y="1488"/>
                <a:chExt cx="192" cy="288"/>
              </a:xfrm>
            </p:grpSpPr>
            <p:sp>
              <p:nvSpPr>
                <p:cNvPr id="624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192" cy="19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solidFill>
                        <a:schemeClr val="bg2"/>
                      </a:solidFill>
                      <a:effectLst/>
                    </a:rPr>
                    <a:t>2</a:t>
                  </a:r>
                </a:p>
              </p:txBody>
            </p:sp>
            <p:sp>
              <p:nvSpPr>
                <p:cNvPr id="62499" name="Oval 35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rgbClr val="EC4B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2500" name="Group 36"/>
              <p:cNvGrpSpPr>
                <a:grpSpLocks/>
              </p:cNvGrpSpPr>
              <p:nvPr/>
            </p:nvGrpSpPr>
            <p:grpSpPr bwMode="auto">
              <a:xfrm>
                <a:off x="2763" y="2784"/>
                <a:ext cx="405" cy="336"/>
                <a:chOff x="4107" y="2496"/>
                <a:chExt cx="405" cy="336"/>
              </a:xfrm>
            </p:grpSpPr>
            <p:sp>
              <p:nvSpPr>
                <p:cNvPr id="6250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272" y="2496"/>
                  <a:ext cx="240" cy="21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solidFill>
                        <a:schemeClr val="bg2"/>
                      </a:solidFill>
                      <a:effectLst/>
                    </a:rPr>
                    <a:t>4</a:t>
                  </a:r>
                </a:p>
              </p:txBody>
            </p:sp>
            <p:sp>
              <p:nvSpPr>
                <p:cNvPr id="62502" name="Oval 38"/>
                <p:cNvSpPr>
                  <a:spLocks noChangeArrowheads="1"/>
                </p:cNvSpPr>
                <p:nvPr/>
              </p:nvSpPr>
              <p:spPr bwMode="auto">
                <a:xfrm>
                  <a:off x="4107" y="2736"/>
                  <a:ext cx="96" cy="96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rgbClr val="EC4B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2503" name="Group 39"/>
              <p:cNvGrpSpPr>
                <a:grpSpLocks/>
              </p:cNvGrpSpPr>
              <p:nvPr/>
            </p:nvGrpSpPr>
            <p:grpSpPr bwMode="auto">
              <a:xfrm>
                <a:off x="960" y="2832"/>
                <a:ext cx="288" cy="298"/>
                <a:chOff x="1008" y="2448"/>
                <a:chExt cx="288" cy="298"/>
              </a:xfrm>
            </p:grpSpPr>
            <p:sp>
              <p:nvSpPr>
                <p:cNvPr id="6250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08" y="2496"/>
                  <a:ext cx="192" cy="2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lt-LT" altLang="lt-LT" sz="2000" b="1">
                    <a:solidFill>
                      <a:schemeClr val="bg2"/>
                    </a:solidFill>
                    <a:effectLst/>
                  </a:endParaRPr>
                </a:p>
              </p:txBody>
            </p:sp>
            <p:sp>
              <p:nvSpPr>
                <p:cNvPr id="6250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008" y="2448"/>
                  <a:ext cx="192" cy="2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lt-LT" altLang="lt-LT" sz="2000" b="1">
                      <a:solidFill>
                        <a:schemeClr val="bg2"/>
                      </a:solidFill>
                      <a:effectLst/>
                    </a:rPr>
                    <a:t>1</a:t>
                  </a:r>
                </a:p>
              </p:txBody>
            </p:sp>
            <p:sp>
              <p:nvSpPr>
                <p:cNvPr id="62506" name="Oval 42"/>
                <p:cNvSpPr>
                  <a:spLocks noChangeArrowheads="1"/>
                </p:cNvSpPr>
                <p:nvPr/>
              </p:nvSpPr>
              <p:spPr bwMode="auto">
                <a:xfrm>
                  <a:off x="1200" y="2544"/>
                  <a:ext cx="96" cy="96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rgbClr val="EC4B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2507" name="Group 43"/>
              <p:cNvGrpSpPr>
                <a:grpSpLocks/>
              </p:cNvGrpSpPr>
              <p:nvPr/>
            </p:nvGrpSpPr>
            <p:grpSpPr bwMode="auto">
              <a:xfrm>
                <a:off x="1776" y="3744"/>
                <a:ext cx="240" cy="314"/>
                <a:chOff x="1872" y="3408"/>
                <a:chExt cx="240" cy="314"/>
              </a:xfrm>
            </p:grpSpPr>
            <p:sp>
              <p:nvSpPr>
                <p:cNvPr id="6250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872" y="3504"/>
                  <a:ext cx="240" cy="21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solidFill>
                        <a:schemeClr val="bg2"/>
                      </a:solidFill>
                      <a:effectLst/>
                    </a:rPr>
                    <a:t>6</a:t>
                  </a:r>
                </a:p>
              </p:txBody>
            </p:sp>
            <p:sp>
              <p:nvSpPr>
                <p:cNvPr id="62509" name="Oval 45"/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rgbClr val="EC4B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2510" name="Group 46"/>
              <p:cNvGrpSpPr>
                <a:grpSpLocks/>
              </p:cNvGrpSpPr>
              <p:nvPr/>
            </p:nvGrpSpPr>
            <p:grpSpPr bwMode="auto">
              <a:xfrm>
                <a:off x="1776" y="2832"/>
                <a:ext cx="240" cy="288"/>
                <a:chOff x="1824" y="2448"/>
                <a:chExt cx="240" cy="288"/>
              </a:xfrm>
            </p:grpSpPr>
            <p:sp>
              <p:nvSpPr>
                <p:cNvPr id="6251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240" cy="21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solidFill>
                        <a:schemeClr val="bg2"/>
                      </a:solidFill>
                      <a:effectLst/>
                    </a:rPr>
                    <a:t>5</a:t>
                  </a:r>
                </a:p>
              </p:txBody>
            </p:sp>
            <p:sp>
              <p:nvSpPr>
                <p:cNvPr id="62512" name="Oval 48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96" cy="96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rgbClr val="EC4B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</p:grpSp>
      <p:grpSp>
        <p:nvGrpSpPr>
          <p:cNvPr id="62522" name="Group 58"/>
          <p:cNvGrpSpPr>
            <a:grpSpLocks/>
          </p:cNvGrpSpPr>
          <p:nvPr/>
        </p:nvGrpSpPr>
        <p:grpSpPr bwMode="auto">
          <a:xfrm>
            <a:off x="3235325" y="3371850"/>
            <a:ext cx="1336675" cy="1470025"/>
            <a:chOff x="2470" y="1824"/>
            <a:chExt cx="842" cy="926"/>
          </a:xfrm>
        </p:grpSpPr>
        <p:sp>
          <p:nvSpPr>
            <p:cNvPr id="62523" name="Oval 59"/>
            <p:cNvSpPr>
              <a:spLocks noChangeArrowheads="1"/>
            </p:cNvSpPr>
            <p:nvPr/>
          </p:nvSpPr>
          <p:spPr bwMode="auto">
            <a:xfrm>
              <a:off x="2470" y="2616"/>
              <a:ext cx="134" cy="134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rgbClr val="EC4B3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2524" name="Group 60"/>
            <p:cNvGrpSpPr>
              <a:grpSpLocks/>
            </p:cNvGrpSpPr>
            <p:nvPr/>
          </p:nvGrpSpPr>
          <p:grpSpPr bwMode="auto">
            <a:xfrm>
              <a:off x="2552" y="1824"/>
              <a:ext cx="760" cy="831"/>
              <a:chOff x="2552" y="1824"/>
              <a:chExt cx="760" cy="831"/>
            </a:xfrm>
          </p:grpSpPr>
          <p:sp>
            <p:nvSpPr>
              <p:cNvPr id="62525" name="Freeform 61"/>
              <p:cNvSpPr>
                <a:spLocks/>
              </p:cNvSpPr>
              <p:nvPr/>
            </p:nvSpPr>
            <p:spPr bwMode="auto">
              <a:xfrm>
                <a:off x="2552" y="1917"/>
                <a:ext cx="621" cy="738"/>
              </a:xfrm>
              <a:custGeom>
                <a:avLst/>
                <a:gdLst>
                  <a:gd name="T0" fmla="*/ 0 w 621"/>
                  <a:gd name="T1" fmla="*/ 738 h 738"/>
                  <a:gd name="T2" fmla="*/ 621 w 621"/>
                  <a:gd name="T3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1" h="738">
                    <a:moveTo>
                      <a:pt x="0" y="738"/>
                    </a:moveTo>
                    <a:lnTo>
                      <a:pt x="621" y="0"/>
                    </a:lnTo>
                  </a:path>
                </a:pathLst>
              </a:custGeom>
              <a:solidFill>
                <a:schemeClr val="hlink"/>
              </a:solidFill>
              <a:ln w="57150">
                <a:solidFill>
                  <a:srgbClr val="A5002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2526" name="Oval 62"/>
              <p:cNvSpPr>
                <a:spLocks noChangeArrowheads="1"/>
              </p:cNvSpPr>
              <p:nvPr/>
            </p:nvSpPr>
            <p:spPr bwMode="auto">
              <a:xfrm>
                <a:off x="3176" y="1824"/>
                <a:ext cx="136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rgbClr val="EC4B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lt-LT" altLang="lt-LT" sz="2000" b="1">
                  <a:solidFill>
                    <a:schemeClr val="bg2"/>
                  </a:solidFill>
                  <a:effectLst/>
                </a:endParaRPr>
              </a:p>
            </p:txBody>
          </p:sp>
        </p:grpSp>
      </p:grpSp>
      <p:grpSp>
        <p:nvGrpSpPr>
          <p:cNvPr id="62527" name="Group 63"/>
          <p:cNvGrpSpPr>
            <a:grpSpLocks/>
          </p:cNvGrpSpPr>
          <p:nvPr/>
        </p:nvGrpSpPr>
        <p:grpSpPr bwMode="auto">
          <a:xfrm>
            <a:off x="4567238" y="3295650"/>
            <a:ext cx="1482725" cy="212725"/>
            <a:chOff x="3309" y="1776"/>
            <a:chExt cx="934" cy="134"/>
          </a:xfrm>
        </p:grpSpPr>
        <p:sp>
          <p:nvSpPr>
            <p:cNvPr id="62528" name="Freeform 64"/>
            <p:cNvSpPr>
              <a:spLocks/>
            </p:cNvSpPr>
            <p:nvPr/>
          </p:nvSpPr>
          <p:spPr bwMode="auto">
            <a:xfrm>
              <a:off x="3309" y="1843"/>
              <a:ext cx="786" cy="21"/>
            </a:xfrm>
            <a:custGeom>
              <a:avLst/>
              <a:gdLst>
                <a:gd name="T0" fmla="*/ 0 w 786"/>
                <a:gd name="T1" fmla="*/ 21 h 21"/>
                <a:gd name="T2" fmla="*/ 786 w 786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6" h="21">
                  <a:moveTo>
                    <a:pt x="0" y="21"/>
                  </a:moveTo>
                  <a:lnTo>
                    <a:pt x="786" y="0"/>
                  </a:lnTo>
                </a:path>
              </a:pathLst>
            </a:custGeom>
            <a:solidFill>
              <a:schemeClr val="hlink"/>
            </a:solidFill>
            <a:ln w="57150">
              <a:solidFill>
                <a:srgbClr val="A5002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62529" name="Oval 65"/>
            <p:cNvSpPr>
              <a:spLocks noChangeArrowheads="1"/>
            </p:cNvSpPr>
            <p:nvPr/>
          </p:nvSpPr>
          <p:spPr bwMode="auto">
            <a:xfrm>
              <a:off x="4109" y="1776"/>
              <a:ext cx="134" cy="134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rgbClr val="EC4B3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62616" name="Group 152"/>
          <p:cNvGrpSpPr>
            <a:grpSpLocks/>
          </p:cNvGrpSpPr>
          <p:nvPr/>
        </p:nvGrpSpPr>
        <p:grpSpPr bwMode="auto">
          <a:xfrm>
            <a:off x="4419600" y="3505200"/>
            <a:ext cx="1454150" cy="1527175"/>
            <a:chOff x="1872" y="2196"/>
            <a:chExt cx="916" cy="962"/>
          </a:xfrm>
        </p:grpSpPr>
        <p:sp>
          <p:nvSpPr>
            <p:cNvPr id="62521" name="Oval 57"/>
            <p:cNvSpPr>
              <a:spLocks noChangeArrowheads="1"/>
            </p:cNvSpPr>
            <p:nvPr/>
          </p:nvSpPr>
          <p:spPr bwMode="auto">
            <a:xfrm>
              <a:off x="1872" y="3024"/>
              <a:ext cx="134" cy="134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rgbClr val="EC4B3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62538" name="Freeform 74"/>
            <p:cNvSpPr>
              <a:spLocks/>
            </p:cNvSpPr>
            <p:nvPr/>
          </p:nvSpPr>
          <p:spPr bwMode="auto">
            <a:xfrm>
              <a:off x="2012" y="2196"/>
              <a:ext cx="776" cy="807"/>
            </a:xfrm>
            <a:custGeom>
              <a:avLst/>
              <a:gdLst>
                <a:gd name="T0" fmla="*/ 776 w 776"/>
                <a:gd name="T1" fmla="*/ 0 h 807"/>
                <a:gd name="T2" fmla="*/ 0 w 776"/>
                <a:gd name="T3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6" h="807">
                  <a:moveTo>
                    <a:pt x="776" y="0"/>
                  </a:moveTo>
                  <a:lnTo>
                    <a:pt x="0" y="807"/>
                  </a:lnTo>
                </a:path>
              </a:pathLst>
            </a:custGeom>
            <a:solidFill>
              <a:schemeClr val="hlink"/>
            </a:solidFill>
            <a:ln w="57150">
              <a:solidFill>
                <a:srgbClr val="A5002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lt-LT"/>
            </a:p>
          </p:txBody>
        </p:sp>
      </p:grpSp>
      <p:sp>
        <p:nvSpPr>
          <p:cNvPr id="62546" name="Freeform 82"/>
          <p:cNvSpPr>
            <a:spLocks/>
          </p:cNvSpPr>
          <p:nvPr/>
        </p:nvSpPr>
        <p:spPr bwMode="auto">
          <a:xfrm>
            <a:off x="4743450" y="3587750"/>
            <a:ext cx="1116013" cy="1216025"/>
          </a:xfrm>
          <a:custGeom>
            <a:avLst/>
            <a:gdLst>
              <a:gd name="T0" fmla="*/ 0 w 703"/>
              <a:gd name="T1" fmla="*/ 766 h 766"/>
              <a:gd name="T2" fmla="*/ 703 w 703"/>
              <a:gd name="T3" fmla="*/ 0 h 7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03" h="766">
                <a:moveTo>
                  <a:pt x="0" y="766"/>
                </a:moveTo>
                <a:lnTo>
                  <a:pt x="703" y="0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</p:spPr>
        <p:txBody>
          <a:bodyPr/>
          <a:lstStyle/>
          <a:p>
            <a:endParaRPr lang="lt-LT"/>
          </a:p>
        </p:txBody>
      </p:sp>
      <p:sp>
        <p:nvSpPr>
          <p:cNvPr id="62547" name="Freeform 83"/>
          <p:cNvSpPr>
            <a:spLocks/>
          </p:cNvSpPr>
          <p:nvPr/>
        </p:nvSpPr>
        <p:spPr bwMode="auto">
          <a:xfrm>
            <a:off x="4640263" y="3508375"/>
            <a:ext cx="914400" cy="0"/>
          </a:xfrm>
          <a:custGeom>
            <a:avLst/>
            <a:gdLst>
              <a:gd name="T0" fmla="*/ 576 w 576"/>
              <a:gd name="T1" fmla="*/ 0 h 1"/>
              <a:gd name="T2" fmla="*/ 0 w 57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1">
                <a:moveTo>
                  <a:pt x="576" y="0"/>
                </a:moveTo>
                <a:lnTo>
                  <a:pt x="0" y="0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</p:spPr>
        <p:txBody>
          <a:bodyPr/>
          <a:lstStyle/>
          <a:p>
            <a:endParaRPr lang="lt-LT"/>
          </a:p>
        </p:txBody>
      </p:sp>
      <p:sp>
        <p:nvSpPr>
          <p:cNvPr id="62548" name="Freeform 84"/>
          <p:cNvSpPr>
            <a:spLocks/>
          </p:cNvSpPr>
          <p:nvPr/>
        </p:nvSpPr>
        <p:spPr bwMode="auto">
          <a:xfrm>
            <a:off x="3517900" y="3781425"/>
            <a:ext cx="754063" cy="865188"/>
          </a:xfrm>
          <a:custGeom>
            <a:avLst/>
            <a:gdLst>
              <a:gd name="T0" fmla="*/ 475 w 475"/>
              <a:gd name="T1" fmla="*/ 0 h 545"/>
              <a:gd name="T2" fmla="*/ 0 w 475"/>
              <a:gd name="T3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5" h="545">
                <a:moveTo>
                  <a:pt x="475" y="0"/>
                </a:moveTo>
                <a:lnTo>
                  <a:pt x="0" y="545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</p:spPr>
        <p:txBody>
          <a:bodyPr/>
          <a:lstStyle/>
          <a:p>
            <a:endParaRPr lang="lt-LT"/>
          </a:p>
        </p:txBody>
      </p:sp>
      <p:sp>
        <p:nvSpPr>
          <p:cNvPr id="62558" name="Freeform 94"/>
          <p:cNvSpPr>
            <a:spLocks/>
          </p:cNvSpPr>
          <p:nvPr/>
        </p:nvSpPr>
        <p:spPr bwMode="auto">
          <a:xfrm>
            <a:off x="7562850" y="41402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59" name="Freeform 95"/>
          <p:cNvSpPr>
            <a:spLocks/>
          </p:cNvSpPr>
          <p:nvPr/>
        </p:nvSpPr>
        <p:spPr bwMode="auto">
          <a:xfrm>
            <a:off x="7258050" y="46736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60" name="Freeform 96"/>
          <p:cNvSpPr>
            <a:spLocks/>
          </p:cNvSpPr>
          <p:nvPr/>
        </p:nvSpPr>
        <p:spPr bwMode="auto">
          <a:xfrm>
            <a:off x="7562850" y="46736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61" name="Freeform 97"/>
          <p:cNvSpPr>
            <a:spLocks/>
          </p:cNvSpPr>
          <p:nvPr/>
        </p:nvSpPr>
        <p:spPr bwMode="auto">
          <a:xfrm>
            <a:off x="7258050" y="52832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62" name="Freeform 98"/>
          <p:cNvSpPr>
            <a:spLocks/>
          </p:cNvSpPr>
          <p:nvPr/>
        </p:nvSpPr>
        <p:spPr bwMode="auto">
          <a:xfrm>
            <a:off x="7562850" y="52832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63" name="Freeform 99"/>
          <p:cNvSpPr>
            <a:spLocks/>
          </p:cNvSpPr>
          <p:nvPr/>
        </p:nvSpPr>
        <p:spPr bwMode="auto">
          <a:xfrm>
            <a:off x="7867650" y="52832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64" name="Freeform 100"/>
          <p:cNvSpPr>
            <a:spLocks/>
          </p:cNvSpPr>
          <p:nvPr/>
        </p:nvSpPr>
        <p:spPr bwMode="auto">
          <a:xfrm>
            <a:off x="8172450" y="52832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65" name="Freeform 101"/>
          <p:cNvSpPr>
            <a:spLocks/>
          </p:cNvSpPr>
          <p:nvPr/>
        </p:nvSpPr>
        <p:spPr bwMode="auto">
          <a:xfrm>
            <a:off x="7258050" y="58166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66" name="Freeform 102"/>
          <p:cNvSpPr>
            <a:spLocks/>
          </p:cNvSpPr>
          <p:nvPr/>
        </p:nvSpPr>
        <p:spPr bwMode="auto">
          <a:xfrm>
            <a:off x="7562850" y="58166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71" name="Freeform 107"/>
          <p:cNvSpPr>
            <a:spLocks/>
          </p:cNvSpPr>
          <p:nvPr/>
        </p:nvSpPr>
        <p:spPr bwMode="auto">
          <a:xfrm>
            <a:off x="7867650" y="41402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72" name="Freeform 108"/>
          <p:cNvSpPr>
            <a:spLocks/>
          </p:cNvSpPr>
          <p:nvPr/>
        </p:nvSpPr>
        <p:spPr bwMode="auto">
          <a:xfrm>
            <a:off x="7562850" y="30734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73" name="Freeform 109"/>
          <p:cNvSpPr>
            <a:spLocks/>
          </p:cNvSpPr>
          <p:nvPr/>
        </p:nvSpPr>
        <p:spPr bwMode="auto">
          <a:xfrm>
            <a:off x="7867650" y="3073400"/>
            <a:ext cx="381000" cy="381000"/>
          </a:xfrm>
          <a:custGeom>
            <a:avLst/>
            <a:gdLst>
              <a:gd name="T0" fmla="*/ 203 w 203"/>
              <a:gd name="T1" fmla="*/ 0 h 245"/>
              <a:gd name="T2" fmla="*/ 0 w 203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245">
                <a:moveTo>
                  <a:pt x="203" y="0"/>
                </a:moveTo>
                <a:lnTo>
                  <a:pt x="0" y="245"/>
                </a:lnTo>
              </a:path>
            </a:pathLst>
          </a:custGeom>
          <a:noFill/>
          <a:ln w="28575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597" name="Rectangle 133"/>
          <p:cNvSpPr>
            <a:spLocks noChangeArrowheads="1"/>
          </p:cNvSpPr>
          <p:nvPr/>
        </p:nvSpPr>
        <p:spPr bwMode="auto">
          <a:xfrm>
            <a:off x="4138613" y="1406525"/>
            <a:ext cx="381000" cy="1085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lt-LT" altLang="lt-LT" sz="2800">
              <a:solidFill>
                <a:srgbClr val="0000FF"/>
              </a:solidFill>
              <a:effectLst/>
            </a:endParaRPr>
          </a:p>
        </p:txBody>
      </p:sp>
      <p:sp>
        <p:nvSpPr>
          <p:cNvPr id="62608" name="Rectangle 144"/>
          <p:cNvSpPr>
            <a:spLocks noChangeArrowheads="1"/>
          </p:cNvSpPr>
          <p:nvPr/>
        </p:nvSpPr>
        <p:spPr bwMode="auto">
          <a:xfrm>
            <a:off x="3128963" y="1384300"/>
            <a:ext cx="381000" cy="1085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lt-LT" altLang="lt-LT" sz="2800">
              <a:solidFill>
                <a:srgbClr val="0000FF"/>
              </a:solidFill>
              <a:effectLst/>
            </a:endParaRPr>
          </a:p>
        </p:txBody>
      </p:sp>
      <p:sp>
        <p:nvSpPr>
          <p:cNvPr id="62610" name="Rectangle 146"/>
          <p:cNvSpPr>
            <a:spLocks noChangeArrowheads="1"/>
          </p:cNvSpPr>
          <p:nvPr/>
        </p:nvSpPr>
        <p:spPr bwMode="auto">
          <a:xfrm>
            <a:off x="2541588" y="1385888"/>
            <a:ext cx="381000" cy="1085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lt-LT" altLang="lt-LT" sz="2800">
              <a:solidFill>
                <a:srgbClr val="0000FF"/>
              </a:solidFill>
              <a:effectLst/>
            </a:endParaRPr>
          </a:p>
        </p:txBody>
      </p:sp>
      <p:sp>
        <p:nvSpPr>
          <p:cNvPr id="62618" name="Text Box 154"/>
          <p:cNvSpPr txBox="1">
            <a:spLocks noChangeArrowheads="1"/>
          </p:cNvSpPr>
          <p:nvPr/>
        </p:nvSpPr>
        <p:spPr bwMode="auto">
          <a:xfrm>
            <a:off x="5334000" y="914400"/>
            <a:ext cx="3810000" cy="19796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solidFill>
                  <a:schemeClr val="bg1"/>
                </a:solidFill>
                <a:effectLst/>
              </a:rPr>
              <a:t>Viršūnių apėjimo tvarka, bei gauti nepriklausomi ciklai priklausys nuo gretimumo struktūros</a:t>
            </a:r>
          </a:p>
        </p:txBody>
      </p:sp>
      <p:sp>
        <p:nvSpPr>
          <p:cNvPr id="62621" name="Text Box 157"/>
          <p:cNvSpPr txBox="1">
            <a:spLocks noChangeArrowheads="1"/>
          </p:cNvSpPr>
          <p:nvPr/>
        </p:nvSpPr>
        <p:spPr bwMode="auto">
          <a:xfrm>
            <a:off x="5334000" y="914400"/>
            <a:ext cx="3810000" cy="19796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solidFill>
                  <a:schemeClr val="bg1"/>
                </a:solidFill>
                <a:effectLst/>
              </a:rPr>
              <a:t>Atėję į aplankytą viršūnę žiūrime, ar susidarė cikas t.y. gal briauna, kuria einame, yra atvirkštinė</a:t>
            </a:r>
          </a:p>
        </p:txBody>
      </p:sp>
      <p:sp>
        <p:nvSpPr>
          <p:cNvPr id="62629" name="Rectangle 165"/>
          <p:cNvSpPr>
            <a:spLocks noChangeArrowheads="1"/>
          </p:cNvSpPr>
          <p:nvPr/>
        </p:nvSpPr>
        <p:spPr bwMode="auto">
          <a:xfrm>
            <a:off x="755650" y="228600"/>
            <a:ext cx="76962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2400" b="1">
                <a:solidFill>
                  <a:srgbClr val="EC4B3A"/>
                </a:solidFill>
                <a:effectLst/>
              </a:rPr>
              <a:t>(</a:t>
            </a:r>
            <a:r>
              <a:rPr lang="lt-LT" altLang="lt-LT" sz="2400" b="1" i="1">
                <a:solidFill>
                  <a:srgbClr val="EC4B3A"/>
                </a:solidFill>
                <a:effectLst/>
              </a:rPr>
              <a:t>prec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[</a:t>
            </a:r>
            <a:r>
              <a:rPr lang="lt-LT" altLang="lt-LT" sz="2400" b="1" i="1">
                <a:solidFill>
                  <a:srgbClr val="EC4B3A"/>
                </a:solidFill>
                <a:effectLst/>
              </a:rPr>
              <a:t>v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] </a:t>
            </a:r>
            <a:r>
              <a:rPr lang="lt-LT" altLang="lt-LT" sz="2400" b="1">
                <a:solidFill>
                  <a:srgbClr val="EC4B3A"/>
                </a:solidFill>
                <a:effectLst/>
                <a:sym typeface="Symbol" panose="05050102010706020507" pitchFamily="18" charset="2"/>
              </a:rPr>
              <a:t>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 0 ) </a:t>
            </a:r>
            <a:r>
              <a:rPr lang="lt-LT" altLang="lt-LT" sz="2400" b="1" i="1">
                <a:solidFill>
                  <a:srgbClr val="EC4B3A"/>
                </a:solidFill>
                <a:effectLst/>
              </a:rPr>
              <a:t>and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 (</a:t>
            </a:r>
            <a:r>
              <a:rPr lang="lt-LT" altLang="lt-LT" sz="2400" b="1" i="1">
                <a:solidFill>
                  <a:srgbClr val="EC4B3A"/>
                </a:solidFill>
                <a:effectLst/>
              </a:rPr>
              <a:t>prec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[</a:t>
            </a:r>
            <a:r>
              <a:rPr lang="lt-LT" altLang="lt-LT" sz="2400" b="1" i="1">
                <a:solidFill>
                  <a:srgbClr val="EC4B3A"/>
                </a:solidFill>
                <a:effectLst/>
              </a:rPr>
              <a:t>u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] </a:t>
            </a:r>
            <a:r>
              <a:rPr lang="lt-LT" altLang="lt-LT" sz="2400" b="1">
                <a:solidFill>
                  <a:srgbClr val="EC4B3A"/>
                </a:solidFill>
                <a:effectLst/>
                <a:sym typeface="Symbol" panose="05050102010706020507" pitchFamily="18" charset="2"/>
              </a:rPr>
              <a:t>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 </a:t>
            </a:r>
            <a:r>
              <a:rPr lang="lt-LT" altLang="lt-LT" sz="2400" b="1" i="1">
                <a:solidFill>
                  <a:srgbClr val="EC4B3A"/>
                </a:solidFill>
                <a:effectLst/>
              </a:rPr>
              <a:t>v 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) and (</a:t>
            </a:r>
            <a:r>
              <a:rPr lang="lt-LT" altLang="lt-LT" sz="2400" b="1" i="1">
                <a:solidFill>
                  <a:srgbClr val="EC4B3A"/>
                </a:solidFill>
                <a:effectLst/>
              </a:rPr>
              <a:t>nr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[</a:t>
            </a:r>
            <a:r>
              <a:rPr lang="lt-LT" altLang="lt-LT" sz="2400" b="1" i="1">
                <a:solidFill>
                  <a:srgbClr val="EC4B3A"/>
                </a:solidFill>
                <a:effectLst/>
              </a:rPr>
              <a:t>v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] &lt; </a:t>
            </a:r>
            <a:r>
              <a:rPr lang="lt-LT" altLang="lt-LT" sz="2400" b="1" i="1">
                <a:solidFill>
                  <a:srgbClr val="EC4B3A"/>
                </a:solidFill>
                <a:effectLst/>
              </a:rPr>
              <a:t>nr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[</a:t>
            </a:r>
            <a:r>
              <a:rPr lang="lt-LT" altLang="lt-LT" sz="2400" b="1" i="1">
                <a:solidFill>
                  <a:srgbClr val="EC4B3A"/>
                </a:solidFill>
                <a:effectLst/>
              </a:rPr>
              <a:t>u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])</a:t>
            </a:r>
          </a:p>
        </p:txBody>
      </p:sp>
      <p:grpSp>
        <p:nvGrpSpPr>
          <p:cNvPr id="62642" name="Group 178"/>
          <p:cNvGrpSpPr>
            <a:grpSpLocks/>
          </p:cNvGrpSpPr>
          <p:nvPr/>
        </p:nvGrpSpPr>
        <p:grpSpPr bwMode="auto">
          <a:xfrm>
            <a:off x="4964113" y="901700"/>
            <a:ext cx="4179887" cy="1565275"/>
            <a:chOff x="2983" y="568"/>
            <a:chExt cx="2633" cy="986"/>
          </a:xfrm>
        </p:grpSpPr>
        <p:sp>
          <p:nvSpPr>
            <p:cNvPr id="62636" name="Text Box 172"/>
            <p:cNvSpPr txBox="1">
              <a:spLocks noChangeArrowheads="1"/>
            </p:cNvSpPr>
            <p:nvPr/>
          </p:nvSpPr>
          <p:spPr bwMode="auto">
            <a:xfrm>
              <a:off x="3360" y="576"/>
              <a:ext cx="2256" cy="97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>
                  <a:solidFill>
                    <a:schemeClr val="bg1"/>
                  </a:solidFill>
                  <a:effectLst/>
                </a:rPr>
                <a:t>Negalioja sąlyga. </a:t>
              </a:r>
            </a:p>
            <a:p>
              <a:pPr algn="ctr"/>
              <a:r>
                <a:rPr lang="lt-LT" altLang="lt-LT" sz="2400">
                  <a:solidFill>
                    <a:schemeClr val="bg1"/>
                  </a:solidFill>
                  <a:effectLst/>
                </a:rPr>
                <a:t> Briauna (21) nėra atvirkštinė. </a:t>
              </a:r>
            </a:p>
            <a:p>
              <a:pPr algn="ctr"/>
              <a:r>
                <a:rPr lang="lt-LT" altLang="lt-LT" sz="2400">
                  <a:solidFill>
                    <a:schemeClr val="bg1"/>
                  </a:solidFill>
                  <a:effectLst/>
                </a:rPr>
                <a:t>Tęsiame paiešką.</a:t>
              </a:r>
            </a:p>
          </p:txBody>
        </p:sp>
        <p:cxnSp>
          <p:nvCxnSpPr>
            <p:cNvPr id="62639" name="AutoShape 175"/>
            <p:cNvCxnSpPr>
              <a:cxnSpLocks noChangeShapeType="1"/>
              <a:stCxn id="62641" idx="1"/>
            </p:cNvCxnSpPr>
            <p:nvPr/>
          </p:nvCxnSpPr>
          <p:spPr bwMode="auto">
            <a:xfrm rot="5400000" flipH="1">
              <a:off x="3263" y="288"/>
              <a:ext cx="159" cy="720"/>
            </a:xfrm>
            <a:prstGeom prst="bentConnector3">
              <a:avLst>
                <a:gd name="adj1" fmla="val 42134"/>
              </a:avLst>
            </a:prstGeom>
            <a:noFill/>
            <a:ln w="12700">
              <a:solidFill>
                <a:srgbClr val="EC4B3A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641" name="Oval 177"/>
            <p:cNvSpPr>
              <a:spLocks noChangeArrowheads="1"/>
            </p:cNvSpPr>
            <p:nvPr/>
          </p:nvSpPr>
          <p:spPr bwMode="auto">
            <a:xfrm>
              <a:off x="3696" y="72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62643" name="Group 179"/>
          <p:cNvGrpSpPr>
            <a:grpSpLocks/>
          </p:cNvGrpSpPr>
          <p:nvPr/>
        </p:nvGrpSpPr>
        <p:grpSpPr bwMode="auto">
          <a:xfrm>
            <a:off x="4716463" y="901700"/>
            <a:ext cx="4427537" cy="1568450"/>
            <a:chOff x="2983" y="568"/>
            <a:chExt cx="2633" cy="793"/>
          </a:xfrm>
        </p:grpSpPr>
        <p:sp>
          <p:nvSpPr>
            <p:cNvPr id="62644" name="Text Box 180"/>
            <p:cNvSpPr txBox="1">
              <a:spLocks noChangeArrowheads="1"/>
            </p:cNvSpPr>
            <p:nvPr/>
          </p:nvSpPr>
          <p:spPr bwMode="auto">
            <a:xfrm>
              <a:off x="3360" y="576"/>
              <a:ext cx="2256" cy="78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>
                  <a:solidFill>
                    <a:schemeClr val="bg1"/>
                  </a:solidFill>
                  <a:effectLst/>
                </a:rPr>
                <a:t>Negalioja sąlyga. </a:t>
              </a:r>
            </a:p>
            <a:p>
              <a:pPr algn="ctr"/>
              <a:r>
                <a:rPr lang="lt-LT" altLang="lt-LT" sz="2400">
                  <a:solidFill>
                    <a:schemeClr val="bg1"/>
                  </a:solidFill>
                  <a:effectLst/>
                </a:rPr>
                <a:t> Briauna (32) nėra atvirkštinė. </a:t>
              </a:r>
            </a:p>
            <a:p>
              <a:pPr algn="ctr"/>
              <a:r>
                <a:rPr lang="lt-LT" altLang="lt-LT" sz="2400">
                  <a:solidFill>
                    <a:schemeClr val="bg1"/>
                  </a:solidFill>
                  <a:effectLst/>
                </a:rPr>
                <a:t>Tęsiame paiešką.</a:t>
              </a:r>
            </a:p>
          </p:txBody>
        </p:sp>
        <p:cxnSp>
          <p:nvCxnSpPr>
            <p:cNvPr id="62645" name="AutoShape 181"/>
            <p:cNvCxnSpPr>
              <a:cxnSpLocks noChangeShapeType="1"/>
              <a:stCxn id="62646" idx="1"/>
            </p:cNvCxnSpPr>
            <p:nvPr/>
          </p:nvCxnSpPr>
          <p:spPr bwMode="auto">
            <a:xfrm rot="5400000" flipH="1">
              <a:off x="3263" y="288"/>
              <a:ext cx="159" cy="720"/>
            </a:xfrm>
            <a:prstGeom prst="bentConnector3">
              <a:avLst>
                <a:gd name="adj1" fmla="val 42134"/>
              </a:avLst>
            </a:prstGeom>
            <a:noFill/>
            <a:ln w="12700">
              <a:solidFill>
                <a:srgbClr val="EC4B3A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646" name="Oval 182"/>
            <p:cNvSpPr>
              <a:spLocks noChangeArrowheads="1"/>
            </p:cNvSpPr>
            <p:nvPr/>
          </p:nvSpPr>
          <p:spPr bwMode="auto">
            <a:xfrm>
              <a:off x="3696" y="72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62647" name="Freeform 183"/>
          <p:cNvSpPr>
            <a:spLocks/>
          </p:cNvSpPr>
          <p:nvPr/>
        </p:nvSpPr>
        <p:spPr bwMode="auto">
          <a:xfrm>
            <a:off x="3486150" y="4754563"/>
            <a:ext cx="914400" cy="134937"/>
          </a:xfrm>
          <a:custGeom>
            <a:avLst/>
            <a:gdLst>
              <a:gd name="T0" fmla="*/ 0 w 576"/>
              <a:gd name="T1" fmla="*/ 0 h 85"/>
              <a:gd name="T2" fmla="*/ 576 w 576"/>
              <a:gd name="T3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85">
                <a:moveTo>
                  <a:pt x="0" y="0"/>
                </a:moveTo>
                <a:lnTo>
                  <a:pt x="576" y="85"/>
                </a:lnTo>
              </a:path>
            </a:pathLst>
          </a:custGeom>
          <a:solidFill>
            <a:schemeClr val="hlink"/>
          </a:solidFill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649" name="Text Box 185"/>
          <p:cNvSpPr txBox="1">
            <a:spLocks noChangeArrowheads="1"/>
          </p:cNvSpPr>
          <p:nvPr/>
        </p:nvSpPr>
        <p:spPr bwMode="auto">
          <a:xfrm>
            <a:off x="5334000" y="914400"/>
            <a:ext cx="3810000" cy="19796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solidFill>
                  <a:schemeClr val="bg1"/>
                </a:solidFill>
                <a:effectLst/>
              </a:rPr>
              <a:t>Sąlyga galioja. </a:t>
            </a:r>
          </a:p>
          <a:p>
            <a:pPr algn="ctr"/>
            <a:r>
              <a:rPr lang="lt-LT" altLang="lt-LT" sz="2400">
                <a:solidFill>
                  <a:schemeClr val="bg1"/>
                </a:solidFill>
                <a:effectLst/>
              </a:rPr>
              <a:t> Briauna (51) atvirkštinė. </a:t>
            </a:r>
          </a:p>
          <a:p>
            <a:pPr algn="ctr"/>
            <a:r>
              <a:rPr lang="lt-LT" altLang="lt-LT" sz="2400">
                <a:solidFill>
                  <a:schemeClr val="bg1"/>
                </a:solidFill>
                <a:effectLst/>
              </a:rPr>
              <a:t>“Konstruojame” ciklą ir tęsiame paiešką iš 5</a:t>
            </a:r>
          </a:p>
        </p:txBody>
      </p:sp>
      <p:sp>
        <p:nvSpPr>
          <p:cNvPr id="62652" name="Text Box 188"/>
          <p:cNvSpPr txBox="1">
            <a:spLocks noChangeArrowheads="1"/>
          </p:cNvSpPr>
          <p:nvPr/>
        </p:nvSpPr>
        <p:spPr bwMode="auto">
          <a:xfrm>
            <a:off x="250825" y="3873500"/>
            <a:ext cx="2198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800" b="1">
                <a:solidFill>
                  <a:srgbClr val="0000FF"/>
                </a:solidFill>
                <a:effectLst/>
              </a:rPr>
              <a:t>C</a:t>
            </a:r>
            <a:r>
              <a:rPr lang="lt-LT" altLang="lt-LT" sz="2800" b="1" baseline="-22000">
                <a:solidFill>
                  <a:srgbClr val="0000FF"/>
                </a:solidFill>
                <a:effectLst/>
              </a:rPr>
              <a:t>15</a:t>
            </a:r>
            <a:r>
              <a:rPr lang="lt-LT" altLang="lt-LT" sz="2800" b="1">
                <a:solidFill>
                  <a:srgbClr val="0000FF"/>
                </a:solidFill>
                <a:effectLst/>
              </a:rPr>
              <a:t>=15</a:t>
            </a:r>
            <a:r>
              <a:rPr lang="lt-LT" altLang="lt-LT" sz="2800" b="1">
                <a:solidFill>
                  <a:srgbClr val="EC4B3A"/>
                </a:solidFill>
                <a:effectLst/>
              </a:rPr>
              <a:t>321</a:t>
            </a:r>
            <a:endParaRPr lang="lt-LT" altLang="lt-LT" sz="2800" b="1">
              <a:solidFill>
                <a:srgbClr val="0000FF"/>
              </a:solidFill>
              <a:effectLst/>
            </a:endParaRPr>
          </a:p>
        </p:txBody>
      </p:sp>
      <p:sp>
        <p:nvSpPr>
          <p:cNvPr id="62653" name="Freeform 189"/>
          <p:cNvSpPr>
            <a:spLocks/>
          </p:cNvSpPr>
          <p:nvPr/>
        </p:nvSpPr>
        <p:spPr bwMode="auto">
          <a:xfrm>
            <a:off x="4648200" y="3505200"/>
            <a:ext cx="914400" cy="0"/>
          </a:xfrm>
          <a:custGeom>
            <a:avLst/>
            <a:gdLst>
              <a:gd name="T0" fmla="*/ 576 w 576"/>
              <a:gd name="T1" fmla="*/ 0 h 1"/>
              <a:gd name="T2" fmla="*/ 0 w 57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1">
                <a:moveTo>
                  <a:pt x="576" y="0"/>
                </a:moveTo>
                <a:lnTo>
                  <a:pt x="0" y="0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</p:spPr>
        <p:txBody>
          <a:bodyPr/>
          <a:lstStyle/>
          <a:p>
            <a:endParaRPr lang="lt-LT"/>
          </a:p>
        </p:txBody>
      </p:sp>
      <p:sp>
        <p:nvSpPr>
          <p:cNvPr id="62654" name="Freeform 190"/>
          <p:cNvSpPr>
            <a:spLocks/>
          </p:cNvSpPr>
          <p:nvPr/>
        </p:nvSpPr>
        <p:spPr bwMode="auto">
          <a:xfrm>
            <a:off x="3505200" y="3810000"/>
            <a:ext cx="754063" cy="865188"/>
          </a:xfrm>
          <a:custGeom>
            <a:avLst/>
            <a:gdLst>
              <a:gd name="T0" fmla="*/ 475 w 475"/>
              <a:gd name="T1" fmla="*/ 0 h 545"/>
              <a:gd name="T2" fmla="*/ 0 w 475"/>
              <a:gd name="T3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5" h="545">
                <a:moveTo>
                  <a:pt x="475" y="0"/>
                </a:moveTo>
                <a:lnTo>
                  <a:pt x="0" y="545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</p:spPr>
        <p:txBody>
          <a:bodyPr/>
          <a:lstStyle/>
          <a:p>
            <a:endParaRPr lang="lt-LT"/>
          </a:p>
        </p:txBody>
      </p:sp>
      <p:grpSp>
        <p:nvGrpSpPr>
          <p:cNvPr id="62696" name="Group 232"/>
          <p:cNvGrpSpPr>
            <a:grpSpLocks/>
          </p:cNvGrpSpPr>
          <p:nvPr/>
        </p:nvGrpSpPr>
        <p:grpSpPr bwMode="auto">
          <a:xfrm>
            <a:off x="2835275" y="3079750"/>
            <a:ext cx="3657600" cy="3409950"/>
            <a:chOff x="1872" y="2028"/>
            <a:chExt cx="2304" cy="2148"/>
          </a:xfrm>
        </p:grpSpPr>
        <p:grpSp>
          <p:nvGrpSpPr>
            <p:cNvPr id="62655" name="Group 191"/>
            <p:cNvGrpSpPr>
              <a:grpSpLocks/>
            </p:cNvGrpSpPr>
            <p:nvPr/>
          </p:nvGrpSpPr>
          <p:grpSpPr bwMode="auto">
            <a:xfrm>
              <a:off x="1872" y="2028"/>
              <a:ext cx="2304" cy="2148"/>
              <a:chOff x="1776" y="1932"/>
              <a:chExt cx="2304" cy="2148"/>
            </a:xfrm>
          </p:grpSpPr>
          <p:sp>
            <p:nvSpPr>
              <p:cNvPr id="62656" name="Rectangle 192"/>
              <p:cNvSpPr>
                <a:spLocks noChangeArrowheads="1"/>
              </p:cNvSpPr>
              <p:nvPr/>
            </p:nvSpPr>
            <p:spPr bwMode="auto">
              <a:xfrm>
                <a:off x="1776" y="1968"/>
                <a:ext cx="2304" cy="211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grpSp>
            <p:nvGrpSpPr>
              <p:cNvPr id="62657" name="Group 193"/>
              <p:cNvGrpSpPr>
                <a:grpSpLocks/>
              </p:cNvGrpSpPr>
              <p:nvPr/>
            </p:nvGrpSpPr>
            <p:grpSpPr bwMode="auto">
              <a:xfrm>
                <a:off x="1872" y="1932"/>
                <a:ext cx="2208" cy="2138"/>
                <a:chOff x="960" y="1920"/>
                <a:chExt cx="2208" cy="2138"/>
              </a:xfrm>
            </p:grpSpPr>
            <p:sp>
              <p:nvSpPr>
                <p:cNvPr id="62658" name="Freeform 194"/>
                <p:cNvSpPr>
                  <a:spLocks/>
                </p:cNvSpPr>
                <p:nvPr/>
              </p:nvSpPr>
              <p:spPr bwMode="auto">
                <a:xfrm>
                  <a:off x="1193" y="2972"/>
                  <a:ext cx="712" cy="841"/>
                </a:xfrm>
                <a:custGeom>
                  <a:avLst/>
                  <a:gdLst>
                    <a:gd name="T0" fmla="*/ 0 w 712"/>
                    <a:gd name="T1" fmla="*/ 0 h 841"/>
                    <a:gd name="T2" fmla="*/ 712 w 712"/>
                    <a:gd name="T3" fmla="*/ 84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12" h="841">
                      <a:moveTo>
                        <a:pt x="0" y="0"/>
                      </a:moveTo>
                      <a:lnTo>
                        <a:pt x="712" y="841"/>
                      </a:lnTo>
                    </a:path>
                  </a:pathLst>
                </a:custGeom>
                <a:solidFill>
                  <a:schemeClr val="hlink"/>
                </a:solidFill>
                <a:ln w="28575">
                  <a:solidFill>
                    <a:srgbClr val="BA9F8E"/>
                  </a:solidFill>
                  <a:round/>
                  <a:headEnd/>
                  <a:tailEnd type="oval" w="sm" len="sm"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2659" name="Freeform 195"/>
                <p:cNvSpPr>
                  <a:spLocks/>
                </p:cNvSpPr>
                <p:nvPr/>
              </p:nvSpPr>
              <p:spPr bwMode="auto">
                <a:xfrm>
                  <a:off x="2832" y="2112"/>
                  <a:ext cx="1" cy="982"/>
                </a:xfrm>
                <a:custGeom>
                  <a:avLst/>
                  <a:gdLst>
                    <a:gd name="T0" fmla="*/ 0 w 1"/>
                    <a:gd name="T1" fmla="*/ 0 h 982"/>
                    <a:gd name="T2" fmla="*/ 0 w 1"/>
                    <a:gd name="T3" fmla="*/ 982 h 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982">
                      <a:moveTo>
                        <a:pt x="0" y="0"/>
                      </a:moveTo>
                      <a:lnTo>
                        <a:pt x="0" y="982"/>
                      </a:lnTo>
                    </a:path>
                  </a:pathLst>
                </a:custGeom>
                <a:solidFill>
                  <a:schemeClr val="hlink"/>
                </a:solidFill>
                <a:ln w="28575">
                  <a:solidFill>
                    <a:srgbClr val="BA9F8E"/>
                  </a:solidFill>
                  <a:round/>
                  <a:headEnd/>
                  <a:tailEnd type="oval" w="sm" len="sm"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2660" name="Freeform 196"/>
                <p:cNvSpPr>
                  <a:spLocks/>
                </p:cNvSpPr>
                <p:nvPr/>
              </p:nvSpPr>
              <p:spPr bwMode="auto">
                <a:xfrm>
                  <a:off x="1200" y="2139"/>
                  <a:ext cx="669" cy="797"/>
                </a:xfrm>
                <a:custGeom>
                  <a:avLst/>
                  <a:gdLst>
                    <a:gd name="T0" fmla="*/ 0 w 669"/>
                    <a:gd name="T1" fmla="*/ 797 h 797"/>
                    <a:gd name="T2" fmla="*/ 669 w 669"/>
                    <a:gd name="T3" fmla="*/ 0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9" h="797">
                      <a:moveTo>
                        <a:pt x="0" y="797"/>
                      </a:moveTo>
                      <a:lnTo>
                        <a:pt x="669" y="0"/>
                      </a:lnTo>
                    </a:path>
                  </a:pathLst>
                </a:custGeom>
                <a:solidFill>
                  <a:schemeClr val="hlink"/>
                </a:solidFill>
                <a:ln w="28575">
                  <a:solidFill>
                    <a:srgbClr val="BA9F8E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2661" name="Freeform 197"/>
                <p:cNvSpPr>
                  <a:spLocks/>
                </p:cNvSpPr>
                <p:nvPr/>
              </p:nvSpPr>
              <p:spPr bwMode="auto">
                <a:xfrm>
                  <a:off x="1955" y="3066"/>
                  <a:ext cx="877" cy="3"/>
                </a:xfrm>
                <a:custGeom>
                  <a:avLst/>
                  <a:gdLst>
                    <a:gd name="T0" fmla="*/ 0 w 877"/>
                    <a:gd name="T1" fmla="*/ 3 h 3"/>
                    <a:gd name="T2" fmla="*/ 877 w 877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77" h="3">
                      <a:moveTo>
                        <a:pt x="0" y="3"/>
                      </a:moveTo>
                      <a:lnTo>
                        <a:pt x="877" y="0"/>
                      </a:lnTo>
                    </a:path>
                  </a:pathLst>
                </a:custGeom>
                <a:solidFill>
                  <a:schemeClr val="hlink"/>
                </a:solidFill>
                <a:ln w="28575">
                  <a:solidFill>
                    <a:srgbClr val="BA9F8E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2662" name="Freeform 198"/>
                <p:cNvSpPr>
                  <a:spLocks/>
                </p:cNvSpPr>
                <p:nvPr/>
              </p:nvSpPr>
              <p:spPr bwMode="auto">
                <a:xfrm>
                  <a:off x="1210" y="2963"/>
                  <a:ext cx="716" cy="103"/>
                </a:xfrm>
                <a:custGeom>
                  <a:avLst/>
                  <a:gdLst>
                    <a:gd name="T0" fmla="*/ 0 w 716"/>
                    <a:gd name="T1" fmla="*/ 0 h 103"/>
                    <a:gd name="T2" fmla="*/ 716 w 716"/>
                    <a:gd name="T3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16" h="103">
                      <a:moveTo>
                        <a:pt x="0" y="0"/>
                      </a:moveTo>
                      <a:lnTo>
                        <a:pt x="716" y="103"/>
                      </a:lnTo>
                    </a:path>
                  </a:pathLst>
                </a:custGeom>
                <a:solidFill>
                  <a:schemeClr val="hlink"/>
                </a:solidFill>
                <a:ln w="28575">
                  <a:solidFill>
                    <a:srgbClr val="BA9F8E"/>
                  </a:solidFill>
                  <a:round/>
                  <a:headEnd type="none" w="sm" len="sm"/>
                  <a:tailEnd type="oval" w="sm" len="sm"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2663" name="Freeform 199"/>
                <p:cNvSpPr>
                  <a:spLocks/>
                </p:cNvSpPr>
                <p:nvPr/>
              </p:nvSpPr>
              <p:spPr bwMode="auto">
                <a:xfrm>
                  <a:off x="1905" y="3087"/>
                  <a:ext cx="27" cy="744"/>
                </a:xfrm>
                <a:custGeom>
                  <a:avLst/>
                  <a:gdLst>
                    <a:gd name="T0" fmla="*/ 0 w 27"/>
                    <a:gd name="T1" fmla="*/ 726 h 744"/>
                    <a:gd name="T2" fmla="*/ 27 w 27"/>
                    <a:gd name="T3" fmla="*/ 744 h 744"/>
                    <a:gd name="T4" fmla="*/ 23 w 27"/>
                    <a:gd name="T5" fmla="*/ 0 h 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" h="744">
                      <a:moveTo>
                        <a:pt x="0" y="726"/>
                      </a:moveTo>
                      <a:lnTo>
                        <a:pt x="27" y="744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chemeClr val="hlink"/>
                </a:solidFill>
                <a:ln w="28575">
                  <a:solidFill>
                    <a:srgbClr val="BA9F8E"/>
                  </a:solidFill>
                  <a:round/>
                  <a:headEnd type="none" w="sm" len="sm"/>
                  <a:tailEnd type="oval" w="sm" len="sm"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2664" name="Freeform 200"/>
                <p:cNvSpPr>
                  <a:spLocks/>
                </p:cNvSpPr>
                <p:nvPr/>
              </p:nvSpPr>
              <p:spPr bwMode="auto">
                <a:xfrm>
                  <a:off x="1946" y="2112"/>
                  <a:ext cx="895" cy="957"/>
                </a:xfrm>
                <a:custGeom>
                  <a:avLst/>
                  <a:gdLst>
                    <a:gd name="T0" fmla="*/ 895 w 895"/>
                    <a:gd name="T1" fmla="*/ 0 h 957"/>
                    <a:gd name="T2" fmla="*/ 0 w 895"/>
                    <a:gd name="T3" fmla="*/ 957 h 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95" h="957">
                      <a:moveTo>
                        <a:pt x="895" y="0"/>
                      </a:moveTo>
                      <a:lnTo>
                        <a:pt x="0" y="957"/>
                      </a:lnTo>
                    </a:path>
                  </a:pathLst>
                </a:custGeom>
                <a:solidFill>
                  <a:schemeClr val="hlink"/>
                </a:solidFill>
                <a:ln w="28575">
                  <a:solidFill>
                    <a:srgbClr val="BA9F8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2665" name="Freeform 201"/>
                <p:cNvSpPr>
                  <a:spLocks/>
                </p:cNvSpPr>
                <p:nvPr/>
              </p:nvSpPr>
              <p:spPr bwMode="auto">
                <a:xfrm>
                  <a:off x="1916" y="2112"/>
                  <a:ext cx="907" cy="47"/>
                </a:xfrm>
                <a:custGeom>
                  <a:avLst/>
                  <a:gdLst>
                    <a:gd name="T0" fmla="*/ 0 w 907"/>
                    <a:gd name="T1" fmla="*/ 47 h 47"/>
                    <a:gd name="T2" fmla="*/ 907 w 907"/>
                    <a:gd name="T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07" h="47">
                      <a:moveTo>
                        <a:pt x="0" y="47"/>
                      </a:moveTo>
                      <a:lnTo>
                        <a:pt x="907" y="0"/>
                      </a:lnTo>
                    </a:path>
                  </a:pathLst>
                </a:custGeom>
                <a:solidFill>
                  <a:schemeClr val="hlink"/>
                </a:solidFill>
                <a:ln w="28575">
                  <a:solidFill>
                    <a:srgbClr val="BA9F8E"/>
                  </a:solidFill>
                  <a:round/>
                  <a:headEnd/>
                  <a:tailEnd type="oval" w="sm" len="sm"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grpSp>
              <p:nvGrpSpPr>
                <p:cNvPr id="62666" name="Group 202"/>
                <p:cNvGrpSpPr>
                  <a:grpSpLocks/>
                </p:cNvGrpSpPr>
                <p:nvPr/>
              </p:nvGrpSpPr>
              <p:grpSpPr bwMode="auto">
                <a:xfrm>
                  <a:off x="2784" y="2016"/>
                  <a:ext cx="336" cy="218"/>
                  <a:chOff x="2832" y="1632"/>
                  <a:chExt cx="336" cy="218"/>
                </a:xfrm>
              </p:grpSpPr>
              <p:sp>
                <p:nvSpPr>
                  <p:cNvPr id="62667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1632"/>
                    <a:ext cx="240" cy="21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r>
                      <a:rPr lang="lt-LT" altLang="lt-LT" sz="2000" b="1">
                        <a:solidFill>
                          <a:schemeClr val="bg2"/>
                        </a:solidFill>
                        <a:effectLst/>
                      </a:rPr>
                      <a:t>3</a:t>
                    </a:r>
                  </a:p>
                </p:txBody>
              </p:sp>
              <p:sp>
                <p:nvSpPr>
                  <p:cNvPr id="62668" name="Oval 20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680"/>
                    <a:ext cx="96" cy="9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</p:grpSp>
            <p:grpSp>
              <p:nvGrpSpPr>
                <p:cNvPr id="62669" name="Group 205"/>
                <p:cNvGrpSpPr>
                  <a:grpSpLocks/>
                </p:cNvGrpSpPr>
                <p:nvPr/>
              </p:nvGrpSpPr>
              <p:grpSpPr bwMode="auto">
                <a:xfrm>
                  <a:off x="1728" y="1920"/>
                  <a:ext cx="192" cy="288"/>
                  <a:chOff x="1872" y="1488"/>
                  <a:chExt cx="192" cy="288"/>
                </a:xfrm>
              </p:grpSpPr>
              <p:sp>
                <p:nvSpPr>
                  <p:cNvPr id="62670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2" y="1488"/>
                    <a:ext cx="192" cy="19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r>
                      <a:rPr lang="lt-LT" altLang="lt-LT" sz="2000" b="1">
                        <a:solidFill>
                          <a:schemeClr val="bg2"/>
                        </a:solidFill>
                        <a:effectLst/>
                      </a:rPr>
                      <a:t>2</a:t>
                    </a:r>
                  </a:p>
                </p:txBody>
              </p:sp>
              <p:sp>
                <p:nvSpPr>
                  <p:cNvPr id="62671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680"/>
                    <a:ext cx="96" cy="9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</p:grpSp>
            <p:grpSp>
              <p:nvGrpSpPr>
                <p:cNvPr id="62672" name="Group 208"/>
                <p:cNvGrpSpPr>
                  <a:grpSpLocks/>
                </p:cNvGrpSpPr>
                <p:nvPr/>
              </p:nvGrpSpPr>
              <p:grpSpPr bwMode="auto">
                <a:xfrm>
                  <a:off x="2763" y="2784"/>
                  <a:ext cx="405" cy="336"/>
                  <a:chOff x="4107" y="2496"/>
                  <a:chExt cx="405" cy="336"/>
                </a:xfrm>
              </p:grpSpPr>
              <p:sp>
                <p:nvSpPr>
                  <p:cNvPr id="62673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2496"/>
                    <a:ext cx="240" cy="21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r>
                      <a:rPr lang="lt-LT" altLang="lt-LT" sz="2000" b="1">
                        <a:solidFill>
                          <a:schemeClr val="bg2"/>
                        </a:solidFill>
                        <a:effectLst/>
                      </a:rPr>
                      <a:t>4</a:t>
                    </a:r>
                  </a:p>
                </p:txBody>
              </p:sp>
              <p:sp>
                <p:nvSpPr>
                  <p:cNvPr id="62674" name="Oval 210"/>
                  <p:cNvSpPr>
                    <a:spLocks noChangeArrowheads="1"/>
                  </p:cNvSpPr>
                  <p:nvPr/>
                </p:nvSpPr>
                <p:spPr bwMode="auto">
                  <a:xfrm>
                    <a:off x="4107" y="2736"/>
                    <a:ext cx="96" cy="96"/>
                  </a:xfrm>
                  <a:prstGeom prst="ellipse">
                    <a:avLst/>
                  </a:prstGeom>
                  <a:solidFill>
                    <a:srgbClr val="EC4B3A"/>
                  </a:solidFill>
                  <a:ln w="9525">
                    <a:solidFill>
                      <a:srgbClr val="EC4B3A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</p:grpSp>
            <p:grpSp>
              <p:nvGrpSpPr>
                <p:cNvPr id="62675" name="Group 211"/>
                <p:cNvGrpSpPr>
                  <a:grpSpLocks/>
                </p:cNvGrpSpPr>
                <p:nvPr/>
              </p:nvGrpSpPr>
              <p:grpSpPr bwMode="auto">
                <a:xfrm>
                  <a:off x="960" y="2832"/>
                  <a:ext cx="288" cy="298"/>
                  <a:chOff x="1008" y="2448"/>
                  <a:chExt cx="288" cy="298"/>
                </a:xfrm>
              </p:grpSpPr>
              <p:sp>
                <p:nvSpPr>
                  <p:cNvPr id="62676" name="Text Box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8" y="2496"/>
                    <a:ext cx="192" cy="2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lt-LT" altLang="lt-LT" sz="2000" b="1">
                      <a:solidFill>
                        <a:schemeClr val="bg2"/>
                      </a:solidFill>
                      <a:effectLst/>
                    </a:endParaRPr>
                  </a:p>
                </p:txBody>
              </p:sp>
              <p:sp>
                <p:nvSpPr>
                  <p:cNvPr id="62677" name="Text 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8" y="2448"/>
                    <a:ext cx="192" cy="2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lt-LT" altLang="lt-LT" sz="2000" b="1">
                        <a:solidFill>
                          <a:schemeClr val="bg2"/>
                        </a:solidFill>
                        <a:effectLst/>
                      </a:rPr>
                      <a:t>1</a:t>
                    </a:r>
                  </a:p>
                </p:txBody>
              </p:sp>
              <p:sp>
                <p:nvSpPr>
                  <p:cNvPr id="62678" name="Oval 21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544"/>
                    <a:ext cx="96" cy="9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</p:grpSp>
            <p:grpSp>
              <p:nvGrpSpPr>
                <p:cNvPr id="62679" name="Group 215"/>
                <p:cNvGrpSpPr>
                  <a:grpSpLocks/>
                </p:cNvGrpSpPr>
                <p:nvPr/>
              </p:nvGrpSpPr>
              <p:grpSpPr bwMode="auto">
                <a:xfrm>
                  <a:off x="1776" y="3744"/>
                  <a:ext cx="240" cy="314"/>
                  <a:chOff x="1872" y="3408"/>
                  <a:chExt cx="240" cy="314"/>
                </a:xfrm>
              </p:grpSpPr>
              <p:sp>
                <p:nvSpPr>
                  <p:cNvPr id="62680" name="Text 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2" y="3504"/>
                    <a:ext cx="240" cy="21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r>
                      <a:rPr lang="lt-LT" altLang="lt-LT" sz="2000" b="1">
                        <a:solidFill>
                          <a:schemeClr val="bg2"/>
                        </a:solidFill>
                        <a:effectLst/>
                      </a:rPr>
                      <a:t>6</a:t>
                    </a:r>
                  </a:p>
                </p:txBody>
              </p:sp>
              <p:sp>
                <p:nvSpPr>
                  <p:cNvPr id="62681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408"/>
                    <a:ext cx="96" cy="96"/>
                  </a:xfrm>
                  <a:prstGeom prst="ellipse">
                    <a:avLst/>
                  </a:prstGeom>
                  <a:solidFill>
                    <a:srgbClr val="EC4B3A"/>
                  </a:solidFill>
                  <a:ln w="9525">
                    <a:solidFill>
                      <a:srgbClr val="EC4B3A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</p:grpSp>
            <p:grpSp>
              <p:nvGrpSpPr>
                <p:cNvPr id="62682" name="Group 218"/>
                <p:cNvGrpSpPr>
                  <a:grpSpLocks/>
                </p:cNvGrpSpPr>
                <p:nvPr/>
              </p:nvGrpSpPr>
              <p:grpSpPr bwMode="auto">
                <a:xfrm>
                  <a:off x="1776" y="2832"/>
                  <a:ext cx="240" cy="288"/>
                  <a:chOff x="1824" y="2448"/>
                  <a:chExt cx="240" cy="288"/>
                </a:xfrm>
              </p:grpSpPr>
              <p:sp>
                <p:nvSpPr>
                  <p:cNvPr id="62683" name="Text 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448"/>
                    <a:ext cx="240" cy="21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r>
                      <a:rPr lang="lt-LT" altLang="lt-LT" sz="2000" b="1">
                        <a:solidFill>
                          <a:schemeClr val="bg2"/>
                        </a:solidFill>
                        <a:effectLst/>
                      </a:rPr>
                      <a:t>5</a:t>
                    </a:r>
                  </a:p>
                </p:txBody>
              </p:sp>
              <p:sp>
                <p:nvSpPr>
                  <p:cNvPr id="62684" name="Oval 22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640"/>
                    <a:ext cx="96" cy="9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</p:grpSp>
          </p:grpSp>
        </p:grpSp>
        <p:grpSp>
          <p:nvGrpSpPr>
            <p:cNvPr id="62685" name="Group 221"/>
            <p:cNvGrpSpPr>
              <a:grpSpLocks/>
            </p:cNvGrpSpPr>
            <p:nvPr/>
          </p:nvGrpSpPr>
          <p:grpSpPr bwMode="auto">
            <a:xfrm>
              <a:off x="2134" y="2220"/>
              <a:ext cx="842" cy="926"/>
              <a:chOff x="2470" y="1824"/>
              <a:chExt cx="842" cy="926"/>
            </a:xfrm>
          </p:grpSpPr>
          <p:sp>
            <p:nvSpPr>
              <p:cNvPr id="62686" name="Oval 222"/>
              <p:cNvSpPr>
                <a:spLocks noChangeArrowheads="1"/>
              </p:cNvSpPr>
              <p:nvPr/>
            </p:nvSpPr>
            <p:spPr bwMode="auto">
              <a:xfrm>
                <a:off x="2470" y="261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rgbClr val="EC4B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grpSp>
            <p:nvGrpSpPr>
              <p:cNvPr id="62687" name="Group 223"/>
              <p:cNvGrpSpPr>
                <a:grpSpLocks/>
              </p:cNvGrpSpPr>
              <p:nvPr/>
            </p:nvGrpSpPr>
            <p:grpSpPr bwMode="auto">
              <a:xfrm>
                <a:off x="2552" y="1824"/>
                <a:ext cx="760" cy="831"/>
                <a:chOff x="2552" y="1824"/>
                <a:chExt cx="760" cy="831"/>
              </a:xfrm>
            </p:grpSpPr>
            <p:sp>
              <p:nvSpPr>
                <p:cNvPr id="62688" name="Freeform 224"/>
                <p:cNvSpPr>
                  <a:spLocks/>
                </p:cNvSpPr>
                <p:nvPr/>
              </p:nvSpPr>
              <p:spPr bwMode="auto">
                <a:xfrm>
                  <a:off x="2552" y="1917"/>
                  <a:ext cx="621" cy="738"/>
                </a:xfrm>
                <a:custGeom>
                  <a:avLst/>
                  <a:gdLst>
                    <a:gd name="T0" fmla="*/ 0 w 621"/>
                    <a:gd name="T1" fmla="*/ 738 h 738"/>
                    <a:gd name="T2" fmla="*/ 621 w 621"/>
                    <a:gd name="T3" fmla="*/ 0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1" h="738">
                      <a:moveTo>
                        <a:pt x="0" y="738"/>
                      </a:moveTo>
                      <a:lnTo>
                        <a:pt x="621" y="0"/>
                      </a:lnTo>
                    </a:path>
                  </a:pathLst>
                </a:custGeom>
                <a:solidFill>
                  <a:schemeClr val="hlink"/>
                </a:solidFill>
                <a:ln w="57150">
                  <a:solidFill>
                    <a:srgbClr val="A5002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2689" name="Oval 225"/>
                <p:cNvSpPr>
                  <a:spLocks noChangeArrowheads="1"/>
                </p:cNvSpPr>
                <p:nvPr/>
              </p:nvSpPr>
              <p:spPr bwMode="auto">
                <a:xfrm>
                  <a:off x="3176" y="1824"/>
                  <a:ext cx="136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rgbClr val="EC4B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lt-LT" altLang="lt-LT" sz="2000" b="1">
                    <a:solidFill>
                      <a:schemeClr val="bg2"/>
                    </a:solidFill>
                    <a:effectLst/>
                  </a:endParaRPr>
                </a:p>
              </p:txBody>
            </p:sp>
          </p:grpSp>
        </p:grpSp>
        <p:grpSp>
          <p:nvGrpSpPr>
            <p:cNvPr id="62690" name="Group 226"/>
            <p:cNvGrpSpPr>
              <a:grpSpLocks/>
            </p:cNvGrpSpPr>
            <p:nvPr/>
          </p:nvGrpSpPr>
          <p:grpSpPr bwMode="auto">
            <a:xfrm>
              <a:off x="2973" y="2172"/>
              <a:ext cx="934" cy="134"/>
              <a:chOff x="3309" y="1776"/>
              <a:chExt cx="934" cy="134"/>
            </a:xfrm>
          </p:grpSpPr>
          <p:sp>
            <p:nvSpPr>
              <p:cNvPr id="62691" name="Freeform 227"/>
              <p:cNvSpPr>
                <a:spLocks/>
              </p:cNvSpPr>
              <p:nvPr/>
            </p:nvSpPr>
            <p:spPr bwMode="auto">
              <a:xfrm>
                <a:off x="3309" y="1843"/>
                <a:ext cx="786" cy="21"/>
              </a:xfrm>
              <a:custGeom>
                <a:avLst/>
                <a:gdLst>
                  <a:gd name="T0" fmla="*/ 0 w 786"/>
                  <a:gd name="T1" fmla="*/ 21 h 21"/>
                  <a:gd name="T2" fmla="*/ 786 w 786"/>
                  <a:gd name="T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6" h="21">
                    <a:moveTo>
                      <a:pt x="0" y="21"/>
                    </a:moveTo>
                    <a:lnTo>
                      <a:pt x="786" y="0"/>
                    </a:lnTo>
                  </a:path>
                </a:pathLst>
              </a:custGeom>
              <a:solidFill>
                <a:schemeClr val="hlink"/>
              </a:solidFill>
              <a:ln w="57150">
                <a:solidFill>
                  <a:srgbClr val="A5002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2692" name="Oval 228"/>
              <p:cNvSpPr>
                <a:spLocks noChangeArrowheads="1"/>
              </p:cNvSpPr>
              <p:nvPr/>
            </p:nvSpPr>
            <p:spPr bwMode="auto">
              <a:xfrm>
                <a:off x="4109" y="177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rgbClr val="EC4B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2693" name="Group 229"/>
            <p:cNvGrpSpPr>
              <a:grpSpLocks/>
            </p:cNvGrpSpPr>
            <p:nvPr/>
          </p:nvGrpSpPr>
          <p:grpSpPr bwMode="auto">
            <a:xfrm>
              <a:off x="2880" y="2304"/>
              <a:ext cx="916" cy="962"/>
              <a:chOff x="1872" y="2196"/>
              <a:chExt cx="916" cy="962"/>
            </a:xfrm>
          </p:grpSpPr>
          <p:sp>
            <p:nvSpPr>
              <p:cNvPr id="62694" name="Oval 230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rgbClr val="EC4B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2695" name="Freeform 231"/>
              <p:cNvSpPr>
                <a:spLocks/>
              </p:cNvSpPr>
              <p:nvPr/>
            </p:nvSpPr>
            <p:spPr bwMode="auto">
              <a:xfrm>
                <a:off x="2012" y="2196"/>
                <a:ext cx="776" cy="807"/>
              </a:xfrm>
              <a:custGeom>
                <a:avLst/>
                <a:gdLst>
                  <a:gd name="T0" fmla="*/ 776 w 776"/>
                  <a:gd name="T1" fmla="*/ 0 h 807"/>
                  <a:gd name="T2" fmla="*/ 0 w 776"/>
                  <a:gd name="T3" fmla="*/ 807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6" h="807">
                    <a:moveTo>
                      <a:pt x="776" y="0"/>
                    </a:moveTo>
                    <a:lnTo>
                      <a:pt x="0" y="807"/>
                    </a:lnTo>
                  </a:path>
                </a:pathLst>
              </a:custGeom>
              <a:solidFill>
                <a:schemeClr val="hlink"/>
              </a:solidFill>
              <a:ln w="57150">
                <a:solidFill>
                  <a:srgbClr val="A5002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lt-LT"/>
              </a:p>
            </p:txBody>
          </p:sp>
        </p:grpSp>
      </p:grpSp>
      <p:sp>
        <p:nvSpPr>
          <p:cNvPr id="62697" name="Freeform 233"/>
          <p:cNvSpPr>
            <a:spLocks/>
          </p:cNvSpPr>
          <p:nvPr/>
        </p:nvSpPr>
        <p:spPr bwMode="auto">
          <a:xfrm>
            <a:off x="4900613" y="3581400"/>
            <a:ext cx="990600" cy="1050925"/>
          </a:xfrm>
          <a:custGeom>
            <a:avLst/>
            <a:gdLst>
              <a:gd name="T0" fmla="*/ 0 w 624"/>
              <a:gd name="T1" fmla="*/ 662 h 662"/>
              <a:gd name="T2" fmla="*/ 624 w 624"/>
              <a:gd name="T3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4" h="662">
                <a:moveTo>
                  <a:pt x="0" y="662"/>
                </a:moveTo>
                <a:lnTo>
                  <a:pt x="624" y="0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</p:spPr>
        <p:txBody>
          <a:bodyPr/>
          <a:lstStyle/>
          <a:p>
            <a:endParaRPr lang="lt-LT"/>
          </a:p>
        </p:txBody>
      </p:sp>
      <p:grpSp>
        <p:nvGrpSpPr>
          <p:cNvPr id="62698" name="Group 234"/>
          <p:cNvGrpSpPr>
            <a:grpSpLocks/>
          </p:cNvGrpSpPr>
          <p:nvPr/>
        </p:nvGrpSpPr>
        <p:grpSpPr bwMode="auto">
          <a:xfrm>
            <a:off x="4787900" y="908050"/>
            <a:ext cx="4356100" cy="1577975"/>
            <a:chOff x="2983" y="568"/>
            <a:chExt cx="2633" cy="495"/>
          </a:xfrm>
        </p:grpSpPr>
        <p:sp>
          <p:nvSpPr>
            <p:cNvPr id="62699" name="Text Box 235"/>
            <p:cNvSpPr txBox="1">
              <a:spLocks noChangeArrowheads="1"/>
            </p:cNvSpPr>
            <p:nvPr/>
          </p:nvSpPr>
          <p:spPr bwMode="auto">
            <a:xfrm>
              <a:off x="3360" y="576"/>
              <a:ext cx="2256" cy="4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>
                  <a:solidFill>
                    <a:schemeClr val="bg1"/>
                  </a:solidFill>
                  <a:effectLst/>
                </a:rPr>
                <a:t>Negalioja sąlyga. </a:t>
              </a:r>
            </a:p>
            <a:p>
              <a:pPr algn="ctr"/>
              <a:r>
                <a:rPr lang="lt-LT" altLang="lt-LT" sz="2400">
                  <a:solidFill>
                    <a:schemeClr val="bg1"/>
                  </a:solidFill>
                  <a:effectLst/>
                </a:rPr>
                <a:t> Briauna (53) nėra atvirkštinė. </a:t>
              </a:r>
            </a:p>
            <a:p>
              <a:pPr algn="ctr"/>
              <a:r>
                <a:rPr lang="lt-LT" altLang="lt-LT" sz="2400">
                  <a:solidFill>
                    <a:schemeClr val="bg1"/>
                  </a:solidFill>
                  <a:effectLst/>
                </a:rPr>
                <a:t>Tęsiame paiešką.</a:t>
              </a:r>
            </a:p>
          </p:txBody>
        </p:sp>
        <p:cxnSp>
          <p:nvCxnSpPr>
            <p:cNvPr id="62700" name="AutoShape 236"/>
            <p:cNvCxnSpPr>
              <a:cxnSpLocks noChangeShapeType="1"/>
              <a:stCxn id="62701" idx="1"/>
            </p:cNvCxnSpPr>
            <p:nvPr/>
          </p:nvCxnSpPr>
          <p:spPr bwMode="auto">
            <a:xfrm rot="5400000" flipH="1">
              <a:off x="3263" y="288"/>
              <a:ext cx="159" cy="720"/>
            </a:xfrm>
            <a:prstGeom prst="bentConnector3">
              <a:avLst>
                <a:gd name="adj1" fmla="val 42134"/>
              </a:avLst>
            </a:prstGeom>
            <a:noFill/>
            <a:ln w="12700">
              <a:solidFill>
                <a:srgbClr val="EC4B3A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3696" y="72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62617" name="Group 153"/>
          <p:cNvGrpSpPr>
            <a:grpSpLocks/>
          </p:cNvGrpSpPr>
          <p:nvPr/>
        </p:nvGrpSpPr>
        <p:grpSpPr bwMode="auto">
          <a:xfrm>
            <a:off x="4637088" y="4800600"/>
            <a:ext cx="1392237" cy="212725"/>
            <a:chOff x="2018" y="3001"/>
            <a:chExt cx="877" cy="134"/>
          </a:xfrm>
        </p:grpSpPr>
        <p:sp>
          <p:nvSpPr>
            <p:cNvPr id="62520" name="Freeform 56"/>
            <p:cNvSpPr>
              <a:spLocks/>
            </p:cNvSpPr>
            <p:nvPr/>
          </p:nvSpPr>
          <p:spPr bwMode="auto">
            <a:xfrm>
              <a:off x="2018" y="3064"/>
              <a:ext cx="747" cy="2"/>
            </a:xfrm>
            <a:custGeom>
              <a:avLst/>
              <a:gdLst>
                <a:gd name="T0" fmla="*/ 747 w 747"/>
                <a:gd name="T1" fmla="*/ 0 h 2"/>
                <a:gd name="T2" fmla="*/ 0 w 747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7" h="2">
                  <a:moveTo>
                    <a:pt x="747" y="0"/>
                  </a:moveTo>
                  <a:lnTo>
                    <a:pt x="0" y="2"/>
                  </a:lnTo>
                </a:path>
              </a:pathLst>
            </a:custGeom>
            <a:solidFill>
              <a:schemeClr val="hlink"/>
            </a:solidFill>
            <a:ln w="57150">
              <a:solidFill>
                <a:srgbClr val="A5002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62537" name="Oval 73"/>
            <p:cNvSpPr>
              <a:spLocks noChangeArrowheads="1"/>
            </p:cNvSpPr>
            <p:nvPr/>
          </p:nvSpPr>
          <p:spPr bwMode="auto">
            <a:xfrm>
              <a:off x="2761" y="3001"/>
              <a:ext cx="134" cy="134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rgbClr val="EC4B3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62702" name="Text Box 238"/>
          <p:cNvSpPr txBox="1">
            <a:spLocks noChangeArrowheads="1"/>
          </p:cNvSpPr>
          <p:nvPr/>
        </p:nvSpPr>
        <p:spPr bwMode="auto">
          <a:xfrm>
            <a:off x="5334000" y="908050"/>
            <a:ext cx="3810000" cy="19796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solidFill>
                  <a:schemeClr val="bg1"/>
                </a:solidFill>
                <a:effectLst/>
              </a:rPr>
              <a:t>Sąlyga galioja. </a:t>
            </a:r>
          </a:p>
          <a:p>
            <a:pPr algn="ctr"/>
            <a:r>
              <a:rPr lang="lt-LT" altLang="lt-LT" sz="2400">
                <a:solidFill>
                  <a:schemeClr val="bg1"/>
                </a:solidFill>
                <a:effectLst/>
              </a:rPr>
              <a:t> Briauna (43) atvirkštinė. </a:t>
            </a:r>
          </a:p>
          <a:p>
            <a:pPr algn="ctr"/>
            <a:r>
              <a:rPr lang="lt-LT" altLang="lt-LT" sz="2400">
                <a:solidFill>
                  <a:schemeClr val="bg1"/>
                </a:solidFill>
                <a:effectLst/>
              </a:rPr>
              <a:t>“Konstruojame” ciklą ir tęsiame paiešką iš 4</a:t>
            </a:r>
          </a:p>
        </p:txBody>
      </p:sp>
      <p:sp>
        <p:nvSpPr>
          <p:cNvPr id="62703" name="Line 239"/>
          <p:cNvSpPr>
            <a:spLocks noChangeShapeType="1"/>
          </p:cNvSpPr>
          <p:nvPr/>
        </p:nvSpPr>
        <p:spPr bwMode="auto">
          <a:xfrm>
            <a:off x="5943600" y="3505200"/>
            <a:ext cx="0" cy="1295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704" name="Freeform 240"/>
          <p:cNvSpPr>
            <a:spLocks/>
          </p:cNvSpPr>
          <p:nvPr/>
        </p:nvSpPr>
        <p:spPr bwMode="auto">
          <a:xfrm>
            <a:off x="4803775" y="4840288"/>
            <a:ext cx="901700" cy="12700"/>
          </a:xfrm>
          <a:custGeom>
            <a:avLst/>
            <a:gdLst>
              <a:gd name="T0" fmla="*/ 568 w 568"/>
              <a:gd name="T1" fmla="*/ 0 h 8"/>
              <a:gd name="T2" fmla="*/ 0 w 568"/>
              <a:gd name="T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8" h="8">
                <a:moveTo>
                  <a:pt x="568" y="0"/>
                </a:moveTo>
                <a:lnTo>
                  <a:pt x="0" y="8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</p:spPr>
        <p:txBody>
          <a:bodyPr/>
          <a:lstStyle/>
          <a:p>
            <a:endParaRPr lang="lt-LT"/>
          </a:p>
        </p:txBody>
      </p:sp>
      <p:sp>
        <p:nvSpPr>
          <p:cNvPr id="62705" name="Freeform 241"/>
          <p:cNvSpPr>
            <a:spLocks/>
          </p:cNvSpPr>
          <p:nvPr/>
        </p:nvSpPr>
        <p:spPr bwMode="auto">
          <a:xfrm>
            <a:off x="4838700" y="3657600"/>
            <a:ext cx="990600" cy="1050925"/>
          </a:xfrm>
          <a:custGeom>
            <a:avLst/>
            <a:gdLst>
              <a:gd name="T0" fmla="*/ 0 w 624"/>
              <a:gd name="T1" fmla="*/ 662 h 662"/>
              <a:gd name="T2" fmla="*/ 624 w 624"/>
              <a:gd name="T3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4" h="662">
                <a:moveTo>
                  <a:pt x="0" y="662"/>
                </a:moveTo>
                <a:lnTo>
                  <a:pt x="624" y="0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</p:spPr>
        <p:txBody>
          <a:bodyPr/>
          <a:lstStyle/>
          <a:p>
            <a:endParaRPr lang="lt-LT"/>
          </a:p>
        </p:txBody>
      </p:sp>
      <p:sp>
        <p:nvSpPr>
          <p:cNvPr id="62707" name="Text Box 243"/>
          <p:cNvSpPr txBox="1">
            <a:spLocks noChangeArrowheads="1"/>
          </p:cNvSpPr>
          <p:nvPr/>
        </p:nvSpPr>
        <p:spPr bwMode="auto">
          <a:xfrm>
            <a:off x="250825" y="4483100"/>
            <a:ext cx="204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800" b="1">
                <a:solidFill>
                  <a:srgbClr val="0000FF"/>
                </a:solidFill>
                <a:effectLst/>
              </a:rPr>
              <a:t>C</a:t>
            </a:r>
            <a:r>
              <a:rPr lang="lt-LT" altLang="lt-LT" sz="2800" b="1" baseline="-22000">
                <a:solidFill>
                  <a:srgbClr val="0000FF"/>
                </a:solidFill>
                <a:effectLst/>
              </a:rPr>
              <a:t>34</a:t>
            </a:r>
            <a:r>
              <a:rPr lang="lt-LT" altLang="lt-LT" sz="2800" b="1">
                <a:solidFill>
                  <a:srgbClr val="0000FF"/>
                </a:solidFill>
                <a:effectLst/>
              </a:rPr>
              <a:t> =34</a:t>
            </a:r>
            <a:r>
              <a:rPr lang="lt-LT" altLang="lt-LT" sz="2800" b="1">
                <a:solidFill>
                  <a:srgbClr val="EC4B3A"/>
                </a:solidFill>
                <a:effectLst/>
              </a:rPr>
              <a:t>53</a:t>
            </a:r>
          </a:p>
        </p:txBody>
      </p:sp>
      <p:grpSp>
        <p:nvGrpSpPr>
          <p:cNvPr id="62753" name="Group 289"/>
          <p:cNvGrpSpPr>
            <a:grpSpLocks/>
          </p:cNvGrpSpPr>
          <p:nvPr/>
        </p:nvGrpSpPr>
        <p:grpSpPr bwMode="auto">
          <a:xfrm>
            <a:off x="2835275" y="3079750"/>
            <a:ext cx="3657600" cy="3409950"/>
            <a:chOff x="1872" y="2016"/>
            <a:chExt cx="2304" cy="2148"/>
          </a:xfrm>
        </p:grpSpPr>
        <p:grpSp>
          <p:nvGrpSpPr>
            <p:cNvPr id="62708" name="Group 244"/>
            <p:cNvGrpSpPr>
              <a:grpSpLocks/>
            </p:cNvGrpSpPr>
            <p:nvPr/>
          </p:nvGrpSpPr>
          <p:grpSpPr bwMode="auto">
            <a:xfrm>
              <a:off x="1872" y="2016"/>
              <a:ext cx="2304" cy="2148"/>
              <a:chOff x="1872" y="2028"/>
              <a:chExt cx="2304" cy="2148"/>
            </a:xfrm>
          </p:grpSpPr>
          <p:grpSp>
            <p:nvGrpSpPr>
              <p:cNvPr id="62709" name="Group 245"/>
              <p:cNvGrpSpPr>
                <a:grpSpLocks/>
              </p:cNvGrpSpPr>
              <p:nvPr/>
            </p:nvGrpSpPr>
            <p:grpSpPr bwMode="auto">
              <a:xfrm>
                <a:off x="1872" y="2028"/>
                <a:ext cx="2304" cy="2148"/>
                <a:chOff x="1776" y="1932"/>
                <a:chExt cx="2304" cy="2148"/>
              </a:xfrm>
            </p:grpSpPr>
            <p:sp>
              <p:nvSpPr>
                <p:cNvPr id="62710" name="Rectangle 246"/>
                <p:cNvSpPr>
                  <a:spLocks noChangeArrowheads="1"/>
                </p:cNvSpPr>
                <p:nvPr/>
              </p:nvSpPr>
              <p:spPr bwMode="auto">
                <a:xfrm>
                  <a:off x="1776" y="1968"/>
                  <a:ext cx="2304" cy="211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grpSp>
              <p:nvGrpSpPr>
                <p:cNvPr id="62711" name="Group 247"/>
                <p:cNvGrpSpPr>
                  <a:grpSpLocks/>
                </p:cNvGrpSpPr>
                <p:nvPr/>
              </p:nvGrpSpPr>
              <p:grpSpPr bwMode="auto">
                <a:xfrm>
                  <a:off x="1872" y="1932"/>
                  <a:ext cx="2208" cy="2138"/>
                  <a:chOff x="960" y="1920"/>
                  <a:chExt cx="2208" cy="2138"/>
                </a:xfrm>
              </p:grpSpPr>
              <p:sp>
                <p:nvSpPr>
                  <p:cNvPr id="62712" name="Freeform 248"/>
                  <p:cNvSpPr>
                    <a:spLocks/>
                  </p:cNvSpPr>
                  <p:nvPr/>
                </p:nvSpPr>
                <p:spPr bwMode="auto">
                  <a:xfrm>
                    <a:off x="1193" y="2972"/>
                    <a:ext cx="712" cy="841"/>
                  </a:xfrm>
                  <a:custGeom>
                    <a:avLst/>
                    <a:gdLst>
                      <a:gd name="T0" fmla="*/ 0 w 712"/>
                      <a:gd name="T1" fmla="*/ 0 h 841"/>
                      <a:gd name="T2" fmla="*/ 712 w 712"/>
                      <a:gd name="T3" fmla="*/ 841 h 8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712" h="841">
                        <a:moveTo>
                          <a:pt x="0" y="0"/>
                        </a:moveTo>
                        <a:lnTo>
                          <a:pt x="712" y="841"/>
                        </a:lnTo>
                      </a:path>
                    </a:pathLst>
                  </a:custGeom>
                  <a:solidFill>
                    <a:schemeClr val="hlink"/>
                  </a:solidFill>
                  <a:ln w="28575">
                    <a:solidFill>
                      <a:srgbClr val="BA9F8E"/>
                    </a:solidFill>
                    <a:round/>
                    <a:headEnd/>
                    <a:tailEnd type="oval" w="sm" len="sm"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  <p:sp>
                <p:nvSpPr>
                  <p:cNvPr id="62713" name="Freeform 249"/>
                  <p:cNvSpPr>
                    <a:spLocks/>
                  </p:cNvSpPr>
                  <p:nvPr/>
                </p:nvSpPr>
                <p:spPr bwMode="auto">
                  <a:xfrm>
                    <a:off x="2832" y="2112"/>
                    <a:ext cx="1" cy="982"/>
                  </a:xfrm>
                  <a:custGeom>
                    <a:avLst/>
                    <a:gdLst>
                      <a:gd name="T0" fmla="*/ 0 w 1"/>
                      <a:gd name="T1" fmla="*/ 0 h 982"/>
                      <a:gd name="T2" fmla="*/ 0 w 1"/>
                      <a:gd name="T3" fmla="*/ 982 h 9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982">
                        <a:moveTo>
                          <a:pt x="0" y="0"/>
                        </a:moveTo>
                        <a:lnTo>
                          <a:pt x="0" y="982"/>
                        </a:lnTo>
                      </a:path>
                    </a:pathLst>
                  </a:custGeom>
                  <a:solidFill>
                    <a:schemeClr val="hlink"/>
                  </a:solidFill>
                  <a:ln w="28575">
                    <a:solidFill>
                      <a:srgbClr val="BA9F8E"/>
                    </a:solidFill>
                    <a:round/>
                    <a:headEnd/>
                    <a:tailEnd type="oval" w="sm" len="sm"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  <p:sp>
                <p:nvSpPr>
                  <p:cNvPr id="62714" name="Freeform 250"/>
                  <p:cNvSpPr>
                    <a:spLocks/>
                  </p:cNvSpPr>
                  <p:nvPr/>
                </p:nvSpPr>
                <p:spPr bwMode="auto">
                  <a:xfrm>
                    <a:off x="1200" y="2139"/>
                    <a:ext cx="669" cy="797"/>
                  </a:xfrm>
                  <a:custGeom>
                    <a:avLst/>
                    <a:gdLst>
                      <a:gd name="T0" fmla="*/ 0 w 669"/>
                      <a:gd name="T1" fmla="*/ 797 h 797"/>
                      <a:gd name="T2" fmla="*/ 669 w 669"/>
                      <a:gd name="T3" fmla="*/ 0 h 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669" h="797">
                        <a:moveTo>
                          <a:pt x="0" y="797"/>
                        </a:moveTo>
                        <a:lnTo>
                          <a:pt x="669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28575">
                    <a:solidFill>
                      <a:srgbClr val="BA9F8E"/>
                    </a:solidFill>
                    <a:round/>
                    <a:headEnd type="oval" w="sm" len="sm"/>
                    <a:tailEnd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  <p:sp>
                <p:nvSpPr>
                  <p:cNvPr id="62715" name="Freeform 251"/>
                  <p:cNvSpPr>
                    <a:spLocks/>
                  </p:cNvSpPr>
                  <p:nvPr/>
                </p:nvSpPr>
                <p:spPr bwMode="auto">
                  <a:xfrm>
                    <a:off x="1955" y="3066"/>
                    <a:ext cx="877" cy="3"/>
                  </a:xfrm>
                  <a:custGeom>
                    <a:avLst/>
                    <a:gdLst>
                      <a:gd name="T0" fmla="*/ 0 w 877"/>
                      <a:gd name="T1" fmla="*/ 3 h 3"/>
                      <a:gd name="T2" fmla="*/ 877 w 877"/>
                      <a:gd name="T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877" h="3">
                        <a:moveTo>
                          <a:pt x="0" y="3"/>
                        </a:moveTo>
                        <a:lnTo>
                          <a:pt x="877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28575">
                    <a:solidFill>
                      <a:srgbClr val="BA9F8E"/>
                    </a:solidFill>
                    <a:round/>
                    <a:headEnd type="oval" w="sm" len="sm"/>
                    <a:tailEnd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  <p:sp>
                <p:nvSpPr>
                  <p:cNvPr id="62716" name="Freeform 252"/>
                  <p:cNvSpPr>
                    <a:spLocks/>
                  </p:cNvSpPr>
                  <p:nvPr/>
                </p:nvSpPr>
                <p:spPr bwMode="auto">
                  <a:xfrm>
                    <a:off x="1210" y="2963"/>
                    <a:ext cx="716" cy="103"/>
                  </a:xfrm>
                  <a:custGeom>
                    <a:avLst/>
                    <a:gdLst>
                      <a:gd name="T0" fmla="*/ 0 w 716"/>
                      <a:gd name="T1" fmla="*/ 0 h 103"/>
                      <a:gd name="T2" fmla="*/ 716 w 716"/>
                      <a:gd name="T3" fmla="*/ 10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716" h="103">
                        <a:moveTo>
                          <a:pt x="0" y="0"/>
                        </a:moveTo>
                        <a:lnTo>
                          <a:pt x="716" y="103"/>
                        </a:lnTo>
                      </a:path>
                    </a:pathLst>
                  </a:custGeom>
                  <a:solidFill>
                    <a:schemeClr val="hlink"/>
                  </a:solidFill>
                  <a:ln w="28575">
                    <a:solidFill>
                      <a:srgbClr val="BA9F8E"/>
                    </a:solidFill>
                    <a:round/>
                    <a:headEnd type="none" w="sm" len="sm"/>
                    <a:tailEnd type="oval" w="sm" len="sm"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  <p:sp>
                <p:nvSpPr>
                  <p:cNvPr id="62717" name="Freeform 253"/>
                  <p:cNvSpPr>
                    <a:spLocks/>
                  </p:cNvSpPr>
                  <p:nvPr/>
                </p:nvSpPr>
                <p:spPr bwMode="auto">
                  <a:xfrm>
                    <a:off x="1905" y="3087"/>
                    <a:ext cx="27" cy="744"/>
                  </a:xfrm>
                  <a:custGeom>
                    <a:avLst/>
                    <a:gdLst>
                      <a:gd name="T0" fmla="*/ 0 w 27"/>
                      <a:gd name="T1" fmla="*/ 726 h 744"/>
                      <a:gd name="T2" fmla="*/ 27 w 27"/>
                      <a:gd name="T3" fmla="*/ 744 h 744"/>
                      <a:gd name="T4" fmla="*/ 23 w 27"/>
                      <a:gd name="T5" fmla="*/ 0 h 7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" h="744">
                        <a:moveTo>
                          <a:pt x="0" y="726"/>
                        </a:moveTo>
                        <a:lnTo>
                          <a:pt x="27" y="74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28575">
                    <a:solidFill>
                      <a:srgbClr val="BA9F8E"/>
                    </a:solidFill>
                    <a:round/>
                    <a:headEnd type="none" w="sm" len="sm"/>
                    <a:tailEnd type="oval" w="sm" len="sm"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  <p:sp>
                <p:nvSpPr>
                  <p:cNvPr id="62718" name="Freeform 254"/>
                  <p:cNvSpPr>
                    <a:spLocks/>
                  </p:cNvSpPr>
                  <p:nvPr/>
                </p:nvSpPr>
                <p:spPr bwMode="auto">
                  <a:xfrm>
                    <a:off x="1946" y="2112"/>
                    <a:ext cx="895" cy="957"/>
                  </a:xfrm>
                  <a:custGeom>
                    <a:avLst/>
                    <a:gdLst>
                      <a:gd name="T0" fmla="*/ 895 w 895"/>
                      <a:gd name="T1" fmla="*/ 0 h 957"/>
                      <a:gd name="T2" fmla="*/ 0 w 895"/>
                      <a:gd name="T3" fmla="*/ 957 h 9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895" h="957">
                        <a:moveTo>
                          <a:pt x="895" y="0"/>
                        </a:moveTo>
                        <a:lnTo>
                          <a:pt x="0" y="957"/>
                        </a:lnTo>
                      </a:path>
                    </a:pathLst>
                  </a:custGeom>
                  <a:solidFill>
                    <a:schemeClr val="hlink"/>
                  </a:solidFill>
                  <a:ln w="28575">
                    <a:solidFill>
                      <a:srgbClr val="BA9F8E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  <p:sp>
                <p:nvSpPr>
                  <p:cNvPr id="62719" name="Freeform 255"/>
                  <p:cNvSpPr>
                    <a:spLocks/>
                  </p:cNvSpPr>
                  <p:nvPr/>
                </p:nvSpPr>
                <p:spPr bwMode="auto">
                  <a:xfrm>
                    <a:off x="1916" y="2112"/>
                    <a:ext cx="907" cy="47"/>
                  </a:xfrm>
                  <a:custGeom>
                    <a:avLst/>
                    <a:gdLst>
                      <a:gd name="T0" fmla="*/ 0 w 907"/>
                      <a:gd name="T1" fmla="*/ 47 h 47"/>
                      <a:gd name="T2" fmla="*/ 907 w 907"/>
                      <a:gd name="T3" fmla="*/ 0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07" h="47">
                        <a:moveTo>
                          <a:pt x="0" y="47"/>
                        </a:moveTo>
                        <a:lnTo>
                          <a:pt x="907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28575">
                    <a:solidFill>
                      <a:srgbClr val="BA9F8E"/>
                    </a:solidFill>
                    <a:round/>
                    <a:headEnd/>
                    <a:tailEnd type="oval" w="sm" len="sm"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  <p:grpSp>
                <p:nvGrpSpPr>
                  <p:cNvPr id="62720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784" y="2016"/>
                    <a:ext cx="336" cy="218"/>
                    <a:chOff x="2832" y="1632"/>
                    <a:chExt cx="336" cy="218"/>
                  </a:xfrm>
                </p:grpSpPr>
                <p:sp>
                  <p:nvSpPr>
                    <p:cNvPr id="62721" name="Text Box 2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1632"/>
                      <a:ext cx="240" cy="218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r>
                        <a:rPr lang="lt-LT" altLang="lt-LT" sz="2000" b="1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</a:p>
                  </p:txBody>
                </p:sp>
                <p:sp>
                  <p:nvSpPr>
                    <p:cNvPr id="62722" name="Oval 2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1680"/>
                      <a:ext cx="96" cy="96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lt-LT"/>
                    </a:p>
                  </p:txBody>
                </p:sp>
              </p:grpSp>
              <p:grpSp>
                <p:nvGrpSpPr>
                  <p:cNvPr id="62723" name="Group 259"/>
                  <p:cNvGrpSpPr>
                    <a:grpSpLocks/>
                  </p:cNvGrpSpPr>
                  <p:nvPr/>
                </p:nvGrpSpPr>
                <p:grpSpPr bwMode="auto">
                  <a:xfrm>
                    <a:off x="1728" y="1920"/>
                    <a:ext cx="192" cy="288"/>
                    <a:chOff x="1872" y="1488"/>
                    <a:chExt cx="192" cy="288"/>
                  </a:xfrm>
                </p:grpSpPr>
                <p:sp>
                  <p:nvSpPr>
                    <p:cNvPr id="62724" name="Text Box 2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72" y="1488"/>
                      <a:ext cx="192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r>
                        <a:rPr lang="lt-LT" altLang="lt-LT" sz="2000" b="1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</a:p>
                  </p:txBody>
                </p:sp>
                <p:sp>
                  <p:nvSpPr>
                    <p:cNvPr id="62725" name="Oval 2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680"/>
                      <a:ext cx="96" cy="96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lt-LT"/>
                    </a:p>
                  </p:txBody>
                </p:sp>
              </p:grpSp>
              <p:grpSp>
                <p:nvGrpSpPr>
                  <p:cNvPr id="6272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2763" y="2784"/>
                    <a:ext cx="405" cy="336"/>
                    <a:chOff x="4107" y="2496"/>
                    <a:chExt cx="405" cy="336"/>
                  </a:xfrm>
                </p:grpSpPr>
                <p:sp>
                  <p:nvSpPr>
                    <p:cNvPr id="62727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72" y="2496"/>
                      <a:ext cx="240" cy="218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r>
                        <a:rPr lang="lt-LT" altLang="lt-LT" sz="2000" b="1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</a:p>
                  </p:txBody>
                </p:sp>
                <p:sp>
                  <p:nvSpPr>
                    <p:cNvPr id="62728" name="Oval 2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7" y="2736"/>
                      <a:ext cx="96" cy="96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lt-LT"/>
                    </a:p>
                  </p:txBody>
                </p:sp>
              </p:grpSp>
              <p:grpSp>
                <p:nvGrpSpPr>
                  <p:cNvPr id="62729" name="Group 265"/>
                  <p:cNvGrpSpPr>
                    <a:grpSpLocks/>
                  </p:cNvGrpSpPr>
                  <p:nvPr/>
                </p:nvGrpSpPr>
                <p:grpSpPr bwMode="auto">
                  <a:xfrm>
                    <a:off x="960" y="2832"/>
                    <a:ext cx="288" cy="298"/>
                    <a:chOff x="1008" y="2448"/>
                    <a:chExt cx="288" cy="298"/>
                  </a:xfrm>
                </p:grpSpPr>
                <p:sp>
                  <p:nvSpPr>
                    <p:cNvPr id="62730" name="Text Box 2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496"/>
                      <a:ext cx="192" cy="250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lang="lt-LT" altLang="lt-LT" sz="2000" b="1">
                        <a:solidFill>
                          <a:schemeClr val="bg2"/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62731" name="Text Box 2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448"/>
                      <a:ext cx="192" cy="250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lt-LT" altLang="lt-LT" sz="2000" b="1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p:txBody>
                </p:sp>
                <p:sp>
                  <p:nvSpPr>
                    <p:cNvPr id="62732" name="Oval 2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544"/>
                      <a:ext cx="96" cy="96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lt-LT"/>
                    </a:p>
                  </p:txBody>
                </p:sp>
              </p:grpSp>
              <p:grpSp>
                <p:nvGrpSpPr>
                  <p:cNvPr id="62733" name="Group 269"/>
                  <p:cNvGrpSpPr>
                    <a:grpSpLocks/>
                  </p:cNvGrpSpPr>
                  <p:nvPr/>
                </p:nvGrpSpPr>
                <p:grpSpPr bwMode="auto">
                  <a:xfrm>
                    <a:off x="1776" y="3744"/>
                    <a:ext cx="240" cy="314"/>
                    <a:chOff x="1872" y="3408"/>
                    <a:chExt cx="240" cy="314"/>
                  </a:xfrm>
                </p:grpSpPr>
                <p:sp>
                  <p:nvSpPr>
                    <p:cNvPr id="62734" name="Text Box 2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72" y="3504"/>
                      <a:ext cx="240" cy="218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r>
                        <a:rPr lang="lt-LT" altLang="lt-LT" sz="2000" b="1">
                          <a:solidFill>
                            <a:schemeClr val="bg2"/>
                          </a:solidFill>
                          <a:effectLst/>
                        </a:rPr>
                        <a:t>6</a:t>
                      </a:r>
                    </a:p>
                  </p:txBody>
                </p:sp>
                <p:sp>
                  <p:nvSpPr>
                    <p:cNvPr id="62735" name="Oval 2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3408"/>
                      <a:ext cx="96" cy="96"/>
                    </a:xfrm>
                    <a:prstGeom prst="ellipse">
                      <a:avLst/>
                    </a:prstGeom>
                    <a:solidFill>
                      <a:srgbClr val="EC4B3A"/>
                    </a:solidFill>
                    <a:ln w="9525">
                      <a:solidFill>
                        <a:srgbClr val="EC4B3A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lt-LT"/>
                    </a:p>
                  </p:txBody>
                </p:sp>
              </p:grpSp>
              <p:grpSp>
                <p:nvGrpSpPr>
                  <p:cNvPr id="62736" name="Group 272"/>
                  <p:cNvGrpSpPr>
                    <a:grpSpLocks/>
                  </p:cNvGrpSpPr>
                  <p:nvPr/>
                </p:nvGrpSpPr>
                <p:grpSpPr bwMode="auto">
                  <a:xfrm>
                    <a:off x="1776" y="2832"/>
                    <a:ext cx="240" cy="288"/>
                    <a:chOff x="1824" y="2448"/>
                    <a:chExt cx="240" cy="288"/>
                  </a:xfrm>
                </p:grpSpPr>
                <p:sp>
                  <p:nvSpPr>
                    <p:cNvPr id="62737" name="Text Box 2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448"/>
                      <a:ext cx="240" cy="218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r>
                        <a:rPr lang="lt-LT" altLang="lt-LT" sz="2000" b="1"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</a:p>
                  </p:txBody>
                </p:sp>
                <p:sp>
                  <p:nvSpPr>
                    <p:cNvPr id="62738" name="Oval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640"/>
                      <a:ext cx="96" cy="96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lt-LT"/>
                    </a:p>
                  </p:txBody>
                </p:sp>
              </p:grpSp>
            </p:grpSp>
          </p:grpSp>
          <p:grpSp>
            <p:nvGrpSpPr>
              <p:cNvPr id="62739" name="Group 275"/>
              <p:cNvGrpSpPr>
                <a:grpSpLocks/>
              </p:cNvGrpSpPr>
              <p:nvPr/>
            </p:nvGrpSpPr>
            <p:grpSpPr bwMode="auto">
              <a:xfrm>
                <a:off x="2134" y="2220"/>
                <a:ext cx="842" cy="926"/>
                <a:chOff x="2470" y="1824"/>
                <a:chExt cx="842" cy="926"/>
              </a:xfrm>
            </p:grpSpPr>
            <p:sp>
              <p:nvSpPr>
                <p:cNvPr id="62740" name="Oval 276"/>
                <p:cNvSpPr>
                  <a:spLocks noChangeArrowheads="1"/>
                </p:cNvSpPr>
                <p:nvPr/>
              </p:nvSpPr>
              <p:spPr bwMode="auto">
                <a:xfrm>
                  <a:off x="2470" y="2616"/>
                  <a:ext cx="134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rgbClr val="EC4B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grpSp>
              <p:nvGrpSpPr>
                <p:cNvPr id="62741" name="Group 277"/>
                <p:cNvGrpSpPr>
                  <a:grpSpLocks/>
                </p:cNvGrpSpPr>
                <p:nvPr/>
              </p:nvGrpSpPr>
              <p:grpSpPr bwMode="auto">
                <a:xfrm>
                  <a:off x="2552" y="1824"/>
                  <a:ext cx="760" cy="831"/>
                  <a:chOff x="2552" y="1824"/>
                  <a:chExt cx="760" cy="831"/>
                </a:xfrm>
              </p:grpSpPr>
              <p:sp>
                <p:nvSpPr>
                  <p:cNvPr id="62742" name="Freeform 278"/>
                  <p:cNvSpPr>
                    <a:spLocks/>
                  </p:cNvSpPr>
                  <p:nvPr/>
                </p:nvSpPr>
                <p:spPr bwMode="auto">
                  <a:xfrm>
                    <a:off x="2552" y="1917"/>
                    <a:ext cx="621" cy="738"/>
                  </a:xfrm>
                  <a:custGeom>
                    <a:avLst/>
                    <a:gdLst>
                      <a:gd name="T0" fmla="*/ 0 w 621"/>
                      <a:gd name="T1" fmla="*/ 738 h 738"/>
                      <a:gd name="T2" fmla="*/ 621 w 621"/>
                      <a:gd name="T3" fmla="*/ 0 h 7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621" h="738">
                        <a:moveTo>
                          <a:pt x="0" y="738"/>
                        </a:moveTo>
                        <a:lnTo>
                          <a:pt x="621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>
                    <a:solidFill>
                      <a:srgbClr val="A5002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  <p:sp>
                <p:nvSpPr>
                  <p:cNvPr id="62743" name="Oval 279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1824"/>
                    <a:ext cx="136" cy="134"/>
                  </a:xfrm>
                  <a:prstGeom prst="ellipse">
                    <a:avLst/>
                  </a:prstGeom>
                  <a:solidFill>
                    <a:srgbClr val="EC4B3A"/>
                  </a:solidFill>
                  <a:ln w="9525">
                    <a:solidFill>
                      <a:srgbClr val="EC4B3A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lt-LT" altLang="lt-LT" sz="2000" b="1">
                      <a:solidFill>
                        <a:schemeClr val="bg2"/>
                      </a:solidFill>
                      <a:effectLst/>
                    </a:endParaRPr>
                  </a:p>
                </p:txBody>
              </p:sp>
            </p:grpSp>
          </p:grpSp>
          <p:grpSp>
            <p:nvGrpSpPr>
              <p:cNvPr id="62744" name="Group 280"/>
              <p:cNvGrpSpPr>
                <a:grpSpLocks/>
              </p:cNvGrpSpPr>
              <p:nvPr/>
            </p:nvGrpSpPr>
            <p:grpSpPr bwMode="auto">
              <a:xfrm>
                <a:off x="2973" y="2172"/>
                <a:ext cx="934" cy="134"/>
                <a:chOff x="3309" y="1776"/>
                <a:chExt cx="934" cy="134"/>
              </a:xfrm>
            </p:grpSpPr>
            <p:sp>
              <p:nvSpPr>
                <p:cNvPr id="62745" name="Freeform 281"/>
                <p:cNvSpPr>
                  <a:spLocks/>
                </p:cNvSpPr>
                <p:nvPr/>
              </p:nvSpPr>
              <p:spPr bwMode="auto">
                <a:xfrm>
                  <a:off x="3309" y="1843"/>
                  <a:ext cx="786" cy="21"/>
                </a:xfrm>
                <a:custGeom>
                  <a:avLst/>
                  <a:gdLst>
                    <a:gd name="T0" fmla="*/ 0 w 786"/>
                    <a:gd name="T1" fmla="*/ 21 h 21"/>
                    <a:gd name="T2" fmla="*/ 786 w 786"/>
                    <a:gd name="T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86" h="21">
                      <a:moveTo>
                        <a:pt x="0" y="21"/>
                      </a:moveTo>
                      <a:lnTo>
                        <a:pt x="786" y="0"/>
                      </a:lnTo>
                    </a:path>
                  </a:pathLst>
                </a:custGeom>
                <a:solidFill>
                  <a:schemeClr val="hlink"/>
                </a:solidFill>
                <a:ln w="57150">
                  <a:solidFill>
                    <a:srgbClr val="A5002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2746" name="Oval 282"/>
                <p:cNvSpPr>
                  <a:spLocks noChangeArrowheads="1"/>
                </p:cNvSpPr>
                <p:nvPr/>
              </p:nvSpPr>
              <p:spPr bwMode="auto">
                <a:xfrm>
                  <a:off x="4109" y="1776"/>
                  <a:ext cx="134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rgbClr val="EC4B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2747" name="Group 283"/>
              <p:cNvGrpSpPr>
                <a:grpSpLocks/>
              </p:cNvGrpSpPr>
              <p:nvPr/>
            </p:nvGrpSpPr>
            <p:grpSpPr bwMode="auto">
              <a:xfrm>
                <a:off x="2880" y="2304"/>
                <a:ext cx="916" cy="962"/>
                <a:chOff x="1872" y="2196"/>
                <a:chExt cx="916" cy="962"/>
              </a:xfrm>
            </p:grpSpPr>
            <p:sp>
              <p:nvSpPr>
                <p:cNvPr id="62748" name="Oval 284"/>
                <p:cNvSpPr>
                  <a:spLocks noChangeArrowheads="1"/>
                </p:cNvSpPr>
                <p:nvPr/>
              </p:nvSpPr>
              <p:spPr bwMode="auto">
                <a:xfrm>
                  <a:off x="1872" y="3024"/>
                  <a:ext cx="134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rgbClr val="EC4B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  <p:sp>
              <p:nvSpPr>
                <p:cNvPr id="62749" name="Freeform 285"/>
                <p:cNvSpPr>
                  <a:spLocks/>
                </p:cNvSpPr>
                <p:nvPr/>
              </p:nvSpPr>
              <p:spPr bwMode="auto">
                <a:xfrm>
                  <a:off x="2012" y="2196"/>
                  <a:ext cx="776" cy="807"/>
                </a:xfrm>
                <a:custGeom>
                  <a:avLst/>
                  <a:gdLst>
                    <a:gd name="T0" fmla="*/ 776 w 776"/>
                    <a:gd name="T1" fmla="*/ 0 h 807"/>
                    <a:gd name="T2" fmla="*/ 0 w 776"/>
                    <a:gd name="T3" fmla="*/ 807 h 8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76" h="807">
                      <a:moveTo>
                        <a:pt x="776" y="0"/>
                      </a:moveTo>
                      <a:lnTo>
                        <a:pt x="0" y="807"/>
                      </a:lnTo>
                    </a:path>
                  </a:pathLst>
                </a:custGeom>
                <a:solidFill>
                  <a:schemeClr val="hlink"/>
                </a:solidFill>
                <a:ln w="57150">
                  <a:solidFill>
                    <a:srgbClr val="A5002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</p:grpSp>
        </p:grpSp>
        <p:grpSp>
          <p:nvGrpSpPr>
            <p:cNvPr id="62750" name="Group 286"/>
            <p:cNvGrpSpPr>
              <a:grpSpLocks/>
            </p:cNvGrpSpPr>
            <p:nvPr/>
          </p:nvGrpSpPr>
          <p:grpSpPr bwMode="auto">
            <a:xfrm>
              <a:off x="3017" y="3120"/>
              <a:ext cx="877" cy="134"/>
              <a:chOff x="2018" y="3001"/>
              <a:chExt cx="877" cy="134"/>
            </a:xfrm>
          </p:grpSpPr>
          <p:sp>
            <p:nvSpPr>
              <p:cNvPr id="62751" name="Freeform 287"/>
              <p:cNvSpPr>
                <a:spLocks/>
              </p:cNvSpPr>
              <p:nvPr/>
            </p:nvSpPr>
            <p:spPr bwMode="auto">
              <a:xfrm>
                <a:off x="2018" y="3064"/>
                <a:ext cx="747" cy="2"/>
              </a:xfrm>
              <a:custGeom>
                <a:avLst/>
                <a:gdLst>
                  <a:gd name="T0" fmla="*/ 747 w 747"/>
                  <a:gd name="T1" fmla="*/ 0 h 2"/>
                  <a:gd name="T2" fmla="*/ 0 w 747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47" h="2">
                    <a:moveTo>
                      <a:pt x="747" y="0"/>
                    </a:moveTo>
                    <a:lnTo>
                      <a:pt x="0" y="2"/>
                    </a:lnTo>
                  </a:path>
                </a:pathLst>
              </a:custGeom>
              <a:solidFill>
                <a:schemeClr val="hlink"/>
              </a:solidFill>
              <a:ln w="57150">
                <a:solidFill>
                  <a:srgbClr val="A5002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2752" name="Oval 288"/>
              <p:cNvSpPr>
                <a:spLocks noChangeArrowheads="1"/>
              </p:cNvSpPr>
              <p:nvPr/>
            </p:nvSpPr>
            <p:spPr bwMode="auto">
              <a:xfrm>
                <a:off x="2761" y="3001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rgbClr val="EC4B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</p:grpSp>
      <p:sp>
        <p:nvSpPr>
          <p:cNvPr id="62754" name="Line 290"/>
          <p:cNvSpPr>
            <a:spLocks noChangeShapeType="1"/>
          </p:cNvSpPr>
          <p:nvPr/>
        </p:nvSpPr>
        <p:spPr bwMode="auto">
          <a:xfrm flipH="1">
            <a:off x="4648200" y="49530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grpSp>
        <p:nvGrpSpPr>
          <p:cNvPr id="62759" name="Group 295"/>
          <p:cNvGrpSpPr>
            <a:grpSpLocks/>
          </p:cNvGrpSpPr>
          <p:nvPr/>
        </p:nvGrpSpPr>
        <p:grpSpPr bwMode="auto">
          <a:xfrm>
            <a:off x="4716463" y="908050"/>
            <a:ext cx="4179887" cy="1930400"/>
            <a:chOff x="2983" y="568"/>
            <a:chExt cx="2633" cy="1216"/>
          </a:xfrm>
        </p:grpSpPr>
        <p:sp>
          <p:nvSpPr>
            <p:cNvPr id="62760" name="Text Box 296"/>
            <p:cNvSpPr txBox="1">
              <a:spLocks noChangeArrowheads="1"/>
            </p:cNvSpPr>
            <p:nvPr/>
          </p:nvSpPr>
          <p:spPr bwMode="auto">
            <a:xfrm>
              <a:off x="3360" y="576"/>
              <a:ext cx="2256" cy="120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>
                  <a:solidFill>
                    <a:schemeClr val="bg1"/>
                  </a:solidFill>
                  <a:effectLst/>
                </a:rPr>
                <a:t>Negalioja sąlyga.  Briauna (45) nėra atvirkštinė. </a:t>
              </a:r>
            </a:p>
            <a:p>
              <a:pPr algn="ctr"/>
              <a:r>
                <a:rPr lang="lt-LT" altLang="lt-LT" sz="2400">
                  <a:solidFill>
                    <a:schemeClr val="bg1"/>
                  </a:solidFill>
                  <a:effectLst/>
                </a:rPr>
                <a:t>Tęsiame paiešką iš prec[4]=5.</a:t>
              </a:r>
            </a:p>
          </p:txBody>
        </p:sp>
        <p:cxnSp>
          <p:nvCxnSpPr>
            <p:cNvPr id="62761" name="AutoShape 297"/>
            <p:cNvCxnSpPr>
              <a:cxnSpLocks noChangeShapeType="1"/>
              <a:stCxn id="62762" idx="1"/>
            </p:cNvCxnSpPr>
            <p:nvPr/>
          </p:nvCxnSpPr>
          <p:spPr bwMode="auto">
            <a:xfrm rot="5400000" flipH="1">
              <a:off x="3263" y="288"/>
              <a:ext cx="159" cy="720"/>
            </a:xfrm>
            <a:prstGeom prst="bentConnector3">
              <a:avLst>
                <a:gd name="adj1" fmla="val 42134"/>
              </a:avLst>
            </a:prstGeom>
            <a:noFill/>
            <a:ln w="12700">
              <a:solidFill>
                <a:srgbClr val="EC4B3A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762" name="Oval 298"/>
            <p:cNvSpPr>
              <a:spLocks noChangeArrowheads="1"/>
            </p:cNvSpPr>
            <p:nvPr/>
          </p:nvSpPr>
          <p:spPr bwMode="auto">
            <a:xfrm>
              <a:off x="3696" y="72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62809" name="Line 345"/>
          <p:cNvSpPr>
            <a:spLocks noChangeShapeType="1"/>
          </p:cNvSpPr>
          <p:nvPr/>
        </p:nvSpPr>
        <p:spPr bwMode="auto">
          <a:xfrm flipH="1">
            <a:off x="4724400" y="4953000"/>
            <a:ext cx="9144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grpSp>
        <p:nvGrpSpPr>
          <p:cNvPr id="62539" name="Group 75"/>
          <p:cNvGrpSpPr>
            <a:grpSpLocks/>
          </p:cNvGrpSpPr>
          <p:nvPr/>
        </p:nvGrpSpPr>
        <p:grpSpPr bwMode="auto">
          <a:xfrm>
            <a:off x="4427538" y="4941888"/>
            <a:ext cx="212725" cy="1160462"/>
            <a:chOff x="3216" y="2859"/>
            <a:chExt cx="134" cy="731"/>
          </a:xfrm>
        </p:grpSpPr>
        <p:sp>
          <p:nvSpPr>
            <p:cNvPr id="62540" name="Oval 76"/>
            <p:cNvSpPr>
              <a:spLocks noChangeArrowheads="1"/>
            </p:cNvSpPr>
            <p:nvPr/>
          </p:nvSpPr>
          <p:spPr bwMode="auto">
            <a:xfrm>
              <a:off x="3216" y="3456"/>
              <a:ext cx="134" cy="134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rgbClr val="EC4B3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62541" name="Freeform 77"/>
            <p:cNvSpPr>
              <a:spLocks/>
            </p:cNvSpPr>
            <p:nvPr/>
          </p:nvSpPr>
          <p:spPr bwMode="auto">
            <a:xfrm>
              <a:off x="3278" y="2859"/>
              <a:ext cx="0" cy="576"/>
            </a:xfrm>
            <a:custGeom>
              <a:avLst/>
              <a:gdLst>
                <a:gd name="T0" fmla="*/ 0 w 1"/>
                <a:gd name="T1" fmla="*/ 576 h 576"/>
                <a:gd name="T2" fmla="*/ 0 w 1"/>
                <a:gd name="T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76">
                  <a:moveTo>
                    <a:pt x="0" y="576"/>
                  </a:move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57150">
              <a:solidFill>
                <a:srgbClr val="A50021"/>
              </a:solidFill>
              <a:round/>
              <a:headEnd type="arrow" w="med" len="med"/>
              <a:tailEnd type="none" w="sm" len="sm"/>
            </a:ln>
          </p:spPr>
          <p:txBody>
            <a:bodyPr/>
            <a:lstStyle/>
            <a:p>
              <a:endParaRPr lang="lt-LT"/>
            </a:p>
          </p:txBody>
        </p:sp>
      </p:grpSp>
      <p:sp>
        <p:nvSpPr>
          <p:cNvPr id="62810" name="Text Box 346"/>
          <p:cNvSpPr txBox="1">
            <a:spLocks noChangeArrowheads="1"/>
          </p:cNvSpPr>
          <p:nvPr/>
        </p:nvSpPr>
        <p:spPr bwMode="auto">
          <a:xfrm>
            <a:off x="5334000" y="908050"/>
            <a:ext cx="3810000" cy="19796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solidFill>
                  <a:schemeClr val="bg1"/>
                </a:solidFill>
                <a:effectLst/>
              </a:rPr>
              <a:t>Sąlyga galioja. </a:t>
            </a:r>
          </a:p>
          <a:p>
            <a:pPr algn="ctr"/>
            <a:r>
              <a:rPr lang="lt-LT" altLang="lt-LT" sz="2400">
                <a:solidFill>
                  <a:schemeClr val="bg1"/>
                </a:solidFill>
                <a:effectLst/>
              </a:rPr>
              <a:t> Briauna (16) atvirkštinė. </a:t>
            </a:r>
          </a:p>
          <a:p>
            <a:pPr algn="ctr"/>
            <a:r>
              <a:rPr lang="lt-LT" altLang="lt-LT" sz="2400">
                <a:solidFill>
                  <a:schemeClr val="bg1"/>
                </a:solidFill>
                <a:effectLst/>
              </a:rPr>
              <a:t>“Konstruojame” ciklą ir tęsiame paiešką iš 6</a:t>
            </a:r>
          </a:p>
        </p:txBody>
      </p:sp>
      <p:sp>
        <p:nvSpPr>
          <p:cNvPr id="62811" name="Line 347"/>
          <p:cNvSpPr>
            <a:spLocks noChangeShapeType="1"/>
          </p:cNvSpPr>
          <p:nvPr/>
        </p:nvSpPr>
        <p:spPr bwMode="auto">
          <a:xfrm>
            <a:off x="3429000" y="4800600"/>
            <a:ext cx="990600" cy="1219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 flipV="1">
            <a:off x="4419600" y="5029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813" name="Freeform 349"/>
          <p:cNvSpPr>
            <a:spLocks/>
          </p:cNvSpPr>
          <p:nvPr/>
        </p:nvSpPr>
        <p:spPr bwMode="auto">
          <a:xfrm>
            <a:off x="4797425" y="3595688"/>
            <a:ext cx="863600" cy="901700"/>
          </a:xfrm>
          <a:custGeom>
            <a:avLst/>
            <a:gdLst>
              <a:gd name="T0" fmla="*/ 0 w 544"/>
              <a:gd name="T1" fmla="*/ 568 h 568"/>
              <a:gd name="T2" fmla="*/ 544 w 544"/>
              <a:gd name="T3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4" h="568">
                <a:moveTo>
                  <a:pt x="0" y="568"/>
                </a:moveTo>
                <a:lnTo>
                  <a:pt x="544" y="0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814" name="Freeform 350"/>
          <p:cNvSpPr>
            <a:spLocks/>
          </p:cNvSpPr>
          <p:nvPr/>
        </p:nvSpPr>
        <p:spPr bwMode="auto">
          <a:xfrm>
            <a:off x="4622800" y="3470275"/>
            <a:ext cx="963613" cy="36513"/>
          </a:xfrm>
          <a:custGeom>
            <a:avLst/>
            <a:gdLst>
              <a:gd name="T0" fmla="*/ 607 w 607"/>
              <a:gd name="T1" fmla="*/ 0 h 23"/>
              <a:gd name="T2" fmla="*/ 0 w 607"/>
              <a:gd name="T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7" h="23">
                <a:moveTo>
                  <a:pt x="607" y="0"/>
                </a:moveTo>
                <a:lnTo>
                  <a:pt x="0" y="23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815" name="Freeform 351"/>
          <p:cNvSpPr>
            <a:spLocks/>
          </p:cNvSpPr>
          <p:nvPr/>
        </p:nvSpPr>
        <p:spPr bwMode="auto">
          <a:xfrm>
            <a:off x="3519488" y="3744913"/>
            <a:ext cx="727075" cy="877887"/>
          </a:xfrm>
          <a:custGeom>
            <a:avLst/>
            <a:gdLst>
              <a:gd name="T0" fmla="*/ 458 w 458"/>
              <a:gd name="T1" fmla="*/ 0 h 553"/>
              <a:gd name="T2" fmla="*/ 0 w 458"/>
              <a:gd name="T3" fmla="*/ 553 h 55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8" h="553">
                <a:moveTo>
                  <a:pt x="458" y="0"/>
                </a:moveTo>
                <a:lnTo>
                  <a:pt x="0" y="553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816" name="Text Box 352"/>
          <p:cNvSpPr txBox="1">
            <a:spLocks noChangeArrowheads="1"/>
          </p:cNvSpPr>
          <p:nvPr/>
        </p:nvSpPr>
        <p:spPr bwMode="auto">
          <a:xfrm>
            <a:off x="250825" y="5092700"/>
            <a:ext cx="241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800" b="1">
                <a:solidFill>
                  <a:srgbClr val="0000FF"/>
                </a:solidFill>
                <a:effectLst/>
              </a:rPr>
              <a:t>C</a:t>
            </a:r>
            <a:r>
              <a:rPr lang="lt-LT" altLang="lt-LT" sz="2800" b="1" baseline="-22000">
                <a:solidFill>
                  <a:srgbClr val="0000FF"/>
                </a:solidFill>
                <a:effectLst/>
              </a:rPr>
              <a:t>16</a:t>
            </a:r>
            <a:r>
              <a:rPr lang="lt-LT" altLang="lt-LT" sz="2800" b="1">
                <a:solidFill>
                  <a:srgbClr val="0000FF"/>
                </a:solidFill>
                <a:effectLst/>
              </a:rPr>
              <a:t> =16</a:t>
            </a:r>
            <a:r>
              <a:rPr lang="lt-LT" altLang="lt-LT" sz="2800" b="1">
                <a:solidFill>
                  <a:srgbClr val="EC4B3A"/>
                </a:solidFill>
                <a:effectLst/>
              </a:rPr>
              <a:t>5321</a:t>
            </a:r>
          </a:p>
        </p:txBody>
      </p:sp>
      <p:grpSp>
        <p:nvGrpSpPr>
          <p:cNvPr id="62866" name="Group 402"/>
          <p:cNvGrpSpPr>
            <a:grpSpLocks/>
          </p:cNvGrpSpPr>
          <p:nvPr/>
        </p:nvGrpSpPr>
        <p:grpSpPr bwMode="auto">
          <a:xfrm>
            <a:off x="2835275" y="3079750"/>
            <a:ext cx="3657600" cy="3409950"/>
            <a:chOff x="1776" y="1920"/>
            <a:chExt cx="2304" cy="2148"/>
          </a:xfrm>
        </p:grpSpPr>
        <p:grpSp>
          <p:nvGrpSpPr>
            <p:cNvPr id="62817" name="Group 353"/>
            <p:cNvGrpSpPr>
              <a:grpSpLocks/>
            </p:cNvGrpSpPr>
            <p:nvPr/>
          </p:nvGrpSpPr>
          <p:grpSpPr bwMode="auto">
            <a:xfrm>
              <a:off x="1776" y="1920"/>
              <a:ext cx="2304" cy="2148"/>
              <a:chOff x="1872" y="2016"/>
              <a:chExt cx="2304" cy="2148"/>
            </a:xfrm>
          </p:grpSpPr>
          <p:grpSp>
            <p:nvGrpSpPr>
              <p:cNvPr id="62818" name="Group 354"/>
              <p:cNvGrpSpPr>
                <a:grpSpLocks/>
              </p:cNvGrpSpPr>
              <p:nvPr/>
            </p:nvGrpSpPr>
            <p:grpSpPr bwMode="auto">
              <a:xfrm>
                <a:off x="1872" y="2016"/>
                <a:ext cx="2304" cy="2148"/>
                <a:chOff x="1872" y="2028"/>
                <a:chExt cx="2304" cy="2148"/>
              </a:xfrm>
            </p:grpSpPr>
            <p:grpSp>
              <p:nvGrpSpPr>
                <p:cNvPr id="62819" name="Group 355"/>
                <p:cNvGrpSpPr>
                  <a:grpSpLocks/>
                </p:cNvGrpSpPr>
                <p:nvPr/>
              </p:nvGrpSpPr>
              <p:grpSpPr bwMode="auto">
                <a:xfrm>
                  <a:off x="1872" y="2028"/>
                  <a:ext cx="2304" cy="2148"/>
                  <a:chOff x="1776" y="1932"/>
                  <a:chExt cx="2304" cy="2148"/>
                </a:xfrm>
              </p:grpSpPr>
              <p:sp>
                <p:nvSpPr>
                  <p:cNvPr id="62820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968"/>
                    <a:ext cx="2304" cy="211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lt-LT" altLang="lt-LT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  <p:grpSp>
                <p:nvGrpSpPr>
                  <p:cNvPr id="62821" name="Group 357"/>
                  <p:cNvGrpSpPr>
                    <a:grpSpLocks/>
                  </p:cNvGrpSpPr>
                  <p:nvPr/>
                </p:nvGrpSpPr>
                <p:grpSpPr bwMode="auto">
                  <a:xfrm>
                    <a:off x="1872" y="1932"/>
                    <a:ext cx="2208" cy="2138"/>
                    <a:chOff x="960" y="1920"/>
                    <a:chExt cx="2208" cy="2138"/>
                  </a:xfrm>
                </p:grpSpPr>
                <p:sp>
                  <p:nvSpPr>
                    <p:cNvPr id="62822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1193" y="2972"/>
                      <a:ext cx="712" cy="841"/>
                    </a:xfrm>
                    <a:custGeom>
                      <a:avLst/>
                      <a:gdLst>
                        <a:gd name="T0" fmla="*/ 0 w 712"/>
                        <a:gd name="T1" fmla="*/ 0 h 841"/>
                        <a:gd name="T2" fmla="*/ 712 w 712"/>
                        <a:gd name="T3" fmla="*/ 841 h 8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712" h="841">
                          <a:moveTo>
                            <a:pt x="0" y="0"/>
                          </a:moveTo>
                          <a:lnTo>
                            <a:pt x="712" y="841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23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2832" y="2112"/>
                      <a:ext cx="1" cy="982"/>
                    </a:xfrm>
                    <a:custGeom>
                      <a:avLst/>
                      <a:gdLst>
                        <a:gd name="T0" fmla="*/ 0 w 1"/>
                        <a:gd name="T1" fmla="*/ 0 h 982"/>
                        <a:gd name="T2" fmla="*/ 0 w 1"/>
                        <a:gd name="T3" fmla="*/ 982 h 9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" h="982">
                          <a:moveTo>
                            <a:pt x="0" y="0"/>
                          </a:moveTo>
                          <a:lnTo>
                            <a:pt x="0" y="982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24" name="Freeform 360"/>
                    <p:cNvSpPr>
                      <a:spLocks/>
                    </p:cNvSpPr>
                    <p:nvPr/>
                  </p:nvSpPr>
                  <p:spPr bwMode="auto">
                    <a:xfrm>
                      <a:off x="1200" y="2139"/>
                      <a:ext cx="669" cy="797"/>
                    </a:xfrm>
                    <a:custGeom>
                      <a:avLst/>
                      <a:gdLst>
                        <a:gd name="T0" fmla="*/ 0 w 669"/>
                        <a:gd name="T1" fmla="*/ 797 h 797"/>
                        <a:gd name="T2" fmla="*/ 669 w 669"/>
                        <a:gd name="T3" fmla="*/ 0 h 7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669" h="797">
                          <a:moveTo>
                            <a:pt x="0" y="797"/>
                          </a:moveTo>
                          <a:lnTo>
                            <a:pt x="669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25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1955" y="3066"/>
                      <a:ext cx="877" cy="3"/>
                    </a:xfrm>
                    <a:custGeom>
                      <a:avLst/>
                      <a:gdLst>
                        <a:gd name="T0" fmla="*/ 0 w 877"/>
                        <a:gd name="T1" fmla="*/ 3 h 3"/>
                        <a:gd name="T2" fmla="*/ 877 w 877"/>
                        <a:gd name="T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877" h="3">
                          <a:moveTo>
                            <a:pt x="0" y="3"/>
                          </a:moveTo>
                          <a:lnTo>
                            <a:pt x="877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26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1210" y="2963"/>
                      <a:ext cx="716" cy="103"/>
                    </a:xfrm>
                    <a:custGeom>
                      <a:avLst/>
                      <a:gdLst>
                        <a:gd name="T0" fmla="*/ 0 w 716"/>
                        <a:gd name="T1" fmla="*/ 0 h 103"/>
                        <a:gd name="T2" fmla="*/ 716 w 716"/>
                        <a:gd name="T3" fmla="*/ 103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716" h="103">
                          <a:moveTo>
                            <a:pt x="0" y="0"/>
                          </a:moveTo>
                          <a:lnTo>
                            <a:pt x="716" y="103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 type="none" w="sm" len="sm"/>
                      <a:tailEnd type="oval" w="sm" len="sm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27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1905" y="3087"/>
                      <a:ext cx="27" cy="744"/>
                    </a:xfrm>
                    <a:custGeom>
                      <a:avLst/>
                      <a:gdLst>
                        <a:gd name="T0" fmla="*/ 0 w 27"/>
                        <a:gd name="T1" fmla="*/ 726 h 744"/>
                        <a:gd name="T2" fmla="*/ 27 w 27"/>
                        <a:gd name="T3" fmla="*/ 744 h 744"/>
                        <a:gd name="T4" fmla="*/ 23 w 27"/>
                        <a:gd name="T5" fmla="*/ 0 h 7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" h="744">
                          <a:moveTo>
                            <a:pt x="0" y="726"/>
                          </a:moveTo>
                          <a:lnTo>
                            <a:pt x="27" y="74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 type="none" w="sm" len="sm"/>
                      <a:tailEnd type="oval" w="sm" len="sm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28" name="Freeform 364"/>
                    <p:cNvSpPr>
                      <a:spLocks/>
                    </p:cNvSpPr>
                    <p:nvPr/>
                  </p:nvSpPr>
                  <p:spPr bwMode="auto">
                    <a:xfrm>
                      <a:off x="1946" y="2112"/>
                      <a:ext cx="895" cy="957"/>
                    </a:xfrm>
                    <a:custGeom>
                      <a:avLst/>
                      <a:gdLst>
                        <a:gd name="T0" fmla="*/ 895 w 895"/>
                        <a:gd name="T1" fmla="*/ 0 h 957"/>
                        <a:gd name="T2" fmla="*/ 0 w 895"/>
                        <a:gd name="T3" fmla="*/ 957 h 9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895" h="957">
                          <a:moveTo>
                            <a:pt x="895" y="0"/>
                          </a:moveTo>
                          <a:lnTo>
                            <a:pt x="0" y="957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29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1916" y="2112"/>
                      <a:ext cx="907" cy="47"/>
                    </a:xfrm>
                    <a:custGeom>
                      <a:avLst/>
                      <a:gdLst>
                        <a:gd name="T0" fmla="*/ 0 w 907"/>
                        <a:gd name="T1" fmla="*/ 47 h 47"/>
                        <a:gd name="T2" fmla="*/ 907 w 907"/>
                        <a:gd name="T3" fmla="*/ 0 h 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907" h="47">
                          <a:moveTo>
                            <a:pt x="0" y="47"/>
                          </a:moveTo>
                          <a:lnTo>
                            <a:pt x="907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grpSp>
                  <p:nvGrpSpPr>
                    <p:cNvPr id="62830" name="Group 3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2016"/>
                      <a:ext cx="336" cy="218"/>
                      <a:chOff x="2832" y="1632"/>
                      <a:chExt cx="336" cy="218"/>
                    </a:xfrm>
                  </p:grpSpPr>
                  <p:sp>
                    <p:nvSpPr>
                      <p:cNvPr id="62831" name="Text Box 36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928" y="1632"/>
                        <a:ext cx="240" cy="21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62832" name="Oval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168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  <p:grpSp>
                  <p:nvGrpSpPr>
                    <p:cNvPr id="62833" name="Group 3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8" y="1920"/>
                      <a:ext cx="192" cy="288"/>
                      <a:chOff x="1872" y="1488"/>
                      <a:chExt cx="192" cy="288"/>
                    </a:xfrm>
                  </p:grpSpPr>
                  <p:sp>
                    <p:nvSpPr>
                      <p:cNvPr id="62834" name="Text Box 37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72" y="1488"/>
                        <a:ext cx="192" cy="192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62835" name="Oval 3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8" y="168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  <p:grpSp>
                  <p:nvGrpSpPr>
                    <p:cNvPr id="62836" name="Group 3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63" y="2784"/>
                      <a:ext cx="405" cy="336"/>
                      <a:chOff x="4107" y="2496"/>
                      <a:chExt cx="405" cy="336"/>
                    </a:xfrm>
                  </p:grpSpPr>
                  <p:sp>
                    <p:nvSpPr>
                      <p:cNvPr id="62837" name="Text Box 3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72" y="2496"/>
                        <a:ext cx="240" cy="21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62838" name="Oval 3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7" y="2736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  <p:grpSp>
                  <p:nvGrpSpPr>
                    <p:cNvPr id="62839" name="Group 3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0" y="2832"/>
                      <a:ext cx="288" cy="298"/>
                      <a:chOff x="1008" y="2448"/>
                      <a:chExt cx="288" cy="298"/>
                    </a:xfrm>
                  </p:grpSpPr>
                  <p:sp>
                    <p:nvSpPr>
                      <p:cNvPr id="62840" name="Text Box 3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08" y="2496"/>
                        <a:ext cx="192" cy="2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endParaRPr lang="lt-LT" altLang="lt-LT" sz="2000" b="1">
                          <a:solidFill>
                            <a:schemeClr val="bg2"/>
                          </a:solidFill>
                          <a:effectLst/>
                        </a:endParaRPr>
                      </a:p>
                    </p:txBody>
                  </p:sp>
                  <p:sp>
                    <p:nvSpPr>
                      <p:cNvPr id="62841" name="Text Box 37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08" y="2448"/>
                        <a:ext cx="192" cy="2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62842" name="Oval 3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2544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  <p:grpSp>
                  <p:nvGrpSpPr>
                    <p:cNvPr id="62843" name="Group 3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3744"/>
                      <a:ext cx="240" cy="314"/>
                      <a:chOff x="1872" y="3408"/>
                      <a:chExt cx="240" cy="314"/>
                    </a:xfrm>
                  </p:grpSpPr>
                  <p:sp>
                    <p:nvSpPr>
                      <p:cNvPr id="62844" name="Text Box 3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72" y="3504"/>
                        <a:ext cx="240" cy="21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62845" name="Oval 3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8" y="3408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  <p:grpSp>
                  <p:nvGrpSpPr>
                    <p:cNvPr id="62846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2832"/>
                      <a:ext cx="240" cy="288"/>
                      <a:chOff x="1824" y="2448"/>
                      <a:chExt cx="240" cy="288"/>
                    </a:xfrm>
                  </p:grpSpPr>
                  <p:sp>
                    <p:nvSpPr>
                      <p:cNvPr id="62847" name="Text Box 38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4" y="2448"/>
                        <a:ext cx="240" cy="21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62848" name="Oval 3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20" y="26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</p:grpSp>
            </p:grpSp>
            <p:grpSp>
              <p:nvGrpSpPr>
                <p:cNvPr id="62849" name="Group 385"/>
                <p:cNvGrpSpPr>
                  <a:grpSpLocks/>
                </p:cNvGrpSpPr>
                <p:nvPr/>
              </p:nvGrpSpPr>
              <p:grpSpPr bwMode="auto">
                <a:xfrm>
                  <a:off x="2134" y="2220"/>
                  <a:ext cx="842" cy="926"/>
                  <a:chOff x="2470" y="1824"/>
                  <a:chExt cx="842" cy="926"/>
                </a:xfrm>
              </p:grpSpPr>
              <p:sp>
                <p:nvSpPr>
                  <p:cNvPr id="62850" name="Oval 386"/>
                  <p:cNvSpPr>
                    <a:spLocks noChangeArrowheads="1"/>
                  </p:cNvSpPr>
                  <p:nvPr/>
                </p:nvSpPr>
                <p:spPr bwMode="auto">
                  <a:xfrm>
                    <a:off x="2470" y="2616"/>
                    <a:ext cx="134" cy="134"/>
                  </a:xfrm>
                  <a:prstGeom prst="ellipse">
                    <a:avLst/>
                  </a:prstGeom>
                  <a:solidFill>
                    <a:srgbClr val="EC4B3A"/>
                  </a:solidFill>
                  <a:ln w="9525">
                    <a:solidFill>
                      <a:srgbClr val="EC4B3A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  <p:grpSp>
                <p:nvGrpSpPr>
                  <p:cNvPr id="62851" name="Group 387"/>
                  <p:cNvGrpSpPr>
                    <a:grpSpLocks/>
                  </p:cNvGrpSpPr>
                  <p:nvPr/>
                </p:nvGrpSpPr>
                <p:grpSpPr bwMode="auto">
                  <a:xfrm>
                    <a:off x="2552" y="1824"/>
                    <a:ext cx="760" cy="831"/>
                    <a:chOff x="2552" y="1824"/>
                    <a:chExt cx="760" cy="831"/>
                  </a:xfrm>
                </p:grpSpPr>
                <p:sp>
                  <p:nvSpPr>
                    <p:cNvPr id="62852" name="Freeform 388"/>
                    <p:cNvSpPr>
                      <a:spLocks/>
                    </p:cNvSpPr>
                    <p:nvPr/>
                  </p:nvSpPr>
                  <p:spPr bwMode="auto">
                    <a:xfrm>
                      <a:off x="2552" y="1917"/>
                      <a:ext cx="621" cy="738"/>
                    </a:xfrm>
                    <a:custGeom>
                      <a:avLst/>
                      <a:gdLst>
                        <a:gd name="T0" fmla="*/ 0 w 621"/>
                        <a:gd name="T1" fmla="*/ 738 h 738"/>
                        <a:gd name="T2" fmla="*/ 621 w 621"/>
                        <a:gd name="T3" fmla="*/ 0 h 7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621" h="738">
                          <a:moveTo>
                            <a:pt x="0" y="738"/>
                          </a:moveTo>
                          <a:lnTo>
                            <a:pt x="621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57150">
                      <a:solidFill>
                        <a:srgbClr val="A5002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53" name="Oval 3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6" y="1824"/>
                      <a:ext cx="136" cy="134"/>
                    </a:xfrm>
                    <a:prstGeom prst="ellipse">
                      <a:avLst/>
                    </a:prstGeom>
                    <a:solidFill>
                      <a:srgbClr val="EC4B3A"/>
                    </a:solidFill>
                    <a:ln w="9525">
                      <a:solidFill>
                        <a:srgbClr val="EC4B3A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lt-LT" altLang="lt-LT" sz="2000" b="1">
                        <a:solidFill>
                          <a:schemeClr val="bg2"/>
                        </a:solidFill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62854" name="Group 390"/>
                <p:cNvGrpSpPr>
                  <a:grpSpLocks/>
                </p:cNvGrpSpPr>
                <p:nvPr/>
              </p:nvGrpSpPr>
              <p:grpSpPr bwMode="auto">
                <a:xfrm>
                  <a:off x="2973" y="2172"/>
                  <a:ext cx="934" cy="134"/>
                  <a:chOff x="3309" y="1776"/>
                  <a:chExt cx="934" cy="134"/>
                </a:xfrm>
              </p:grpSpPr>
              <p:sp>
                <p:nvSpPr>
                  <p:cNvPr id="62855" name="Freeform 391"/>
                  <p:cNvSpPr>
                    <a:spLocks/>
                  </p:cNvSpPr>
                  <p:nvPr/>
                </p:nvSpPr>
                <p:spPr bwMode="auto">
                  <a:xfrm>
                    <a:off x="3309" y="1843"/>
                    <a:ext cx="786" cy="21"/>
                  </a:xfrm>
                  <a:custGeom>
                    <a:avLst/>
                    <a:gdLst>
                      <a:gd name="T0" fmla="*/ 0 w 786"/>
                      <a:gd name="T1" fmla="*/ 21 h 21"/>
                      <a:gd name="T2" fmla="*/ 786 w 786"/>
                      <a:gd name="T3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786" h="21">
                        <a:moveTo>
                          <a:pt x="0" y="21"/>
                        </a:moveTo>
                        <a:lnTo>
                          <a:pt x="78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>
                    <a:solidFill>
                      <a:srgbClr val="A5002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  <p:sp>
                <p:nvSpPr>
                  <p:cNvPr id="62856" name="Oval 392"/>
                  <p:cNvSpPr>
                    <a:spLocks noChangeArrowheads="1"/>
                  </p:cNvSpPr>
                  <p:nvPr/>
                </p:nvSpPr>
                <p:spPr bwMode="auto">
                  <a:xfrm>
                    <a:off x="4109" y="1776"/>
                    <a:ext cx="134" cy="134"/>
                  </a:xfrm>
                  <a:prstGeom prst="ellipse">
                    <a:avLst/>
                  </a:prstGeom>
                  <a:solidFill>
                    <a:srgbClr val="EC4B3A"/>
                  </a:solidFill>
                  <a:ln w="9525">
                    <a:solidFill>
                      <a:srgbClr val="EC4B3A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</p:grpSp>
            <p:grpSp>
              <p:nvGrpSpPr>
                <p:cNvPr id="62857" name="Group 393"/>
                <p:cNvGrpSpPr>
                  <a:grpSpLocks/>
                </p:cNvGrpSpPr>
                <p:nvPr/>
              </p:nvGrpSpPr>
              <p:grpSpPr bwMode="auto">
                <a:xfrm>
                  <a:off x="2880" y="2304"/>
                  <a:ext cx="916" cy="962"/>
                  <a:chOff x="1872" y="2196"/>
                  <a:chExt cx="916" cy="962"/>
                </a:xfrm>
              </p:grpSpPr>
              <p:sp>
                <p:nvSpPr>
                  <p:cNvPr id="62858" name="Oval 394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024"/>
                    <a:ext cx="134" cy="134"/>
                  </a:xfrm>
                  <a:prstGeom prst="ellipse">
                    <a:avLst/>
                  </a:prstGeom>
                  <a:solidFill>
                    <a:srgbClr val="EC4B3A"/>
                  </a:solidFill>
                  <a:ln w="9525">
                    <a:solidFill>
                      <a:srgbClr val="EC4B3A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  <p:sp>
                <p:nvSpPr>
                  <p:cNvPr id="62859" name="Freeform 395"/>
                  <p:cNvSpPr>
                    <a:spLocks/>
                  </p:cNvSpPr>
                  <p:nvPr/>
                </p:nvSpPr>
                <p:spPr bwMode="auto">
                  <a:xfrm>
                    <a:off x="2012" y="2196"/>
                    <a:ext cx="776" cy="807"/>
                  </a:xfrm>
                  <a:custGeom>
                    <a:avLst/>
                    <a:gdLst>
                      <a:gd name="T0" fmla="*/ 776 w 776"/>
                      <a:gd name="T1" fmla="*/ 0 h 807"/>
                      <a:gd name="T2" fmla="*/ 0 w 776"/>
                      <a:gd name="T3" fmla="*/ 807 h 8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776" h="807">
                        <a:moveTo>
                          <a:pt x="776" y="0"/>
                        </a:moveTo>
                        <a:lnTo>
                          <a:pt x="0" y="807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>
                    <a:solidFill>
                      <a:srgbClr val="A5002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</p:grpSp>
          </p:grpSp>
          <p:grpSp>
            <p:nvGrpSpPr>
              <p:cNvPr id="62860" name="Group 396"/>
              <p:cNvGrpSpPr>
                <a:grpSpLocks/>
              </p:cNvGrpSpPr>
              <p:nvPr/>
            </p:nvGrpSpPr>
            <p:grpSpPr bwMode="auto">
              <a:xfrm>
                <a:off x="3017" y="3120"/>
                <a:ext cx="877" cy="134"/>
                <a:chOff x="2018" y="3001"/>
                <a:chExt cx="877" cy="134"/>
              </a:xfrm>
            </p:grpSpPr>
            <p:sp>
              <p:nvSpPr>
                <p:cNvPr id="62861" name="Freeform 397"/>
                <p:cNvSpPr>
                  <a:spLocks/>
                </p:cNvSpPr>
                <p:nvPr/>
              </p:nvSpPr>
              <p:spPr bwMode="auto">
                <a:xfrm>
                  <a:off x="2018" y="3064"/>
                  <a:ext cx="747" cy="2"/>
                </a:xfrm>
                <a:custGeom>
                  <a:avLst/>
                  <a:gdLst>
                    <a:gd name="T0" fmla="*/ 747 w 747"/>
                    <a:gd name="T1" fmla="*/ 0 h 2"/>
                    <a:gd name="T2" fmla="*/ 0 w 747"/>
                    <a:gd name="T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47" h="2">
                      <a:moveTo>
                        <a:pt x="747" y="0"/>
                      </a:moveTo>
                      <a:lnTo>
                        <a:pt x="0" y="2"/>
                      </a:lnTo>
                    </a:path>
                  </a:pathLst>
                </a:custGeom>
                <a:solidFill>
                  <a:schemeClr val="hlink"/>
                </a:solidFill>
                <a:ln w="57150">
                  <a:solidFill>
                    <a:srgbClr val="A50021"/>
                  </a:solidFill>
                  <a:round/>
                  <a:headEnd type="arrow" w="med" len="med"/>
                  <a:tailEnd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2862" name="Oval 398"/>
                <p:cNvSpPr>
                  <a:spLocks noChangeArrowheads="1"/>
                </p:cNvSpPr>
                <p:nvPr/>
              </p:nvSpPr>
              <p:spPr bwMode="auto">
                <a:xfrm>
                  <a:off x="2761" y="3001"/>
                  <a:ext cx="134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rgbClr val="EC4B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  <p:grpSp>
          <p:nvGrpSpPr>
            <p:cNvPr id="62863" name="Group 399"/>
            <p:cNvGrpSpPr>
              <a:grpSpLocks/>
            </p:cNvGrpSpPr>
            <p:nvPr/>
          </p:nvGrpSpPr>
          <p:grpSpPr bwMode="auto">
            <a:xfrm>
              <a:off x="2784" y="3120"/>
              <a:ext cx="134" cy="731"/>
              <a:chOff x="3216" y="2859"/>
              <a:chExt cx="134" cy="731"/>
            </a:xfrm>
          </p:grpSpPr>
          <p:sp>
            <p:nvSpPr>
              <p:cNvPr id="62864" name="Oval 400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rgbClr val="EC4B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2865" name="Freeform 401"/>
              <p:cNvSpPr>
                <a:spLocks/>
              </p:cNvSpPr>
              <p:nvPr/>
            </p:nvSpPr>
            <p:spPr bwMode="auto">
              <a:xfrm>
                <a:off x="3278" y="2859"/>
                <a:ext cx="0" cy="576"/>
              </a:xfrm>
              <a:custGeom>
                <a:avLst/>
                <a:gdLst>
                  <a:gd name="T0" fmla="*/ 0 w 1"/>
                  <a:gd name="T1" fmla="*/ 576 h 576"/>
                  <a:gd name="T2" fmla="*/ 0 w 1"/>
                  <a:gd name="T3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57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hlink"/>
              </a:solidFill>
              <a:ln w="57150">
                <a:solidFill>
                  <a:srgbClr val="A50021"/>
                </a:solidFill>
                <a:round/>
                <a:headEnd type="arrow" w="med" len="med"/>
                <a:tailEnd type="none" w="sm" len="sm"/>
              </a:ln>
            </p:spPr>
            <p:txBody>
              <a:bodyPr/>
              <a:lstStyle/>
              <a:p>
                <a:endParaRPr lang="lt-LT"/>
              </a:p>
            </p:txBody>
          </p:sp>
        </p:grpSp>
      </p:grpSp>
      <p:sp>
        <p:nvSpPr>
          <p:cNvPr id="62868" name="Text Box 404"/>
          <p:cNvSpPr txBox="1">
            <a:spLocks noChangeArrowheads="1"/>
          </p:cNvSpPr>
          <p:nvPr/>
        </p:nvSpPr>
        <p:spPr bwMode="auto">
          <a:xfrm>
            <a:off x="5334000" y="908050"/>
            <a:ext cx="3810000" cy="19796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solidFill>
                  <a:schemeClr val="bg1"/>
                </a:solidFill>
                <a:effectLst/>
              </a:rPr>
              <a:t>Sąlyga negalioja. </a:t>
            </a:r>
          </a:p>
          <a:p>
            <a:pPr algn="ctr"/>
            <a:r>
              <a:rPr lang="lt-LT" altLang="lt-LT" sz="2400">
                <a:solidFill>
                  <a:schemeClr val="bg1"/>
                </a:solidFill>
                <a:effectLst/>
              </a:rPr>
              <a:t> Briauna (65) neatvirkštinė. </a:t>
            </a:r>
          </a:p>
          <a:p>
            <a:pPr algn="ctr"/>
            <a:r>
              <a:rPr lang="lt-LT" altLang="lt-LT" sz="2400">
                <a:solidFill>
                  <a:schemeClr val="bg1"/>
                </a:solidFill>
                <a:effectLst/>
              </a:rPr>
              <a:t>Grįžtame iš 6 į 5, iš 5 į 3</a:t>
            </a:r>
          </a:p>
          <a:p>
            <a:pPr algn="ctr"/>
            <a:r>
              <a:rPr lang="lt-LT" altLang="lt-LT" sz="2400">
                <a:solidFill>
                  <a:schemeClr val="bg1"/>
                </a:solidFill>
                <a:effectLst/>
              </a:rPr>
              <a:t>ir tęsiame iš 3 </a:t>
            </a:r>
          </a:p>
        </p:txBody>
      </p:sp>
      <p:sp>
        <p:nvSpPr>
          <p:cNvPr id="62869" name="Text Box 405"/>
          <p:cNvSpPr txBox="1">
            <a:spLocks noChangeArrowheads="1"/>
          </p:cNvSpPr>
          <p:nvPr/>
        </p:nvSpPr>
        <p:spPr bwMode="auto">
          <a:xfrm>
            <a:off x="5334000" y="908050"/>
            <a:ext cx="3810000" cy="19796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solidFill>
                  <a:schemeClr val="bg1"/>
                </a:solidFill>
                <a:effectLst/>
              </a:rPr>
              <a:t>Briauna (34) neatvirkštinė, nes negalioja </a:t>
            </a:r>
            <a:r>
              <a:rPr lang="lt-LT" altLang="lt-LT" sz="2400" i="1">
                <a:solidFill>
                  <a:schemeClr val="bg1"/>
                </a:solidFill>
                <a:effectLst/>
              </a:rPr>
              <a:t>nr</a:t>
            </a:r>
            <a:r>
              <a:rPr lang="lt-LT" altLang="lt-LT" sz="2400">
                <a:solidFill>
                  <a:schemeClr val="bg1"/>
                </a:solidFill>
                <a:effectLst/>
              </a:rPr>
              <a:t>[4]&lt;</a:t>
            </a:r>
            <a:r>
              <a:rPr lang="lt-LT" altLang="lt-LT" sz="2400" i="1">
                <a:solidFill>
                  <a:schemeClr val="bg1"/>
                </a:solidFill>
                <a:effectLst/>
              </a:rPr>
              <a:t>nr</a:t>
            </a:r>
            <a:r>
              <a:rPr lang="lt-LT" altLang="lt-LT" sz="2400">
                <a:solidFill>
                  <a:schemeClr val="bg1"/>
                </a:solidFill>
                <a:effectLst/>
              </a:rPr>
              <a:t>[3] </a:t>
            </a:r>
          </a:p>
          <a:p>
            <a:pPr algn="ctr"/>
            <a:r>
              <a:rPr lang="lt-LT" altLang="lt-LT" sz="2400">
                <a:solidFill>
                  <a:schemeClr val="bg1"/>
                </a:solidFill>
                <a:effectLst/>
              </a:rPr>
              <a:t>Ši sąlyga neleidžia antrą syk užfiksuoti tą patį ciklą. </a:t>
            </a:r>
          </a:p>
        </p:txBody>
      </p:sp>
      <p:sp>
        <p:nvSpPr>
          <p:cNvPr id="62871" name="Line 407"/>
          <p:cNvSpPr>
            <a:spLocks noChangeShapeType="1"/>
          </p:cNvSpPr>
          <p:nvPr/>
        </p:nvSpPr>
        <p:spPr bwMode="auto">
          <a:xfrm flipV="1">
            <a:off x="4419600" y="5029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872" name="Freeform 408"/>
          <p:cNvSpPr>
            <a:spLocks/>
          </p:cNvSpPr>
          <p:nvPr/>
        </p:nvSpPr>
        <p:spPr bwMode="auto">
          <a:xfrm>
            <a:off x="4810125" y="3570288"/>
            <a:ext cx="901700" cy="939800"/>
          </a:xfrm>
          <a:custGeom>
            <a:avLst/>
            <a:gdLst>
              <a:gd name="T0" fmla="*/ 0 w 568"/>
              <a:gd name="T1" fmla="*/ 592 h 592"/>
              <a:gd name="T2" fmla="*/ 568 w 568"/>
              <a:gd name="T3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8" h="592">
                <a:moveTo>
                  <a:pt x="0" y="592"/>
                </a:moveTo>
                <a:lnTo>
                  <a:pt x="568" y="0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873" name="Text Box 409"/>
          <p:cNvSpPr txBox="1">
            <a:spLocks noChangeArrowheads="1"/>
          </p:cNvSpPr>
          <p:nvPr/>
        </p:nvSpPr>
        <p:spPr bwMode="auto">
          <a:xfrm>
            <a:off x="5334000" y="908050"/>
            <a:ext cx="3810000" cy="19796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solidFill>
                  <a:schemeClr val="bg1"/>
                </a:solidFill>
                <a:effectLst/>
              </a:rPr>
              <a:t>Grįžtame iš 3 į 2, iš 2 į 1.</a:t>
            </a:r>
          </a:p>
          <a:p>
            <a:pPr algn="ctr"/>
            <a:r>
              <a:rPr lang="lt-LT" altLang="lt-LT" sz="2400">
                <a:solidFill>
                  <a:schemeClr val="bg1"/>
                </a:solidFill>
                <a:effectLst/>
              </a:rPr>
              <a:t>Briaunos (15) ir (16) neatvirkštinės, nes negalioja </a:t>
            </a:r>
            <a:r>
              <a:rPr lang="lt-LT" altLang="lt-LT" sz="2400" i="1">
                <a:solidFill>
                  <a:schemeClr val="bg1"/>
                </a:solidFill>
                <a:effectLst/>
              </a:rPr>
              <a:t>nr</a:t>
            </a:r>
            <a:r>
              <a:rPr lang="lt-LT" altLang="lt-LT" sz="2400">
                <a:solidFill>
                  <a:schemeClr val="bg1"/>
                </a:solidFill>
                <a:effectLst/>
              </a:rPr>
              <a:t>[5]&lt;</a:t>
            </a:r>
            <a:r>
              <a:rPr lang="lt-LT" altLang="lt-LT" sz="2400" i="1">
                <a:solidFill>
                  <a:schemeClr val="bg1"/>
                </a:solidFill>
                <a:effectLst/>
              </a:rPr>
              <a:t>nr</a:t>
            </a:r>
            <a:r>
              <a:rPr lang="lt-LT" altLang="lt-LT" sz="2400">
                <a:solidFill>
                  <a:schemeClr val="bg1"/>
                </a:solidFill>
                <a:effectLst/>
              </a:rPr>
              <a:t>[1]  </a:t>
            </a:r>
            <a:r>
              <a:rPr lang="lt-LT" altLang="lt-LT" sz="2400" i="1">
                <a:solidFill>
                  <a:schemeClr val="bg1"/>
                </a:solidFill>
                <a:effectLst/>
              </a:rPr>
              <a:t>nr</a:t>
            </a:r>
            <a:r>
              <a:rPr lang="lt-LT" altLang="lt-LT" sz="2400">
                <a:solidFill>
                  <a:schemeClr val="bg1"/>
                </a:solidFill>
                <a:effectLst/>
              </a:rPr>
              <a:t>[6]&lt;</a:t>
            </a:r>
            <a:r>
              <a:rPr lang="lt-LT" altLang="lt-LT" sz="2400" i="1">
                <a:solidFill>
                  <a:schemeClr val="bg1"/>
                </a:solidFill>
                <a:effectLst/>
              </a:rPr>
              <a:t>nr</a:t>
            </a:r>
            <a:r>
              <a:rPr lang="lt-LT" altLang="lt-LT" sz="2400">
                <a:solidFill>
                  <a:schemeClr val="bg1"/>
                </a:solidFill>
                <a:effectLst/>
              </a:rPr>
              <a:t>[1] </a:t>
            </a:r>
          </a:p>
        </p:txBody>
      </p:sp>
      <p:sp>
        <p:nvSpPr>
          <p:cNvPr id="62874" name="Freeform 410"/>
          <p:cNvSpPr>
            <a:spLocks/>
          </p:cNvSpPr>
          <p:nvPr/>
        </p:nvSpPr>
        <p:spPr bwMode="auto">
          <a:xfrm>
            <a:off x="4622800" y="3470275"/>
            <a:ext cx="963613" cy="36513"/>
          </a:xfrm>
          <a:custGeom>
            <a:avLst/>
            <a:gdLst>
              <a:gd name="T0" fmla="*/ 607 w 607"/>
              <a:gd name="T1" fmla="*/ 0 h 23"/>
              <a:gd name="T2" fmla="*/ 0 w 607"/>
              <a:gd name="T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7" h="23">
                <a:moveTo>
                  <a:pt x="607" y="0"/>
                </a:moveTo>
                <a:lnTo>
                  <a:pt x="0" y="23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875" name="Freeform 411"/>
          <p:cNvSpPr>
            <a:spLocks/>
          </p:cNvSpPr>
          <p:nvPr/>
        </p:nvSpPr>
        <p:spPr bwMode="auto">
          <a:xfrm>
            <a:off x="3494088" y="3595688"/>
            <a:ext cx="914400" cy="1027112"/>
          </a:xfrm>
          <a:custGeom>
            <a:avLst/>
            <a:gdLst>
              <a:gd name="T0" fmla="*/ 576 w 576"/>
              <a:gd name="T1" fmla="*/ 0 h 647"/>
              <a:gd name="T2" fmla="*/ 0 w 576"/>
              <a:gd name="T3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647">
                <a:moveTo>
                  <a:pt x="576" y="0"/>
                </a:moveTo>
                <a:lnTo>
                  <a:pt x="0" y="647"/>
                </a:lnTo>
              </a:path>
            </a:pathLst>
          </a:custGeom>
          <a:solidFill>
            <a:schemeClr val="hlink"/>
          </a:solidFill>
          <a:ln w="38100">
            <a:solidFill>
              <a:srgbClr val="0000FF"/>
            </a:solidFill>
            <a:prstDash val="dash"/>
            <a:round/>
            <a:headEnd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2876" name="Rectangle 412"/>
          <p:cNvSpPr>
            <a:spLocks noChangeArrowheads="1"/>
          </p:cNvSpPr>
          <p:nvPr/>
        </p:nvSpPr>
        <p:spPr bwMode="auto">
          <a:xfrm>
            <a:off x="755650" y="209550"/>
            <a:ext cx="78486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lt-LT" altLang="lt-LT" sz="2800" b="1">
                <a:solidFill>
                  <a:srgbClr val="A50021"/>
                </a:solidFill>
                <a:effectLst/>
                <a:latin typeface="Times New Roman" panose="02020603050405020304" pitchFamily="18" charset="0"/>
              </a:rPr>
              <a:t>Paieška baigta</a:t>
            </a:r>
          </a:p>
        </p:txBody>
      </p:sp>
      <p:grpSp>
        <p:nvGrpSpPr>
          <p:cNvPr id="62878" name="Group 414"/>
          <p:cNvGrpSpPr>
            <a:grpSpLocks/>
          </p:cNvGrpSpPr>
          <p:nvPr/>
        </p:nvGrpSpPr>
        <p:grpSpPr bwMode="auto">
          <a:xfrm>
            <a:off x="2835275" y="3079750"/>
            <a:ext cx="3657600" cy="3409950"/>
            <a:chOff x="1776" y="1920"/>
            <a:chExt cx="2304" cy="2148"/>
          </a:xfrm>
        </p:grpSpPr>
        <p:grpSp>
          <p:nvGrpSpPr>
            <p:cNvPr id="62879" name="Group 415"/>
            <p:cNvGrpSpPr>
              <a:grpSpLocks/>
            </p:cNvGrpSpPr>
            <p:nvPr/>
          </p:nvGrpSpPr>
          <p:grpSpPr bwMode="auto">
            <a:xfrm>
              <a:off x="1776" y="1920"/>
              <a:ext cx="2304" cy="2148"/>
              <a:chOff x="1872" y="2016"/>
              <a:chExt cx="2304" cy="2148"/>
            </a:xfrm>
          </p:grpSpPr>
          <p:grpSp>
            <p:nvGrpSpPr>
              <p:cNvPr id="62880" name="Group 416"/>
              <p:cNvGrpSpPr>
                <a:grpSpLocks/>
              </p:cNvGrpSpPr>
              <p:nvPr/>
            </p:nvGrpSpPr>
            <p:grpSpPr bwMode="auto">
              <a:xfrm>
                <a:off x="1872" y="2016"/>
                <a:ext cx="2304" cy="2148"/>
                <a:chOff x="1872" y="2028"/>
                <a:chExt cx="2304" cy="2148"/>
              </a:xfrm>
            </p:grpSpPr>
            <p:grpSp>
              <p:nvGrpSpPr>
                <p:cNvPr id="62881" name="Group 417"/>
                <p:cNvGrpSpPr>
                  <a:grpSpLocks/>
                </p:cNvGrpSpPr>
                <p:nvPr/>
              </p:nvGrpSpPr>
              <p:grpSpPr bwMode="auto">
                <a:xfrm>
                  <a:off x="1872" y="2028"/>
                  <a:ext cx="2304" cy="2148"/>
                  <a:chOff x="1776" y="1932"/>
                  <a:chExt cx="2304" cy="2148"/>
                </a:xfrm>
              </p:grpSpPr>
              <p:sp>
                <p:nvSpPr>
                  <p:cNvPr id="62882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968"/>
                    <a:ext cx="2304" cy="211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  <p:grpSp>
                <p:nvGrpSpPr>
                  <p:cNvPr id="62883" name="Group 419"/>
                  <p:cNvGrpSpPr>
                    <a:grpSpLocks/>
                  </p:cNvGrpSpPr>
                  <p:nvPr/>
                </p:nvGrpSpPr>
                <p:grpSpPr bwMode="auto">
                  <a:xfrm>
                    <a:off x="1872" y="1932"/>
                    <a:ext cx="2208" cy="2138"/>
                    <a:chOff x="960" y="1920"/>
                    <a:chExt cx="2208" cy="2138"/>
                  </a:xfrm>
                </p:grpSpPr>
                <p:sp>
                  <p:nvSpPr>
                    <p:cNvPr id="62884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1193" y="2972"/>
                      <a:ext cx="712" cy="841"/>
                    </a:xfrm>
                    <a:custGeom>
                      <a:avLst/>
                      <a:gdLst>
                        <a:gd name="T0" fmla="*/ 0 w 712"/>
                        <a:gd name="T1" fmla="*/ 0 h 841"/>
                        <a:gd name="T2" fmla="*/ 712 w 712"/>
                        <a:gd name="T3" fmla="*/ 841 h 8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712" h="841">
                          <a:moveTo>
                            <a:pt x="0" y="0"/>
                          </a:moveTo>
                          <a:lnTo>
                            <a:pt x="712" y="841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85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2832" y="2112"/>
                      <a:ext cx="1" cy="982"/>
                    </a:xfrm>
                    <a:custGeom>
                      <a:avLst/>
                      <a:gdLst>
                        <a:gd name="T0" fmla="*/ 0 w 1"/>
                        <a:gd name="T1" fmla="*/ 0 h 982"/>
                        <a:gd name="T2" fmla="*/ 0 w 1"/>
                        <a:gd name="T3" fmla="*/ 982 h 9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" h="982">
                          <a:moveTo>
                            <a:pt x="0" y="0"/>
                          </a:moveTo>
                          <a:lnTo>
                            <a:pt x="0" y="982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86" name="Freeform 422"/>
                    <p:cNvSpPr>
                      <a:spLocks/>
                    </p:cNvSpPr>
                    <p:nvPr/>
                  </p:nvSpPr>
                  <p:spPr bwMode="auto">
                    <a:xfrm>
                      <a:off x="1200" y="2139"/>
                      <a:ext cx="669" cy="797"/>
                    </a:xfrm>
                    <a:custGeom>
                      <a:avLst/>
                      <a:gdLst>
                        <a:gd name="T0" fmla="*/ 0 w 669"/>
                        <a:gd name="T1" fmla="*/ 797 h 797"/>
                        <a:gd name="T2" fmla="*/ 669 w 669"/>
                        <a:gd name="T3" fmla="*/ 0 h 7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669" h="797">
                          <a:moveTo>
                            <a:pt x="0" y="797"/>
                          </a:moveTo>
                          <a:lnTo>
                            <a:pt x="669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87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1955" y="3066"/>
                      <a:ext cx="877" cy="3"/>
                    </a:xfrm>
                    <a:custGeom>
                      <a:avLst/>
                      <a:gdLst>
                        <a:gd name="T0" fmla="*/ 0 w 877"/>
                        <a:gd name="T1" fmla="*/ 3 h 3"/>
                        <a:gd name="T2" fmla="*/ 877 w 877"/>
                        <a:gd name="T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877" h="3">
                          <a:moveTo>
                            <a:pt x="0" y="3"/>
                          </a:moveTo>
                          <a:lnTo>
                            <a:pt x="877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 type="oval" w="sm" len="sm"/>
                      <a:tailEnd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88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1210" y="2963"/>
                      <a:ext cx="716" cy="103"/>
                    </a:xfrm>
                    <a:custGeom>
                      <a:avLst/>
                      <a:gdLst>
                        <a:gd name="T0" fmla="*/ 0 w 716"/>
                        <a:gd name="T1" fmla="*/ 0 h 103"/>
                        <a:gd name="T2" fmla="*/ 716 w 716"/>
                        <a:gd name="T3" fmla="*/ 103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716" h="103">
                          <a:moveTo>
                            <a:pt x="0" y="0"/>
                          </a:moveTo>
                          <a:lnTo>
                            <a:pt x="716" y="103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 type="none" w="sm" len="sm"/>
                      <a:tailEnd type="oval" w="sm" len="sm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89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1905" y="3087"/>
                      <a:ext cx="27" cy="744"/>
                    </a:xfrm>
                    <a:custGeom>
                      <a:avLst/>
                      <a:gdLst>
                        <a:gd name="T0" fmla="*/ 0 w 27"/>
                        <a:gd name="T1" fmla="*/ 726 h 744"/>
                        <a:gd name="T2" fmla="*/ 27 w 27"/>
                        <a:gd name="T3" fmla="*/ 744 h 744"/>
                        <a:gd name="T4" fmla="*/ 23 w 27"/>
                        <a:gd name="T5" fmla="*/ 0 h 7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" h="744">
                          <a:moveTo>
                            <a:pt x="0" y="726"/>
                          </a:moveTo>
                          <a:lnTo>
                            <a:pt x="27" y="74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 type="none" w="sm" len="sm"/>
                      <a:tailEnd type="oval" w="sm" len="sm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90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1946" y="2112"/>
                      <a:ext cx="895" cy="957"/>
                    </a:xfrm>
                    <a:custGeom>
                      <a:avLst/>
                      <a:gdLst>
                        <a:gd name="T0" fmla="*/ 895 w 895"/>
                        <a:gd name="T1" fmla="*/ 0 h 957"/>
                        <a:gd name="T2" fmla="*/ 0 w 895"/>
                        <a:gd name="T3" fmla="*/ 957 h 9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895" h="957">
                          <a:moveTo>
                            <a:pt x="895" y="0"/>
                          </a:moveTo>
                          <a:lnTo>
                            <a:pt x="0" y="957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891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1916" y="2112"/>
                      <a:ext cx="907" cy="47"/>
                    </a:xfrm>
                    <a:custGeom>
                      <a:avLst/>
                      <a:gdLst>
                        <a:gd name="T0" fmla="*/ 0 w 907"/>
                        <a:gd name="T1" fmla="*/ 47 h 47"/>
                        <a:gd name="T2" fmla="*/ 907 w 907"/>
                        <a:gd name="T3" fmla="*/ 0 h 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907" h="47">
                          <a:moveTo>
                            <a:pt x="0" y="47"/>
                          </a:moveTo>
                          <a:lnTo>
                            <a:pt x="907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28575">
                      <a:solidFill>
                        <a:srgbClr val="BA9F8E"/>
                      </a:solidFill>
                      <a:round/>
                      <a:headEnd/>
                      <a:tailEnd type="oval" w="sm" len="sm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grpSp>
                  <p:nvGrpSpPr>
                    <p:cNvPr id="62892" name="Group 4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2016"/>
                      <a:ext cx="336" cy="218"/>
                      <a:chOff x="2832" y="1632"/>
                      <a:chExt cx="336" cy="218"/>
                    </a:xfrm>
                  </p:grpSpPr>
                  <p:sp>
                    <p:nvSpPr>
                      <p:cNvPr id="62893" name="Text Box 4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928" y="1632"/>
                        <a:ext cx="240" cy="21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62894" name="Oval 4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168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  <p:grpSp>
                  <p:nvGrpSpPr>
                    <p:cNvPr id="62895" name="Group 4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8" y="1920"/>
                      <a:ext cx="192" cy="288"/>
                      <a:chOff x="1872" y="1488"/>
                      <a:chExt cx="192" cy="288"/>
                    </a:xfrm>
                  </p:grpSpPr>
                  <p:sp>
                    <p:nvSpPr>
                      <p:cNvPr id="62896" name="Text Box 4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72" y="1488"/>
                        <a:ext cx="192" cy="192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62897" name="Oval 4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8" y="168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  <p:grpSp>
                  <p:nvGrpSpPr>
                    <p:cNvPr id="62898" name="Group 4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63" y="2784"/>
                      <a:ext cx="405" cy="336"/>
                      <a:chOff x="4107" y="2496"/>
                      <a:chExt cx="405" cy="336"/>
                    </a:xfrm>
                  </p:grpSpPr>
                  <p:sp>
                    <p:nvSpPr>
                      <p:cNvPr id="62899" name="Text Box 43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72" y="2496"/>
                        <a:ext cx="240" cy="21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62900" name="Oval 4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7" y="2736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  <p:grpSp>
                  <p:nvGrpSpPr>
                    <p:cNvPr id="62901" name="Group 4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0" y="2832"/>
                      <a:ext cx="288" cy="298"/>
                      <a:chOff x="1008" y="2448"/>
                      <a:chExt cx="288" cy="298"/>
                    </a:xfrm>
                  </p:grpSpPr>
                  <p:sp>
                    <p:nvSpPr>
                      <p:cNvPr id="62902" name="Text Box 4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08" y="2496"/>
                        <a:ext cx="192" cy="2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endParaRPr lang="lt-LT" altLang="lt-LT" sz="2000" b="1">
                          <a:solidFill>
                            <a:schemeClr val="bg2"/>
                          </a:solidFill>
                          <a:effectLst/>
                        </a:endParaRPr>
                      </a:p>
                    </p:txBody>
                  </p:sp>
                  <p:sp>
                    <p:nvSpPr>
                      <p:cNvPr id="62903" name="Text Box 4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08" y="2448"/>
                        <a:ext cx="192" cy="2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62904" name="Oval 4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2544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  <p:grpSp>
                  <p:nvGrpSpPr>
                    <p:cNvPr id="62905" name="Group 4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3744"/>
                      <a:ext cx="240" cy="314"/>
                      <a:chOff x="1872" y="3408"/>
                      <a:chExt cx="240" cy="314"/>
                    </a:xfrm>
                  </p:grpSpPr>
                  <p:sp>
                    <p:nvSpPr>
                      <p:cNvPr id="62906" name="Text Box 4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72" y="3504"/>
                        <a:ext cx="240" cy="21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62907" name="Oval 4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8" y="3408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  <p:grpSp>
                  <p:nvGrpSpPr>
                    <p:cNvPr id="62908" name="Group 4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2832"/>
                      <a:ext cx="240" cy="288"/>
                      <a:chOff x="1824" y="2448"/>
                      <a:chExt cx="240" cy="288"/>
                    </a:xfrm>
                  </p:grpSpPr>
                  <p:sp>
                    <p:nvSpPr>
                      <p:cNvPr id="62909" name="Text Box 4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4" y="2448"/>
                        <a:ext cx="240" cy="21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r>
                          <a:rPr lang="lt-LT" altLang="lt-LT" sz="2000" b="1">
                            <a:solidFill>
                              <a:schemeClr val="bg2"/>
                            </a:solidFill>
                            <a:effectLst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62910" name="Oval 4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20" y="26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lt-LT"/>
                      </a:p>
                    </p:txBody>
                  </p:sp>
                </p:grpSp>
              </p:grpSp>
            </p:grpSp>
            <p:grpSp>
              <p:nvGrpSpPr>
                <p:cNvPr id="62911" name="Group 447"/>
                <p:cNvGrpSpPr>
                  <a:grpSpLocks/>
                </p:cNvGrpSpPr>
                <p:nvPr/>
              </p:nvGrpSpPr>
              <p:grpSpPr bwMode="auto">
                <a:xfrm>
                  <a:off x="2134" y="2220"/>
                  <a:ext cx="842" cy="926"/>
                  <a:chOff x="2470" y="1824"/>
                  <a:chExt cx="842" cy="926"/>
                </a:xfrm>
              </p:grpSpPr>
              <p:sp>
                <p:nvSpPr>
                  <p:cNvPr id="62912" name="Oval 448"/>
                  <p:cNvSpPr>
                    <a:spLocks noChangeArrowheads="1"/>
                  </p:cNvSpPr>
                  <p:nvPr/>
                </p:nvSpPr>
                <p:spPr bwMode="auto">
                  <a:xfrm>
                    <a:off x="2470" y="2616"/>
                    <a:ext cx="134" cy="134"/>
                  </a:xfrm>
                  <a:prstGeom prst="ellipse">
                    <a:avLst/>
                  </a:prstGeom>
                  <a:solidFill>
                    <a:srgbClr val="EC4B3A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  <p:grpSp>
                <p:nvGrpSpPr>
                  <p:cNvPr id="62913" name="Group 449"/>
                  <p:cNvGrpSpPr>
                    <a:grpSpLocks/>
                  </p:cNvGrpSpPr>
                  <p:nvPr/>
                </p:nvGrpSpPr>
                <p:grpSpPr bwMode="auto">
                  <a:xfrm>
                    <a:off x="2552" y="1824"/>
                    <a:ext cx="760" cy="831"/>
                    <a:chOff x="2552" y="1824"/>
                    <a:chExt cx="760" cy="831"/>
                  </a:xfrm>
                </p:grpSpPr>
                <p:sp>
                  <p:nvSpPr>
                    <p:cNvPr id="62914" name="Freeform 450"/>
                    <p:cNvSpPr>
                      <a:spLocks/>
                    </p:cNvSpPr>
                    <p:nvPr/>
                  </p:nvSpPr>
                  <p:spPr bwMode="auto">
                    <a:xfrm>
                      <a:off x="2552" y="1917"/>
                      <a:ext cx="621" cy="738"/>
                    </a:xfrm>
                    <a:custGeom>
                      <a:avLst/>
                      <a:gdLst>
                        <a:gd name="T0" fmla="*/ 0 w 621"/>
                        <a:gd name="T1" fmla="*/ 738 h 738"/>
                        <a:gd name="T2" fmla="*/ 621 w 621"/>
                        <a:gd name="T3" fmla="*/ 0 h 7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621" h="738">
                          <a:moveTo>
                            <a:pt x="0" y="738"/>
                          </a:moveTo>
                          <a:lnTo>
                            <a:pt x="621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57150">
                      <a:solidFill>
                        <a:srgbClr val="A5002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/>
                    <a:lstStyle/>
                    <a:p>
                      <a:endParaRPr lang="lt-LT"/>
                    </a:p>
                  </p:txBody>
                </p:sp>
                <p:sp>
                  <p:nvSpPr>
                    <p:cNvPr id="62915" name="Oval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6" y="1824"/>
                      <a:ext cx="136" cy="134"/>
                    </a:xfrm>
                    <a:prstGeom prst="ellipse">
                      <a:avLst/>
                    </a:prstGeom>
                    <a:solidFill>
                      <a:srgbClr val="EC4B3A"/>
                    </a:solidFill>
                    <a:ln w="9525">
                      <a:solidFill>
                        <a:srgbClr val="EC4B3A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lt-LT" altLang="lt-LT" sz="2000" b="1">
                        <a:solidFill>
                          <a:schemeClr val="bg2"/>
                        </a:solidFill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62916" name="Group 452"/>
                <p:cNvGrpSpPr>
                  <a:grpSpLocks/>
                </p:cNvGrpSpPr>
                <p:nvPr/>
              </p:nvGrpSpPr>
              <p:grpSpPr bwMode="auto">
                <a:xfrm>
                  <a:off x="2973" y="2172"/>
                  <a:ext cx="934" cy="134"/>
                  <a:chOff x="3309" y="1776"/>
                  <a:chExt cx="934" cy="134"/>
                </a:xfrm>
              </p:grpSpPr>
              <p:sp>
                <p:nvSpPr>
                  <p:cNvPr id="62917" name="Freeform 453"/>
                  <p:cNvSpPr>
                    <a:spLocks/>
                  </p:cNvSpPr>
                  <p:nvPr/>
                </p:nvSpPr>
                <p:spPr bwMode="auto">
                  <a:xfrm>
                    <a:off x="3309" y="1843"/>
                    <a:ext cx="786" cy="21"/>
                  </a:xfrm>
                  <a:custGeom>
                    <a:avLst/>
                    <a:gdLst>
                      <a:gd name="T0" fmla="*/ 0 w 786"/>
                      <a:gd name="T1" fmla="*/ 21 h 21"/>
                      <a:gd name="T2" fmla="*/ 786 w 786"/>
                      <a:gd name="T3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786" h="21">
                        <a:moveTo>
                          <a:pt x="0" y="21"/>
                        </a:moveTo>
                        <a:lnTo>
                          <a:pt x="78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>
                    <a:solidFill>
                      <a:srgbClr val="A5002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  <p:sp>
                <p:nvSpPr>
                  <p:cNvPr id="62918" name="Oval 454"/>
                  <p:cNvSpPr>
                    <a:spLocks noChangeArrowheads="1"/>
                  </p:cNvSpPr>
                  <p:nvPr/>
                </p:nvSpPr>
                <p:spPr bwMode="auto">
                  <a:xfrm>
                    <a:off x="4109" y="1776"/>
                    <a:ext cx="134" cy="134"/>
                  </a:xfrm>
                  <a:prstGeom prst="ellipse">
                    <a:avLst/>
                  </a:prstGeom>
                  <a:solidFill>
                    <a:srgbClr val="EC4B3A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</p:grpSp>
            <p:grpSp>
              <p:nvGrpSpPr>
                <p:cNvPr id="62919" name="Group 455"/>
                <p:cNvGrpSpPr>
                  <a:grpSpLocks/>
                </p:cNvGrpSpPr>
                <p:nvPr/>
              </p:nvGrpSpPr>
              <p:grpSpPr bwMode="auto">
                <a:xfrm>
                  <a:off x="2880" y="2304"/>
                  <a:ext cx="916" cy="962"/>
                  <a:chOff x="1872" y="2196"/>
                  <a:chExt cx="916" cy="962"/>
                </a:xfrm>
              </p:grpSpPr>
              <p:sp>
                <p:nvSpPr>
                  <p:cNvPr id="62920" name="Oval 45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024"/>
                    <a:ext cx="134" cy="134"/>
                  </a:xfrm>
                  <a:prstGeom prst="ellipse">
                    <a:avLst/>
                  </a:prstGeom>
                  <a:solidFill>
                    <a:srgbClr val="EC4B3A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lt-LT"/>
                  </a:p>
                </p:txBody>
              </p:sp>
              <p:sp>
                <p:nvSpPr>
                  <p:cNvPr id="62921" name="Freeform 457"/>
                  <p:cNvSpPr>
                    <a:spLocks/>
                  </p:cNvSpPr>
                  <p:nvPr/>
                </p:nvSpPr>
                <p:spPr bwMode="auto">
                  <a:xfrm>
                    <a:off x="2012" y="2196"/>
                    <a:ext cx="776" cy="807"/>
                  </a:xfrm>
                  <a:custGeom>
                    <a:avLst/>
                    <a:gdLst>
                      <a:gd name="T0" fmla="*/ 776 w 776"/>
                      <a:gd name="T1" fmla="*/ 0 h 807"/>
                      <a:gd name="T2" fmla="*/ 0 w 776"/>
                      <a:gd name="T3" fmla="*/ 807 h 8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776" h="807">
                        <a:moveTo>
                          <a:pt x="776" y="0"/>
                        </a:moveTo>
                        <a:lnTo>
                          <a:pt x="0" y="807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>
                    <a:solidFill>
                      <a:srgbClr val="A5002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endParaRPr lang="lt-LT"/>
                  </a:p>
                </p:txBody>
              </p:sp>
            </p:grpSp>
          </p:grpSp>
          <p:grpSp>
            <p:nvGrpSpPr>
              <p:cNvPr id="62922" name="Group 458"/>
              <p:cNvGrpSpPr>
                <a:grpSpLocks/>
              </p:cNvGrpSpPr>
              <p:nvPr/>
            </p:nvGrpSpPr>
            <p:grpSpPr bwMode="auto">
              <a:xfrm>
                <a:off x="3017" y="3120"/>
                <a:ext cx="877" cy="134"/>
                <a:chOff x="2018" y="3001"/>
                <a:chExt cx="877" cy="134"/>
              </a:xfrm>
            </p:grpSpPr>
            <p:sp>
              <p:nvSpPr>
                <p:cNvPr id="62923" name="Freeform 459"/>
                <p:cNvSpPr>
                  <a:spLocks/>
                </p:cNvSpPr>
                <p:nvPr/>
              </p:nvSpPr>
              <p:spPr bwMode="auto">
                <a:xfrm>
                  <a:off x="2018" y="3064"/>
                  <a:ext cx="747" cy="2"/>
                </a:xfrm>
                <a:custGeom>
                  <a:avLst/>
                  <a:gdLst>
                    <a:gd name="T0" fmla="*/ 747 w 747"/>
                    <a:gd name="T1" fmla="*/ 0 h 2"/>
                    <a:gd name="T2" fmla="*/ 0 w 747"/>
                    <a:gd name="T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47" h="2">
                      <a:moveTo>
                        <a:pt x="747" y="0"/>
                      </a:moveTo>
                      <a:lnTo>
                        <a:pt x="0" y="2"/>
                      </a:lnTo>
                    </a:path>
                  </a:pathLst>
                </a:custGeom>
                <a:solidFill>
                  <a:schemeClr val="hlink"/>
                </a:solidFill>
                <a:ln w="57150">
                  <a:solidFill>
                    <a:srgbClr val="A50021"/>
                  </a:solidFill>
                  <a:round/>
                  <a:headEnd type="arrow" w="med" len="med"/>
                  <a:tailEnd/>
                </a:ln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2924" name="Oval 460"/>
                <p:cNvSpPr>
                  <a:spLocks noChangeArrowheads="1"/>
                </p:cNvSpPr>
                <p:nvPr/>
              </p:nvSpPr>
              <p:spPr bwMode="auto">
                <a:xfrm>
                  <a:off x="2761" y="3001"/>
                  <a:ext cx="134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  <p:grpSp>
          <p:nvGrpSpPr>
            <p:cNvPr id="62925" name="Group 461"/>
            <p:cNvGrpSpPr>
              <a:grpSpLocks/>
            </p:cNvGrpSpPr>
            <p:nvPr/>
          </p:nvGrpSpPr>
          <p:grpSpPr bwMode="auto">
            <a:xfrm>
              <a:off x="2784" y="3120"/>
              <a:ext cx="134" cy="731"/>
              <a:chOff x="3216" y="2859"/>
              <a:chExt cx="134" cy="731"/>
            </a:xfrm>
          </p:grpSpPr>
          <p:sp>
            <p:nvSpPr>
              <p:cNvPr id="62926" name="Oval 462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2927" name="Freeform 463"/>
              <p:cNvSpPr>
                <a:spLocks/>
              </p:cNvSpPr>
              <p:nvPr/>
            </p:nvSpPr>
            <p:spPr bwMode="auto">
              <a:xfrm>
                <a:off x="3278" y="2859"/>
                <a:ext cx="0" cy="576"/>
              </a:xfrm>
              <a:custGeom>
                <a:avLst/>
                <a:gdLst>
                  <a:gd name="T0" fmla="*/ 0 w 1"/>
                  <a:gd name="T1" fmla="*/ 576 h 576"/>
                  <a:gd name="T2" fmla="*/ 0 w 1"/>
                  <a:gd name="T3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57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hlink"/>
              </a:solidFill>
              <a:ln w="57150">
                <a:solidFill>
                  <a:srgbClr val="A50021"/>
                </a:solidFill>
                <a:round/>
                <a:headEnd type="arrow" w="med" len="med"/>
                <a:tailEnd type="none" w="sm" len="sm"/>
              </a:ln>
            </p:spPr>
            <p:txBody>
              <a:bodyPr/>
              <a:lstStyle/>
              <a:p>
                <a:endParaRPr lang="lt-LT"/>
              </a:p>
            </p:txBody>
          </p:sp>
        </p:grpSp>
      </p:grpSp>
      <p:grpSp>
        <p:nvGrpSpPr>
          <p:cNvPr id="62943" name="Group 479"/>
          <p:cNvGrpSpPr>
            <a:grpSpLocks/>
          </p:cNvGrpSpPr>
          <p:nvPr/>
        </p:nvGrpSpPr>
        <p:grpSpPr bwMode="auto">
          <a:xfrm>
            <a:off x="3429000" y="3505200"/>
            <a:ext cx="2459038" cy="2346325"/>
            <a:chOff x="2160" y="2208"/>
            <a:chExt cx="1549" cy="1478"/>
          </a:xfrm>
        </p:grpSpPr>
        <p:sp>
          <p:nvSpPr>
            <p:cNvPr id="62937" name="Freeform 473"/>
            <p:cNvSpPr>
              <a:spLocks/>
            </p:cNvSpPr>
            <p:nvPr/>
          </p:nvSpPr>
          <p:spPr bwMode="auto">
            <a:xfrm>
              <a:off x="2746" y="3093"/>
              <a:ext cx="16" cy="584"/>
            </a:xfrm>
            <a:custGeom>
              <a:avLst/>
              <a:gdLst>
                <a:gd name="T0" fmla="*/ 0 w 16"/>
                <a:gd name="T1" fmla="*/ 0 h 584"/>
                <a:gd name="T2" fmla="*/ 16 w 16"/>
                <a:gd name="T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584">
                  <a:moveTo>
                    <a:pt x="0" y="0"/>
                  </a:moveTo>
                  <a:lnTo>
                    <a:pt x="16" y="584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grpSp>
          <p:nvGrpSpPr>
            <p:cNvPr id="62942" name="Group 478"/>
            <p:cNvGrpSpPr>
              <a:grpSpLocks/>
            </p:cNvGrpSpPr>
            <p:nvPr/>
          </p:nvGrpSpPr>
          <p:grpSpPr bwMode="auto">
            <a:xfrm>
              <a:off x="2160" y="2208"/>
              <a:ext cx="1549" cy="1478"/>
              <a:chOff x="2160" y="2208"/>
              <a:chExt cx="1549" cy="1478"/>
            </a:xfrm>
          </p:grpSpPr>
          <p:sp>
            <p:nvSpPr>
              <p:cNvPr id="62928" name="Freeform 464"/>
              <p:cNvSpPr>
                <a:spLocks/>
              </p:cNvSpPr>
              <p:nvPr/>
            </p:nvSpPr>
            <p:spPr bwMode="auto">
              <a:xfrm>
                <a:off x="2228" y="2943"/>
                <a:ext cx="481" cy="71"/>
              </a:xfrm>
              <a:custGeom>
                <a:avLst/>
                <a:gdLst>
                  <a:gd name="T0" fmla="*/ 0 w 481"/>
                  <a:gd name="T1" fmla="*/ 0 h 71"/>
                  <a:gd name="T2" fmla="*/ 481 w 481"/>
                  <a:gd name="T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1" h="71">
                    <a:moveTo>
                      <a:pt x="0" y="0"/>
                    </a:moveTo>
                    <a:lnTo>
                      <a:pt x="481" y="71"/>
                    </a:lnTo>
                  </a:path>
                </a:pathLst>
              </a:custGeom>
              <a:solidFill>
                <a:schemeClr val="hlink"/>
              </a:solidFill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2929" name="Freeform 465"/>
              <p:cNvSpPr>
                <a:spLocks/>
              </p:cNvSpPr>
              <p:nvPr/>
            </p:nvSpPr>
            <p:spPr bwMode="auto">
              <a:xfrm>
                <a:off x="2772" y="2272"/>
                <a:ext cx="671" cy="711"/>
              </a:xfrm>
              <a:custGeom>
                <a:avLst/>
                <a:gdLst>
                  <a:gd name="T0" fmla="*/ 0 w 671"/>
                  <a:gd name="T1" fmla="*/ 711 h 711"/>
                  <a:gd name="T2" fmla="*/ 671 w 671"/>
                  <a:gd name="T3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71" h="711">
                    <a:moveTo>
                      <a:pt x="0" y="711"/>
                    </a:moveTo>
                    <a:lnTo>
                      <a:pt x="671" y="0"/>
                    </a:lnTo>
                  </a:path>
                </a:pathLst>
              </a:custGeom>
              <a:solidFill>
                <a:schemeClr val="hlink"/>
              </a:solidFill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2930" name="Freeform 466"/>
              <p:cNvSpPr>
                <a:spLocks/>
              </p:cNvSpPr>
              <p:nvPr/>
            </p:nvSpPr>
            <p:spPr bwMode="auto">
              <a:xfrm>
                <a:off x="2843" y="2208"/>
                <a:ext cx="671" cy="1"/>
              </a:xfrm>
              <a:custGeom>
                <a:avLst/>
                <a:gdLst>
                  <a:gd name="T0" fmla="*/ 0 w 671"/>
                  <a:gd name="T1" fmla="*/ 0 h 1"/>
                  <a:gd name="T2" fmla="*/ 671 w 671"/>
                  <a:gd name="T3" fmla="*/ 1 h 1"/>
                  <a:gd name="T4" fmla="*/ 624 w 67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1" h="1">
                    <a:moveTo>
                      <a:pt x="0" y="0"/>
                    </a:moveTo>
                    <a:lnTo>
                      <a:pt x="671" y="1"/>
                    </a:lnTo>
                    <a:lnTo>
                      <a:pt x="624" y="1"/>
                    </a:lnTo>
                  </a:path>
                </a:pathLst>
              </a:custGeom>
              <a:solidFill>
                <a:schemeClr val="hlink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2931" name="Freeform 467"/>
              <p:cNvSpPr>
                <a:spLocks/>
              </p:cNvSpPr>
              <p:nvPr/>
            </p:nvSpPr>
            <p:spPr bwMode="auto">
              <a:xfrm>
                <a:off x="3040" y="2296"/>
                <a:ext cx="624" cy="687"/>
              </a:xfrm>
              <a:custGeom>
                <a:avLst/>
                <a:gdLst>
                  <a:gd name="T0" fmla="*/ 624 w 624"/>
                  <a:gd name="T1" fmla="*/ 0 h 687"/>
                  <a:gd name="T2" fmla="*/ 0 w 624"/>
                  <a:gd name="T3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4" h="687">
                    <a:moveTo>
                      <a:pt x="624" y="0"/>
                    </a:moveTo>
                    <a:lnTo>
                      <a:pt x="0" y="687"/>
                    </a:lnTo>
                  </a:path>
                </a:pathLst>
              </a:custGeom>
              <a:solidFill>
                <a:schemeClr val="hlink"/>
              </a:solidFill>
              <a:ln w="19050">
                <a:solidFill>
                  <a:srgbClr val="0000FF"/>
                </a:solidFill>
                <a:prstDash val="dash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2932" name="Freeform 468"/>
              <p:cNvSpPr>
                <a:spLocks/>
              </p:cNvSpPr>
              <p:nvPr/>
            </p:nvSpPr>
            <p:spPr bwMode="auto">
              <a:xfrm>
                <a:off x="3708" y="2249"/>
                <a:ext cx="1" cy="734"/>
              </a:xfrm>
              <a:custGeom>
                <a:avLst/>
                <a:gdLst>
                  <a:gd name="T0" fmla="*/ 0 w 1"/>
                  <a:gd name="T1" fmla="*/ 0 h 734"/>
                  <a:gd name="T2" fmla="*/ 0 w 1"/>
                  <a:gd name="T3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734">
                    <a:moveTo>
                      <a:pt x="0" y="0"/>
                    </a:moveTo>
                    <a:lnTo>
                      <a:pt x="0" y="734"/>
                    </a:lnTo>
                  </a:path>
                </a:pathLst>
              </a:custGeom>
              <a:solidFill>
                <a:schemeClr val="hlink"/>
              </a:solidFill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2933" name="Freeform 469"/>
              <p:cNvSpPr>
                <a:spLocks/>
              </p:cNvSpPr>
              <p:nvPr/>
            </p:nvSpPr>
            <p:spPr bwMode="auto">
              <a:xfrm>
                <a:off x="2178" y="2967"/>
                <a:ext cx="614" cy="719"/>
              </a:xfrm>
              <a:custGeom>
                <a:avLst/>
                <a:gdLst>
                  <a:gd name="T0" fmla="*/ 0 w 614"/>
                  <a:gd name="T1" fmla="*/ 0 h 719"/>
                  <a:gd name="T2" fmla="*/ 614 w 614"/>
                  <a:gd name="T3" fmla="*/ 719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14" h="719">
                    <a:moveTo>
                      <a:pt x="0" y="0"/>
                    </a:moveTo>
                    <a:lnTo>
                      <a:pt x="614" y="719"/>
                    </a:lnTo>
                  </a:path>
                </a:pathLst>
              </a:custGeom>
              <a:solidFill>
                <a:schemeClr val="hlink"/>
              </a:solidFill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2934" name="Freeform 470"/>
              <p:cNvSpPr>
                <a:spLocks/>
              </p:cNvSpPr>
              <p:nvPr/>
            </p:nvSpPr>
            <p:spPr bwMode="auto">
              <a:xfrm>
                <a:off x="2160" y="2209"/>
                <a:ext cx="659" cy="767"/>
              </a:xfrm>
              <a:custGeom>
                <a:avLst/>
                <a:gdLst>
                  <a:gd name="T0" fmla="*/ 694 w 694"/>
                  <a:gd name="T1" fmla="*/ 0 h 766"/>
                  <a:gd name="T2" fmla="*/ 0 w 694"/>
                  <a:gd name="T3" fmla="*/ 766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94" h="766">
                    <a:moveTo>
                      <a:pt x="694" y="0"/>
                    </a:moveTo>
                    <a:lnTo>
                      <a:pt x="0" y="766"/>
                    </a:lnTo>
                  </a:path>
                </a:pathLst>
              </a:custGeom>
              <a:solidFill>
                <a:schemeClr val="hlink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2935" name="Freeform 471"/>
              <p:cNvSpPr>
                <a:spLocks/>
              </p:cNvSpPr>
              <p:nvPr/>
            </p:nvSpPr>
            <p:spPr bwMode="auto">
              <a:xfrm>
                <a:off x="2811" y="2249"/>
                <a:ext cx="632" cy="8"/>
              </a:xfrm>
              <a:custGeom>
                <a:avLst/>
                <a:gdLst>
                  <a:gd name="T0" fmla="*/ 632 w 632"/>
                  <a:gd name="T1" fmla="*/ 8 h 8"/>
                  <a:gd name="T2" fmla="*/ 0 w 632"/>
                  <a:gd name="T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2" h="8">
                    <a:moveTo>
                      <a:pt x="632" y="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hlink"/>
              </a:solidFill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2936" name="Freeform 472"/>
              <p:cNvSpPr>
                <a:spLocks/>
              </p:cNvSpPr>
              <p:nvPr/>
            </p:nvSpPr>
            <p:spPr bwMode="auto">
              <a:xfrm>
                <a:off x="2709" y="2233"/>
                <a:ext cx="813" cy="899"/>
              </a:xfrm>
              <a:custGeom>
                <a:avLst/>
                <a:gdLst>
                  <a:gd name="T0" fmla="*/ 813 w 813"/>
                  <a:gd name="T1" fmla="*/ 0 h 899"/>
                  <a:gd name="T2" fmla="*/ 0 w 813"/>
                  <a:gd name="T3" fmla="*/ 899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13" h="899">
                    <a:moveTo>
                      <a:pt x="813" y="0"/>
                    </a:moveTo>
                    <a:lnTo>
                      <a:pt x="0" y="899"/>
                    </a:lnTo>
                  </a:path>
                </a:pathLst>
              </a:custGeom>
              <a:solidFill>
                <a:schemeClr val="hlink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2938" name="Line 474"/>
              <p:cNvSpPr>
                <a:spLocks noChangeShapeType="1"/>
              </p:cNvSpPr>
              <p:nvPr/>
            </p:nvSpPr>
            <p:spPr bwMode="auto">
              <a:xfrm flipH="1">
                <a:off x="2219" y="2256"/>
                <a:ext cx="624" cy="72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2939" name="Freeform 475"/>
              <p:cNvSpPr>
                <a:spLocks/>
              </p:cNvSpPr>
              <p:nvPr/>
            </p:nvSpPr>
            <p:spPr bwMode="auto">
              <a:xfrm>
                <a:off x="3064" y="2976"/>
                <a:ext cx="592" cy="16"/>
              </a:xfrm>
              <a:custGeom>
                <a:avLst/>
                <a:gdLst>
                  <a:gd name="T0" fmla="*/ 592 w 592"/>
                  <a:gd name="T1" fmla="*/ 16 h 16"/>
                  <a:gd name="T2" fmla="*/ 0 w 592"/>
                  <a:gd name="T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2" h="16">
                    <a:moveTo>
                      <a:pt x="592" y="1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hlink"/>
              </a:solidFill>
              <a:ln w="19050">
                <a:solidFill>
                  <a:srgbClr val="0000FF"/>
                </a:solidFill>
                <a:prstDash val="dash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43" dur="500"/>
                                        <p:tgtEl>
                                          <p:spTgt spid="62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>
                                      <p:cBhvr>
                                        <p:cTn id="52" dur="500"/>
                                        <p:tgtEl>
                                          <p:spTgt spid="6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9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82" dur="500"/>
                                        <p:tgtEl>
                                          <p:spTgt spid="62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95" dur="500"/>
                                        <p:tgtEl>
                                          <p:spTgt spid="6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12" dur="500"/>
                                        <p:tgtEl>
                                          <p:spTgt spid="62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17" dur="500"/>
                                        <p:tgtEl>
                                          <p:spTgt spid="6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22" dur="5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127" dur="500"/>
                                        <p:tgtEl>
                                          <p:spTgt spid="6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32" dur="500"/>
                                        <p:tgtEl>
                                          <p:spTgt spid="62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137" dur="500"/>
                                        <p:tgtEl>
                                          <p:spTgt spid="6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58" dur="500"/>
                                        <p:tgtEl>
                                          <p:spTgt spid="62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75" dur="500"/>
                                        <p:tgtEl>
                                          <p:spTgt spid="6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192" dur="500"/>
                                        <p:tgtEl>
                                          <p:spTgt spid="6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97" dur="500"/>
                                        <p:tgtEl>
                                          <p:spTgt spid="6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14" dur="500"/>
                                        <p:tgtEl>
                                          <p:spTgt spid="62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23" dur="5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36" dur="500"/>
                                        <p:tgtEl>
                                          <p:spTgt spid="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53" dur="5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58" dur="5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63" dur="5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68" dur="5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89" dur="500"/>
                                        <p:tgtEl>
                                          <p:spTgt spid="6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94" dur="500"/>
                                        <p:tgtEl>
                                          <p:spTgt spid="6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311" dur="500"/>
                                        <p:tgtEl>
                                          <p:spTgt spid="6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316" dur="500"/>
                                        <p:tgtEl>
                                          <p:spTgt spid="6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7" grpId="0" animBg="1"/>
      <p:bldP spid="62466" grpId="0" animBg="1" autoUpdateAnimBg="0"/>
      <p:bldP spid="62471" grpId="0" animBg="1"/>
      <p:bldP spid="62472" grpId="0" animBg="1" autoUpdateAnimBg="0"/>
      <p:bldP spid="62473" grpId="0" animBg="1" autoUpdateAnimBg="0"/>
      <p:bldP spid="62474" grpId="0" animBg="1" autoUpdateAnimBg="0"/>
      <p:bldP spid="62475" grpId="0" animBg="1" autoUpdateAnimBg="0"/>
      <p:bldP spid="62476" grpId="0" animBg="1" autoUpdateAnimBg="0"/>
      <p:bldP spid="62944" grpId="0" animBg="1" autoUpdateAnimBg="0"/>
      <p:bldP spid="62480" grpId="0" animBg="1"/>
      <p:bldP spid="62481" grpId="0" animBg="1"/>
      <p:bldP spid="62482" grpId="0" animBg="1"/>
      <p:bldP spid="62546" grpId="0" animBg="1"/>
      <p:bldP spid="62547" grpId="0" animBg="1"/>
      <p:bldP spid="62548" grpId="0" animBg="1"/>
      <p:bldP spid="62558" grpId="0" animBg="1"/>
      <p:bldP spid="62559" grpId="0" animBg="1"/>
      <p:bldP spid="62560" grpId="0" animBg="1"/>
      <p:bldP spid="62561" grpId="0" animBg="1"/>
      <p:bldP spid="62562" grpId="0" animBg="1"/>
      <p:bldP spid="62563" grpId="0" animBg="1"/>
      <p:bldP spid="62564" grpId="0" animBg="1"/>
      <p:bldP spid="62565" grpId="0" animBg="1"/>
      <p:bldP spid="62566" grpId="0" animBg="1"/>
      <p:bldP spid="62571" grpId="0" animBg="1"/>
      <p:bldP spid="62572" grpId="0" animBg="1"/>
      <p:bldP spid="62573" grpId="0" animBg="1"/>
      <p:bldP spid="62597" grpId="0" animBg="1" autoUpdateAnimBg="0"/>
      <p:bldP spid="62608" grpId="0" animBg="1" autoUpdateAnimBg="0"/>
      <p:bldP spid="62610" grpId="0" animBg="1" autoUpdateAnimBg="0"/>
      <p:bldP spid="62618" grpId="0" animBg="1" autoUpdateAnimBg="0"/>
      <p:bldP spid="62621" grpId="0" animBg="1" autoUpdateAnimBg="0"/>
      <p:bldP spid="62629" grpId="0" animBg="1"/>
      <p:bldP spid="62647" grpId="0" animBg="1"/>
      <p:bldP spid="62649" grpId="0" animBg="1" autoUpdateAnimBg="0"/>
      <p:bldP spid="62652" grpId="0" autoUpdateAnimBg="0"/>
      <p:bldP spid="62653" grpId="0" animBg="1"/>
      <p:bldP spid="62654" grpId="0" animBg="1"/>
      <p:bldP spid="62697" grpId="0" animBg="1"/>
      <p:bldP spid="62702" grpId="0" animBg="1" autoUpdateAnimBg="0"/>
      <p:bldP spid="62703" grpId="0" animBg="1"/>
      <p:bldP spid="62704" grpId="0" animBg="1"/>
      <p:bldP spid="62705" grpId="0" animBg="1"/>
      <p:bldP spid="62707" grpId="0" autoUpdateAnimBg="0"/>
      <p:bldP spid="62754" grpId="0" animBg="1"/>
      <p:bldP spid="62809" grpId="0" animBg="1"/>
      <p:bldP spid="62810" grpId="0" animBg="1" autoUpdateAnimBg="0"/>
      <p:bldP spid="62811" grpId="0" animBg="1"/>
      <p:bldP spid="62812" grpId="0" animBg="1"/>
      <p:bldP spid="62813" grpId="0" animBg="1"/>
      <p:bldP spid="62814" grpId="0" animBg="1"/>
      <p:bldP spid="62815" grpId="0" animBg="1"/>
      <p:bldP spid="62816" grpId="0" autoUpdateAnimBg="0"/>
      <p:bldP spid="62868" grpId="0" animBg="1" autoUpdateAnimBg="0"/>
      <p:bldP spid="62869" grpId="0" animBg="1" autoUpdateAnimBg="0"/>
      <p:bldP spid="62871" grpId="0" animBg="1"/>
      <p:bldP spid="62872" grpId="0" animBg="1"/>
      <p:bldP spid="62873" grpId="0" animBg="1" autoUpdateAnimBg="0"/>
      <p:bldP spid="62874" grpId="0" animBg="1"/>
      <p:bldP spid="62875" grpId="0" animBg="1"/>
      <p:bldP spid="6287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55F0166-6A31-4728-89E0-7376886BC62A}" type="slidenum">
              <a:rPr lang="lt-LT" altLang="lt-LT"/>
              <a:pPr/>
              <a:t>13</a:t>
            </a:fld>
            <a:endParaRPr lang="lt-LT" altLang="lt-LT"/>
          </a:p>
        </p:txBody>
      </p:sp>
      <p:sp>
        <p:nvSpPr>
          <p:cNvPr id="277508" name="AutoShape 4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lt-LT" altLang="lt-LT"/>
              <a:t>Chromatinis skaičius</a:t>
            </a:r>
          </a:p>
        </p:txBody>
      </p:sp>
      <p:sp>
        <p:nvSpPr>
          <p:cNvPr id="277509" name="AutoShape 5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lt-LT" altLang="lt-LT" sz="2800">
                <a:hlinkClick r:id="rId2" action="ppaction://hlinksldjump"/>
              </a:rPr>
              <a:t>Apibrėžimas</a:t>
            </a:r>
            <a:endParaRPr lang="lt-LT" altLang="lt-LT" sz="2800"/>
          </a:p>
          <a:p>
            <a:pPr>
              <a:lnSpc>
                <a:spcPct val="90000"/>
              </a:lnSpc>
            </a:pPr>
            <a:r>
              <a:rPr lang="lt-LT" altLang="lt-LT" sz="2800">
                <a:hlinkClick r:id="rId3" action="ppaction://hlinksldjump"/>
              </a:rPr>
              <a:t>“pirma spalva po to viršūnė”</a:t>
            </a:r>
            <a:endParaRPr lang="lt-LT" altLang="lt-LT" sz="2800"/>
          </a:p>
          <a:p>
            <a:pPr>
              <a:lnSpc>
                <a:spcPct val="90000"/>
              </a:lnSpc>
            </a:pPr>
            <a:r>
              <a:rPr lang="lt-LT" altLang="lt-LT" sz="2800">
                <a:hlinkClick r:id="rId4" action="ppaction://hlinksldjump"/>
              </a:rPr>
              <a:t>Pavyzdys</a:t>
            </a:r>
            <a:endParaRPr lang="lt-LT" altLang="lt-LT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BA4E-B041-4B88-B5CB-E8439883813D}" type="slidenum">
              <a:rPr lang="lt-LT" altLang="lt-LT"/>
              <a:pPr/>
              <a:t>14</a:t>
            </a:fld>
            <a:endParaRPr lang="lt-LT" altLang="lt-LT"/>
          </a:p>
        </p:txBody>
      </p:sp>
      <p:sp>
        <p:nvSpPr>
          <p:cNvPr id="68654" name="AutoShape 4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>
                <a:effectLst>
                  <a:outerShdw blurRad="38100" dist="38100" dir="2700000" algn="tl">
                    <a:srgbClr val="C0C0C0"/>
                  </a:outerShdw>
                </a:effectLst>
              </a:rPr>
              <a:t>Chromatinis skaičius</a:t>
            </a:r>
          </a:p>
        </p:txBody>
      </p:sp>
      <p:sp>
        <p:nvSpPr>
          <p:cNvPr id="68655" name="Rectangle 4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9138"/>
            <a:ext cx="8229600" cy="17367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 sz="2400"/>
              <a:t>(</a:t>
            </a:r>
            <a:r>
              <a:rPr lang="lt-LT" altLang="lt-LT" sz="2400" i="1"/>
              <a:t>n,m</a:t>
            </a:r>
            <a:r>
              <a:rPr lang="lt-LT" altLang="lt-LT" sz="2400"/>
              <a:t>) -grafo </a:t>
            </a:r>
            <a:r>
              <a:rPr lang="lt-LT" altLang="lt-LT" sz="2400" i="1"/>
              <a:t>G </a:t>
            </a:r>
            <a:r>
              <a:rPr lang="lt-LT" altLang="lt-LT" sz="2400"/>
              <a:t>= (</a:t>
            </a:r>
            <a:r>
              <a:rPr lang="lt-LT" altLang="lt-LT" sz="2400" i="1"/>
              <a:t>U</a:t>
            </a:r>
            <a:r>
              <a:rPr lang="lt-LT" altLang="lt-LT" sz="2400"/>
              <a:t>, </a:t>
            </a:r>
            <a:r>
              <a:rPr lang="lt-LT" altLang="lt-LT" sz="2400" i="1"/>
              <a:t>V </a:t>
            </a:r>
            <a:r>
              <a:rPr lang="lt-LT" altLang="lt-LT" sz="2400"/>
              <a:t>) </a:t>
            </a:r>
            <a:r>
              <a:rPr lang="lt-LT" altLang="lt-LT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chromatinis skaičius</a:t>
            </a:r>
            <a:r>
              <a:rPr lang="lt-LT" altLang="lt-LT" sz="2400"/>
              <a:t> yra mažiausias skaičius spalvų, kurioms grafo viršūnes galima nudažyti taip, kad bet kokios dvi gretimos viršūnės būtų nudažytos skirtinga spalva. Šį skaičių žymėsime </a:t>
            </a:r>
            <a:r>
              <a:rPr lang="lt-LT" altLang="lt-LT" sz="2400">
                <a:sym typeface="Symbol" panose="05050102010706020507" pitchFamily="18" charset="2"/>
              </a:rPr>
              <a:t></a:t>
            </a:r>
            <a:r>
              <a:rPr lang="lt-LT" altLang="lt-LT" sz="2400"/>
              <a:t>(</a:t>
            </a:r>
            <a:r>
              <a:rPr lang="lt-LT" altLang="lt-LT" sz="2400" i="1"/>
              <a:t>G</a:t>
            </a:r>
            <a:r>
              <a:rPr lang="lt-LT" altLang="lt-LT" sz="2400"/>
              <a:t>).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95288" y="3716338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lt-LT" altLang="lt-LT" sz="2400" b="1">
                <a:effectLst/>
                <a:cs typeface="Times New Roman" panose="02020603050405020304" pitchFamily="18" charset="0"/>
              </a:rPr>
              <a:t>Pavyzd</a:t>
            </a:r>
            <a:r>
              <a:rPr lang="lt-LT" altLang="lt-LT" sz="2400" b="1">
                <a:effectLst/>
              </a:rPr>
              <a:t>ž</a:t>
            </a:r>
            <a:r>
              <a:rPr lang="lt-LT" altLang="lt-LT" sz="2400" b="1">
                <a:effectLst/>
                <a:cs typeface="Times New Roman" panose="02020603050405020304" pitchFamily="18" charset="0"/>
              </a:rPr>
              <a:t>iui, </a:t>
            </a:r>
          </a:p>
        </p:txBody>
      </p:sp>
      <p:grpSp>
        <p:nvGrpSpPr>
          <p:cNvPr id="68650" name="Group 42"/>
          <p:cNvGrpSpPr>
            <a:grpSpLocks/>
          </p:cNvGrpSpPr>
          <p:nvPr/>
        </p:nvGrpSpPr>
        <p:grpSpPr bwMode="auto">
          <a:xfrm>
            <a:off x="4716463" y="3573463"/>
            <a:ext cx="3744912" cy="2976562"/>
            <a:chOff x="2635" y="1992"/>
            <a:chExt cx="2359" cy="1875"/>
          </a:xfrm>
        </p:grpSpPr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2670" y="1992"/>
              <a:ext cx="39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500">
                  <a:solidFill>
                    <a:schemeClr val="hlink"/>
                  </a:solidFill>
                  <a:effectLst/>
                </a:rPr>
                <a:t>     2</a:t>
              </a:r>
              <a:endParaRPr lang="lt-LT" altLang="lt-LT" sz="2800">
                <a:solidFill>
                  <a:schemeClr val="hlink"/>
                </a:solidFill>
                <a:effectLst/>
              </a:endParaRPr>
            </a:p>
          </p:txBody>
        </p:sp>
        <p:sp>
          <p:nvSpPr>
            <p:cNvPr id="68618" name="Rectangle 10"/>
            <p:cNvSpPr>
              <a:spLocks noChangeArrowheads="1"/>
            </p:cNvSpPr>
            <p:nvPr/>
          </p:nvSpPr>
          <p:spPr bwMode="auto">
            <a:xfrm>
              <a:off x="2635" y="3600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500">
                  <a:solidFill>
                    <a:schemeClr val="hlink"/>
                  </a:solidFill>
                  <a:effectLst/>
                </a:rPr>
                <a:t>1</a:t>
              </a:r>
              <a:endParaRPr lang="lt-LT" altLang="lt-LT" sz="2800">
                <a:solidFill>
                  <a:schemeClr val="hlink"/>
                </a:solidFill>
                <a:effectLst/>
              </a:endParaRPr>
            </a:p>
          </p:txBody>
        </p:sp>
        <p:sp>
          <p:nvSpPr>
            <p:cNvPr id="68621" name="Rectangle 13"/>
            <p:cNvSpPr>
              <a:spLocks noChangeArrowheads="1"/>
            </p:cNvSpPr>
            <p:nvPr/>
          </p:nvSpPr>
          <p:spPr bwMode="auto">
            <a:xfrm>
              <a:off x="3990" y="2002"/>
              <a:ext cx="39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500">
                  <a:solidFill>
                    <a:schemeClr val="hlink"/>
                  </a:solidFill>
                  <a:effectLst/>
                </a:rPr>
                <a:t>     3</a:t>
              </a:r>
              <a:endParaRPr lang="lt-LT" altLang="lt-LT" sz="2800">
                <a:solidFill>
                  <a:schemeClr val="hlink"/>
                </a:solidFill>
                <a:effectLst/>
              </a:endParaRPr>
            </a:p>
          </p:txBody>
        </p:sp>
        <p:sp>
          <p:nvSpPr>
            <p:cNvPr id="68623" name="Rectangle 15"/>
            <p:cNvSpPr>
              <a:spLocks noChangeArrowheads="1"/>
            </p:cNvSpPr>
            <p:nvPr/>
          </p:nvSpPr>
          <p:spPr bwMode="auto">
            <a:xfrm>
              <a:off x="4715" y="2925"/>
              <a:ext cx="27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500">
                  <a:solidFill>
                    <a:schemeClr val="hlink"/>
                  </a:solidFill>
                  <a:effectLst/>
                </a:rPr>
                <a:t>   4</a:t>
              </a:r>
              <a:endParaRPr lang="lt-LT" altLang="lt-LT" sz="2800">
                <a:solidFill>
                  <a:schemeClr val="hlink"/>
                </a:solidFill>
                <a:effectLst/>
              </a:endParaRPr>
            </a:p>
          </p:txBody>
        </p:sp>
        <p:sp>
          <p:nvSpPr>
            <p:cNvPr id="68625" name="Rectangle 17"/>
            <p:cNvSpPr>
              <a:spLocks noChangeArrowheads="1"/>
            </p:cNvSpPr>
            <p:nvPr/>
          </p:nvSpPr>
          <p:spPr bwMode="auto">
            <a:xfrm>
              <a:off x="4152" y="3627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500">
                  <a:solidFill>
                    <a:schemeClr val="hlink"/>
                  </a:solidFill>
                  <a:effectLst/>
                </a:rPr>
                <a:t>5</a:t>
              </a:r>
              <a:endParaRPr lang="lt-LT" altLang="lt-LT" sz="2800">
                <a:solidFill>
                  <a:schemeClr val="hlink"/>
                </a:solidFill>
                <a:effectLst/>
              </a:endParaRPr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>
              <a:off x="2914" y="2309"/>
              <a:ext cx="5" cy="1241"/>
            </a:xfrm>
            <a:prstGeom prst="line">
              <a:avLst/>
            </a:prstGeom>
            <a:noFill/>
            <a:ln w="301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grpSp>
          <p:nvGrpSpPr>
            <p:cNvPr id="68630" name="Group 22"/>
            <p:cNvGrpSpPr>
              <a:grpSpLocks/>
            </p:cNvGrpSpPr>
            <p:nvPr/>
          </p:nvGrpSpPr>
          <p:grpSpPr bwMode="auto">
            <a:xfrm>
              <a:off x="2861" y="2266"/>
              <a:ext cx="1339" cy="101"/>
              <a:chOff x="2861" y="2266"/>
              <a:chExt cx="1339" cy="101"/>
            </a:xfrm>
          </p:grpSpPr>
          <p:sp>
            <p:nvSpPr>
              <p:cNvPr id="68627" name="Line 19"/>
              <p:cNvSpPr>
                <a:spLocks noChangeShapeType="1"/>
              </p:cNvSpPr>
              <p:nvPr/>
            </p:nvSpPr>
            <p:spPr bwMode="auto">
              <a:xfrm flipH="1">
                <a:off x="2909" y="2314"/>
                <a:ext cx="1239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8628" name="Oval 20"/>
              <p:cNvSpPr>
                <a:spLocks noChangeArrowheads="1"/>
              </p:cNvSpPr>
              <p:nvPr/>
            </p:nvSpPr>
            <p:spPr bwMode="auto">
              <a:xfrm>
                <a:off x="4100" y="2266"/>
                <a:ext cx="100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8629" name="Oval 21"/>
              <p:cNvSpPr>
                <a:spLocks noChangeArrowheads="1"/>
              </p:cNvSpPr>
              <p:nvPr/>
            </p:nvSpPr>
            <p:spPr bwMode="auto">
              <a:xfrm>
                <a:off x="2861" y="2266"/>
                <a:ext cx="10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8634" name="Group 26"/>
            <p:cNvGrpSpPr>
              <a:grpSpLocks/>
            </p:cNvGrpSpPr>
            <p:nvPr/>
          </p:nvGrpSpPr>
          <p:grpSpPr bwMode="auto">
            <a:xfrm>
              <a:off x="2851" y="3507"/>
              <a:ext cx="1335" cy="101"/>
              <a:chOff x="2851" y="3507"/>
              <a:chExt cx="1335" cy="101"/>
            </a:xfrm>
          </p:grpSpPr>
          <p:sp>
            <p:nvSpPr>
              <p:cNvPr id="68631" name="Line 23"/>
              <p:cNvSpPr>
                <a:spLocks noChangeShapeType="1"/>
              </p:cNvSpPr>
              <p:nvPr/>
            </p:nvSpPr>
            <p:spPr bwMode="auto">
              <a:xfrm flipH="1">
                <a:off x="2899" y="3555"/>
                <a:ext cx="1234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8632" name="Oval 24"/>
              <p:cNvSpPr>
                <a:spLocks noChangeArrowheads="1"/>
              </p:cNvSpPr>
              <p:nvPr/>
            </p:nvSpPr>
            <p:spPr bwMode="auto">
              <a:xfrm>
                <a:off x="4085" y="3507"/>
                <a:ext cx="10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8633" name="Oval 25"/>
              <p:cNvSpPr>
                <a:spLocks noChangeArrowheads="1"/>
              </p:cNvSpPr>
              <p:nvPr/>
            </p:nvSpPr>
            <p:spPr bwMode="auto">
              <a:xfrm>
                <a:off x="2851" y="3507"/>
                <a:ext cx="10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8638" name="Group 30"/>
            <p:cNvGrpSpPr>
              <a:grpSpLocks/>
            </p:cNvGrpSpPr>
            <p:nvPr/>
          </p:nvGrpSpPr>
          <p:grpSpPr bwMode="auto">
            <a:xfrm>
              <a:off x="2866" y="2261"/>
              <a:ext cx="1339" cy="1342"/>
              <a:chOff x="2866" y="2261"/>
              <a:chExt cx="1339" cy="1342"/>
            </a:xfrm>
          </p:grpSpPr>
          <p:sp>
            <p:nvSpPr>
              <p:cNvPr id="68635" name="Line 27"/>
              <p:cNvSpPr>
                <a:spLocks noChangeShapeType="1"/>
              </p:cNvSpPr>
              <p:nvPr/>
            </p:nvSpPr>
            <p:spPr bwMode="auto">
              <a:xfrm flipV="1">
                <a:off x="2914" y="2309"/>
                <a:ext cx="1238" cy="124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8636" name="Oval 28"/>
              <p:cNvSpPr>
                <a:spLocks noChangeArrowheads="1"/>
              </p:cNvSpPr>
              <p:nvPr/>
            </p:nvSpPr>
            <p:spPr bwMode="auto">
              <a:xfrm>
                <a:off x="2866" y="3502"/>
                <a:ext cx="10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8637" name="Oval 29"/>
              <p:cNvSpPr>
                <a:spLocks noChangeArrowheads="1"/>
              </p:cNvSpPr>
              <p:nvPr/>
            </p:nvSpPr>
            <p:spPr bwMode="auto">
              <a:xfrm>
                <a:off x="4104" y="2261"/>
                <a:ext cx="10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8642" name="Group 34"/>
            <p:cNvGrpSpPr>
              <a:grpSpLocks/>
            </p:cNvGrpSpPr>
            <p:nvPr/>
          </p:nvGrpSpPr>
          <p:grpSpPr bwMode="auto">
            <a:xfrm>
              <a:off x="4104" y="2285"/>
              <a:ext cx="725" cy="726"/>
              <a:chOff x="4104" y="2285"/>
              <a:chExt cx="725" cy="726"/>
            </a:xfrm>
          </p:grpSpPr>
          <p:sp>
            <p:nvSpPr>
              <p:cNvPr id="68639" name="Line 31"/>
              <p:cNvSpPr>
                <a:spLocks noChangeShapeType="1"/>
              </p:cNvSpPr>
              <p:nvPr/>
            </p:nvSpPr>
            <p:spPr bwMode="auto">
              <a:xfrm>
                <a:off x="4152" y="2334"/>
                <a:ext cx="625" cy="62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8640" name="Oval 32"/>
              <p:cNvSpPr>
                <a:spLocks noChangeArrowheads="1"/>
              </p:cNvSpPr>
              <p:nvPr/>
            </p:nvSpPr>
            <p:spPr bwMode="auto">
              <a:xfrm>
                <a:off x="4104" y="2285"/>
                <a:ext cx="10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8641" name="Oval 33"/>
              <p:cNvSpPr>
                <a:spLocks noChangeArrowheads="1"/>
              </p:cNvSpPr>
              <p:nvPr/>
            </p:nvSpPr>
            <p:spPr bwMode="auto">
              <a:xfrm>
                <a:off x="4729" y="2911"/>
                <a:ext cx="100" cy="1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flipV="1">
              <a:off x="4176" y="2949"/>
              <a:ext cx="586" cy="587"/>
            </a:xfrm>
            <a:prstGeom prst="line">
              <a:avLst/>
            </a:prstGeom>
            <a:noFill/>
            <a:ln w="301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>
              <a:off x="2928" y="2324"/>
              <a:ext cx="1210" cy="1212"/>
            </a:xfrm>
            <a:prstGeom prst="line">
              <a:avLst/>
            </a:prstGeom>
            <a:noFill/>
            <a:ln w="301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8645" name="Oval 37"/>
            <p:cNvSpPr>
              <a:spLocks noChangeArrowheads="1"/>
            </p:cNvSpPr>
            <p:nvPr/>
          </p:nvSpPr>
          <p:spPr bwMode="auto">
            <a:xfrm>
              <a:off x="2832" y="2208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lt-LT" altLang="lt-LT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8646" name="Oval 38"/>
            <p:cNvSpPr>
              <a:spLocks noChangeArrowheads="1"/>
            </p:cNvSpPr>
            <p:nvPr/>
          </p:nvSpPr>
          <p:spPr bwMode="auto">
            <a:xfrm>
              <a:off x="4656" y="2880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68647" name="Oval 39"/>
            <p:cNvSpPr>
              <a:spLocks noChangeArrowheads="1"/>
            </p:cNvSpPr>
            <p:nvPr/>
          </p:nvSpPr>
          <p:spPr bwMode="auto">
            <a:xfrm>
              <a:off x="2832" y="3456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68648" name="Oval 40"/>
            <p:cNvSpPr>
              <a:spLocks noChangeArrowheads="1"/>
            </p:cNvSpPr>
            <p:nvPr/>
          </p:nvSpPr>
          <p:spPr bwMode="auto">
            <a:xfrm>
              <a:off x="4032" y="2208"/>
              <a:ext cx="192" cy="192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68649" name="Oval 41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395288" y="4149725"/>
            <a:ext cx="3886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effectLst/>
              </a:rPr>
              <a:t>Šiam g</a:t>
            </a:r>
            <a:r>
              <a:rPr lang="lt-LT" altLang="lt-LT" sz="2400">
                <a:effectLst/>
                <a:cs typeface="Times New Roman" panose="02020603050405020304" pitchFamily="18" charset="0"/>
              </a:rPr>
              <a:t>rafui chromatinis skai</a:t>
            </a:r>
            <a:r>
              <a:rPr lang="lt-LT" altLang="lt-LT" sz="2400">
                <a:effectLst/>
              </a:rPr>
              <a:t>č</a:t>
            </a:r>
            <a:r>
              <a:rPr lang="lt-LT" altLang="lt-LT" sz="2400">
                <a:effectLst/>
                <a:cs typeface="Times New Roman" panose="02020603050405020304" pitchFamily="18" charset="0"/>
              </a:rPr>
              <a:t>ius yra 3. Aišku, kad šio grafo negalima nuda</a:t>
            </a:r>
            <a:r>
              <a:rPr lang="lt-LT" altLang="lt-LT" sz="2400">
                <a:effectLst/>
              </a:rPr>
              <a:t>ž</a:t>
            </a:r>
            <a:r>
              <a:rPr lang="lt-LT" altLang="lt-LT" sz="2400">
                <a:effectLst/>
                <a:cs typeface="Times New Roman" panose="02020603050405020304" pitchFamily="18" charset="0"/>
              </a:rPr>
              <a:t>yti su ma</a:t>
            </a:r>
            <a:r>
              <a:rPr lang="lt-LT" altLang="lt-LT" sz="2400">
                <a:effectLst/>
              </a:rPr>
              <a:t>ž</a:t>
            </a:r>
            <a:r>
              <a:rPr lang="lt-LT" altLang="lt-LT" sz="2400">
                <a:effectLst/>
                <a:cs typeface="Times New Roman" panose="02020603050405020304" pitchFamily="18" charset="0"/>
              </a:rPr>
              <a:t>esniu spalv</a:t>
            </a:r>
            <a:r>
              <a:rPr lang="lt-LT" altLang="lt-LT" sz="2400">
                <a:effectLst/>
              </a:rPr>
              <a:t>ų</a:t>
            </a:r>
            <a:r>
              <a:rPr lang="lt-LT" altLang="lt-LT" sz="2400">
                <a:effectLst/>
                <a:cs typeface="Times New Roman" panose="02020603050405020304" pitchFamily="18" charset="0"/>
              </a:rPr>
              <a:t> skai</a:t>
            </a:r>
            <a:r>
              <a:rPr lang="lt-LT" altLang="lt-LT" sz="2400">
                <a:effectLst/>
              </a:rPr>
              <a:t>č</a:t>
            </a:r>
            <a:r>
              <a:rPr lang="lt-LT" altLang="lt-LT" sz="2400">
                <a:effectLst/>
                <a:cs typeface="Times New Roman" panose="02020603050405020304" pitchFamily="18" charset="0"/>
              </a:rPr>
              <a:t>iumi, nes jis turi ilgio 3 cikl</a:t>
            </a:r>
            <a:r>
              <a:rPr lang="lt-LT" altLang="lt-LT" sz="2400">
                <a:effectLst/>
              </a:rPr>
              <a:t>ų</a:t>
            </a:r>
            <a:r>
              <a:rPr lang="lt-LT" altLang="lt-LT" sz="2400">
                <a:effectLst/>
                <a:cs typeface="Times New Roman" panose="02020603050405020304" pitchFamily="18" charset="0"/>
              </a:rPr>
              <a:t>.</a:t>
            </a:r>
            <a:r>
              <a:rPr lang="lt-LT" altLang="lt-LT" sz="2400">
                <a:effectLst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5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EA06-4F2F-4CCB-AD7E-8F3230BFDDF2}" type="slidenum">
              <a:rPr lang="lt-LT" altLang="lt-LT"/>
              <a:pPr/>
              <a:t>15</a:t>
            </a:fld>
            <a:endParaRPr lang="lt-LT" altLang="lt-LT"/>
          </a:p>
        </p:txBody>
      </p:sp>
      <p:sp>
        <p:nvSpPr>
          <p:cNvPr id="69698" name="AutoShape 6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>
                <a:effectLst>
                  <a:outerShdw blurRad="38100" dist="38100" dir="2700000" algn="tl">
                    <a:srgbClr val="C0C0C0"/>
                  </a:outerShdw>
                </a:effectLst>
              </a:rPr>
              <a:t>Chromatinis skaičius</a:t>
            </a:r>
          </a:p>
        </p:txBody>
      </p:sp>
      <p:sp>
        <p:nvSpPr>
          <p:cNvPr id="69699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23955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 sz="2400"/>
              <a:t>Aišku, kad </a:t>
            </a:r>
            <a:r>
              <a:rPr lang="lt-LT" altLang="lt-LT" sz="2400" i="1"/>
              <a:t>K</a:t>
            </a:r>
            <a:r>
              <a:rPr lang="lt-LT" altLang="lt-LT" sz="2400" i="1" baseline="-25000"/>
              <a:t>n</a:t>
            </a:r>
            <a:r>
              <a:rPr lang="lt-LT" altLang="lt-LT" sz="2400"/>
              <a:t> grafo chromatinis skaičius lygus </a:t>
            </a:r>
            <a:r>
              <a:rPr lang="lt-LT" altLang="lt-LT" sz="2400" i="1"/>
              <a:t>n</a:t>
            </a:r>
            <a:r>
              <a:rPr lang="lt-LT" altLang="lt-LT" sz="2400"/>
              <a:t>, o bet koks dvidalis grafas </a:t>
            </a:r>
            <a:r>
              <a:rPr lang="lt-LT" altLang="lt-LT" sz="2400" i="1"/>
              <a:t>G</a:t>
            </a:r>
            <a:r>
              <a:rPr lang="lt-LT" altLang="lt-LT" sz="2400"/>
              <a:t> = (</a:t>
            </a:r>
            <a:r>
              <a:rPr lang="lt-LT" altLang="lt-LT" sz="2400" i="1"/>
              <a:t>A,B, V</a:t>
            </a:r>
            <a:r>
              <a:rPr lang="lt-LT" altLang="lt-LT" sz="2400"/>
              <a:t> ) yra bichromatusis: aibės </a:t>
            </a:r>
            <a:r>
              <a:rPr lang="lt-LT" altLang="lt-LT" sz="2400" i="1"/>
              <a:t>A</a:t>
            </a:r>
            <a:r>
              <a:rPr lang="lt-LT" altLang="lt-LT" sz="2400"/>
              <a:t> viršūnės dažomos pirmąja spalva, o aibės </a:t>
            </a:r>
            <a:r>
              <a:rPr lang="lt-LT" altLang="lt-LT" sz="2400" i="1"/>
              <a:t>B</a:t>
            </a:r>
            <a:r>
              <a:rPr lang="lt-LT" altLang="lt-LT" sz="2400"/>
              <a:t> viršūnės – antrąja spalva.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400"/>
              <a:t>Perfrazavus Kionigo teoremą, galime teigti, kad grafas yra bichromatusis tada ir tiktai tada, kai jis neturi nelyginio ilgio ciklų.</a:t>
            </a:r>
          </a:p>
          <a:p>
            <a:pPr>
              <a:lnSpc>
                <a:spcPct val="90000"/>
              </a:lnSpc>
              <a:buFontTx/>
              <a:buNone/>
            </a:pPr>
            <a:endParaRPr lang="lt-LT" altLang="lt-LT" sz="2400"/>
          </a:p>
        </p:txBody>
      </p:sp>
      <p:grpSp>
        <p:nvGrpSpPr>
          <p:cNvPr id="69693" name="Group 61"/>
          <p:cNvGrpSpPr>
            <a:grpSpLocks/>
          </p:cNvGrpSpPr>
          <p:nvPr/>
        </p:nvGrpSpPr>
        <p:grpSpPr bwMode="auto">
          <a:xfrm>
            <a:off x="900113" y="4724400"/>
            <a:ext cx="1981200" cy="1524000"/>
            <a:chOff x="576" y="2592"/>
            <a:chExt cx="1248" cy="960"/>
          </a:xfrm>
        </p:grpSpPr>
        <p:grpSp>
          <p:nvGrpSpPr>
            <p:cNvPr id="69691" name="Group 59"/>
            <p:cNvGrpSpPr>
              <a:grpSpLocks/>
            </p:cNvGrpSpPr>
            <p:nvPr/>
          </p:nvGrpSpPr>
          <p:grpSpPr bwMode="auto">
            <a:xfrm>
              <a:off x="1104" y="2592"/>
              <a:ext cx="720" cy="960"/>
              <a:chOff x="1104" y="2592"/>
              <a:chExt cx="720" cy="960"/>
            </a:xfrm>
          </p:grpSpPr>
          <p:sp>
            <p:nvSpPr>
              <p:cNvPr id="69668" name="Freeform 36"/>
              <p:cNvSpPr>
                <a:spLocks/>
              </p:cNvSpPr>
              <p:nvPr/>
            </p:nvSpPr>
            <p:spPr bwMode="auto">
              <a:xfrm>
                <a:off x="1181" y="2669"/>
                <a:ext cx="1" cy="787"/>
              </a:xfrm>
              <a:custGeom>
                <a:avLst/>
                <a:gdLst>
                  <a:gd name="T0" fmla="*/ 0 w 1"/>
                  <a:gd name="T1" fmla="*/ 0 h 787"/>
                  <a:gd name="T2" fmla="*/ 0 w 1"/>
                  <a:gd name="T3" fmla="*/ 787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787">
                    <a:moveTo>
                      <a:pt x="0" y="0"/>
                    </a:moveTo>
                    <a:lnTo>
                      <a:pt x="0" y="78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9669" name="Line 37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9670" name="Freeform 38"/>
              <p:cNvSpPr>
                <a:spLocks/>
              </p:cNvSpPr>
              <p:nvPr/>
            </p:nvSpPr>
            <p:spPr bwMode="auto">
              <a:xfrm>
                <a:off x="1190" y="2650"/>
                <a:ext cx="548" cy="787"/>
              </a:xfrm>
              <a:custGeom>
                <a:avLst/>
                <a:gdLst>
                  <a:gd name="T0" fmla="*/ 0 w 548"/>
                  <a:gd name="T1" fmla="*/ 0 h 787"/>
                  <a:gd name="T2" fmla="*/ 548 w 548"/>
                  <a:gd name="T3" fmla="*/ 787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8" h="787">
                    <a:moveTo>
                      <a:pt x="0" y="0"/>
                    </a:moveTo>
                    <a:lnTo>
                      <a:pt x="548" y="78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9671" name="Freeform 39"/>
              <p:cNvSpPr>
                <a:spLocks/>
              </p:cNvSpPr>
              <p:nvPr/>
            </p:nvSpPr>
            <p:spPr bwMode="auto">
              <a:xfrm>
                <a:off x="1162" y="2650"/>
                <a:ext cx="556" cy="796"/>
              </a:xfrm>
              <a:custGeom>
                <a:avLst/>
                <a:gdLst>
                  <a:gd name="T0" fmla="*/ 556 w 556"/>
                  <a:gd name="T1" fmla="*/ 0 h 796"/>
                  <a:gd name="T2" fmla="*/ 0 w 556"/>
                  <a:gd name="T3" fmla="*/ 796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6" h="796">
                    <a:moveTo>
                      <a:pt x="556" y="0"/>
                    </a:moveTo>
                    <a:lnTo>
                      <a:pt x="0" y="7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9672" name="Freeform 40"/>
              <p:cNvSpPr>
                <a:spLocks/>
              </p:cNvSpPr>
              <p:nvPr/>
            </p:nvSpPr>
            <p:spPr bwMode="auto">
              <a:xfrm>
                <a:off x="1171" y="3446"/>
                <a:ext cx="567" cy="1"/>
              </a:xfrm>
              <a:custGeom>
                <a:avLst/>
                <a:gdLst>
                  <a:gd name="T0" fmla="*/ 0 w 567"/>
                  <a:gd name="T1" fmla="*/ 0 h 1"/>
                  <a:gd name="T2" fmla="*/ 567 w 56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67" h="1">
                    <a:moveTo>
                      <a:pt x="0" y="0"/>
                    </a:moveTo>
                    <a:lnTo>
                      <a:pt x="56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9673" name="Freeform 41"/>
              <p:cNvSpPr>
                <a:spLocks/>
              </p:cNvSpPr>
              <p:nvPr/>
            </p:nvSpPr>
            <p:spPr bwMode="auto">
              <a:xfrm>
                <a:off x="1181" y="2659"/>
                <a:ext cx="537" cy="1"/>
              </a:xfrm>
              <a:custGeom>
                <a:avLst/>
                <a:gdLst>
                  <a:gd name="T0" fmla="*/ 0 w 537"/>
                  <a:gd name="T1" fmla="*/ 0 h 1"/>
                  <a:gd name="T2" fmla="*/ 537 w 53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37" h="1">
                    <a:moveTo>
                      <a:pt x="0" y="0"/>
                    </a:moveTo>
                    <a:lnTo>
                      <a:pt x="53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9674" name="Oval 42"/>
              <p:cNvSpPr>
                <a:spLocks noChangeArrowheads="1"/>
              </p:cNvSpPr>
              <p:nvPr/>
            </p:nvSpPr>
            <p:spPr bwMode="auto">
              <a:xfrm>
                <a:off x="1104" y="259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9675" name="Oval 43"/>
              <p:cNvSpPr>
                <a:spLocks noChangeArrowheads="1"/>
              </p:cNvSpPr>
              <p:nvPr/>
            </p:nvSpPr>
            <p:spPr bwMode="auto">
              <a:xfrm>
                <a:off x="1104" y="3408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9676" name="Oval 44"/>
              <p:cNvSpPr>
                <a:spLocks noChangeArrowheads="1"/>
              </p:cNvSpPr>
              <p:nvPr/>
            </p:nvSpPr>
            <p:spPr bwMode="auto">
              <a:xfrm>
                <a:off x="1680" y="2592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9677" name="Oval 45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144" cy="144"/>
              </a:xfrm>
              <a:prstGeom prst="ellipse">
                <a:avLst/>
              </a:prstGeom>
              <a:solidFill>
                <a:srgbClr val="EC4B3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sp>
          <p:nvSpPr>
            <p:cNvPr id="69692" name="Text Box 60"/>
            <p:cNvSpPr txBox="1">
              <a:spLocks noChangeArrowheads="1"/>
            </p:cNvSpPr>
            <p:nvPr/>
          </p:nvSpPr>
          <p:spPr bwMode="auto">
            <a:xfrm>
              <a:off x="576" y="288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800" i="1">
                  <a:effectLst/>
                </a:rPr>
                <a:t>K</a:t>
              </a:r>
              <a:r>
                <a:rPr lang="lt-LT" altLang="lt-LT" sz="2800" baseline="-22000">
                  <a:effectLst/>
                </a:rPr>
                <a:t>4</a:t>
              </a:r>
            </a:p>
          </p:txBody>
        </p:sp>
      </p:grpSp>
      <p:grpSp>
        <p:nvGrpSpPr>
          <p:cNvPr id="69696" name="Group 64"/>
          <p:cNvGrpSpPr>
            <a:grpSpLocks/>
          </p:cNvGrpSpPr>
          <p:nvPr/>
        </p:nvGrpSpPr>
        <p:grpSpPr bwMode="auto">
          <a:xfrm>
            <a:off x="3851275" y="4508500"/>
            <a:ext cx="4343400" cy="1966913"/>
            <a:chOff x="2448" y="2496"/>
            <a:chExt cx="2736" cy="1239"/>
          </a:xfrm>
        </p:grpSpPr>
        <p:grpSp>
          <p:nvGrpSpPr>
            <p:cNvPr id="69690" name="Group 58"/>
            <p:cNvGrpSpPr>
              <a:grpSpLocks/>
            </p:cNvGrpSpPr>
            <p:nvPr/>
          </p:nvGrpSpPr>
          <p:grpSpPr bwMode="auto">
            <a:xfrm>
              <a:off x="3024" y="2640"/>
              <a:ext cx="2112" cy="874"/>
              <a:chOff x="3715" y="2640"/>
              <a:chExt cx="845" cy="874"/>
            </a:xfrm>
          </p:grpSpPr>
          <p:sp>
            <p:nvSpPr>
              <p:cNvPr id="69683" name="Freeform 51"/>
              <p:cNvSpPr>
                <a:spLocks/>
              </p:cNvSpPr>
              <p:nvPr/>
            </p:nvSpPr>
            <p:spPr bwMode="auto">
              <a:xfrm>
                <a:off x="3744" y="2688"/>
                <a:ext cx="1" cy="816"/>
              </a:xfrm>
              <a:custGeom>
                <a:avLst/>
                <a:gdLst>
                  <a:gd name="T0" fmla="*/ 0 w 1"/>
                  <a:gd name="T1" fmla="*/ 0 h 816"/>
                  <a:gd name="T2" fmla="*/ 0 w 1"/>
                  <a:gd name="T3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16">
                    <a:moveTo>
                      <a:pt x="0" y="0"/>
                    </a:moveTo>
                    <a:lnTo>
                      <a:pt x="0" y="8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9684" name="Freeform 52"/>
              <p:cNvSpPr>
                <a:spLocks/>
              </p:cNvSpPr>
              <p:nvPr/>
            </p:nvSpPr>
            <p:spPr bwMode="auto">
              <a:xfrm>
                <a:off x="3715" y="2659"/>
                <a:ext cx="845" cy="855"/>
              </a:xfrm>
              <a:custGeom>
                <a:avLst/>
                <a:gdLst>
                  <a:gd name="T0" fmla="*/ 0 w 845"/>
                  <a:gd name="T1" fmla="*/ 0 h 855"/>
                  <a:gd name="T2" fmla="*/ 39 w 845"/>
                  <a:gd name="T3" fmla="*/ 10 h 855"/>
                  <a:gd name="T4" fmla="*/ 845 w 845"/>
                  <a:gd name="T5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5" h="855">
                    <a:moveTo>
                      <a:pt x="0" y="0"/>
                    </a:moveTo>
                    <a:lnTo>
                      <a:pt x="39" y="10"/>
                    </a:lnTo>
                    <a:lnTo>
                      <a:pt x="845" y="85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9685" name="Freeform 53"/>
              <p:cNvSpPr>
                <a:spLocks/>
              </p:cNvSpPr>
              <p:nvPr/>
            </p:nvSpPr>
            <p:spPr bwMode="auto">
              <a:xfrm>
                <a:off x="3754" y="2640"/>
                <a:ext cx="421" cy="845"/>
              </a:xfrm>
              <a:custGeom>
                <a:avLst/>
                <a:gdLst>
                  <a:gd name="T0" fmla="*/ 421 w 421"/>
                  <a:gd name="T1" fmla="*/ 0 h 845"/>
                  <a:gd name="T2" fmla="*/ 0 w 421"/>
                  <a:gd name="T3" fmla="*/ 84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1" h="845">
                    <a:moveTo>
                      <a:pt x="421" y="0"/>
                    </a:moveTo>
                    <a:lnTo>
                      <a:pt x="0" y="8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9686" name="Line 54"/>
              <p:cNvSpPr>
                <a:spLocks noChangeShapeType="1"/>
              </p:cNvSpPr>
              <p:nvPr/>
            </p:nvSpPr>
            <p:spPr bwMode="auto">
              <a:xfrm>
                <a:off x="3744" y="2640"/>
                <a:ext cx="384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9687" name="Line 55"/>
              <p:cNvSpPr>
                <a:spLocks noChangeShapeType="1"/>
              </p:cNvSpPr>
              <p:nvPr/>
            </p:nvSpPr>
            <p:spPr bwMode="auto">
              <a:xfrm>
                <a:off x="4176" y="2640"/>
                <a:ext cx="384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69689" name="Freeform 57"/>
              <p:cNvSpPr>
                <a:spLocks/>
              </p:cNvSpPr>
              <p:nvPr/>
            </p:nvSpPr>
            <p:spPr bwMode="auto">
              <a:xfrm>
                <a:off x="4128" y="2669"/>
                <a:ext cx="38" cy="845"/>
              </a:xfrm>
              <a:custGeom>
                <a:avLst/>
                <a:gdLst>
                  <a:gd name="T0" fmla="*/ 38 w 38"/>
                  <a:gd name="T1" fmla="*/ 0 h 845"/>
                  <a:gd name="T2" fmla="*/ 0 w 38"/>
                  <a:gd name="T3" fmla="*/ 84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" h="845">
                    <a:moveTo>
                      <a:pt x="38" y="0"/>
                    </a:moveTo>
                    <a:lnTo>
                      <a:pt x="0" y="8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sp>
          <p:nvSpPr>
            <p:cNvPr id="69678" name="Oval 46"/>
            <p:cNvSpPr>
              <a:spLocks noChangeArrowheads="1"/>
            </p:cNvSpPr>
            <p:nvPr/>
          </p:nvSpPr>
          <p:spPr bwMode="auto">
            <a:xfrm>
              <a:off x="4080" y="2592"/>
              <a:ext cx="144" cy="144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69679" name="Oval 47"/>
            <p:cNvSpPr>
              <a:spLocks noChangeArrowheads="1"/>
            </p:cNvSpPr>
            <p:nvPr/>
          </p:nvSpPr>
          <p:spPr bwMode="auto">
            <a:xfrm>
              <a:off x="3024" y="2592"/>
              <a:ext cx="144" cy="144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69680" name="Oval 48"/>
            <p:cNvSpPr>
              <a:spLocks noChangeArrowheads="1"/>
            </p:cNvSpPr>
            <p:nvPr/>
          </p:nvSpPr>
          <p:spPr bwMode="auto">
            <a:xfrm>
              <a:off x="5040" y="345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69681" name="Oval 49"/>
            <p:cNvSpPr>
              <a:spLocks noChangeArrowheads="1"/>
            </p:cNvSpPr>
            <p:nvPr/>
          </p:nvSpPr>
          <p:spPr bwMode="auto">
            <a:xfrm>
              <a:off x="3024" y="340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69682" name="Oval 50"/>
            <p:cNvSpPr>
              <a:spLocks noChangeArrowheads="1"/>
            </p:cNvSpPr>
            <p:nvPr/>
          </p:nvSpPr>
          <p:spPr bwMode="auto">
            <a:xfrm>
              <a:off x="3936" y="345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69694" name="Text Box 62"/>
            <p:cNvSpPr txBox="1">
              <a:spLocks noChangeArrowheads="1"/>
            </p:cNvSpPr>
            <p:nvPr/>
          </p:nvSpPr>
          <p:spPr bwMode="auto">
            <a:xfrm>
              <a:off x="2448" y="249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800" i="1">
                  <a:effectLst/>
                </a:rPr>
                <a:t>A</a:t>
              </a:r>
            </a:p>
          </p:txBody>
        </p:sp>
        <p:sp>
          <p:nvSpPr>
            <p:cNvPr id="69695" name="Text Box 63"/>
            <p:cNvSpPr txBox="1">
              <a:spLocks noChangeArrowheads="1"/>
            </p:cNvSpPr>
            <p:nvPr/>
          </p:nvSpPr>
          <p:spPr bwMode="auto">
            <a:xfrm>
              <a:off x="2544" y="340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800" i="1">
                  <a:effectLst/>
                </a:rPr>
                <a:t>B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A412-8660-4C4E-87E3-20D711CED57A}" type="slidenum">
              <a:rPr lang="lt-LT" altLang="lt-LT"/>
              <a:pPr/>
              <a:t>16</a:t>
            </a:fld>
            <a:endParaRPr lang="lt-LT" altLang="lt-LT"/>
          </a:p>
        </p:txBody>
      </p:sp>
      <p:sp>
        <p:nvSpPr>
          <p:cNvPr id="70662" name="AutoShap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Chromatinio skaičiaus apskaičiavimo uždavinys</a:t>
            </a: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lt-LT" altLang="lt-LT"/>
              <a:t>yra diskrečiojo optimizavimo uždavinys. Formaliai jį galima užrašyti taip  min z = p,  čia:  p – spalvų skaičius, esant apribojimams:</a:t>
            </a:r>
          </a:p>
          <a:p>
            <a:r>
              <a:rPr lang="lt-LT" altLang="lt-LT"/>
              <a:t>kiekviena viršūnė turi būti dažoma viena spalva ,</a:t>
            </a:r>
          </a:p>
          <a:p>
            <a:r>
              <a:rPr lang="lt-LT" altLang="lt-LT"/>
              <a:t>bet kokios gretimos viršūnės turi būti nudažytos skirtinga spalva </a:t>
            </a:r>
          </a:p>
          <a:p>
            <a:endParaRPr lang="lt-LT" altLang="lt-L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6D93-1DD3-48A4-9914-916B67A01E2B}" type="slidenum">
              <a:rPr lang="lt-LT" altLang="lt-LT"/>
              <a:pPr/>
              <a:t>17</a:t>
            </a:fld>
            <a:endParaRPr lang="lt-LT" altLang="lt-LT"/>
          </a:p>
        </p:txBody>
      </p:sp>
      <p:sp>
        <p:nvSpPr>
          <p:cNvPr id="26214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Chromatinio skaičiaus apskaičiavimo uždavinys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lt-LT" altLang="lt-LT"/>
              <a:t>Šis uždavinys yra NP pilnasis ir neturi efektyvių sprendimo algoritmų. todėl jis sprendžiamas naudojant įvairias euristikas.</a:t>
            </a:r>
          </a:p>
          <a:p>
            <a:pPr>
              <a:buFontTx/>
              <a:buNone/>
            </a:pPr>
            <a:r>
              <a:rPr lang="lt-LT" altLang="lt-LT"/>
              <a:t>Dažniausiai naudojami grafų dažymo algoritmai remiasi tokiomis euristikomis:</a:t>
            </a:r>
          </a:p>
          <a:p>
            <a:pPr lvl="1"/>
            <a:r>
              <a:rPr lang="lt-LT" altLang="lt-LT"/>
              <a:t>pirma spalva, po to viršūnė, </a:t>
            </a:r>
          </a:p>
          <a:p>
            <a:pPr lvl="1"/>
            <a:r>
              <a:rPr lang="lt-LT" altLang="lt-LT"/>
              <a:t>pirma viršūnė, po to spalva 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D333-BBB9-4671-B6C3-4ABA104157CF}" type="slidenum">
              <a:rPr lang="lt-LT" altLang="lt-LT"/>
              <a:pPr/>
              <a:t>18</a:t>
            </a:fld>
            <a:endParaRPr lang="lt-LT" altLang="lt-LT"/>
          </a:p>
        </p:txBody>
      </p:sp>
      <p:sp>
        <p:nvSpPr>
          <p:cNvPr id="71703" name="AutoShape 2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>
                <a:effectLst>
                  <a:outerShdw blurRad="38100" dist="38100" dir="2700000" algn="tl">
                    <a:srgbClr val="C0C0C0"/>
                  </a:outerShdw>
                </a:effectLst>
              </a:rPr>
              <a:t>“pirma spalva, o po to viršūnė” </a:t>
            </a:r>
          </a:p>
        </p:txBody>
      </p:sp>
      <p:sp>
        <p:nvSpPr>
          <p:cNvPr id="71704" name="Rectangle 2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844675"/>
            <a:ext cx="8748712" cy="5762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 sz="2400"/>
              <a:t>Grafo viršūnės išrikiuojamos jų laipsnių mažėjimo tvarka</a:t>
            </a:r>
          </a:p>
        </p:txBody>
      </p:sp>
      <p:sp>
        <p:nvSpPr>
          <p:cNvPr id="71705" name="Rectangle 25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3284538"/>
            <a:ext cx="8497887" cy="3168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 sz="2400" i="1"/>
              <a:t>p</a:t>
            </a:r>
            <a:r>
              <a:rPr lang="lt-LT" altLang="lt-LT" sz="2400"/>
              <a:t>:=0  {</a:t>
            </a:r>
            <a:r>
              <a:rPr lang="lt-LT" altLang="lt-LT" sz="2400" i="1"/>
              <a:t>spalvų skaičius</a:t>
            </a:r>
            <a:r>
              <a:rPr lang="lt-LT" altLang="lt-LT" sz="2400"/>
              <a:t>}</a:t>
            </a:r>
            <a:r>
              <a:rPr lang="lt-LT" altLang="lt-LT" sz="2400" i="1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400" i="1"/>
              <a:t>while “yra nenudažytų viršūnių” do</a:t>
            </a:r>
            <a:endParaRPr lang="lt-LT" altLang="lt-LT" sz="2400"/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400" i="1"/>
              <a:t>begin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400" i="1"/>
              <a:t>	p:=p+1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400" i="1"/>
              <a:t>	Pradedant pirmąja nenudažyta sekos viršūne, p spalva nuosekliai viena po kitos dažomos, jei galima, nenudažytos sekos viršūnės.</a:t>
            </a:r>
            <a:endParaRPr lang="lt-LT" altLang="lt-LT" sz="2400"/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400" i="1"/>
              <a:t>end</a:t>
            </a:r>
            <a:r>
              <a:rPr lang="lt-LT" altLang="lt-LT" sz="24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lt-LT" altLang="lt-LT" sz="2400"/>
          </a:p>
        </p:txBody>
      </p:sp>
      <p:grpSp>
        <p:nvGrpSpPr>
          <p:cNvPr id="71747" name="Group 67"/>
          <p:cNvGrpSpPr>
            <a:grpSpLocks/>
          </p:cNvGrpSpPr>
          <p:nvPr/>
        </p:nvGrpSpPr>
        <p:grpSpPr bwMode="auto">
          <a:xfrm>
            <a:off x="827088" y="2492375"/>
            <a:ext cx="7704137" cy="557213"/>
            <a:chOff x="521" y="1570"/>
            <a:chExt cx="4853" cy="351"/>
          </a:xfrm>
        </p:grpSpPr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1519" y="157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>
                  <a:effectLst/>
                </a:rPr>
                <a:t>čia</a:t>
              </a:r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2562" y="157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>
                  <a:effectLst/>
                </a:rPr>
                <a:t>ir</a:t>
              </a:r>
            </a:p>
          </p:txBody>
        </p:sp>
        <p:grpSp>
          <p:nvGrpSpPr>
            <p:cNvPr id="71707" name="Group 27"/>
            <p:cNvGrpSpPr>
              <a:grpSpLocks noChangeAspect="1"/>
            </p:cNvGrpSpPr>
            <p:nvPr/>
          </p:nvGrpSpPr>
          <p:grpSpPr bwMode="auto">
            <a:xfrm>
              <a:off x="521" y="1570"/>
              <a:ext cx="950" cy="302"/>
              <a:chOff x="521" y="1570"/>
              <a:chExt cx="950" cy="302"/>
            </a:xfrm>
          </p:grpSpPr>
          <p:sp>
            <p:nvSpPr>
              <p:cNvPr id="71706" name="AutoShape 26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1570"/>
                <a:ext cx="950" cy="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71708" name="Rectangle 28"/>
              <p:cNvSpPr>
                <a:spLocks noChangeArrowheads="1"/>
              </p:cNvSpPr>
              <p:nvPr/>
            </p:nvSpPr>
            <p:spPr bwMode="auto">
              <a:xfrm>
                <a:off x="1360" y="1714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 i="1">
                    <a:effectLst/>
                  </a:rPr>
                  <a:t>n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09" name="Rectangle 29"/>
              <p:cNvSpPr>
                <a:spLocks noChangeArrowheads="1"/>
              </p:cNvSpPr>
              <p:nvPr/>
            </p:nvSpPr>
            <p:spPr bwMode="auto">
              <a:xfrm>
                <a:off x="1259" y="1592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v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10" name="Rectangle 30"/>
              <p:cNvSpPr>
                <a:spLocks noChangeArrowheads="1"/>
              </p:cNvSpPr>
              <p:nvPr/>
            </p:nvSpPr>
            <p:spPr bwMode="auto">
              <a:xfrm>
                <a:off x="797" y="1592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v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11" name="Rectangle 31"/>
              <p:cNvSpPr>
                <a:spLocks noChangeArrowheads="1"/>
              </p:cNvSpPr>
              <p:nvPr/>
            </p:nvSpPr>
            <p:spPr bwMode="auto">
              <a:xfrm>
                <a:off x="556" y="1592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v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12" name="Rectangle 32"/>
              <p:cNvSpPr>
                <a:spLocks noChangeArrowheads="1"/>
              </p:cNvSpPr>
              <p:nvPr/>
            </p:nvSpPr>
            <p:spPr bwMode="auto">
              <a:xfrm>
                <a:off x="984" y="1592"/>
                <a:ext cx="28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,...,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13" name="Rectangle 33"/>
              <p:cNvSpPr>
                <a:spLocks noChangeArrowheads="1"/>
              </p:cNvSpPr>
              <p:nvPr/>
            </p:nvSpPr>
            <p:spPr bwMode="auto">
              <a:xfrm>
                <a:off x="724" y="1592"/>
                <a:ext cx="5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,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14" name="Rectangle 34"/>
              <p:cNvSpPr>
                <a:spLocks noChangeArrowheads="1"/>
              </p:cNvSpPr>
              <p:nvPr/>
            </p:nvSpPr>
            <p:spPr bwMode="auto">
              <a:xfrm>
                <a:off x="897" y="1714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>
                    <a:effectLst/>
                  </a:rPr>
                  <a:t>2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15" name="Rectangle 35"/>
              <p:cNvSpPr>
                <a:spLocks noChangeArrowheads="1"/>
              </p:cNvSpPr>
              <p:nvPr/>
            </p:nvSpPr>
            <p:spPr bwMode="auto">
              <a:xfrm>
                <a:off x="646" y="1714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>
                    <a:effectLst/>
                  </a:rPr>
                  <a:t>1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1717" name="Group 37"/>
            <p:cNvGrpSpPr>
              <a:grpSpLocks noChangeAspect="1"/>
            </p:cNvGrpSpPr>
            <p:nvPr/>
          </p:nvGrpSpPr>
          <p:grpSpPr bwMode="auto">
            <a:xfrm>
              <a:off x="1973" y="1570"/>
              <a:ext cx="585" cy="301"/>
              <a:chOff x="2009" y="1823"/>
              <a:chExt cx="585" cy="301"/>
            </a:xfrm>
          </p:grpSpPr>
          <p:sp>
            <p:nvSpPr>
              <p:cNvPr id="71716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2009" y="1824"/>
                <a:ext cx="585" cy="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71718" name="Rectangle 38"/>
              <p:cNvSpPr>
                <a:spLocks noChangeArrowheads="1"/>
              </p:cNvSpPr>
              <p:nvPr/>
            </p:nvSpPr>
            <p:spPr bwMode="auto">
              <a:xfrm>
                <a:off x="2391" y="1846"/>
                <a:ext cx="13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V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19" name="Rectangle 39"/>
              <p:cNvSpPr>
                <a:spLocks noChangeArrowheads="1"/>
              </p:cNvSpPr>
              <p:nvPr/>
            </p:nvSpPr>
            <p:spPr bwMode="auto">
              <a:xfrm>
                <a:off x="2044" y="1846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v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20" name="Rectangle 40"/>
              <p:cNvSpPr>
                <a:spLocks noChangeArrowheads="1"/>
              </p:cNvSpPr>
              <p:nvPr/>
            </p:nvSpPr>
            <p:spPr bwMode="auto">
              <a:xfrm>
                <a:off x="2141" y="1966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 i="1">
                    <a:effectLst/>
                  </a:rPr>
                  <a:t>i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21" name="Rectangle 41"/>
              <p:cNvSpPr>
                <a:spLocks noChangeArrowheads="1"/>
              </p:cNvSpPr>
              <p:nvPr/>
            </p:nvSpPr>
            <p:spPr bwMode="auto">
              <a:xfrm>
                <a:off x="2237" y="1823"/>
                <a:ext cx="14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  <a:latin typeface="Symbol" panose="05050102010706020507" pitchFamily="18" charset="2"/>
                  </a:rPr>
                  <a:t>Î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anose="05050102010706020507" pitchFamily="18" charset="2"/>
                </a:endParaRPr>
              </a:p>
            </p:txBody>
          </p:sp>
        </p:grpSp>
        <p:grpSp>
          <p:nvGrpSpPr>
            <p:cNvPr id="71723" name="Group 43"/>
            <p:cNvGrpSpPr>
              <a:grpSpLocks noChangeAspect="1"/>
            </p:cNvGrpSpPr>
            <p:nvPr/>
          </p:nvGrpSpPr>
          <p:grpSpPr bwMode="auto">
            <a:xfrm>
              <a:off x="3017" y="1570"/>
              <a:ext cx="1263" cy="302"/>
              <a:chOff x="3017" y="1815"/>
              <a:chExt cx="1263" cy="302"/>
            </a:xfrm>
          </p:grpSpPr>
          <p:sp>
            <p:nvSpPr>
              <p:cNvPr id="71722" name="AutoShape 42"/>
              <p:cNvSpPr>
                <a:spLocks noChangeAspect="1" noChangeArrowheads="1" noTextEdit="1"/>
              </p:cNvSpPr>
              <p:nvPr/>
            </p:nvSpPr>
            <p:spPr bwMode="auto">
              <a:xfrm>
                <a:off x="3017" y="1816"/>
                <a:ext cx="1263" cy="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71724" name="Rectangle 44"/>
              <p:cNvSpPr>
                <a:spLocks noChangeArrowheads="1"/>
              </p:cNvSpPr>
              <p:nvPr/>
            </p:nvSpPr>
            <p:spPr bwMode="auto">
              <a:xfrm>
                <a:off x="4177" y="1838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)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25" name="Rectangle 45"/>
              <p:cNvSpPr>
                <a:spLocks noChangeArrowheads="1"/>
              </p:cNvSpPr>
              <p:nvPr/>
            </p:nvSpPr>
            <p:spPr bwMode="auto">
              <a:xfrm>
                <a:off x="3939" y="1838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(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26" name="Rectangle 46"/>
              <p:cNvSpPr>
                <a:spLocks noChangeArrowheads="1"/>
              </p:cNvSpPr>
              <p:nvPr/>
            </p:nvSpPr>
            <p:spPr bwMode="auto">
              <a:xfrm>
                <a:off x="3535" y="1838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)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27" name="Rectangle 47"/>
              <p:cNvSpPr>
                <a:spLocks noChangeArrowheads="1"/>
              </p:cNvSpPr>
              <p:nvPr/>
            </p:nvSpPr>
            <p:spPr bwMode="auto">
              <a:xfrm>
                <a:off x="3176" y="1838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(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28" name="Rectangle 48"/>
              <p:cNvSpPr>
                <a:spLocks noChangeArrowheads="1"/>
              </p:cNvSpPr>
              <p:nvPr/>
            </p:nvSpPr>
            <p:spPr bwMode="auto">
              <a:xfrm>
                <a:off x="3453" y="195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>
                    <a:effectLst/>
                  </a:rPr>
                  <a:t>1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29" name="Rectangle 49"/>
              <p:cNvSpPr>
                <a:spLocks noChangeArrowheads="1"/>
              </p:cNvSpPr>
              <p:nvPr/>
            </p:nvSpPr>
            <p:spPr bwMode="auto">
              <a:xfrm>
                <a:off x="4109" y="195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 i="1">
                    <a:effectLst/>
                  </a:rPr>
                  <a:t>i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30" name="Rectangle 50"/>
              <p:cNvSpPr>
                <a:spLocks noChangeArrowheads="1"/>
              </p:cNvSpPr>
              <p:nvPr/>
            </p:nvSpPr>
            <p:spPr bwMode="auto">
              <a:xfrm>
                <a:off x="3345" y="195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 i="1">
                    <a:effectLst/>
                  </a:rPr>
                  <a:t>i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31" name="Rectangle 51"/>
              <p:cNvSpPr>
                <a:spLocks noChangeArrowheads="1"/>
              </p:cNvSpPr>
              <p:nvPr/>
            </p:nvSpPr>
            <p:spPr bwMode="auto">
              <a:xfrm>
                <a:off x="4012" y="1838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v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32" name="Rectangle 52"/>
              <p:cNvSpPr>
                <a:spLocks noChangeArrowheads="1"/>
              </p:cNvSpPr>
              <p:nvPr/>
            </p:nvSpPr>
            <p:spPr bwMode="auto">
              <a:xfrm>
                <a:off x="3816" y="1838"/>
                <a:ext cx="1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d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33" name="Rectangle 53"/>
              <p:cNvSpPr>
                <a:spLocks noChangeArrowheads="1"/>
              </p:cNvSpPr>
              <p:nvPr/>
            </p:nvSpPr>
            <p:spPr bwMode="auto">
              <a:xfrm>
                <a:off x="3249" y="1838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v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34" name="Rectangle 54"/>
              <p:cNvSpPr>
                <a:spLocks noChangeArrowheads="1"/>
              </p:cNvSpPr>
              <p:nvPr/>
            </p:nvSpPr>
            <p:spPr bwMode="auto">
              <a:xfrm>
                <a:off x="3052" y="1838"/>
                <a:ext cx="1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d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35" name="Rectangle 55"/>
              <p:cNvSpPr>
                <a:spLocks noChangeArrowheads="1"/>
              </p:cNvSpPr>
              <p:nvPr/>
            </p:nvSpPr>
            <p:spPr bwMode="auto">
              <a:xfrm>
                <a:off x="3653" y="1815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  <a:latin typeface="Symbol" panose="05050102010706020507" pitchFamily="18" charset="2"/>
                  </a:rPr>
                  <a:t>£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anose="05050102010706020507" pitchFamily="18" charset="2"/>
                </a:endParaRPr>
              </a:p>
            </p:txBody>
          </p:sp>
          <p:sp>
            <p:nvSpPr>
              <p:cNvPr id="71736" name="Rectangle 56"/>
              <p:cNvSpPr>
                <a:spLocks noChangeArrowheads="1"/>
              </p:cNvSpPr>
              <p:nvPr/>
            </p:nvSpPr>
            <p:spPr bwMode="auto">
              <a:xfrm>
                <a:off x="3389" y="1946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>
                    <a:effectLst/>
                  </a:rPr>
                  <a:t>+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1738" name="Group 58"/>
            <p:cNvGrpSpPr>
              <a:grpSpLocks noChangeAspect="1"/>
            </p:cNvGrpSpPr>
            <p:nvPr/>
          </p:nvGrpSpPr>
          <p:grpSpPr bwMode="auto">
            <a:xfrm>
              <a:off x="4422" y="1570"/>
              <a:ext cx="952" cy="351"/>
              <a:chOff x="4457" y="1816"/>
              <a:chExt cx="861" cy="317"/>
            </a:xfrm>
          </p:grpSpPr>
          <p:sp>
            <p:nvSpPr>
              <p:cNvPr id="71737" name="AutoShape 57"/>
              <p:cNvSpPr>
                <a:spLocks noChangeAspect="1" noChangeArrowheads="1" noTextEdit="1"/>
              </p:cNvSpPr>
              <p:nvPr/>
            </p:nvSpPr>
            <p:spPr bwMode="auto">
              <a:xfrm>
                <a:off x="4457" y="1816"/>
                <a:ext cx="861" cy="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71739" name="Line 59"/>
              <p:cNvSpPr>
                <a:spLocks noChangeShapeType="1"/>
              </p:cNvSpPr>
              <p:nvPr/>
            </p:nvSpPr>
            <p:spPr bwMode="auto">
              <a:xfrm>
                <a:off x="4770" y="1866"/>
                <a:ext cx="489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71740" name="Rectangle 60"/>
              <p:cNvSpPr>
                <a:spLocks noChangeArrowheads="1"/>
              </p:cNvSpPr>
              <p:nvPr/>
            </p:nvSpPr>
            <p:spPr bwMode="auto">
              <a:xfrm>
                <a:off x="5181" y="1878"/>
                <a:ext cx="10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1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41" name="Rectangle 61"/>
              <p:cNvSpPr>
                <a:spLocks noChangeArrowheads="1"/>
              </p:cNvSpPr>
              <p:nvPr/>
            </p:nvSpPr>
            <p:spPr bwMode="auto">
              <a:xfrm>
                <a:off x="4831" y="1878"/>
                <a:ext cx="51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,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42" name="Rectangle 62"/>
              <p:cNvSpPr>
                <a:spLocks noChangeArrowheads="1"/>
              </p:cNvSpPr>
              <p:nvPr/>
            </p:nvSpPr>
            <p:spPr bwMode="auto">
              <a:xfrm>
                <a:off x="4747" y="1878"/>
                <a:ext cx="101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1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43" name="Rectangle 63"/>
              <p:cNvSpPr>
                <a:spLocks noChangeArrowheads="1"/>
              </p:cNvSpPr>
              <p:nvPr/>
            </p:nvSpPr>
            <p:spPr bwMode="auto">
              <a:xfrm>
                <a:off x="5048" y="1855"/>
                <a:ext cx="11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-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44" name="Rectangle 64"/>
              <p:cNvSpPr>
                <a:spLocks noChangeArrowheads="1"/>
              </p:cNvSpPr>
              <p:nvPr/>
            </p:nvSpPr>
            <p:spPr bwMode="auto">
              <a:xfrm>
                <a:off x="4602" y="1855"/>
                <a:ext cx="106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=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45" name="Rectangle 65"/>
              <p:cNvSpPr>
                <a:spLocks noChangeArrowheads="1"/>
              </p:cNvSpPr>
              <p:nvPr/>
            </p:nvSpPr>
            <p:spPr bwMode="auto">
              <a:xfrm>
                <a:off x="4903" y="1878"/>
                <a:ext cx="10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n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46" name="Rectangle 66"/>
              <p:cNvSpPr>
                <a:spLocks noChangeArrowheads="1"/>
              </p:cNvSpPr>
              <p:nvPr/>
            </p:nvSpPr>
            <p:spPr bwMode="auto">
              <a:xfrm>
                <a:off x="4487" y="1878"/>
                <a:ext cx="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i</a:t>
                </a:r>
                <a:endParaRPr lang="lt-LT" altLang="lt-LT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AF6B-A815-49D7-AE7A-55D470EA6D73}" type="slidenum">
              <a:rPr lang="lt-LT" altLang="lt-LT"/>
              <a:pPr/>
              <a:t>19</a:t>
            </a:fld>
            <a:endParaRPr lang="lt-LT" altLang="lt-LT"/>
          </a:p>
        </p:txBody>
      </p:sp>
      <p:grpSp>
        <p:nvGrpSpPr>
          <p:cNvPr id="72793" name="Group 89"/>
          <p:cNvGrpSpPr>
            <a:grpSpLocks/>
          </p:cNvGrpSpPr>
          <p:nvPr/>
        </p:nvGrpSpPr>
        <p:grpSpPr bwMode="auto">
          <a:xfrm>
            <a:off x="3827463" y="2420938"/>
            <a:ext cx="381000" cy="731837"/>
            <a:chOff x="2640" y="2784"/>
            <a:chExt cx="240" cy="461"/>
          </a:xfrm>
        </p:grpSpPr>
        <p:sp>
          <p:nvSpPr>
            <p:cNvPr id="72787" name="Text Box 83"/>
            <p:cNvSpPr txBox="1">
              <a:spLocks noChangeArrowheads="1"/>
            </p:cNvSpPr>
            <p:nvPr/>
          </p:nvSpPr>
          <p:spPr bwMode="auto">
            <a:xfrm>
              <a:off x="2704" y="2976"/>
              <a:ext cx="1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4B3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788" name="Oval 84"/>
            <p:cNvSpPr>
              <a:spLocks noChangeArrowheads="1"/>
            </p:cNvSpPr>
            <p:nvPr/>
          </p:nvSpPr>
          <p:spPr bwMode="auto">
            <a:xfrm>
              <a:off x="2640" y="2784"/>
              <a:ext cx="240" cy="24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72783" name="Group 79"/>
          <p:cNvGrpSpPr>
            <a:grpSpLocks/>
          </p:cNvGrpSpPr>
          <p:nvPr/>
        </p:nvGrpSpPr>
        <p:grpSpPr bwMode="auto">
          <a:xfrm>
            <a:off x="4741863" y="2420938"/>
            <a:ext cx="381000" cy="731837"/>
            <a:chOff x="1152" y="3168"/>
            <a:chExt cx="240" cy="461"/>
          </a:xfrm>
        </p:grpSpPr>
        <p:sp>
          <p:nvSpPr>
            <p:cNvPr id="72784" name="Text Box 80"/>
            <p:cNvSpPr txBox="1">
              <a:spLocks noChangeArrowheads="1"/>
            </p:cNvSpPr>
            <p:nvPr/>
          </p:nvSpPr>
          <p:spPr bwMode="auto">
            <a:xfrm>
              <a:off x="1216" y="3360"/>
              <a:ext cx="1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785" name="Oval 81"/>
            <p:cNvSpPr>
              <a:spLocks noChangeArrowheads="1"/>
            </p:cNvSpPr>
            <p:nvPr/>
          </p:nvSpPr>
          <p:spPr bwMode="auto">
            <a:xfrm>
              <a:off x="115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72780" name="Group 76"/>
          <p:cNvGrpSpPr>
            <a:grpSpLocks/>
          </p:cNvGrpSpPr>
          <p:nvPr/>
        </p:nvGrpSpPr>
        <p:grpSpPr bwMode="auto">
          <a:xfrm>
            <a:off x="4284663" y="2420938"/>
            <a:ext cx="381000" cy="731837"/>
            <a:chOff x="1152" y="3168"/>
            <a:chExt cx="240" cy="461"/>
          </a:xfrm>
        </p:grpSpPr>
        <p:sp>
          <p:nvSpPr>
            <p:cNvPr id="72781" name="Text Box 77"/>
            <p:cNvSpPr txBox="1">
              <a:spLocks noChangeArrowheads="1"/>
            </p:cNvSpPr>
            <p:nvPr/>
          </p:nvSpPr>
          <p:spPr bwMode="auto">
            <a:xfrm>
              <a:off x="1216" y="3360"/>
              <a:ext cx="1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782" name="Oval 78"/>
            <p:cNvSpPr>
              <a:spLocks noChangeArrowheads="1"/>
            </p:cNvSpPr>
            <p:nvPr/>
          </p:nvSpPr>
          <p:spPr bwMode="auto">
            <a:xfrm>
              <a:off x="115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72777" name="Group 73"/>
          <p:cNvGrpSpPr>
            <a:grpSpLocks/>
          </p:cNvGrpSpPr>
          <p:nvPr/>
        </p:nvGrpSpPr>
        <p:grpSpPr bwMode="auto">
          <a:xfrm>
            <a:off x="2913063" y="2420938"/>
            <a:ext cx="381000" cy="731837"/>
            <a:chOff x="1152" y="3168"/>
            <a:chExt cx="240" cy="461"/>
          </a:xfrm>
        </p:grpSpPr>
        <p:sp>
          <p:nvSpPr>
            <p:cNvPr id="72778" name="Text Box 74"/>
            <p:cNvSpPr txBox="1">
              <a:spLocks noChangeArrowheads="1"/>
            </p:cNvSpPr>
            <p:nvPr/>
          </p:nvSpPr>
          <p:spPr bwMode="auto">
            <a:xfrm>
              <a:off x="1216" y="3360"/>
              <a:ext cx="1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779" name="Oval 75"/>
            <p:cNvSpPr>
              <a:spLocks noChangeArrowheads="1"/>
            </p:cNvSpPr>
            <p:nvPr/>
          </p:nvSpPr>
          <p:spPr bwMode="auto">
            <a:xfrm>
              <a:off x="115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72789" name="Group 85"/>
          <p:cNvGrpSpPr>
            <a:grpSpLocks/>
          </p:cNvGrpSpPr>
          <p:nvPr/>
        </p:nvGrpSpPr>
        <p:grpSpPr bwMode="auto">
          <a:xfrm>
            <a:off x="2025650" y="2420938"/>
            <a:ext cx="381000" cy="731837"/>
            <a:chOff x="1457" y="1843"/>
            <a:chExt cx="240" cy="461"/>
          </a:xfrm>
        </p:grpSpPr>
        <p:sp>
          <p:nvSpPr>
            <p:cNvPr id="72772" name="Text Box 68"/>
            <p:cNvSpPr txBox="1">
              <a:spLocks noChangeArrowheads="1"/>
            </p:cNvSpPr>
            <p:nvPr/>
          </p:nvSpPr>
          <p:spPr bwMode="auto">
            <a:xfrm>
              <a:off x="1521" y="2035"/>
              <a:ext cx="1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4B3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800" b="1">
                  <a:solidFill>
                    <a:srgbClr val="EC4B3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773" name="Oval 69"/>
            <p:cNvSpPr>
              <a:spLocks noChangeArrowheads="1"/>
            </p:cNvSpPr>
            <p:nvPr/>
          </p:nvSpPr>
          <p:spPr bwMode="auto">
            <a:xfrm>
              <a:off x="1457" y="1843"/>
              <a:ext cx="240" cy="240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72790" name="Group 86"/>
          <p:cNvGrpSpPr>
            <a:grpSpLocks/>
          </p:cNvGrpSpPr>
          <p:nvPr/>
        </p:nvGrpSpPr>
        <p:grpSpPr bwMode="auto">
          <a:xfrm>
            <a:off x="3370263" y="2425700"/>
            <a:ext cx="381000" cy="731838"/>
            <a:chOff x="1457" y="1843"/>
            <a:chExt cx="240" cy="461"/>
          </a:xfrm>
        </p:grpSpPr>
        <p:sp>
          <p:nvSpPr>
            <p:cNvPr id="72791" name="Text Box 87"/>
            <p:cNvSpPr txBox="1">
              <a:spLocks noChangeArrowheads="1"/>
            </p:cNvSpPr>
            <p:nvPr/>
          </p:nvSpPr>
          <p:spPr bwMode="auto">
            <a:xfrm>
              <a:off x="1521" y="2035"/>
              <a:ext cx="1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4B3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800" b="1">
                  <a:solidFill>
                    <a:srgbClr val="EC4B3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792" name="Oval 88"/>
            <p:cNvSpPr>
              <a:spLocks noChangeArrowheads="1"/>
            </p:cNvSpPr>
            <p:nvPr/>
          </p:nvSpPr>
          <p:spPr bwMode="auto">
            <a:xfrm>
              <a:off x="1457" y="1843"/>
              <a:ext cx="240" cy="240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72768" name="Group 64"/>
          <p:cNvGrpSpPr>
            <a:grpSpLocks/>
          </p:cNvGrpSpPr>
          <p:nvPr/>
        </p:nvGrpSpPr>
        <p:grpSpPr bwMode="auto">
          <a:xfrm>
            <a:off x="2493963" y="2420938"/>
            <a:ext cx="381000" cy="731837"/>
            <a:chOff x="1152" y="3168"/>
            <a:chExt cx="240" cy="461"/>
          </a:xfrm>
        </p:grpSpPr>
        <p:sp>
          <p:nvSpPr>
            <p:cNvPr id="72769" name="Text Box 65"/>
            <p:cNvSpPr txBox="1">
              <a:spLocks noChangeArrowheads="1"/>
            </p:cNvSpPr>
            <p:nvPr/>
          </p:nvSpPr>
          <p:spPr bwMode="auto">
            <a:xfrm>
              <a:off x="1216" y="3360"/>
              <a:ext cx="1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800" b="1">
                  <a:solidFill>
                    <a:srgbClr val="33CC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770" name="Oval 66"/>
            <p:cNvSpPr>
              <a:spLocks noChangeArrowheads="1"/>
            </p:cNvSpPr>
            <p:nvPr/>
          </p:nvSpPr>
          <p:spPr bwMode="auto">
            <a:xfrm>
              <a:off x="1152" y="3168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72767" name="Group 63"/>
          <p:cNvGrpSpPr>
            <a:grpSpLocks/>
          </p:cNvGrpSpPr>
          <p:nvPr/>
        </p:nvGrpSpPr>
        <p:grpSpPr bwMode="auto">
          <a:xfrm>
            <a:off x="1590675" y="2420938"/>
            <a:ext cx="381000" cy="731837"/>
            <a:chOff x="1152" y="3168"/>
            <a:chExt cx="240" cy="461"/>
          </a:xfrm>
        </p:grpSpPr>
        <p:sp>
          <p:nvSpPr>
            <p:cNvPr id="72764" name="Text Box 60"/>
            <p:cNvSpPr txBox="1">
              <a:spLocks noChangeArrowheads="1"/>
            </p:cNvSpPr>
            <p:nvPr/>
          </p:nvSpPr>
          <p:spPr bwMode="auto">
            <a:xfrm>
              <a:off x="1216" y="3360"/>
              <a:ext cx="1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800" b="1">
                  <a:solidFill>
                    <a:srgbClr val="33CC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766" name="Oval 62"/>
            <p:cNvSpPr>
              <a:spLocks noChangeArrowheads="1"/>
            </p:cNvSpPr>
            <p:nvPr/>
          </p:nvSpPr>
          <p:spPr bwMode="auto">
            <a:xfrm>
              <a:off x="1152" y="3168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72800" name="AutoShape 96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9172575" cy="863600"/>
          </a:xfrm>
          <a:prstGeom prst="wedgeEllipseCallout">
            <a:avLst>
              <a:gd name="adj1" fmla="val -38699"/>
              <a:gd name="adj2" fmla="val -70037"/>
            </a:avLst>
          </a:prstGeom>
          <a:ln/>
        </p:spPr>
        <p:txBody>
          <a:bodyPr/>
          <a:lstStyle/>
          <a:p>
            <a:r>
              <a:rPr lang="lt-LT" altLang="lt-LT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“pirma spalva, o po to viršūnė” </a:t>
            </a:r>
          </a:p>
        </p:txBody>
      </p:sp>
      <p:sp>
        <p:nvSpPr>
          <p:cNvPr id="72801" name="Rectangle 97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4603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 sz="2400" i="1"/>
              <a:t>Grafo viršūnės išrikiuojamos jų laipsnių mažėjimo tvarka</a:t>
            </a:r>
          </a:p>
        </p:txBody>
      </p:sp>
      <p:grpSp>
        <p:nvGrpSpPr>
          <p:cNvPr id="72755" name="Group 51"/>
          <p:cNvGrpSpPr>
            <a:grpSpLocks/>
          </p:cNvGrpSpPr>
          <p:nvPr/>
        </p:nvGrpSpPr>
        <p:grpSpPr bwMode="auto">
          <a:xfrm>
            <a:off x="4500563" y="3141663"/>
            <a:ext cx="4265612" cy="3517900"/>
            <a:chOff x="2828" y="1672"/>
            <a:chExt cx="2687" cy="2216"/>
          </a:xfrm>
        </p:grpSpPr>
        <p:sp>
          <p:nvSpPr>
            <p:cNvPr id="72722" name="Rectangle 18"/>
            <p:cNvSpPr>
              <a:spLocks noChangeArrowheads="1"/>
            </p:cNvSpPr>
            <p:nvPr/>
          </p:nvSpPr>
          <p:spPr bwMode="auto">
            <a:xfrm>
              <a:off x="2855" y="2256"/>
              <a:ext cx="3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723" name="Rectangle 19"/>
            <p:cNvSpPr>
              <a:spLocks noChangeArrowheads="1"/>
            </p:cNvSpPr>
            <p:nvPr/>
          </p:nvSpPr>
          <p:spPr bwMode="auto">
            <a:xfrm>
              <a:off x="3006" y="228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6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72724" name="Rectangle 20"/>
            <p:cNvSpPr>
              <a:spLocks noChangeArrowheads="1"/>
            </p:cNvSpPr>
            <p:nvPr/>
          </p:nvSpPr>
          <p:spPr bwMode="auto">
            <a:xfrm>
              <a:off x="3277" y="1684"/>
              <a:ext cx="46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725" name="Rectangle 21"/>
            <p:cNvSpPr>
              <a:spLocks noChangeArrowheads="1"/>
            </p:cNvSpPr>
            <p:nvPr/>
          </p:nvSpPr>
          <p:spPr bwMode="auto">
            <a:xfrm>
              <a:off x="3461" y="171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7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72726" name="Rectangle 22"/>
            <p:cNvSpPr>
              <a:spLocks noChangeArrowheads="1"/>
            </p:cNvSpPr>
            <p:nvPr/>
          </p:nvSpPr>
          <p:spPr bwMode="auto">
            <a:xfrm>
              <a:off x="4655" y="1672"/>
              <a:ext cx="3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727" name="Rectangle 23"/>
            <p:cNvSpPr>
              <a:spLocks noChangeArrowheads="1"/>
            </p:cNvSpPr>
            <p:nvPr/>
          </p:nvSpPr>
          <p:spPr bwMode="auto">
            <a:xfrm>
              <a:off x="4833" y="169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8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72728" name="Rectangle 24"/>
            <p:cNvSpPr>
              <a:spLocks noChangeArrowheads="1"/>
            </p:cNvSpPr>
            <p:nvPr/>
          </p:nvSpPr>
          <p:spPr bwMode="auto">
            <a:xfrm>
              <a:off x="5131" y="2287"/>
              <a:ext cx="36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729" name="Rectangle 25"/>
            <p:cNvSpPr>
              <a:spLocks noChangeArrowheads="1"/>
            </p:cNvSpPr>
            <p:nvPr/>
          </p:nvSpPr>
          <p:spPr bwMode="auto">
            <a:xfrm>
              <a:off x="5255" y="231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1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72730" name="Rectangle 26"/>
            <p:cNvSpPr>
              <a:spLocks noChangeArrowheads="1"/>
            </p:cNvSpPr>
            <p:nvPr/>
          </p:nvSpPr>
          <p:spPr bwMode="auto">
            <a:xfrm>
              <a:off x="5146" y="3059"/>
              <a:ext cx="36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731" name="Rectangle 27"/>
            <p:cNvSpPr>
              <a:spLocks noChangeArrowheads="1"/>
            </p:cNvSpPr>
            <p:nvPr/>
          </p:nvSpPr>
          <p:spPr bwMode="auto">
            <a:xfrm>
              <a:off x="5270" y="308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2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72732" name="Rectangle 28"/>
            <p:cNvSpPr>
              <a:spLocks noChangeArrowheads="1"/>
            </p:cNvSpPr>
            <p:nvPr/>
          </p:nvSpPr>
          <p:spPr bwMode="auto">
            <a:xfrm>
              <a:off x="4636" y="3477"/>
              <a:ext cx="36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733" name="Rectangle 29"/>
            <p:cNvSpPr>
              <a:spLocks noChangeArrowheads="1"/>
            </p:cNvSpPr>
            <p:nvPr/>
          </p:nvSpPr>
          <p:spPr bwMode="auto">
            <a:xfrm>
              <a:off x="4316" y="369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3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72734" name="Rectangle 30"/>
            <p:cNvSpPr>
              <a:spLocks noChangeArrowheads="1"/>
            </p:cNvSpPr>
            <p:nvPr/>
          </p:nvSpPr>
          <p:spPr bwMode="auto">
            <a:xfrm>
              <a:off x="3250" y="3469"/>
              <a:ext cx="44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735" name="Rectangle 31"/>
            <p:cNvSpPr>
              <a:spLocks noChangeArrowheads="1"/>
            </p:cNvSpPr>
            <p:nvPr/>
          </p:nvSpPr>
          <p:spPr bwMode="auto">
            <a:xfrm>
              <a:off x="3425" y="349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4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72736" name="Rectangle 32"/>
            <p:cNvSpPr>
              <a:spLocks noChangeArrowheads="1"/>
            </p:cNvSpPr>
            <p:nvPr/>
          </p:nvSpPr>
          <p:spPr bwMode="auto">
            <a:xfrm>
              <a:off x="2828" y="2993"/>
              <a:ext cx="36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737" name="Rectangle 33"/>
            <p:cNvSpPr>
              <a:spLocks noChangeArrowheads="1"/>
            </p:cNvSpPr>
            <p:nvPr/>
          </p:nvSpPr>
          <p:spPr bwMode="auto">
            <a:xfrm>
              <a:off x="2979" y="302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5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72738" name="Freeform 34"/>
            <p:cNvSpPr>
              <a:spLocks/>
            </p:cNvSpPr>
            <p:nvPr/>
          </p:nvSpPr>
          <p:spPr bwMode="auto">
            <a:xfrm>
              <a:off x="3308" y="1868"/>
              <a:ext cx="1761" cy="1763"/>
            </a:xfrm>
            <a:custGeom>
              <a:avLst/>
              <a:gdLst>
                <a:gd name="T0" fmla="*/ 1266 w 1761"/>
                <a:gd name="T1" fmla="*/ 0 h 1763"/>
                <a:gd name="T2" fmla="*/ 0 w 1761"/>
                <a:gd name="T3" fmla="*/ 492 h 1763"/>
                <a:gd name="T4" fmla="*/ 495 w 1761"/>
                <a:gd name="T5" fmla="*/ 1763 h 1763"/>
                <a:gd name="T6" fmla="*/ 1761 w 1761"/>
                <a:gd name="T7" fmla="*/ 1267 h 1763"/>
                <a:gd name="T8" fmla="*/ 1266 w 1761"/>
                <a:gd name="T9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1" h="1763">
                  <a:moveTo>
                    <a:pt x="1266" y="0"/>
                  </a:moveTo>
                  <a:lnTo>
                    <a:pt x="0" y="492"/>
                  </a:lnTo>
                  <a:lnTo>
                    <a:pt x="495" y="1763"/>
                  </a:lnTo>
                  <a:lnTo>
                    <a:pt x="1761" y="1267"/>
                  </a:lnTo>
                  <a:lnTo>
                    <a:pt x="1266" y="0"/>
                  </a:lnTo>
                  <a:close/>
                </a:path>
              </a:pathLst>
            </a:cu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739" name="Freeform 35"/>
            <p:cNvSpPr>
              <a:spLocks/>
            </p:cNvSpPr>
            <p:nvPr/>
          </p:nvSpPr>
          <p:spPr bwMode="auto">
            <a:xfrm>
              <a:off x="3254" y="2390"/>
              <a:ext cx="1812" cy="1268"/>
            </a:xfrm>
            <a:custGeom>
              <a:avLst/>
              <a:gdLst>
                <a:gd name="T0" fmla="*/ 0 w 1812"/>
                <a:gd name="T1" fmla="*/ 726 h 1268"/>
                <a:gd name="T2" fmla="*/ 1267 w 1812"/>
                <a:gd name="T3" fmla="*/ 1268 h 1268"/>
                <a:gd name="T4" fmla="*/ 1812 w 1812"/>
                <a:gd name="T5" fmla="*/ 0 h 1268"/>
                <a:gd name="T6" fmla="*/ 0 w 1812"/>
                <a:gd name="T7" fmla="*/ 726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2" h="1268">
                  <a:moveTo>
                    <a:pt x="0" y="726"/>
                  </a:moveTo>
                  <a:lnTo>
                    <a:pt x="1267" y="1268"/>
                  </a:lnTo>
                  <a:lnTo>
                    <a:pt x="1812" y="0"/>
                  </a:lnTo>
                  <a:lnTo>
                    <a:pt x="0" y="726"/>
                  </a:lnTo>
                  <a:close/>
                </a:path>
              </a:pathLst>
            </a:cu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740" name="Freeform 36"/>
            <p:cNvSpPr>
              <a:spLocks/>
            </p:cNvSpPr>
            <p:nvPr/>
          </p:nvSpPr>
          <p:spPr bwMode="auto">
            <a:xfrm>
              <a:off x="3262" y="1849"/>
              <a:ext cx="1266" cy="1809"/>
            </a:xfrm>
            <a:custGeom>
              <a:avLst/>
              <a:gdLst>
                <a:gd name="T0" fmla="*/ 545 w 1266"/>
                <a:gd name="T1" fmla="*/ 0 h 1809"/>
                <a:gd name="T2" fmla="*/ 0 w 1266"/>
                <a:gd name="T3" fmla="*/ 1267 h 1809"/>
                <a:gd name="T4" fmla="*/ 1266 w 1266"/>
                <a:gd name="T5" fmla="*/ 1809 h 1809"/>
                <a:gd name="T6" fmla="*/ 545 w 1266"/>
                <a:gd name="T7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6" h="1809">
                  <a:moveTo>
                    <a:pt x="545" y="0"/>
                  </a:moveTo>
                  <a:lnTo>
                    <a:pt x="0" y="1267"/>
                  </a:lnTo>
                  <a:lnTo>
                    <a:pt x="1266" y="1809"/>
                  </a:lnTo>
                  <a:lnTo>
                    <a:pt x="545" y="0"/>
                  </a:lnTo>
                  <a:close/>
                </a:path>
              </a:pathLst>
            </a:cu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grpSp>
          <p:nvGrpSpPr>
            <p:cNvPr id="72744" name="Group 40"/>
            <p:cNvGrpSpPr>
              <a:grpSpLocks/>
            </p:cNvGrpSpPr>
            <p:nvPr/>
          </p:nvGrpSpPr>
          <p:grpSpPr bwMode="auto">
            <a:xfrm>
              <a:off x="3258" y="2325"/>
              <a:ext cx="1861" cy="81"/>
              <a:chOff x="3258" y="2325"/>
              <a:chExt cx="1861" cy="81"/>
            </a:xfrm>
          </p:grpSpPr>
          <p:sp>
            <p:nvSpPr>
              <p:cNvPr id="72741" name="Line 37"/>
              <p:cNvSpPr>
                <a:spLocks noChangeShapeType="1"/>
              </p:cNvSpPr>
              <p:nvPr/>
            </p:nvSpPr>
            <p:spPr bwMode="auto">
              <a:xfrm>
                <a:off x="3296" y="2364"/>
                <a:ext cx="1781" cy="1"/>
              </a:xfrm>
              <a:prstGeom prst="line">
                <a:avLst/>
              </a:prstGeom>
              <a:noFill/>
              <a:ln w="2381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72742" name="Oval 38"/>
              <p:cNvSpPr>
                <a:spLocks noChangeArrowheads="1"/>
              </p:cNvSpPr>
              <p:nvPr/>
            </p:nvSpPr>
            <p:spPr bwMode="auto">
              <a:xfrm>
                <a:off x="3258" y="2325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72743" name="Oval 39"/>
              <p:cNvSpPr>
                <a:spLocks noChangeArrowheads="1"/>
              </p:cNvSpPr>
              <p:nvPr/>
            </p:nvSpPr>
            <p:spPr bwMode="auto">
              <a:xfrm>
                <a:off x="5039" y="232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72748" name="Group 44"/>
            <p:cNvGrpSpPr>
              <a:grpSpLocks/>
            </p:cNvGrpSpPr>
            <p:nvPr/>
          </p:nvGrpSpPr>
          <p:grpSpPr bwMode="auto">
            <a:xfrm>
              <a:off x="3757" y="1822"/>
              <a:ext cx="1343" cy="1344"/>
              <a:chOff x="3757" y="1822"/>
              <a:chExt cx="1343" cy="1344"/>
            </a:xfrm>
          </p:grpSpPr>
          <p:sp>
            <p:nvSpPr>
              <p:cNvPr id="72745" name="Line 41"/>
              <p:cNvSpPr>
                <a:spLocks noChangeShapeType="1"/>
              </p:cNvSpPr>
              <p:nvPr/>
            </p:nvSpPr>
            <p:spPr bwMode="auto">
              <a:xfrm>
                <a:off x="3795" y="1860"/>
                <a:ext cx="1263" cy="1264"/>
              </a:xfrm>
              <a:prstGeom prst="line">
                <a:avLst/>
              </a:prstGeom>
              <a:noFill/>
              <a:ln w="2381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72746" name="Oval 42"/>
              <p:cNvSpPr>
                <a:spLocks noChangeArrowheads="1"/>
              </p:cNvSpPr>
              <p:nvPr/>
            </p:nvSpPr>
            <p:spPr bwMode="auto">
              <a:xfrm>
                <a:off x="3757" y="1822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72747" name="Oval 43"/>
              <p:cNvSpPr>
                <a:spLocks noChangeArrowheads="1"/>
              </p:cNvSpPr>
              <p:nvPr/>
            </p:nvSpPr>
            <p:spPr bwMode="auto">
              <a:xfrm>
                <a:off x="5020" y="308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sp>
          <p:nvSpPr>
            <p:cNvPr id="72749" name="Oval 45"/>
            <p:cNvSpPr>
              <a:spLocks noChangeArrowheads="1"/>
            </p:cNvSpPr>
            <p:nvPr/>
          </p:nvSpPr>
          <p:spPr bwMode="auto">
            <a:xfrm>
              <a:off x="4532" y="1826"/>
              <a:ext cx="73" cy="7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72750" name="Oval 46"/>
            <p:cNvSpPr>
              <a:spLocks noChangeArrowheads="1"/>
            </p:cNvSpPr>
            <p:nvPr/>
          </p:nvSpPr>
          <p:spPr bwMode="auto">
            <a:xfrm>
              <a:off x="4494" y="3611"/>
              <a:ext cx="69" cy="7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grpSp>
          <p:nvGrpSpPr>
            <p:cNvPr id="72753" name="Group 49"/>
            <p:cNvGrpSpPr>
              <a:grpSpLocks/>
            </p:cNvGrpSpPr>
            <p:nvPr/>
          </p:nvGrpSpPr>
          <p:grpSpPr bwMode="auto">
            <a:xfrm>
              <a:off x="3243" y="3085"/>
              <a:ext cx="1819" cy="81"/>
              <a:chOff x="3243" y="3085"/>
              <a:chExt cx="1819" cy="81"/>
            </a:xfrm>
          </p:grpSpPr>
          <p:sp>
            <p:nvSpPr>
              <p:cNvPr id="72751" name="Line 47"/>
              <p:cNvSpPr>
                <a:spLocks noChangeShapeType="1"/>
              </p:cNvSpPr>
              <p:nvPr/>
            </p:nvSpPr>
            <p:spPr bwMode="auto">
              <a:xfrm>
                <a:off x="3281" y="3124"/>
                <a:ext cx="1781" cy="1"/>
              </a:xfrm>
              <a:prstGeom prst="line">
                <a:avLst/>
              </a:prstGeom>
              <a:noFill/>
              <a:ln w="2381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72752" name="Oval 48"/>
              <p:cNvSpPr>
                <a:spLocks noChangeArrowheads="1"/>
              </p:cNvSpPr>
              <p:nvPr/>
            </p:nvSpPr>
            <p:spPr bwMode="auto">
              <a:xfrm>
                <a:off x="3243" y="308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sp>
          <p:nvSpPr>
            <p:cNvPr id="72754" name="Oval 50"/>
            <p:cNvSpPr>
              <a:spLocks noChangeArrowheads="1"/>
            </p:cNvSpPr>
            <p:nvPr/>
          </p:nvSpPr>
          <p:spPr bwMode="auto">
            <a:xfrm>
              <a:off x="3765" y="3569"/>
              <a:ext cx="73" cy="7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sp>
        <p:nvSpPr>
          <p:cNvPr id="72756" name="Oval 52"/>
          <p:cNvSpPr>
            <a:spLocks noChangeArrowheads="1"/>
          </p:cNvSpPr>
          <p:nvPr/>
        </p:nvSpPr>
        <p:spPr bwMode="auto">
          <a:xfrm>
            <a:off x="7935913" y="5364163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72757" name="Oval 53"/>
          <p:cNvSpPr>
            <a:spLocks noChangeArrowheads="1"/>
          </p:cNvSpPr>
          <p:nvPr/>
        </p:nvSpPr>
        <p:spPr bwMode="auto">
          <a:xfrm>
            <a:off x="7935913" y="4144963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72758" name="Oval 54"/>
          <p:cNvSpPr>
            <a:spLocks noChangeArrowheads="1"/>
          </p:cNvSpPr>
          <p:nvPr/>
        </p:nvSpPr>
        <p:spPr bwMode="auto">
          <a:xfrm>
            <a:off x="5116513" y="5287963"/>
            <a:ext cx="228600" cy="228600"/>
          </a:xfrm>
          <a:prstGeom prst="ellipse">
            <a:avLst/>
          </a:prstGeom>
          <a:solidFill>
            <a:srgbClr val="EC4B3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72759" name="Oval 55"/>
          <p:cNvSpPr>
            <a:spLocks noChangeArrowheads="1"/>
          </p:cNvSpPr>
          <p:nvPr/>
        </p:nvSpPr>
        <p:spPr bwMode="auto">
          <a:xfrm>
            <a:off x="5116513" y="4144963"/>
            <a:ext cx="228600" cy="228600"/>
          </a:xfrm>
          <a:prstGeom prst="ellipse">
            <a:avLst/>
          </a:prstGeom>
          <a:solidFill>
            <a:srgbClr val="EC4B3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72760" name="Oval 56"/>
          <p:cNvSpPr>
            <a:spLocks noChangeArrowheads="1"/>
          </p:cNvSpPr>
          <p:nvPr/>
        </p:nvSpPr>
        <p:spPr bwMode="auto">
          <a:xfrm>
            <a:off x="7097713" y="620236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72761" name="Oval 57"/>
          <p:cNvSpPr>
            <a:spLocks noChangeArrowheads="1"/>
          </p:cNvSpPr>
          <p:nvPr/>
        </p:nvSpPr>
        <p:spPr bwMode="auto">
          <a:xfrm>
            <a:off x="5954713" y="612616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72762" name="Oval 58"/>
          <p:cNvSpPr>
            <a:spLocks noChangeArrowheads="1"/>
          </p:cNvSpPr>
          <p:nvPr/>
        </p:nvSpPr>
        <p:spPr bwMode="auto">
          <a:xfrm>
            <a:off x="7173913" y="330676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72763" name="Oval 59"/>
          <p:cNvSpPr>
            <a:spLocks noChangeArrowheads="1"/>
          </p:cNvSpPr>
          <p:nvPr/>
        </p:nvSpPr>
        <p:spPr bwMode="auto">
          <a:xfrm>
            <a:off x="5954713" y="3382963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72794" name="Text Box 90"/>
          <p:cNvSpPr txBox="1">
            <a:spLocks noChangeArrowheads="1"/>
          </p:cNvSpPr>
          <p:nvPr/>
        </p:nvSpPr>
        <p:spPr bwMode="auto">
          <a:xfrm>
            <a:off x="541338" y="3573463"/>
            <a:ext cx="3886200" cy="15621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Pirm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ą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ja spalva da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ž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ome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 </a:t>
            </a:r>
            <a:br>
              <a:rPr lang="lt-LT" altLang="lt-LT" sz="2400">
                <a:solidFill>
                  <a:srgbClr val="008000"/>
                </a:solidFill>
                <a:effectLst/>
              </a:rPr>
            </a:b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2-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ą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ą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ū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ę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, po to 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/>
            </a:r>
            <a:br>
              <a:rPr lang="lt-LT" altLang="lt-LT" sz="2400">
                <a:solidFill>
                  <a:srgbClr val="008000"/>
                </a:solidFill>
                <a:effectLst/>
              </a:rPr>
            </a:b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pirm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ą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ja spalva galime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/>
            </a:r>
            <a:br>
              <a:rPr lang="lt-LT" altLang="lt-LT" sz="2400">
                <a:solidFill>
                  <a:srgbClr val="008000"/>
                </a:solidFill>
                <a:effectLst/>
              </a:rPr>
            </a:b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 da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ž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yti tik 1-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ą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ą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ū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>
                <a:solidFill>
                  <a:srgbClr val="008000"/>
                </a:solidFill>
                <a:effectLst/>
              </a:rPr>
              <a:t>ę</a:t>
            </a:r>
            <a:r>
              <a:rPr lang="lt-LT" altLang="lt-LT" sz="2400">
                <a:solidFill>
                  <a:srgbClr val="008000"/>
                </a:solidFill>
                <a:effectLst/>
                <a:cs typeface="Times New Roman" panose="02020603050405020304" pitchFamily="18" charset="0"/>
              </a:rPr>
              <a:t>.</a:t>
            </a:r>
            <a:r>
              <a:rPr lang="lt-LT" altLang="lt-LT" sz="240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795" name="Text Box 91"/>
          <p:cNvSpPr txBox="1">
            <a:spLocks noChangeArrowheads="1"/>
          </p:cNvSpPr>
          <p:nvPr/>
        </p:nvSpPr>
        <p:spPr bwMode="auto">
          <a:xfrm>
            <a:off x="541338" y="3573463"/>
            <a:ext cx="3886200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Imame antr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ąją 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spalv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ą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 ir da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ž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ome pirm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ąją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 nenuda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ž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yt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ą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 sekos 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viršūnę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 – 5 - 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ąją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, po to antr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ą</a:t>
            </a:r>
            <a:r>
              <a:rPr lang="lt-LT" altLang="lt-LT" sz="2400" b="1">
                <a:solidFill>
                  <a:srgbClr val="EC4B3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ja spalva galime da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ž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yti 6- 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ąją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viršūnę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72796" name="Text Box 92"/>
          <p:cNvSpPr txBox="1">
            <a:spLocks noChangeArrowheads="1"/>
          </p:cNvSpPr>
          <p:nvPr/>
        </p:nvSpPr>
        <p:spPr bwMode="auto">
          <a:xfrm>
            <a:off x="541338" y="3573463"/>
            <a:ext cx="3886200" cy="2474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Tre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č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i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ą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ja spalva pirmiausia da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ž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ome 3- 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ą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ą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ū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ę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,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/>
            </a:r>
            <a:br>
              <a:rPr lang="lt-LT" altLang="lt-LT" sz="2400" b="1">
                <a:solidFill>
                  <a:schemeClr val="hlink"/>
                </a:solidFill>
                <a:effectLst/>
              </a:rPr>
            </a:b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 po to – 4- 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ą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ą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ū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ę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 ir, galiausiai, 8- 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ą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ą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ū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b="1">
                <a:solidFill>
                  <a:schemeClr val="hlink"/>
                </a:solidFill>
                <a:effectLst/>
              </a:rPr>
              <a:t>ę</a:t>
            </a:r>
            <a:r>
              <a:rPr lang="lt-LT" altLang="lt-LT" sz="2400" b="1">
                <a:solidFill>
                  <a:schemeClr val="hlink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algn="ctr">
              <a:spcBef>
                <a:spcPct val="50000"/>
              </a:spcBef>
            </a:pPr>
            <a:endParaRPr lang="lt-LT" altLang="lt-LT" sz="2400" b="1">
              <a:solidFill>
                <a:schemeClr val="hlink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72797" name="Text Box 93"/>
          <p:cNvSpPr txBox="1">
            <a:spLocks noChangeArrowheads="1"/>
          </p:cNvSpPr>
          <p:nvPr/>
        </p:nvSpPr>
        <p:spPr bwMode="auto">
          <a:xfrm>
            <a:off x="541338" y="3573463"/>
            <a:ext cx="3886200" cy="26574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b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Kadangi dar yra nenuda</a:t>
            </a:r>
            <a:r>
              <a:rPr lang="lt-LT" altLang="lt-LT" sz="2400" b="1">
                <a:solidFill>
                  <a:srgbClr val="0000FF"/>
                </a:solidFill>
                <a:effectLst/>
              </a:rPr>
              <a:t>ž</a:t>
            </a:r>
            <a:r>
              <a:rPr lang="lt-LT" altLang="lt-LT" sz="2400" b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yt</a:t>
            </a:r>
            <a:r>
              <a:rPr lang="lt-LT" altLang="lt-LT" sz="2400" b="1">
                <a:solidFill>
                  <a:srgbClr val="0000FF"/>
                </a:solidFill>
                <a:effectLst/>
              </a:rPr>
              <a:t>ų</a:t>
            </a:r>
            <a:r>
              <a:rPr lang="lt-LT" altLang="lt-LT" sz="2400" b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 b="1">
                <a:solidFill>
                  <a:srgbClr val="0000FF"/>
                </a:solidFill>
                <a:effectLst/>
              </a:rPr>
              <a:t>ūnių</a:t>
            </a:r>
            <a:r>
              <a:rPr lang="lt-LT" altLang="lt-LT" sz="2400" b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, tai imame </a:t>
            </a:r>
            <a:r>
              <a:rPr lang="lt-LT" altLang="lt-LT" sz="2400" b="1">
                <a:solidFill>
                  <a:srgbClr val="0000FF"/>
                </a:solidFill>
                <a:effectLst/>
              </a:rPr>
              <a:t>4</a:t>
            </a:r>
            <a:r>
              <a:rPr lang="lt-LT" altLang="lt-LT" sz="2400" b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-</a:t>
            </a:r>
            <a:r>
              <a:rPr lang="lt-LT" altLang="lt-LT" sz="2400" b="1">
                <a:solidFill>
                  <a:srgbClr val="0000FF"/>
                </a:solidFill>
                <a:effectLst/>
              </a:rPr>
              <a:t>ąją</a:t>
            </a:r>
            <a:r>
              <a:rPr lang="lt-LT" altLang="lt-LT" sz="2400" b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 spalv</a:t>
            </a:r>
            <a:r>
              <a:rPr lang="lt-LT" altLang="lt-LT" sz="2400" b="1">
                <a:solidFill>
                  <a:srgbClr val="0000FF"/>
                </a:solidFill>
                <a:effectLst/>
              </a:rPr>
              <a:t>ą</a:t>
            </a:r>
            <a:r>
              <a:rPr lang="lt-LT" altLang="lt-LT" sz="2400" b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 ir da</a:t>
            </a:r>
            <a:r>
              <a:rPr lang="lt-LT" altLang="lt-LT" sz="2400" b="1">
                <a:solidFill>
                  <a:srgbClr val="0000FF"/>
                </a:solidFill>
                <a:effectLst/>
              </a:rPr>
              <a:t>ž</a:t>
            </a:r>
            <a:r>
              <a:rPr lang="lt-LT" altLang="lt-LT" sz="2400" b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ome 7-</a:t>
            </a:r>
            <a:r>
              <a:rPr lang="lt-LT" altLang="lt-LT" sz="2400" b="1">
                <a:solidFill>
                  <a:srgbClr val="0000FF"/>
                </a:solidFill>
                <a:effectLst/>
              </a:rPr>
              <a:t>ąją</a:t>
            </a:r>
            <a:r>
              <a:rPr lang="lt-LT" altLang="lt-LT" sz="2400" b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 b="1">
                <a:solidFill>
                  <a:srgbClr val="0000FF"/>
                </a:solidFill>
                <a:effectLst/>
              </a:rPr>
              <a:t>ūnę</a:t>
            </a:r>
            <a:r>
              <a:rPr lang="lt-LT" altLang="lt-LT" sz="2400" b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algn="ctr">
              <a:spcBef>
                <a:spcPct val="50000"/>
              </a:spcBef>
            </a:pPr>
            <a:endParaRPr lang="lt-LT" altLang="lt-LT" sz="2400" b="1">
              <a:solidFill>
                <a:srgbClr val="0000FF"/>
              </a:solidFill>
              <a:effectLst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lt-LT" altLang="lt-LT" sz="2400" b="1">
              <a:solidFill>
                <a:srgbClr val="0000FF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72798" name="Text Box 94"/>
          <p:cNvSpPr txBox="1">
            <a:spLocks noChangeArrowheads="1"/>
          </p:cNvSpPr>
          <p:nvPr/>
        </p:nvSpPr>
        <p:spPr bwMode="auto">
          <a:xfrm>
            <a:off x="539750" y="5229225"/>
            <a:ext cx="3886200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Gautas sprendinys n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ė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ra optimalus. Š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į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 graf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ą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 galima nuda</a:t>
            </a:r>
            <a:r>
              <a:rPr lang="lt-LT" altLang="lt-LT" sz="2400" b="1">
                <a:solidFill>
                  <a:srgbClr val="EC4B3A"/>
                </a:solidFill>
                <a:effectLst/>
              </a:rPr>
              <a:t>ž</a:t>
            </a:r>
            <a:r>
              <a:rPr lang="lt-LT" altLang="lt-LT" sz="2400" b="1">
                <a:solidFill>
                  <a:srgbClr val="EC4B3A"/>
                </a:solidFill>
                <a:effectLst/>
                <a:cs typeface="Times New Roman" panose="02020603050405020304" pitchFamily="18" charset="0"/>
              </a:rPr>
              <a:t>yti trimis spalvomis </a:t>
            </a:r>
          </a:p>
        </p:txBody>
      </p:sp>
      <p:grpSp>
        <p:nvGrpSpPr>
          <p:cNvPr id="72803" name="Group 99"/>
          <p:cNvGrpSpPr>
            <a:grpSpLocks noChangeAspect="1"/>
          </p:cNvGrpSpPr>
          <p:nvPr/>
        </p:nvGrpSpPr>
        <p:grpSpPr bwMode="auto">
          <a:xfrm>
            <a:off x="539750" y="1773238"/>
            <a:ext cx="4471988" cy="1689100"/>
            <a:chOff x="249" y="979"/>
            <a:chExt cx="3430" cy="1064"/>
          </a:xfrm>
        </p:grpSpPr>
        <p:sp>
          <p:nvSpPr>
            <p:cNvPr id="7280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249" y="981"/>
              <a:ext cx="3425" cy="1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804" name="Line 100"/>
            <p:cNvSpPr>
              <a:spLocks noChangeShapeType="1"/>
            </p:cNvSpPr>
            <p:nvPr/>
          </p:nvSpPr>
          <p:spPr bwMode="auto">
            <a:xfrm>
              <a:off x="289" y="1339"/>
              <a:ext cx="333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805" name="Line 101"/>
            <p:cNvSpPr>
              <a:spLocks noChangeShapeType="1"/>
            </p:cNvSpPr>
            <p:nvPr/>
          </p:nvSpPr>
          <p:spPr bwMode="auto">
            <a:xfrm>
              <a:off x="1038" y="1037"/>
              <a:ext cx="1" cy="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806" name="Line 102"/>
            <p:cNvSpPr>
              <a:spLocks noChangeShapeType="1"/>
            </p:cNvSpPr>
            <p:nvPr/>
          </p:nvSpPr>
          <p:spPr bwMode="auto">
            <a:xfrm>
              <a:off x="1038" y="1165"/>
              <a:ext cx="1" cy="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807" name="Line 103"/>
            <p:cNvSpPr>
              <a:spLocks noChangeShapeType="1"/>
            </p:cNvSpPr>
            <p:nvPr/>
          </p:nvSpPr>
          <p:spPr bwMode="auto">
            <a:xfrm>
              <a:off x="1038" y="1293"/>
              <a:ext cx="1" cy="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808" name="Line 104"/>
            <p:cNvSpPr>
              <a:spLocks noChangeShapeType="1"/>
            </p:cNvSpPr>
            <p:nvPr/>
          </p:nvSpPr>
          <p:spPr bwMode="auto">
            <a:xfrm>
              <a:off x="1038" y="1421"/>
              <a:ext cx="1" cy="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809" name="Line 105"/>
            <p:cNvSpPr>
              <a:spLocks noChangeShapeType="1"/>
            </p:cNvSpPr>
            <p:nvPr/>
          </p:nvSpPr>
          <p:spPr bwMode="auto">
            <a:xfrm>
              <a:off x="1038" y="1548"/>
              <a:ext cx="1" cy="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810" name="Line 106"/>
            <p:cNvSpPr>
              <a:spLocks noChangeShapeType="1"/>
            </p:cNvSpPr>
            <p:nvPr/>
          </p:nvSpPr>
          <p:spPr bwMode="auto">
            <a:xfrm>
              <a:off x="1038" y="1676"/>
              <a:ext cx="1" cy="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811" name="Line 107"/>
            <p:cNvSpPr>
              <a:spLocks noChangeShapeType="1"/>
            </p:cNvSpPr>
            <p:nvPr/>
          </p:nvSpPr>
          <p:spPr bwMode="auto">
            <a:xfrm>
              <a:off x="1038" y="1804"/>
              <a:ext cx="1" cy="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812" name="Line 108"/>
            <p:cNvSpPr>
              <a:spLocks noChangeShapeType="1"/>
            </p:cNvSpPr>
            <p:nvPr/>
          </p:nvSpPr>
          <p:spPr bwMode="auto">
            <a:xfrm>
              <a:off x="1038" y="1932"/>
              <a:ext cx="1" cy="6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2813" name="Rectangle 109"/>
            <p:cNvSpPr>
              <a:spLocks noChangeArrowheads="1"/>
            </p:cNvSpPr>
            <p:nvPr/>
          </p:nvSpPr>
          <p:spPr bwMode="auto">
            <a:xfrm>
              <a:off x="289" y="1729"/>
              <a:ext cx="67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400" i="1">
                  <a:effectLst/>
                </a:rPr>
                <a:t>spalva</a:t>
              </a:r>
              <a:endParaRPr lang="lt-LT" altLang="lt-LT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14" name="Rectangle 110"/>
            <p:cNvSpPr>
              <a:spLocks noChangeArrowheads="1"/>
            </p:cNvSpPr>
            <p:nvPr/>
          </p:nvSpPr>
          <p:spPr bwMode="auto">
            <a:xfrm>
              <a:off x="546" y="1368"/>
              <a:ext cx="1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 i="1">
                  <a:effectLst/>
                </a:rPr>
                <a:t>v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15" name="Rectangle 111"/>
            <p:cNvSpPr>
              <a:spLocks noChangeArrowheads="1"/>
            </p:cNvSpPr>
            <p:nvPr/>
          </p:nvSpPr>
          <p:spPr bwMode="auto">
            <a:xfrm>
              <a:off x="3517" y="1368"/>
              <a:ext cx="1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8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16" name="Rectangle 112"/>
            <p:cNvSpPr>
              <a:spLocks noChangeArrowheads="1"/>
            </p:cNvSpPr>
            <p:nvPr/>
          </p:nvSpPr>
          <p:spPr bwMode="auto">
            <a:xfrm>
              <a:off x="3183" y="1368"/>
              <a:ext cx="1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4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17" name="Rectangle 113"/>
            <p:cNvSpPr>
              <a:spLocks noChangeArrowheads="1"/>
            </p:cNvSpPr>
            <p:nvPr/>
          </p:nvSpPr>
          <p:spPr bwMode="auto">
            <a:xfrm>
              <a:off x="2832" y="1368"/>
              <a:ext cx="1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solidFill>
                    <a:schemeClr val="tx2"/>
                  </a:solidFill>
                  <a:effectLst/>
                </a:rPr>
                <a:t>7</a:t>
              </a:r>
              <a:endParaRPr lang="lt-LT" altLang="lt-LT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18" name="Rectangle 114"/>
            <p:cNvSpPr>
              <a:spLocks noChangeArrowheads="1"/>
            </p:cNvSpPr>
            <p:nvPr/>
          </p:nvSpPr>
          <p:spPr bwMode="auto">
            <a:xfrm>
              <a:off x="2491" y="1368"/>
              <a:ext cx="1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6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19" name="Rectangle 115"/>
            <p:cNvSpPr>
              <a:spLocks noChangeArrowheads="1"/>
            </p:cNvSpPr>
            <p:nvPr/>
          </p:nvSpPr>
          <p:spPr bwMode="auto">
            <a:xfrm>
              <a:off x="2154" y="1368"/>
              <a:ext cx="1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3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20" name="Rectangle 116"/>
            <p:cNvSpPr>
              <a:spLocks noChangeArrowheads="1"/>
            </p:cNvSpPr>
            <p:nvPr/>
          </p:nvSpPr>
          <p:spPr bwMode="auto">
            <a:xfrm>
              <a:off x="1817" y="1368"/>
              <a:ext cx="1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1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21" name="Rectangle 117"/>
            <p:cNvSpPr>
              <a:spLocks noChangeArrowheads="1"/>
            </p:cNvSpPr>
            <p:nvPr/>
          </p:nvSpPr>
          <p:spPr bwMode="auto">
            <a:xfrm>
              <a:off x="1487" y="1368"/>
              <a:ext cx="1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5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22" name="Rectangle 118"/>
            <p:cNvSpPr>
              <a:spLocks noChangeArrowheads="1"/>
            </p:cNvSpPr>
            <p:nvPr/>
          </p:nvSpPr>
          <p:spPr bwMode="auto">
            <a:xfrm>
              <a:off x="1149" y="1368"/>
              <a:ext cx="1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>
                  <a:effectLst/>
                </a:rPr>
                <a:t>2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23" name="Rectangle 119"/>
            <p:cNvSpPr>
              <a:spLocks noChangeArrowheads="1"/>
            </p:cNvSpPr>
            <p:nvPr/>
          </p:nvSpPr>
          <p:spPr bwMode="auto">
            <a:xfrm>
              <a:off x="3543" y="1095"/>
              <a:ext cx="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2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24" name="Rectangle 120"/>
            <p:cNvSpPr>
              <a:spLocks noChangeArrowheads="1"/>
            </p:cNvSpPr>
            <p:nvPr/>
          </p:nvSpPr>
          <p:spPr bwMode="auto">
            <a:xfrm>
              <a:off x="3205" y="1095"/>
              <a:ext cx="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2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25" name="Rectangle 121"/>
            <p:cNvSpPr>
              <a:spLocks noChangeArrowheads="1"/>
            </p:cNvSpPr>
            <p:nvPr/>
          </p:nvSpPr>
          <p:spPr bwMode="auto">
            <a:xfrm>
              <a:off x="2858" y="1095"/>
              <a:ext cx="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3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26" name="Rectangle 122"/>
            <p:cNvSpPr>
              <a:spLocks noChangeArrowheads="1"/>
            </p:cNvSpPr>
            <p:nvPr/>
          </p:nvSpPr>
          <p:spPr bwMode="auto">
            <a:xfrm>
              <a:off x="2515" y="1095"/>
              <a:ext cx="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3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27" name="Rectangle 123"/>
            <p:cNvSpPr>
              <a:spLocks noChangeArrowheads="1"/>
            </p:cNvSpPr>
            <p:nvPr/>
          </p:nvSpPr>
          <p:spPr bwMode="auto">
            <a:xfrm>
              <a:off x="2177" y="1095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3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28" name="Rectangle 124"/>
            <p:cNvSpPr>
              <a:spLocks noChangeArrowheads="1"/>
            </p:cNvSpPr>
            <p:nvPr/>
          </p:nvSpPr>
          <p:spPr bwMode="auto">
            <a:xfrm>
              <a:off x="1846" y="1095"/>
              <a:ext cx="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3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29" name="Rectangle 125"/>
            <p:cNvSpPr>
              <a:spLocks noChangeArrowheads="1"/>
            </p:cNvSpPr>
            <p:nvPr/>
          </p:nvSpPr>
          <p:spPr bwMode="auto">
            <a:xfrm>
              <a:off x="1513" y="1095"/>
              <a:ext cx="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4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30" name="Rectangle 126"/>
            <p:cNvSpPr>
              <a:spLocks noChangeArrowheads="1"/>
            </p:cNvSpPr>
            <p:nvPr/>
          </p:nvSpPr>
          <p:spPr bwMode="auto">
            <a:xfrm>
              <a:off x="1172" y="1095"/>
              <a:ext cx="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>
                  <a:effectLst/>
                </a:rPr>
                <a:t>4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831" name="Rectangle 127"/>
            <p:cNvSpPr>
              <a:spLocks noChangeArrowheads="1"/>
            </p:cNvSpPr>
            <p:nvPr/>
          </p:nvSpPr>
          <p:spPr bwMode="auto">
            <a:xfrm>
              <a:off x="531" y="979"/>
              <a:ext cx="1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000" i="1">
                  <a:effectLst/>
                  <a:latin typeface="Symbol" panose="05050102010706020507" pitchFamily="18" charset="2"/>
                </a:rPr>
                <a:t>r</a:t>
              </a:r>
              <a:endParaRPr lang="lt-LT" altLang="lt-LT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6" grpId="0" animBg="1"/>
      <p:bldP spid="72757" grpId="0" animBg="1"/>
      <p:bldP spid="72758" grpId="0" animBg="1"/>
      <p:bldP spid="72759" grpId="0" animBg="1"/>
      <p:bldP spid="72760" grpId="0" animBg="1"/>
      <p:bldP spid="72761" grpId="0" animBg="1"/>
      <p:bldP spid="72762" grpId="0" animBg="1"/>
      <p:bldP spid="72763" grpId="0" animBg="1"/>
      <p:bldP spid="72794" grpId="0" animBg="1" autoUpdateAnimBg="0"/>
      <p:bldP spid="72795" grpId="0" animBg="1" autoUpdateAnimBg="0"/>
      <p:bldP spid="72796" grpId="0" animBg="1" autoUpdateAnimBg="0"/>
      <p:bldP spid="72797" grpId="0" animBg="1" autoUpdateAnimBg="0"/>
      <p:bldP spid="7279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7941C23-DD9E-4C37-A43C-575F2A11B169}" type="slidenum">
              <a:rPr lang="lt-LT" altLang="lt-LT"/>
              <a:pPr/>
              <a:t>2</a:t>
            </a:fld>
            <a:endParaRPr lang="lt-LT" altLang="lt-LT"/>
          </a:p>
        </p:txBody>
      </p:sp>
      <p:sp>
        <p:nvSpPr>
          <p:cNvPr id="57349" name="AutoShape 5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lt-LT" altLang="lt-LT"/>
              <a:t>PAGRINDINIAI GRAFŲ TEORIJOS SKAIČIAI </a:t>
            </a:r>
          </a:p>
        </p:txBody>
      </p:sp>
      <p:sp>
        <p:nvSpPr>
          <p:cNvPr id="57350" name="AutoShape 6"/>
          <p:cNvSpPr>
            <a:spLocks noGrp="1" noChangeArrowheads="1"/>
          </p:cNvSpPr>
          <p:nvPr>
            <p:ph type="subTitle" idx="1"/>
          </p:nvPr>
        </p:nvSpPr>
        <p:spPr>
          <a:xfrm>
            <a:off x="2519363" y="3789363"/>
            <a:ext cx="6624637" cy="2303462"/>
          </a:xfrm>
          <a:prstGeom prst="wedgeEllipseCallout">
            <a:avLst>
              <a:gd name="adj1" fmla="val -42380"/>
              <a:gd name="adj2" fmla="val -45176"/>
            </a:avLst>
          </a:prstGeom>
          <a:ln/>
        </p:spPr>
        <p:txBody>
          <a:bodyPr tIns="0" bIns="0"/>
          <a:lstStyle/>
          <a:p>
            <a:r>
              <a:rPr lang="lt-LT" altLang="lt-LT" sz="2800">
                <a:hlinkClick r:id="rId2" action="ppaction://hlinksldjump"/>
              </a:rPr>
              <a:t>ciklomatinis </a:t>
            </a:r>
            <a:r>
              <a:rPr lang="lt-LT" altLang="lt-LT" sz="2800"/>
              <a:t>,</a:t>
            </a:r>
          </a:p>
          <a:p>
            <a:r>
              <a:rPr lang="lt-LT" altLang="lt-LT" sz="2800">
                <a:hlinkClick r:id="rId3" action="ppaction://hlinksldjump"/>
              </a:rPr>
              <a:t>chromatinis</a:t>
            </a:r>
            <a:r>
              <a:rPr lang="lt-LT" altLang="lt-LT" sz="2800"/>
              <a:t>,</a:t>
            </a:r>
          </a:p>
          <a:p>
            <a:r>
              <a:rPr lang="lt-LT" altLang="lt-LT" sz="2800"/>
              <a:t> </a:t>
            </a:r>
            <a:r>
              <a:rPr lang="lt-LT" altLang="lt-LT" sz="2800">
                <a:hlinkClick r:id="rId4" action="ppaction://hlinksldjump"/>
              </a:rPr>
              <a:t>nepriklausomumo</a:t>
            </a:r>
            <a:r>
              <a:rPr lang="lt-LT" altLang="lt-LT" sz="2800"/>
              <a:t>, </a:t>
            </a:r>
            <a:br>
              <a:rPr lang="lt-LT" altLang="lt-LT" sz="2800"/>
            </a:br>
            <a:r>
              <a:rPr lang="lt-LT" altLang="lt-LT" sz="2800">
                <a:hlinkClick r:id="rId5" action="ppaction://hlinksldjump"/>
              </a:rPr>
              <a:t>dominavimo</a:t>
            </a:r>
            <a:r>
              <a:rPr lang="lt-LT" altLang="lt-LT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2A94D5D-BB46-4A0A-A37C-563018EF94AD}" type="slidenum">
              <a:rPr lang="lt-LT" altLang="lt-LT"/>
              <a:pPr/>
              <a:t>20</a:t>
            </a:fld>
            <a:endParaRPr lang="lt-LT" altLang="lt-LT"/>
          </a:p>
        </p:txBody>
      </p:sp>
      <p:sp>
        <p:nvSpPr>
          <p:cNvPr id="279556" name="AutoShape 4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lt-LT" altLang="lt-LT"/>
              <a:t>Nepriklausomumo – vidinio stabilumo skaičius</a:t>
            </a:r>
          </a:p>
        </p:txBody>
      </p:sp>
      <p:sp>
        <p:nvSpPr>
          <p:cNvPr id="279557" name="AutoShape 5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lt-LT" altLang="lt-LT" sz="2800">
                <a:hlinkClick r:id="rId2" action="ppaction://hlinksldjump"/>
              </a:rPr>
              <a:t>Nepriklausomoji aibė</a:t>
            </a:r>
            <a:endParaRPr lang="lt-LT" altLang="lt-LT" sz="2800"/>
          </a:p>
          <a:p>
            <a:pPr>
              <a:lnSpc>
                <a:spcPct val="90000"/>
              </a:lnSpc>
            </a:pPr>
            <a:r>
              <a:rPr lang="lt-LT" altLang="lt-LT" sz="2800">
                <a:hlinkClick r:id="rId3" action="ppaction://hlinksldjump"/>
              </a:rPr>
              <a:t>“godus” algoritmas</a:t>
            </a:r>
            <a:endParaRPr lang="lt-LT" altLang="lt-LT" sz="2800"/>
          </a:p>
          <a:p>
            <a:pPr>
              <a:lnSpc>
                <a:spcPct val="90000"/>
              </a:lnSpc>
            </a:pPr>
            <a:r>
              <a:rPr lang="lt-LT" altLang="lt-LT" sz="2800">
                <a:hlinkClick r:id="rId4" action="ppaction://hlinksldjump"/>
              </a:rPr>
              <a:t>Pavyzdys</a:t>
            </a:r>
            <a:endParaRPr lang="lt-LT" altLang="lt-LT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75D-1592-4E7A-B59D-79A0CEE727DE}" type="slidenum">
              <a:rPr lang="lt-LT" altLang="lt-LT"/>
              <a:pPr/>
              <a:t>21</a:t>
            </a:fld>
            <a:endParaRPr lang="lt-LT" altLang="lt-LT"/>
          </a:p>
        </p:txBody>
      </p:sp>
      <p:sp>
        <p:nvSpPr>
          <p:cNvPr id="74816" name="AutoShape 6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Nepriklausomoji (vidiniai stabilioji) aibė </a:t>
            </a:r>
          </a:p>
        </p:txBody>
      </p:sp>
      <p:sp>
        <p:nvSpPr>
          <p:cNvPr id="74817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1736725"/>
          </a:xfrm>
        </p:spPr>
        <p:txBody>
          <a:bodyPr/>
          <a:lstStyle/>
          <a:p>
            <a:pPr marL="361950" indent="-361950">
              <a:spcBef>
                <a:spcPct val="50000"/>
              </a:spcBef>
              <a:buFontTx/>
              <a:buNone/>
            </a:pPr>
            <a:r>
              <a:rPr lang="lt-LT" altLang="lt-LT" sz="2800"/>
              <a:t>(</a:t>
            </a:r>
            <a:r>
              <a:rPr lang="lt-LT" altLang="lt-LT" sz="2800" i="1"/>
              <a:t>n,m</a:t>
            </a:r>
            <a:r>
              <a:rPr lang="lt-LT" altLang="lt-LT" sz="2800"/>
              <a:t>) -grafo </a:t>
            </a:r>
            <a:r>
              <a:rPr lang="lt-LT" altLang="lt-LT" sz="2800" i="1"/>
              <a:t>G </a:t>
            </a:r>
            <a:r>
              <a:rPr lang="lt-LT" altLang="lt-LT" sz="2800"/>
              <a:t>= (</a:t>
            </a:r>
            <a:r>
              <a:rPr lang="lt-LT" altLang="lt-LT" sz="2800" i="1"/>
              <a:t>U</a:t>
            </a:r>
            <a:r>
              <a:rPr lang="lt-LT" altLang="lt-LT" sz="2800"/>
              <a:t>, </a:t>
            </a:r>
            <a:r>
              <a:rPr lang="lt-LT" altLang="lt-LT" sz="2800" i="1"/>
              <a:t>V </a:t>
            </a:r>
            <a:r>
              <a:rPr lang="lt-LT" altLang="lt-LT" sz="2800"/>
              <a:t>) viršūnių poaibis </a:t>
            </a:r>
            <a:r>
              <a:rPr lang="lt-LT" altLang="lt-LT" sz="2800" i="1"/>
              <a:t>A</a:t>
            </a:r>
            <a:r>
              <a:rPr lang="lt-LT" altLang="lt-LT" sz="2800"/>
              <a:t>(</a:t>
            </a:r>
            <a:r>
              <a:rPr lang="lt-LT" altLang="lt-LT" sz="2800" i="1"/>
              <a:t>A</a:t>
            </a:r>
            <a:r>
              <a:rPr lang="lt-LT" altLang="lt-LT" sz="2800" i="1">
                <a:sym typeface="Symbol" panose="05050102010706020507" pitchFamily="18" charset="2"/>
              </a:rPr>
              <a:t></a:t>
            </a:r>
            <a:r>
              <a:rPr lang="lt-LT" altLang="lt-LT" sz="2800" i="1"/>
              <a:t>V</a:t>
            </a:r>
            <a:r>
              <a:rPr lang="lt-LT" altLang="lt-LT" sz="2800"/>
              <a:t>) yra </a:t>
            </a:r>
            <a:r>
              <a:rPr lang="lt-LT" altLang="lt-LT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nepriklausomoji aibė</a:t>
            </a:r>
            <a:r>
              <a:rPr lang="lt-LT" altLang="lt-LT" sz="2800"/>
              <a:t> (kitur literatūroje – </a:t>
            </a:r>
            <a:r>
              <a:rPr lang="lt-LT" altLang="lt-LT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vidiniai stabilioji aibė</a:t>
            </a:r>
            <a:r>
              <a:rPr lang="lt-LT" altLang="lt-LT" sz="2800"/>
              <a:t>), jei aibę </a:t>
            </a:r>
            <a:r>
              <a:rPr lang="lt-LT" altLang="lt-LT" sz="2800" i="1"/>
              <a:t>A</a:t>
            </a:r>
            <a:r>
              <a:rPr lang="lt-LT" altLang="lt-LT" sz="2800"/>
              <a:t> sudarančios viršūnės tarpusavyje nėra gretimos. </a:t>
            </a:r>
          </a:p>
        </p:txBody>
      </p:sp>
      <p:grpSp>
        <p:nvGrpSpPr>
          <p:cNvPr id="74812" name="Group 60"/>
          <p:cNvGrpSpPr>
            <a:grpSpLocks/>
          </p:cNvGrpSpPr>
          <p:nvPr/>
        </p:nvGrpSpPr>
        <p:grpSpPr bwMode="auto">
          <a:xfrm>
            <a:off x="4176713" y="3563938"/>
            <a:ext cx="4572000" cy="3394075"/>
            <a:chOff x="2640" y="1584"/>
            <a:chExt cx="2880" cy="2138"/>
          </a:xfrm>
        </p:grpSpPr>
        <p:sp>
          <p:nvSpPr>
            <p:cNvPr id="74760" name="Freeform 8"/>
            <p:cNvSpPr>
              <a:spLocks/>
            </p:cNvSpPr>
            <p:nvPr/>
          </p:nvSpPr>
          <p:spPr bwMode="auto">
            <a:xfrm>
              <a:off x="2873" y="2649"/>
              <a:ext cx="712" cy="841"/>
            </a:xfrm>
            <a:custGeom>
              <a:avLst/>
              <a:gdLst>
                <a:gd name="T0" fmla="*/ 0 w 712"/>
                <a:gd name="T1" fmla="*/ 0 h 841"/>
                <a:gd name="T2" fmla="*/ 712 w 712"/>
                <a:gd name="T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2" h="841">
                  <a:moveTo>
                    <a:pt x="0" y="0"/>
                  </a:moveTo>
                  <a:lnTo>
                    <a:pt x="712" y="84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4761" name="Freeform 9"/>
            <p:cNvSpPr>
              <a:spLocks/>
            </p:cNvSpPr>
            <p:nvPr/>
          </p:nvSpPr>
          <p:spPr bwMode="auto">
            <a:xfrm>
              <a:off x="4503" y="2752"/>
              <a:ext cx="681" cy="47"/>
            </a:xfrm>
            <a:custGeom>
              <a:avLst/>
              <a:gdLst>
                <a:gd name="T0" fmla="*/ 0 w 897"/>
                <a:gd name="T1" fmla="*/ 0 h 1"/>
                <a:gd name="T2" fmla="*/ 897 w 89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7" h="1">
                  <a:moveTo>
                    <a:pt x="0" y="0"/>
                  </a:moveTo>
                  <a:lnTo>
                    <a:pt x="89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4762" name="Freeform 10"/>
            <p:cNvSpPr>
              <a:spLocks/>
            </p:cNvSpPr>
            <p:nvPr/>
          </p:nvSpPr>
          <p:spPr bwMode="auto">
            <a:xfrm>
              <a:off x="3626" y="2746"/>
              <a:ext cx="886" cy="780"/>
            </a:xfrm>
            <a:custGeom>
              <a:avLst/>
              <a:gdLst>
                <a:gd name="T0" fmla="*/ 886 w 886"/>
                <a:gd name="T1" fmla="*/ 780 h 780"/>
                <a:gd name="T2" fmla="*/ 0 w 886"/>
                <a:gd name="T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6" h="780">
                  <a:moveTo>
                    <a:pt x="886" y="78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4763" name="Freeform 11"/>
            <p:cNvSpPr>
              <a:spLocks/>
            </p:cNvSpPr>
            <p:nvPr/>
          </p:nvSpPr>
          <p:spPr bwMode="auto">
            <a:xfrm>
              <a:off x="4512" y="1789"/>
              <a:ext cx="1" cy="982"/>
            </a:xfrm>
            <a:custGeom>
              <a:avLst/>
              <a:gdLst>
                <a:gd name="T0" fmla="*/ 0 w 1"/>
                <a:gd name="T1" fmla="*/ 0 h 982"/>
                <a:gd name="T2" fmla="*/ 0 w 1"/>
                <a:gd name="T3" fmla="*/ 982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82">
                  <a:moveTo>
                    <a:pt x="0" y="0"/>
                  </a:moveTo>
                  <a:lnTo>
                    <a:pt x="0" y="98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4764" name="Freeform 12"/>
            <p:cNvSpPr>
              <a:spLocks/>
            </p:cNvSpPr>
            <p:nvPr/>
          </p:nvSpPr>
          <p:spPr bwMode="auto">
            <a:xfrm>
              <a:off x="2880" y="1816"/>
              <a:ext cx="669" cy="797"/>
            </a:xfrm>
            <a:custGeom>
              <a:avLst/>
              <a:gdLst>
                <a:gd name="T0" fmla="*/ 0 w 669"/>
                <a:gd name="T1" fmla="*/ 797 h 797"/>
                <a:gd name="T2" fmla="*/ 669 w 669"/>
                <a:gd name="T3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9" h="797">
                  <a:moveTo>
                    <a:pt x="0" y="797"/>
                  </a:moveTo>
                  <a:lnTo>
                    <a:pt x="66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4765" name="Freeform 13"/>
            <p:cNvSpPr>
              <a:spLocks/>
            </p:cNvSpPr>
            <p:nvPr/>
          </p:nvSpPr>
          <p:spPr bwMode="auto">
            <a:xfrm>
              <a:off x="3635" y="2743"/>
              <a:ext cx="877" cy="3"/>
            </a:xfrm>
            <a:custGeom>
              <a:avLst/>
              <a:gdLst>
                <a:gd name="T0" fmla="*/ 0 w 877"/>
                <a:gd name="T1" fmla="*/ 3 h 3"/>
                <a:gd name="T2" fmla="*/ 877 w 877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7" h="3">
                  <a:moveTo>
                    <a:pt x="0" y="3"/>
                  </a:moveTo>
                  <a:lnTo>
                    <a:pt x="87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4766" name="Freeform 14"/>
            <p:cNvSpPr>
              <a:spLocks/>
            </p:cNvSpPr>
            <p:nvPr/>
          </p:nvSpPr>
          <p:spPr bwMode="auto">
            <a:xfrm>
              <a:off x="2880" y="2640"/>
              <a:ext cx="716" cy="103"/>
            </a:xfrm>
            <a:custGeom>
              <a:avLst/>
              <a:gdLst>
                <a:gd name="T0" fmla="*/ 0 w 716"/>
                <a:gd name="T1" fmla="*/ 0 h 103"/>
                <a:gd name="T2" fmla="*/ 716 w 716"/>
                <a:gd name="T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6" h="103">
                  <a:moveTo>
                    <a:pt x="0" y="0"/>
                  </a:moveTo>
                  <a:lnTo>
                    <a:pt x="716" y="10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4767" name="Freeform 15"/>
            <p:cNvSpPr>
              <a:spLocks/>
            </p:cNvSpPr>
            <p:nvPr/>
          </p:nvSpPr>
          <p:spPr bwMode="auto">
            <a:xfrm>
              <a:off x="3585" y="2751"/>
              <a:ext cx="27" cy="744"/>
            </a:xfrm>
            <a:custGeom>
              <a:avLst/>
              <a:gdLst>
                <a:gd name="T0" fmla="*/ 0 w 27"/>
                <a:gd name="T1" fmla="*/ 726 h 744"/>
                <a:gd name="T2" fmla="*/ 27 w 27"/>
                <a:gd name="T3" fmla="*/ 744 h 744"/>
                <a:gd name="T4" fmla="*/ 23 w 27"/>
                <a:gd name="T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744">
                  <a:moveTo>
                    <a:pt x="0" y="726"/>
                  </a:moveTo>
                  <a:lnTo>
                    <a:pt x="27" y="744"/>
                  </a:lnTo>
                  <a:lnTo>
                    <a:pt x="2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4768" name="Freeform 16"/>
            <p:cNvSpPr>
              <a:spLocks/>
            </p:cNvSpPr>
            <p:nvPr/>
          </p:nvSpPr>
          <p:spPr bwMode="auto">
            <a:xfrm>
              <a:off x="3626" y="1789"/>
              <a:ext cx="895" cy="957"/>
            </a:xfrm>
            <a:custGeom>
              <a:avLst/>
              <a:gdLst>
                <a:gd name="T0" fmla="*/ 895 w 895"/>
                <a:gd name="T1" fmla="*/ 0 h 957"/>
                <a:gd name="T2" fmla="*/ 0 w 895"/>
                <a:gd name="T3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5" h="957">
                  <a:moveTo>
                    <a:pt x="895" y="0"/>
                  </a:moveTo>
                  <a:lnTo>
                    <a:pt x="0" y="95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4769" name="Freeform 17"/>
            <p:cNvSpPr>
              <a:spLocks/>
            </p:cNvSpPr>
            <p:nvPr/>
          </p:nvSpPr>
          <p:spPr bwMode="auto">
            <a:xfrm>
              <a:off x="3596" y="1789"/>
              <a:ext cx="907" cy="47"/>
            </a:xfrm>
            <a:custGeom>
              <a:avLst/>
              <a:gdLst>
                <a:gd name="T0" fmla="*/ 0 w 907"/>
                <a:gd name="T1" fmla="*/ 47 h 47"/>
                <a:gd name="T2" fmla="*/ 907 w 907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7" h="47">
                  <a:moveTo>
                    <a:pt x="0" y="47"/>
                  </a:moveTo>
                  <a:lnTo>
                    <a:pt x="90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grpSp>
          <p:nvGrpSpPr>
            <p:cNvPr id="74770" name="Group 18"/>
            <p:cNvGrpSpPr>
              <a:grpSpLocks/>
            </p:cNvGrpSpPr>
            <p:nvPr/>
          </p:nvGrpSpPr>
          <p:grpSpPr bwMode="auto">
            <a:xfrm>
              <a:off x="4464" y="1680"/>
              <a:ext cx="336" cy="218"/>
              <a:chOff x="2832" y="1632"/>
              <a:chExt cx="336" cy="218"/>
            </a:xfrm>
          </p:grpSpPr>
          <p:sp>
            <p:nvSpPr>
              <p:cNvPr id="74771" name="Text Box 19"/>
              <p:cNvSpPr txBox="1">
                <a:spLocks noChangeArrowheads="1"/>
              </p:cNvSpPr>
              <p:nvPr/>
            </p:nvSpPr>
            <p:spPr bwMode="auto">
              <a:xfrm>
                <a:off x="2928" y="1632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>
                    <a:effectLst/>
                  </a:rPr>
                  <a:t>3</a:t>
                </a:r>
              </a:p>
            </p:txBody>
          </p:sp>
          <p:sp>
            <p:nvSpPr>
              <p:cNvPr id="74772" name="Oval 20"/>
              <p:cNvSpPr>
                <a:spLocks noChangeArrowheads="1"/>
              </p:cNvSpPr>
              <p:nvPr/>
            </p:nvSpPr>
            <p:spPr bwMode="auto">
              <a:xfrm>
                <a:off x="2832" y="168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4773" name="Group 21"/>
            <p:cNvGrpSpPr>
              <a:grpSpLocks/>
            </p:cNvGrpSpPr>
            <p:nvPr/>
          </p:nvGrpSpPr>
          <p:grpSpPr bwMode="auto">
            <a:xfrm>
              <a:off x="3408" y="1584"/>
              <a:ext cx="192" cy="288"/>
              <a:chOff x="1872" y="1488"/>
              <a:chExt cx="192" cy="288"/>
            </a:xfrm>
          </p:grpSpPr>
          <p:sp>
            <p:nvSpPr>
              <p:cNvPr id="74774" name="Text Box 22"/>
              <p:cNvSpPr txBox="1">
                <a:spLocks noChangeArrowheads="1"/>
              </p:cNvSpPr>
              <p:nvPr/>
            </p:nvSpPr>
            <p:spPr bwMode="auto">
              <a:xfrm>
                <a:off x="1872" y="14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>
                    <a:effectLst/>
                  </a:rPr>
                  <a:t>2</a:t>
                </a:r>
              </a:p>
            </p:txBody>
          </p:sp>
          <p:sp>
            <p:nvSpPr>
              <p:cNvPr id="74775" name="Oval 23"/>
              <p:cNvSpPr>
                <a:spLocks noChangeArrowheads="1"/>
              </p:cNvSpPr>
              <p:nvPr/>
            </p:nvSpPr>
            <p:spPr bwMode="auto">
              <a:xfrm>
                <a:off x="1968" y="168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4776" name="Group 24"/>
            <p:cNvGrpSpPr>
              <a:grpSpLocks/>
            </p:cNvGrpSpPr>
            <p:nvPr/>
          </p:nvGrpSpPr>
          <p:grpSpPr bwMode="auto">
            <a:xfrm>
              <a:off x="4443" y="2496"/>
              <a:ext cx="309" cy="288"/>
              <a:chOff x="2811" y="2448"/>
              <a:chExt cx="309" cy="288"/>
            </a:xfrm>
          </p:grpSpPr>
          <p:sp>
            <p:nvSpPr>
              <p:cNvPr id="74777" name="Text Box 25"/>
              <p:cNvSpPr txBox="1">
                <a:spLocks noChangeArrowheads="1"/>
              </p:cNvSpPr>
              <p:nvPr/>
            </p:nvSpPr>
            <p:spPr bwMode="auto">
              <a:xfrm>
                <a:off x="2880" y="2448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>
                    <a:effectLst/>
                  </a:rPr>
                  <a:t>4</a:t>
                </a:r>
              </a:p>
            </p:txBody>
          </p:sp>
          <p:sp>
            <p:nvSpPr>
              <p:cNvPr id="74778" name="Oval 26"/>
              <p:cNvSpPr>
                <a:spLocks noChangeArrowheads="1"/>
              </p:cNvSpPr>
              <p:nvPr/>
            </p:nvSpPr>
            <p:spPr bwMode="auto">
              <a:xfrm>
                <a:off x="2811" y="264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4779" name="Group 27"/>
            <p:cNvGrpSpPr>
              <a:grpSpLocks/>
            </p:cNvGrpSpPr>
            <p:nvPr/>
          </p:nvGrpSpPr>
          <p:grpSpPr bwMode="auto">
            <a:xfrm>
              <a:off x="2640" y="2496"/>
              <a:ext cx="288" cy="298"/>
              <a:chOff x="1008" y="2448"/>
              <a:chExt cx="288" cy="298"/>
            </a:xfrm>
          </p:grpSpPr>
          <p:sp>
            <p:nvSpPr>
              <p:cNvPr id="74780" name="Text Box 28"/>
              <p:cNvSpPr txBox="1">
                <a:spLocks noChangeArrowheads="1"/>
              </p:cNvSpPr>
              <p:nvPr/>
            </p:nvSpPr>
            <p:spPr bwMode="auto">
              <a:xfrm>
                <a:off x="1008" y="249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lt-LT" altLang="lt-LT" sz="2000">
                  <a:effectLst/>
                </a:endParaRPr>
              </a:p>
            </p:txBody>
          </p:sp>
          <p:sp>
            <p:nvSpPr>
              <p:cNvPr id="74781" name="Text Box 29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lt-LT" altLang="lt-LT" sz="2000">
                    <a:effectLst/>
                  </a:rPr>
                  <a:t>1</a:t>
                </a:r>
              </a:p>
            </p:txBody>
          </p:sp>
          <p:sp>
            <p:nvSpPr>
              <p:cNvPr id="74782" name="Oval 30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4783" name="Group 31"/>
            <p:cNvGrpSpPr>
              <a:grpSpLocks/>
            </p:cNvGrpSpPr>
            <p:nvPr/>
          </p:nvGrpSpPr>
          <p:grpSpPr bwMode="auto">
            <a:xfrm>
              <a:off x="3456" y="3408"/>
              <a:ext cx="240" cy="314"/>
              <a:chOff x="1872" y="3408"/>
              <a:chExt cx="240" cy="314"/>
            </a:xfrm>
          </p:grpSpPr>
          <p:sp>
            <p:nvSpPr>
              <p:cNvPr id="74784" name="Text Box 32"/>
              <p:cNvSpPr txBox="1">
                <a:spLocks noChangeArrowheads="1"/>
              </p:cNvSpPr>
              <p:nvPr/>
            </p:nvSpPr>
            <p:spPr bwMode="auto">
              <a:xfrm>
                <a:off x="1872" y="3504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>
                    <a:effectLst/>
                  </a:rPr>
                  <a:t>6</a:t>
                </a:r>
              </a:p>
            </p:txBody>
          </p:sp>
          <p:sp>
            <p:nvSpPr>
              <p:cNvPr id="74785" name="Oval 33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4786" name="Group 34"/>
            <p:cNvGrpSpPr>
              <a:grpSpLocks/>
            </p:cNvGrpSpPr>
            <p:nvPr/>
          </p:nvGrpSpPr>
          <p:grpSpPr bwMode="auto">
            <a:xfrm>
              <a:off x="3456" y="2496"/>
              <a:ext cx="240" cy="288"/>
              <a:chOff x="1824" y="2448"/>
              <a:chExt cx="240" cy="288"/>
            </a:xfrm>
          </p:grpSpPr>
          <p:sp>
            <p:nvSpPr>
              <p:cNvPr id="74787" name="Text Box 35"/>
              <p:cNvSpPr txBox="1">
                <a:spLocks noChangeArrowheads="1"/>
              </p:cNvSpPr>
              <p:nvPr/>
            </p:nvSpPr>
            <p:spPr bwMode="auto">
              <a:xfrm>
                <a:off x="1824" y="2448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>
                    <a:effectLst/>
                  </a:rPr>
                  <a:t>5</a:t>
                </a:r>
              </a:p>
            </p:txBody>
          </p:sp>
          <p:sp>
            <p:nvSpPr>
              <p:cNvPr id="74788" name="Oval 36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4789" name="Group 37"/>
            <p:cNvGrpSpPr>
              <a:grpSpLocks/>
            </p:cNvGrpSpPr>
            <p:nvPr/>
          </p:nvGrpSpPr>
          <p:grpSpPr bwMode="auto">
            <a:xfrm>
              <a:off x="5136" y="2640"/>
              <a:ext cx="384" cy="218"/>
              <a:chOff x="2688" y="2496"/>
              <a:chExt cx="384" cy="218"/>
            </a:xfrm>
          </p:grpSpPr>
          <p:sp>
            <p:nvSpPr>
              <p:cNvPr id="74790" name="Text Box 38"/>
              <p:cNvSpPr txBox="1">
                <a:spLocks noChangeArrowheads="1"/>
              </p:cNvSpPr>
              <p:nvPr/>
            </p:nvSpPr>
            <p:spPr bwMode="auto">
              <a:xfrm>
                <a:off x="2832" y="2496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>
                    <a:effectLst/>
                  </a:rPr>
                  <a:t>7</a:t>
                </a:r>
              </a:p>
            </p:txBody>
          </p:sp>
          <p:sp>
            <p:nvSpPr>
              <p:cNvPr id="74791" name="Oval 39"/>
              <p:cNvSpPr>
                <a:spLocks noChangeArrowheads="1"/>
              </p:cNvSpPr>
              <p:nvPr/>
            </p:nvSpPr>
            <p:spPr bwMode="auto">
              <a:xfrm>
                <a:off x="2688" y="2544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4792" name="Group 40"/>
            <p:cNvGrpSpPr>
              <a:grpSpLocks/>
            </p:cNvGrpSpPr>
            <p:nvPr/>
          </p:nvGrpSpPr>
          <p:grpSpPr bwMode="auto">
            <a:xfrm>
              <a:off x="4464" y="3408"/>
              <a:ext cx="384" cy="218"/>
              <a:chOff x="2688" y="2496"/>
              <a:chExt cx="384" cy="218"/>
            </a:xfrm>
          </p:grpSpPr>
          <p:sp>
            <p:nvSpPr>
              <p:cNvPr id="74793" name="Text Box 41"/>
              <p:cNvSpPr txBox="1">
                <a:spLocks noChangeArrowheads="1"/>
              </p:cNvSpPr>
              <p:nvPr/>
            </p:nvSpPr>
            <p:spPr bwMode="auto">
              <a:xfrm>
                <a:off x="2832" y="2496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>
                    <a:effectLst/>
                  </a:rPr>
                  <a:t>8</a:t>
                </a:r>
              </a:p>
            </p:txBody>
          </p:sp>
          <p:sp>
            <p:nvSpPr>
              <p:cNvPr id="74794" name="Oval 42"/>
              <p:cNvSpPr>
                <a:spLocks noChangeArrowheads="1"/>
              </p:cNvSpPr>
              <p:nvPr/>
            </p:nvSpPr>
            <p:spPr bwMode="auto">
              <a:xfrm>
                <a:off x="2688" y="2544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</p:grpSp>
      <p:sp>
        <p:nvSpPr>
          <p:cNvPr id="74795" name="Text Box 43"/>
          <p:cNvSpPr txBox="1">
            <a:spLocks noChangeArrowheads="1"/>
          </p:cNvSpPr>
          <p:nvPr/>
        </p:nvSpPr>
        <p:spPr bwMode="auto">
          <a:xfrm>
            <a:off x="900113" y="4005263"/>
            <a:ext cx="335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b="1">
                <a:effectLst/>
              </a:rPr>
              <a:t>Pavyzdžiui,</a:t>
            </a:r>
            <a:r>
              <a:rPr lang="lt-LT" altLang="lt-LT" sz="2400">
                <a:effectLst/>
              </a:rPr>
              <a:t> nepriklausomos aibės:</a:t>
            </a:r>
          </a:p>
        </p:txBody>
      </p:sp>
      <p:sp>
        <p:nvSpPr>
          <p:cNvPr id="74796" name="Text Box 44"/>
          <p:cNvSpPr txBox="1">
            <a:spLocks noChangeArrowheads="1"/>
          </p:cNvSpPr>
          <p:nvPr/>
        </p:nvSpPr>
        <p:spPr bwMode="auto">
          <a:xfrm>
            <a:off x="1619250" y="4975225"/>
            <a:ext cx="19050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800" b="1">
                <a:solidFill>
                  <a:schemeClr val="tx2"/>
                </a:solidFill>
                <a:effectLst/>
              </a:rPr>
              <a:t>2, 4, 6, 8</a:t>
            </a:r>
          </a:p>
        </p:txBody>
      </p:sp>
      <p:sp>
        <p:nvSpPr>
          <p:cNvPr id="74797" name="Text Box 45"/>
          <p:cNvSpPr txBox="1">
            <a:spLocks noChangeArrowheads="1"/>
          </p:cNvSpPr>
          <p:nvPr/>
        </p:nvSpPr>
        <p:spPr bwMode="auto">
          <a:xfrm>
            <a:off x="1619250" y="5622925"/>
            <a:ext cx="1828800" cy="528638"/>
          </a:xfrm>
          <a:prstGeom prst="rect">
            <a:avLst/>
          </a:prstGeom>
          <a:solidFill>
            <a:schemeClr val="tx2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800" b="1">
                <a:solidFill>
                  <a:srgbClr val="0000FF"/>
                </a:solidFill>
                <a:effectLst/>
              </a:rPr>
              <a:t>1, 3, 7, 8</a:t>
            </a:r>
          </a:p>
        </p:txBody>
      </p:sp>
      <p:sp>
        <p:nvSpPr>
          <p:cNvPr id="74798" name="Text Box 46"/>
          <p:cNvSpPr txBox="1">
            <a:spLocks noChangeArrowheads="1"/>
          </p:cNvSpPr>
          <p:nvPr/>
        </p:nvSpPr>
        <p:spPr bwMode="auto">
          <a:xfrm>
            <a:off x="1619250" y="6329363"/>
            <a:ext cx="1524000" cy="528637"/>
          </a:xfrm>
          <a:prstGeom prst="rect">
            <a:avLst/>
          </a:prstGeom>
          <a:solidFill>
            <a:schemeClr val="tx2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800" b="1">
                <a:solidFill>
                  <a:srgbClr val="A50021"/>
                </a:solidFill>
                <a:effectLst/>
              </a:rPr>
              <a:t>2, 5, 7</a:t>
            </a:r>
          </a:p>
        </p:txBody>
      </p:sp>
      <p:grpSp>
        <p:nvGrpSpPr>
          <p:cNvPr id="74814" name="Group 62"/>
          <p:cNvGrpSpPr>
            <a:grpSpLocks/>
          </p:cNvGrpSpPr>
          <p:nvPr/>
        </p:nvGrpSpPr>
        <p:grpSpPr bwMode="auto">
          <a:xfrm>
            <a:off x="5548313" y="3868738"/>
            <a:ext cx="1676400" cy="2895600"/>
            <a:chOff x="3504" y="1776"/>
            <a:chExt cx="1056" cy="1824"/>
          </a:xfrm>
        </p:grpSpPr>
        <p:sp>
          <p:nvSpPr>
            <p:cNvPr id="74799" name="Oval 47"/>
            <p:cNvSpPr>
              <a:spLocks noChangeArrowheads="1"/>
            </p:cNvSpPr>
            <p:nvPr/>
          </p:nvSpPr>
          <p:spPr bwMode="auto">
            <a:xfrm>
              <a:off x="3504" y="177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4416" y="345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3504" y="340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4416" y="264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74807" name="Group 55"/>
          <p:cNvGrpSpPr>
            <a:grpSpLocks/>
          </p:cNvGrpSpPr>
          <p:nvPr/>
        </p:nvGrpSpPr>
        <p:grpSpPr bwMode="auto">
          <a:xfrm>
            <a:off x="4408488" y="3776663"/>
            <a:ext cx="3886200" cy="2971800"/>
            <a:chOff x="2784" y="1728"/>
            <a:chExt cx="2448" cy="1872"/>
          </a:xfrm>
        </p:grpSpPr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2784" y="254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4804" name="Oval 52"/>
            <p:cNvSpPr>
              <a:spLocks noChangeArrowheads="1"/>
            </p:cNvSpPr>
            <p:nvPr/>
          </p:nvSpPr>
          <p:spPr bwMode="auto">
            <a:xfrm>
              <a:off x="4464" y="1728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4805" name="Oval 53"/>
            <p:cNvSpPr>
              <a:spLocks noChangeArrowheads="1"/>
            </p:cNvSpPr>
            <p:nvPr/>
          </p:nvSpPr>
          <p:spPr bwMode="auto">
            <a:xfrm>
              <a:off x="5088" y="2688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4806" name="Oval 54"/>
            <p:cNvSpPr>
              <a:spLocks noChangeArrowheads="1"/>
            </p:cNvSpPr>
            <p:nvPr/>
          </p:nvSpPr>
          <p:spPr bwMode="auto">
            <a:xfrm>
              <a:off x="4416" y="345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74811" name="Group 59"/>
          <p:cNvGrpSpPr>
            <a:grpSpLocks/>
          </p:cNvGrpSpPr>
          <p:nvPr/>
        </p:nvGrpSpPr>
        <p:grpSpPr bwMode="auto">
          <a:xfrm>
            <a:off x="5529263" y="3840163"/>
            <a:ext cx="2743200" cy="1676400"/>
            <a:chOff x="3504" y="1776"/>
            <a:chExt cx="1728" cy="1056"/>
          </a:xfrm>
        </p:grpSpPr>
        <p:sp>
          <p:nvSpPr>
            <p:cNvPr id="74808" name="Oval 56"/>
            <p:cNvSpPr>
              <a:spLocks noChangeArrowheads="1"/>
            </p:cNvSpPr>
            <p:nvPr/>
          </p:nvSpPr>
          <p:spPr bwMode="auto">
            <a:xfrm>
              <a:off x="3504" y="1776"/>
              <a:ext cx="144" cy="144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4809" name="Oval 57"/>
            <p:cNvSpPr>
              <a:spLocks noChangeArrowheads="1"/>
            </p:cNvSpPr>
            <p:nvPr/>
          </p:nvSpPr>
          <p:spPr bwMode="auto">
            <a:xfrm>
              <a:off x="3552" y="2688"/>
              <a:ext cx="144" cy="144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4810" name="Oval 58"/>
            <p:cNvSpPr>
              <a:spLocks noChangeArrowheads="1"/>
            </p:cNvSpPr>
            <p:nvPr/>
          </p:nvSpPr>
          <p:spPr bwMode="auto">
            <a:xfrm>
              <a:off x="5088" y="2688"/>
              <a:ext cx="144" cy="144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95" grpId="0" autoUpdateAnimBg="0"/>
      <p:bldP spid="74796" grpId="0" animBg="1" autoUpdateAnimBg="0"/>
      <p:bldP spid="74797" grpId="0" animBg="1" autoUpdateAnimBg="0"/>
      <p:bldP spid="7479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9960-7E7E-4745-B3F1-77A6B86FB2AF}" type="slidenum">
              <a:rPr lang="lt-LT" altLang="lt-LT"/>
              <a:pPr/>
              <a:t>22</a:t>
            </a:fld>
            <a:endParaRPr lang="lt-LT" altLang="lt-LT"/>
          </a:p>
        </p:txBody>
      </p:sp>
      <p:sp>
        <p:nvSpPr>
          <p:cNvPr id="75843" name="AutoShape 6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Nepriklausomoji aibė </a:t>
            </a:r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 sz="2800"/>
              <a:t>Akivaizdu, jei </a:t>
            </a:r>
            <a:r>
              <a:rPr lang="lt-LT" altLang="lt-LT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lt-LT" altLang="lt-LT" sz="2800"/>
              <a:t> yra nepriklausomoji aibė, tai bet koks šios aibės poaibis taip pat bus nepriklausomasis. Vadinasi, kiekvienam grafui galima sudaryti nepriklausomųjų aibių šeimą </a:t>
            </a:r>
            <a:r>
              <a:rPr lang="lt-LT" altLang="lt-LT" sz="2800" i="1"/>
              <a:t>T</a:t>
            </a:r>
            <a:r>
              <a:rPr lang="lt-LT" altLang="lt-LT" sz="280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800" b="1" i="1"/>
              <a:t>Apibrėžimas</a:t>
            </a:r>
            <a:r>
              <a:rPr lang="lt-LT" altLang="lt-LT" sz="2800"/>
              <a:t>. Nepriklausomoji aibė, kuri nėra nei vienos kitos nepriklausomosios aibės tikrinis poaibis, vadinama </a:t>
            </a:r>
            <a:r>
              <a:rPr lang="lt-LT" altLang="lt-LT" sz="2800" b="1" i="1">
                <a:solidFill>
                  <a:srgbClr val="EC4B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maksimaliąja</a:t>
            </a:r>
            <a:r>
              <a:rPr lang="lt-LT" altLang="lt-LT" sz="2800"/>
              <a:t> nepriklausomąja aibe.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800" b="1" i="1"/>
              <a:t>Apibrėžimas</a:t>
            </a:r>
            <a:r>
              <a:rPr lang="lt-LT" altLang="lt-LT" sz="2800"/>
              <a:t>. Nepriklausomoji aibė, turinti didžiausią elementų skaičių, vadinama </a:t>
            </a:r>
            <a:r>
              <a:rPr lang="lt-LT" altLang="lt-LT" sz="2800" b="1" i="1">
                <a:solidFill>
                  <a:srgbClr val="EC4B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didžiausiąja</a:t>
            </a:r>
            <a:r>
              <a:rPr lang="lt-LT" altLang="lt-LT" sz="2800"/>
              <a:t> nepriklausomąja aibe.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65D3-8F67-4510-88CC-04CFF170D12C}" type="slidenum">
              <a:rPr lang="lt-LT" altLang="lt-LT"/>
              <a:pPr/>
              <a:t>23</a:t>
            </a:fld>
            <a:endParaRPr lang="lt-LT" altLang="lt-LT"/>
          </a:p>
        </p:txBody>
      </p:sp>
      <p:sp>
        <p:nvSpPr>
          <p:cNvPr id="28877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Nepriklausomumo skaičius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t-LT" altLang="lt-LT" b="1" i="1"/>
              <a:t>Apibrėžimas</a:t>
            </a:r>
            <a:r>
              <a:rPr lang="lt-LT" altLang="lt-LT"/>
              <a:t>. Skaičius </a:t>
            </a:r>
          </a:p>
          <a:p>
            <a:pPr>
              <a:spcBef>
                <a:spcPct val="0"/>
              </a:spcBef>
              <a:buFontTx/>
              <a:buNone/>
            </a:pPr>
            <a:endParaRPr lang="lt-LT" altLang="lt-LT"/>
          </a:p>
          <a:p>
            <a:pPr>
              <a:spcBef>
                <a:spcPct val="0"/>
              </a:spcBef>
              <a:buFontTx/>
              <a:buNone/>
            </a:pPr>
            <a:endParaRPr lang="lt-LT" altLang="lt-LT"/>
          </a:p>
          <a:p>
            <a:pPr>
              <a:spcBef>
                <a:spcPct val="0"/>
              </a:spcBef>
              <a:buFontTx/>
              <a:buNone/>
            </a:pPr>
            <a:endParaRPr lang="lt-LT" altLang="lt-LT"/>
          </a:p>
          <a:p>
            <a:pPr algn="just">
              <a:spcBef>
                <a:spcPct val="50000"/>
              </a:spcBef>
              <a:buFontTx/>
              <a:buNone/>
            </a:pPr>
            <a:r>
              <a:rPr lang="lt-LT" altLang="lt-LT"/>
              <a:t>t.y. didžiausios nepriklausomosios aibės elementų skaičius, vadinamas </a:t>
            </a:r>
            <a:r>
              <a:rPr lang="lt-LT" altLang="lt-LT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grafo nepriklausomumo skaičiumi</a:t>
            </a:r>
            <a:r>
              <a:rPr lang="lt-LT" altLang="lt-LT">
                <a:solidFill>
                  <a:schemeClr val="tx2"/>
                </a:solidFill>
              </a:rPr>
              <a:t>.</a:t>
            </a:r>
          </a:p>
          <a:p>
            <a:pPr>
              <a:buFontTx/>
              <a:buNone/>
            </a:pPr>
            <a:endParaRPr lang="lt-LT" altLang="lt-LT">
              <a:solidFill>
                <a:schemeClr val="tx2"/>
              </a:solidFill>
            </a:endParaRPr>
          </a:p>
        </p:txBody>
      </p:sp>
      <p:grpSp>
        <p:nvGrpSpPr>
          <p:cNvPr id="288790" name="Group 22"/>
          <p:cNvGrpSpPr>
            <a:grpSpLocks/>
          </p:cNvGrpSpPr>
          <p:nvPr/>
        </p:nvGrpSpPr>
        <p:grpSpPr bwMode="auto">
          <a:xfrm>
            <a:off x="3635375" y="2565400"/>
            <a:ext cx="3024188" cy="787400"/>
            <a:chOff x="3923" y="2614"/>
            <a:chExt cx="1679" cy="496"/>
          </a:xfrm>
        </p:grpSpPr>
        <p:sp>
          <p:nvSpPr>
            <p:cNvPr id="288776" name="AutoShape 8"/>
            <p:cNvSpPr>
              <a:spLocks noChangeAspect="1" noChangeArrowheads="1" noTextEdit="1"/>
            </p:cNvSpPr>
            <p:nvPr/>
          </p:nvSpPr>
          <p:spPr bwMode="auto">
            <a:xfrm>
              <a:off x="3923" y="2614"/>
              <a:ext cx="1679" cy="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288781" name="Rectangle 13"/>
            <p:cNvSpPr>
              <a:spLocks noChangeArrowheads="1"/>
            </p:cNvSpPr>
            <p:nvPr/>
          </p:nvSpPr>
          <p:spPr bwMode="auto">
            <a:xfrm>
              <a:off x="4209" y="2614"/>
              <a:ext cx="15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 i="1">
                  <a:solidFill>
                    <a:schemeClr val="tx2"/>
                  </a:solidFill>
                  <a:effectLst/>
                </a:rPr>
                <a:t>G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8784" name="Rectangle 16"/>
            <p:cNvSpPr>
              <a:spLocks noChangeArrowheads="1"/>
            </p:cNvSpPr>
            <p:nvPr/>
          </p:nvSpPr>
          <p:spPr bwMode="auto">
            <a:xfrm>
              <a:off x="4785" y="2886"/>
              <a:ext cx="2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000" i="1">
                  <a:solidFill>
                    <a:schemeClr val="tx2"/>
                  </a:solidFill>
                  <a:effectLst/>
                </a:rPr>
                <a:t>A</a:t>
              </a:r>
              <a:r>
                <a:rPr lang="lt-LT" altLang="lt-LT" sz="2000">
                  <a:solidFill>
                    <a:schemeClr val="tx2"/>
                  </a:solidFill>
                  <a:effectLst/>
                  <a:latin typeface="Symbol" panose="05050102010706020507" pitchFamily="18" charset="2"/>
                </a:rPr>
                <a:t>Î</a:t>
              </a:r>
              <a:r>
                <a:rPr lang="lt-LT" altLang="lt-LT" sz="2000" i="1">
                  <a:solidFill>
                    <a:schemeClr val="tx2"/>
                  </a:solidFill>
                  <a:effectLst/>
                </a:rPr>
                <a:t>T</a:t>
              </a:r>
              <a:endParaRPr lang="lt-LT" altLang="lt-LT" sz="20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8785" name="Rectangle 17"/>
            <p:cNvSpPr>
              <a:spLocks noChangeArrowheads="1"/>
            </p:cNvSpPr>
            <p:nvPr/>
          </p:nvSpPr>
          <p:spPr bwMode="auto">
            <a:xfrm>
              <a:off x="4513" y="2614"/>
              <a:ext cx="11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>
                  <a:solidFill>
                    <a:schemeClr val="tx2"/>
                  </a:solidFill>
                  <a:effectLst/>
                </a:rPr>
                <a:t>=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8786" name="Rectangle 18"/>
            <p:cNvSpPr>
              <a:spLocks noChangeArrowheads="1"/>
            </p:cNvSpPr>
            <p:nvPr/>
          </p:nvSpPr>
          <p:spPr bwMode="auto">
            <a:xfrm>
              <a:off x="4748" y="2614"/>
              <a:ext cx="8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lt-LT" altLang="lt-LT" sz="2800">
                  <a:solidFill>
                    <a:schemeClr val="tx2"/>
                  </a:solidFill>
                  <a:effectLst/>
                </a:rPr>
                <a:t>max|</a:t>
              </a:r>
              <a:r>
                <a:rPr lang="lt-LT" altLang="lt-LT" sz="2800" i="1">
                  <a:solidFill>
                    <a:schemeClr val="tx2"/>
                  </a:solidFill>
                  <a:effectLst/>
                </a:rPr>
                <a:t>A</a:t>
              </a:r>
              <a:r>
                <a:rPr lang="lt-LT" altLang="lt-LT" sz="2800">
                  <a:solidFill>
                    <a:schemeClr val="tx2"/>
                  </a:solidFill>
                  <a:effectLst/>
                </a:rPr>
                <a:t>|</a:t>
              </a:r>
            </a:p>
          </p:txBody>
        </p:sp>
        <p:sp>
          <p:nvSpPr>
            <p:cNvPr id="288787" name="Rectangle 19"/>
            <p:cNvSpPr>
              <a:spLocks noChangeArrowheads="1"/>
            </p:cNvSpPr>
            <p:nvPr/>
          </p:nvSpPr>
          <p:spPr bwMode="auto">
            <a:xfrm>
              <a:off x="4399" y="2614"/>
              <a:ext cx="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>
                  <a:solidFill>
                    <a:schemeClr val="tx2"/>
                  </a:solidFill>
                  <a:effectLst/>
                </a:rPr>
                <a:t>)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8788" name="Rectangle 20"/>
            <p:cNvSpPr>
              <a:spLocks noChangeArrowheads="1"/>
            </p:cNvSpPr>
            <p:nvPr/>
          </p:nvSpPr>
          <p:spPr bwMode="auto">
            <a:xfrm>
              <a:off x="4126" y="2614"/>
              <a:ext cx="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>
                  <a:solidFill>
                    <a:schemeClr val="tx2"/>
                  </a:solidFill>
                  <a:effectLst/>
                </a:rPr>
                <a:t>(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8789" name="Rectangle 21"/>
            <p:cNvSpPr>
              <a:spLocks noChangeArrowheads="1"/>
            </p:cNvSpPr>
            <p:nvPr/>
          </p:nvSpPr>
          <p:spPr bwMode="auto">
            <a:xfrm>
              <a:off x="3969" y="2614"/>
              <a:ext cx="1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 i="1">
                  <a:solidFill>
                    <a:schemeClr val="tx2"/>
                  </a:solidFill>
                  <a:effectLst/>
                  <a:latin typeface="Symbol" panose="05050102010706020507" pitchFamily="18" charset="2"/>
                </a:rPr>
                <a:t>a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67-141E-4F1E-8557-BB12D5877CEA}" type="slidenum">
              <a:rPr lang="lt-LT" altLang="lt-LT"/>
              <a:pPr/>
              <a:t>24</a:t>
            </a:fld>
            <a:endParaRPr lang="lt-LT" altLang="lt-LT"/>
          </a:p>
        </p:txBody>
      </p:sp>
      <p:sp>
        <p:nvSpPr>
          <p:cNvPr id="289852" name="AutoShape 6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 sz="3200"/>
              <a:t>Nepriklausomumo skaičiaus radimo uždavinys </a:t>
            </a:r>
          </a:p>
        </p:txBody>
      </p:sp>
      <p:sp>
        <p:nvSpPr>
          <p:cNvPr id="289853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14097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 sz="2400"/>
              <a:t>Nepriklausomumo skaičiaus radimo uždavinys yra diskrečiojo programavimo uždavinys, ir, kaip ir chromatinio skaičiaus ieškojimo uždavinys, neturi efektyvių sprendimo algoritmų. 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395288" y="6702425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lt-LT" altLang="lt-LT" sz="2400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289811" name="Group 19"/>
          <p:cNvGrpSpPr>
            <a:grpSpLocks/>
          </p:cNvGrpSpPr>
          <p:nvPr/>
        </p:nvGrpSpPr>
        <p:grpSpPr bwMode="auto">
          <a:xfrm>
            <a:off x="395288" y="3430588"/>
            <a:ext cx="8353425" cy="935037"/>
            <a:chOff x="249" y="2069"/>
            <a:chExt cx="5262" cy="589"/>
          </a:xfrm>
        </p:grpSpPr>
        <p:sp>
          <p:nvSpPr>
            <p:cNvPr id="289808" name="AutoShape 16"/>
            <p:cNvSpPr>
              <a:spLocks/>
            </p:cNvSpPr>
            <p:nvPr/>
          </p:nvSpPr>
          <p:spPr bwMode="auto">
            <a:xfrm>
              <a:off x="884" y="2069"/>
              <a:ext cx="181" cy="589"/>
            </a:xfrm>
            <a:prstGeom prst="leftBrace">
              <a:avLst>
                <a:gd name="adj1" fmla="val 2711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289809" name="Text Box 17"/>
            <p:cNvSpPr txBox="1">
              <a:spLocks noChangeArrowheads="1"/>
            </p:cNvSpPr>
            <p:nvPr/>
          </p:nvSpPr>
          <p:spPr bwMode="auto">
            <a:xfrm>
              <a:off x="1066" y="2069"/>
              <a:ext cx="444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t-LT" altLang="lt-LT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1, jei </a:t>
              </a:r>
              <a:r>
                <a:rPr lang="lt-LT" altLang="lt-LT" sz="24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r>
                <a:rPr lang="lt-LT" altLang="lt-LT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-toji viršūnė priklauso didž. nepriklaus. aibei</a:t>
              </a:r>
              <a:br>
                <a:rPr lang="lt-LT" altLang="lt-LT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lt-LT" altLang="lt-LT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0, priešingu atveju</a:t>
              </a:r>
            </a:p>
          </p:txBody>
        </p:sp>
        <p:sp>
          <p:nvSpPr>
            <p:cNvPr id="289810" name="Text Box 18"/>
            <p:cNvSpPr txBox="1">
              <a:spLocks noChangeArrowheads="1"/>
            </p:cNvSpPr>
            <p:nvPr/>
          </p:nvSpPr>
          <p:spPr bwMode="auto">
            <a:xfrm>
              <a:off x="249" y="2160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t-LT" altLang="lt-LT" sz="2400">
                  <a:effectLst/>
                </a:rPr>
                <a:t>X</a:t>
              </a:r>
              <a:r>
                <a:rPr lang="lt-LT" altLang="lt-LT" sz="2400" i="1" baseline="-25000">
                  <a:effectLst/>
                </a:rPr>
                <a:t>i </a:t>
              </a:r>
              <a:r>
                <a:rPr lang="lt-LT" altLang="lt-LT" sz="2400">
                  <a:effectLst/>
                </a:rPr>
                <a:t>=</a:t>
              </a:r>
            </a:p>
          </p:txBody>
        </p:sp>
      </p:grpSp>
      <p:grpSp>
        <p:nvGrpSpPr>
          <p:cNvPr id="289851" name="Group 59"/>
          <p:cNvGrpSpPr>
            <a:grpSpLocks/>
          </p:cNvGrpSpPr>
          <p:nvPr/>
        </p:nvGrpSpPr>
        <p:grpSpPr bwMode="auto">
          <a:xfrm>
            <a:off x="395288" y="4092575"/>
            <a:ext cx="7953375" cy="1712913"/>
            <a:chOff x="249" y="3113"/>
            <a:chExt cx="5010" cy="1079"/>
          </a:xfrm>
        </p:grpSpPr>
        <p:sp>
          <p:nvSpPr>
            <p:cNvPr id="289806" name="Rectangle 14"/>
            <p:cNvSpPr>
              <a:spLocks noChangeArrowheads="1"/>
            </p:cNvSpPr>
            <p:nvPr/>
          </p:nvSpPr>
          <p:spPr bwMode="auto">
            <a:xfrm>
              <a:off x="1134" y="3120"/>
              <a:ext cx="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pPr algn="just"/>
              <a:r>
                <a:rPr lang="lt-LT" altLang="lt-LT" sz="2400"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289813" name="Group 21"/>
            <p:cNvGrpSpPr>
              <a:grpSpLocks noChangeAspect="1"/>
            </p:cNvGrpSpPr>
            <p:nvPr/>
          </p:nvGrpSpPr>
          <p:grpSpPr bwMode="auto">
            <a:xfrm>
              <a:off x="3833" y="3113"/>
              <a:ext cx="1426" cy="579"/>
              <a:chOff x="3334" y="1888"/>
              <a:chExt cx="1426" cy="579"/>
            </a:xfrm>
          </p:grpSpPr>
          <p:sp>
            <p:nvSpPr>
              <p:cNvPr id="289812" name="AutoShape 20"/>
              <p:cNvSpPr>
                <a:spLocks noChangeAspect="1" noChangeArrowheads="1" noTextEdit="1"/>
              </p:cNvSpPr>
              <p:nvPr/>
            </p:nvSpPr>
            <p:spPr bwMode="auto">
              <a:xfrm>
                <a:off x="3334" y="1888"/>
                <a:ext cx="1426" cy="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89814" name="Rectangle 22"/>
              <p:cNvSpPr>
                <a:spLocks noChangeArrowheads="1"/>
              </p:cNvSpPr>
              <p:nvPr/>
            </p:nvSpPr>
            <p:spPr bwMode="auto">
              <a:xfrm>
                <a:off x="4365" y="2049"/>
                <a:ext cx="37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max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15" name="Rectangle 23"/>
              <p:cNvSpPr>
                <a:spLocks noChangeArrowheads="1"/>
              </p:cNvSpPr>
              <p:nvPr/>
            </p:nvSpPr>
            <p:spPr bwMode="auto">
              <a:xfrm>
                <a:off x="3796" y="2306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>
                    <a:effectLst/>
                  </a:rPr>
                  <a:t>1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16" name="Rectangle 24"/>
              <p:cNvSpPr>
                <a:spLocks noChangeArrowheads="1"/>
              </p:cNvSpPr>
              <p:nvPr/>
            </p:nvSpPr>
            <p:spPr bwMode="auto">
              <a:xfrm>
                <a:off x="4123" y="2026"/>
                <a:ext cx="19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  <a:latin typeface="Symbol" panose="05050102010706020507" pitchFamily="18" charset="2"/>
                  </a:rPr>
                  <a:t>®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endParaRPr>
              </a:p>
            </p:txBody>
          </p:sp>
          <p:sp>
            <p:nvSpPr>
              <p:cNvPr id="289817" name="Rectangle 25"/>
              <p:cNvSpPr>
                <a:spLocks noChangeArrowheads="1"/>
              </p:cNvSpPr>
              <p:nvPr/>
            </p:nvSpPr>
            <p:spPr bwMode="auto">
              <a:xfrm>
                <a:off x="3513" y="2026"/>
                <a:ext cx="11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=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18" name="Rectangle 26"/>
              <p:cNvSpPr>
                <a:spLocks noChangeArrowheads="1"/>
              </p:cNvSpPr>
              <p:nvPr/>
            </p:nvSpPr>
            <p:spPr bwMode="auto">
              <a:xfrm>
                <a:off x="3671" y="1986"/>
                <a:ext cx="20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3500">
                    <a:effectLst/>
                    <a:latin typeface="Symbol" panose="05050102010706020507" pitchFamily="18" charset="2"/>
                  </a:rPr>
                  <a:t>å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endParaRPr>
              </a:p>
            </p:txBody>
          </p:sp>
          <p:sp>
            <p:nvSpPr>
              <p:cNvPr id="289819" name="Rectangle 27"/>
              <p:cNvSpPr>
                <a:spLocks noChangeArrowheads="1"/>
              </p:cNvSpPr>
              <p:nvPr/>
            </p:nvSpPr>
            <p:spPr bwMode="auto">
              <a:xfrm>
                <a:off x="3734" y="2293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>
                    <a:effectLst/>
                  </a:rPr>
                  <a:t>=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20" name="Rectangle 28"/>
              <p:cNvSpPr>
                <a:spLocks noChangeArrowheads="1"/>
              </p:cNvSpPr>
              <p:nvPr/>
            </p:nvSpPr>
            <p:spPr bwMode="auto">
              <a:xfrm>
                <a:off x="3739" y="192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 i="1">
                    <a:effectLst/>
                  </a:rPr>
                  <a:t>n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21" name="Rectangle 29"/>
              <p:cNvSpPr>
                <a:spLocks noChangeArrowheads="1"/>
              </p:cNvSpPr>
              <p:nvPr/>
            </p:nvSpPr>
            <p:spPr bwMode="auto">
              <a:xfrm>
                <a:off x="3691" y="2306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 i="1">
                    <a:effectLst/>
                  </a:rPr>
                  <a:t>i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22" name="Rectangle 30"/>
              <p:cNvSpPr>
                <a:spLocks noChangeArrowheads="1"/>
              </p:cNvSpPr>
              <p:nvPr/>
            </p:nvSpPr>
            <p:spPr bwMode="auto">
              <a:xfrm>
                <a:off x="4009" y="2170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 i="1">
                    <a:effectLst/>
                  </a:rPr>
                  <a:t>i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23" name="Rectangle 31"/>
              <p:cNvSpPr>
                <a:spLocks noChangeArrowheads="1"/>
              </p:cNvSpPr>
              <p:nvPr/>
            </p:nvSpPr>
            <p:spPr bwMode="auto">
              <a:xfrm>
                <a:off x="3912" y="2049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x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24" name="Rectangle 32"/>
              <p:cNvSpPr>
                <a:spLocks noChangeArrowheads="1"/>
              </p:cNvSpPr>
              <p:nvPr/>
            </p:nvSpPr>
            <p:spPr bwMode="auto">
              <a:xfrm>
                <a:off x="3380" y="2049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z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289826" name="Group 34"/>
            <p:cNvGrpSpPr>
              <a:grpSpLocks noChangeAspect="1"/>
            </p:cNvGrpSpPr>
            <p:nvPr/>
          </p:nvGrpSpPr>
          <p:grpSpPr bwMode="auto">
            <a:xfrm>
              <a:off x="2925" y="3612"/>
              <a:ext cx="1947" cy="580"/>
              <a:chOff x="1927" y="4564"/>
              <a:chExt cx="1947" cy="580"/>
            </a:xfrm>
          </p:grpSpPr>
          <p:sp>
            <p:nvSpPr>
              <p:cNvPr id="289825" name="AutoShape 33"/>
              <p:cNvSpPr>
                <a:spLocks noChangeAspect="1" noChangeArrowheads="1" noTextEdit="1"/>
              </p:cNvSpPr>
              <p:nvPr/>
            </p:nvSpPr>
            <p:spPr bwMode="auto">
              <a:xfrm>
                <a:off x="1927" y="4564"/>
                <a:ext cx="1947" cy="5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89827" name="Line 35"/>
              <p:cNvSpPr>
                <a:spLocks noChangeShapeType="1"/>
              </p:cNvSpPr>
              <p:nvPr/>
            </p:nvSpPr>
            <p:spPr bwMode="auto">
              <a:xfrm>
                <a:off x="3500" y="4714"/>
                <a:ext cx="272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89828" name="Rectangle 36"/>
              <p:cNvSpPr>
                <a:spLocks noChangeArrowheads="1"/>
              </p:cNvSpPr>
              <p:nvPr/>
            </p:nvSpPr>
            <p:spPr bwMode="auto">
              <a:xfrm>
                <a:off x="3777" y="4726"/>
                <a:ext cx="5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,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29" name="Rectangle 37"/>
              <p:cNvSpPr>
                <a:spLocks noChangeArrowheads="1"/>
              </p:cNvSpPr>
              <p:nvPr/>
            </p:nvSpPr>
            <p:spPr bwMode="auto">
              <a:xfrm>
                <a:off x="3560" y="4726"/>
                <a:ext cx="5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,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30" name="Rectangle 38"/>
              <p:cNvSpPr>
                <a:spLocks noChangeArrowheads="1"/>
              </p:cNvSpPr>
              <p:nvPr/>
            </p:nvSpPr>
            <p:spPr bwMode="auto">
              <a:xfrm>
                <a:off x="3478" y="4726"/>
                <a:ext cx="1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1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31" name="Rectangle 39"/>
              <p:cNvSpPr>
                <a:spLocks noChangeArrowheads="1"/>
              </p:cNvSpPr>
              <p:nvPr/>
            </p:nvSpPr>
            <p:spPr bwMode="auto">
              <a:xfrm>
                <a:off x="2946" y="4726"/>
                <a:ext cx="5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,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32" name="Rectangle 40"/>
              <p:cNvSpPr>
                <a:spLocks noChangeArrowheads="1"/>
              </p:cNvSpPr>
              <p:nvPr/>
            </p:nvSpPr>
            <p:spPr bwMode="auto">
              <a:xfrm>
                <a:off x="2864" y="4726"/>
                <a:ext cx="1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1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33" name="Rectangle 41"/>
              <p:cNvSpPr>
                <a:spLocks noChangeArrowheads="1"/>
              </p:cNvSpPr>
              <p:nvPr/>
            </p:nvSpPr>
            <p:spPr bwMode="auto">
              <a:xfrm>
                <a:off x="2085" y="4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>
                    <a:effectLst/>
                  </a:rPr>
                  <a:t>1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34" name="Rectangle 42"/>
              <p:cNvSpPr>
                <a:spLocks noChangeArrowheads="1"/>
              </p:cNvSpPr>
              <p:nvPr/>
            </p:nvSpPr>
            <p:spPr bwMode="auto">
              <a:xfrm>
                <a:off x="3632" y="4726"/>
                <a:ext cx="1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m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35" name="Rectangle 43"/>
              <p:cNvSpPr>
                <a:spLocks noChangeArrowheads="1"/>
              </p:cNvSpPr>
              <p:nvPr/>
            </p:nvSpPr>
            <p:spPr bwMode="auto">
              <a:xfrm>
                <a:off x="3220" y="4726"/>
                <a:ext cx="4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j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36" name="Rectangle 44"/>
              <p:cNvSpPr>
                <a:spLocks noChangeArrowheads="1"/>
              </p:cNvSpPr>
              <p:nvPr/>
            </p:nvSpPr>
            <p:spPr bwMode="auto">
              <a:xfrm>
                <a:off x="2510" y="4726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x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37" name="Rectangle 45"/>
              <p:cNvSpPr>
                <a:spLocks noChangeArrowheads="1"/>
              </p:cNvSpPr>
              <p:nvPr/>
            </p:nvSpPr>
            <p:spPr bwMode="auto">
              <a:xfrm>
                <a:off x="2183" y="4726"/>
                <a:ext cx="1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 i="1">
                    <a:effectLst/>
                  </a:rPr>
                  <a:t>a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38" name="Rectangle 46"/>
              <p:cNvSpPr>
                <a:spLocks noChangeArrowheads="1"/>
              </p:cNvSpPr>
              <p:nvPr/>
            </p:nvSpPr>
            <p:spPr bwMode="auto">
              <a:xfrm>
                <a:off x="2029" y="45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 i="1">
                    <a:effectLst/>
                  </a:rPr>
                  <a:t>n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39" name="Rectangle 47"/>
              <p:cNvSpPr>
                <a:spLocks noChangeArrowheads="1"/>
              </p:cNvSpPr>
              <p:nvPr/>
            </p:nvSpPr>
            <p:spPr bwMode="auto">
              <a:xfrm>
                <a:off x="1980" y="4983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 i="1">
                    <a:effectLst/>
                  </a:rPr>
                  <a:t>i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40" name="Rectangle 48"/>
              <p:cNvSpPr>
                <a:spLocks noChangeArrowheads="1"/>
              </p:cNvSpPr>
              <p:nvPr/>
            </p:nvSpPr>
            <p:spPr bwMode="auto">
              <a:xfrm>
                <a:off x="2606" y="4846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 i="1">
                    <a:effectLst/>
                  </a:rPr>
                  <a:t>i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41" name="Rectangle 49"/>
              <p:cNvSpPr>
                <a:spLocks noChangeArrowheads="1"/>
              </p:cNvSpPr>
              <p:nvPr/>
            </p:nvSpPr>
            <p:spPr bwMode="auto">
              <a:xfrm>
                <a:off x="2291" y="4846"/>
                <a:ext cx="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 i="1">
                    <a:effectLst/>
                  </a:rPr>
                  <a:t>ij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42" name="Rectangle 50"/>
              <p:cNvSpPr>
                <a:spLocks noChangeArrowheads="1"/>
              </p:cNvSpPr>
              <p:nvPr/>
            </p:nvSpPr>
            <p:spPr bwMode="auto">
              <a:xfrm>
                <a:off x="3334" y="4703"/>
                <a:ext cx="11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</a:rPr>
                  <a:t>=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9843" name="Rectangle 51"/>
              <p:cNvSpPr>
                <a:spLocks noChangeArrowheads="1"/>
              </p:cNvSpPr>
              <p:nvPr/>
            </p:nvSpPr>
            <p:spPr bwMode="auto">
              <a:xfrm>
                <a:off x="2720" y="4703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  <a:latin typeface="Symbol" panose="05050102010706020507" pitchFamily="18" charset="2"/>
                  </a:rPr>
                  <a:t>£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endParaRPr>
              </a:p>
            </p:txBody>
          </p:sp>
          <p:sp>
            <p:nvSpPr>
              <p:cNvPr id="289844" name="Rectangle 52"/>
              <p:cNvSpPr>
                <a:spLocks noChangeArrowheads="1"/>
              </p:cNvSpPr>
              <p:nvPr/>
            </p:nvSpPr>
            <p:spPr bwMode="auto">
              <a:xfrm>
                <a:off x="2418" y="4703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2500">
                    <a:effectLst/>
                    <a:latin typeface="Symbol" panose="05050102010706020507" pitchFamily="18" charset="2"/>
                  </a:rPr>
                  <a:t>×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endParaRPr>
              </a:p>
            </p:txBody>
          </p:sp>
          <p:sp>
            <p:nvSpPr>
              <p:cNvPr id="289845" name="Rectangle 53"/>
              <p:cNvSpPr>
                <a:spLocks noChangeArrowheads="1"/>
              </p:cNvSpPr>
              <p:nvPr/>
            </p:nvSpPr>
            <p:spPr bwMode="auto">
              <a:xfrm>
                <a:off x="1964" y="4662"/>
                <a:ext cx="20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3500">
                    <a:effectLst/>
                    <a:latin typeface="Symbol" panose="05050102010706020507" pitchFamily="18" charset="2"/>
                  </a:rPr>
                  <a:t>å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endParaRPr>
              </a:p>
            </p:txBody>
          </p:sp>
          <p:sp>
            <p:nvSpPr>
              <p:cNvPr id="289846" name="Rectangle 54"/>
              <p:cNvSpPr>
                <a:spLocks noChangeArrowheads="1"/>
              </p:cNvSpPr>
              <p:nvPr/>
            </p:nvSpPr>
            <p:spPr bwMode="auto">
              <a:xfrm>
                <a:off x="2024" y="4970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lt-LT" altLang="lt-LT" sz="1500">
                    <a:effectLst/>
                  </a:rPr>
                  <a:t>=</a:t>
                </a:r>
                <a:endParaRPr lang="lt-LT" altLang="lt-LT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289848" name="Text Box 56"/>
            <p:cNvSpPr txBox="1">
              <a:spLocks noChangeArrowheads="1"/>
            </p:cNvSpPr>
            <p:nvPr/>
          </p:nvSpPr>
          <p:spPr bwMode="auto">
            <a:xfrm>
              <a:off x="567" y="3748"/>
              <a:ext cx="20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t-LT" altLang="lt-LT" sz="2400">
                  <a:effectLst/>
                </a:rPr>
                <a:t>esant apribojimams</a:t>
              </a:r>
            </a:p>
          </p:txBody>
        </p:sp>
        <p:sp>
          <p:nvSpPr>
            <p:cNvPr id="289849" name="Text Box 57"/>
            <p:cNvSpPr txBox="1">
              <a:spLocks noChangeArrowheads="1"/>
            </p:cNvSpPr>
            <p:nvPr/>
          </p:nvSpPr>
          <p:spPr bwMode="auto">
            <a:xfrm>
              <a:off x="249" y="3294"/>
              <a:ext cx="3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lt-LT" altLang="lt-LT" sz="2400">
                  <a:effectLst/>
                </a:rPr>
                <a:t>Tada reikia maksimizuoti tikslo funkciją:</a:t>
              </a:r>
              <a:endParaRPr lang="lt-LT" altLang="lt-LT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89850" name="Text Box 58"/>
          <p:cNvSpPr txBox="1">
            <a:spLocks noChangeArrowheads="1"/>
          </p:cNvSpPr>
          <p:nvPr/>
        </p:nvSpPr>
        <p:spPr bwMode="auto">
          <a:xfrm>
            <a:off x="395288" y="5670550"/>
            <a:ext cx="87487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t-LT" altLang="lt-LT" sz="2400">
                <a:effectLst/>
              </a:rPr>
              <a:t>Čia  </a:t>
            </a:r>
            <a:r>
              <a:rPr lang="lt-LT" altLang="lt-LT" sz="2400" i="1">
                <a:effectLst/>
              </a:rPr>
              <a:t>a</a:t>
            </a:r>
            <a:r>
              <a:rPr lang="lt-LT" altLang="lt-LT" sz="2400" i="1" baseline="-25000">
                <a:effectLst/>
              </a:rPr>
              <a:t>i,j</a:t>
            </a:r>
            <a:r>
              <a:rPr lang="lt-LT" altLang="lt-LT" sz="2400">
                <a:effectLst/>
              </a:rPr>
              <a:t> - grafo incidencijų matricos elementas; </a:t>
            </a:r>
            <a:br>
              <a:rPr lang="lt-LT" altLang="lt-LT" sz="2400">
                <a:effectLst/>
              </a:rPr>
            </a:br>
            <a:r>
              <a:rPr lang="lt-LT" altLang="lt-LT" sz="2400">
                <a:effectLst/>
              </a:rPr>
              <a:t>šis apribojimas reiškia, kad nepriklausomosios aibės viršūnės tarpusavyje negretimos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0F92-41EB-4AED-AF63-CC09E3EF6F21}" type="slidenum">
              <a:rPr lang="lt-LT" altLang="lt-LT"/>
              <a:pPr/>
              <a:t>25</a:t>
            </a:fld>
            <a:endParaRPr lang="lt-LT" altLang="lt-LT"/>
          </a:p>
        </p:txBody>
      </p:sp>
      <p:sp>
        <p:nvSpPr>
          <p:cNvPr id="77829" name="AutoShap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“Godus”  algoritmas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/>
              <a:t>Kadangi šis uždavinys neturi tikslių efektyvių sprendimo algoritmų, tai jis sprendžiamas įvairiais euristiniais algoritmais.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/>
              <a:t>Viena iš populiariausių euristikų yra “godus” algoritmas, kai, formuojant nepriklausomąją aibę, kiekviename žingsnyje į šią aibę įtraukiame mažiausio laipsnio viršūnę. Šį euristinį algoritmą galima užrašyti taip:</a:t>
            </a:r>
          </a:p>
          <a:p>
            <a:pPr>
              <a:lnSpc>
                <a:spcPct val="90000"/>
              </a:lnSpc>
              <a:buFontTx/>
              <a:buNone/>
            </a:pPr>
            <a:endParaRPr lang="lt-LT" altLang="lt-L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BFF1-BA66-428B-9FF2-49F397D0DC90}" type="slidenum">
              <a:rPr lang="lt-LT" altLang="lt-LT"/>
              <a:pPr/>
              <a:t>26</a:t>
            </a:fld>
            <a:endParaRPr lang="lt-LT" altLang="lt-LT"/>
          </a:p>
        </p:txBody>
      </p:sp>
      <p:sp>
        <p:nvSpPr>
          <p:cNvPr id="78864" name="AutoShape 1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“Godus” algoritmas</a:t>
            </a:r>
          </a:p>
        </p:txBody>
      </p:sp>
      <p:sp>
        <p:nvSpPr>
          <p:cNvPr id="7886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18487" cy="36004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 sz="2400" i="1"/>
              <a:t>begin</a:t>
            </a:r>
            <a:br>
              <a:rPr lang="lt-LT" altLang="lt-LT" sz="2400" i="1"/>
            </a:br>
            <a:r>
              <a:rPr lang="lt-LT" altLang="lt-LT" sz="2400" i="1"/>
              <a:t>A</a:t>
            </a:r>
            <a:r>
              <a:rPr lang="lt-LT" altLang="lt-LT" sz="2400"/>
              <a:t>:=</a:t>
            </a:r>
            <a:r>
              <a:rPr lang="lt-LT" altLang="lt-LT" sz="2400">
                <a:sym typeface="Symbol" panose="05050102010706020507" pitchFamily="18" charset="2"/>
              </a:rPr>
              <a:t></a:t>
            </a:r>
            <a:r>
              <a:rPr lang="lt-LT" altLang="lt-LT" sz="2400"/>
              <a:t> {</a:t>
            </a:r>
            <a:r>
              <a:rPr lang="lt-LT" altLang="lt-LT" sz="2400" i="1"/>
              <a:t>A – maksimali nepriklausomoji aibė</a:t>
            </a:r>
            <a:r>
              <a:rPr lang="lt-LT" altLang="lt-LT" sz="2400"/>
              <a:t>};</a:t>
            </a:r>
            <a:br>
              <a:rPr lang="lt-LT" altLang="lt-LT" sz="2400"/>
            </a:br>
            <a:r>
              <a:rPr lang="lt-LT" altLang="lt-LT" sz="2400" i="1"/>
              <a:t>while “grafas turi viršūnių” do</a:t>
            </a:r>
            <a:endParaRPr lang="lt-LT" altLang="lt-LT" sz="2400"/>
          </a:p>
          <a:p>
            <a:pPr lvl="2">
              <a:lnSpc>
                <a:spcPct val="90000"/>
              </a:lnSpc>
              <a:buFontTx/>
              <a:buNone/>
            </a:pPr>
            <a:r>
              <a:rPr lang="lt-LT" altLang="lt-LT" i="1"/>
              <a:t>begin</a:t>
            </a:r>
            <a:endParaRPr lang="lt-LT" altLang="lt-LT"/>
          </a:p>
          <a:p>
            <a:pPr lvl="2">
              <a:lnSpc>
                <a:spcPct val="90000"/>
              </a:lnSpc>
              <a:buFontTx/>
              <a:buNone/>
            </a:pPr>
            <a:r>
              <a:rPr lang="lt-LT" altLang="lt-LT" i="1"/>
              <a:t>   Rasti mažiausio laipsnio viršūnę v;</a:t>
            </a:r>
            <a:br>
              <a:rPr lang="lt-LT" altLang="lt-LT" i="1"/>
            </a:br>
            <a:r>
              <a:rPr lang="lt-LT" altLang="lt-LT" i="1"/>
              <a:t>A </a:t>
            </a:r>
            <a:r>
              <a:rPr lang="lt-LT" altLang="lt-LT"/>
              <a:t>:= </a:t>
            </a:r>
            <a:r>
              <a:rPr lang="lt-LT" altLang="lt-LT" i="1"/>
              <a:t>A </a:t>
            </a:r>
            <a:r>
              <a:rPr lang="lt-LT" altLang="lt-LT">
                <a:sym typeface="Symbol" panose="05050102010706020507" pitchFamily="18" charset="2"/>
              </a:rPr>
              <a:t></a:t>
            </a:r>
            <a:r>
              <a:rPr lang="lt-LT" altLang="lt-LT"/>
              <a:t> { </a:t>
            </a:r>
            <a:r>
              <a:rPr lang="lt-LT" altLang="lt-LT" i="1"/>
              <a:t>v </a:t>
            </a:r>
            <a:r>
              <a:rPr lang="lt-LT" altLang="lt-LT"/>
              <a:t>};</a:t>
            </a:r>
            <a:r>
              <a:rPr lang="lt-LT" altLang="lt-LT" i="1"/>
              <a:t> </a:t>
            </a:r>
            <a:br>
              <a:rPr lang="lt-LT" altLang="lt-LT" i="1"/>
            </a:br>
            <a:r>
              <a:rPr lang="lt-LT" altLang="lt-LT" i="1"/>
              <a:t>Iš grafo pašalinti viršūnę v ir jai gretimas viršūnes, t.y. pašalinti viršūnių  aibę </a:t>
            </a:r>
            <a:r>
              <a:rPr lang="lt-LT" altLang="lt-LT"/>
              <a:t>{ </a:t>
            </a:r>
            <a:r>
              <a:rPr lang="lt-LT" altLang="lt-LT" i="1"/>
              <a:t>v</a:t>
            </a:r>
            <a:r>
              <a:rPr lang="lt-LT" altLang="lt-LT"/>
              <a:t> } </a:t>
            </a:r>
            <a:r>
              <a:rPr lang="lt-LT" altLang="lt-LT">
                <a:sym typeface="Symbol" panose="05050102010706020507" pitchFamily="18" charset="2"/>
              </a:rPr>
              <a:t></a:t>
            </a:r>
            <a:r>
              <a:rPr lang="lt-LT" altLang="lt-LT" i="1"/>
              <a:t> N</a:t>
            </a:r>
            <a:r>
              <a:rPr lang="lt-LT" altLang="lt-LT"/>
              <a:t>(</a:t>
            </a:r>
            <a:r>
              <a:rPr lang="lt-LT" altLang="lt-LT" i="1"/>
              <a:t>v</a:t>
            </a:r>
            <a:r>
              <a:rPr lang="lt-LT" altLang="lt-LT"/>
              <a:t>);</a:t>
            </a: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lt-LT" altLang="lt-LT" sz="2400"/>
              <a:t>   		 </a:t>
            </a:r>
            <a:r>
              <a:rPr lang="lt-LT" altLang="lt-LT" sz="2400" i="1"/>
              <a:t>end;</a:t>
            </a: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lt-LT" altLang="lt-LT" sz="2400" i="1"/>
              <a:t>end</a:t>
            </a:r>
            <a:r>
              <a:rPr lang="lt-LT" altLang="lt-LT" sz="2400"/>
              <a:t>;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395288" y="5661025"/>
            <a:ext cx="832802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t-LT" altLang="lt-LT" sz="2400">
                <a:effectLst/>
              </a:rPr>
              <a:t>Aišku, kad šis algoritmas visada apskaičiuos maksimaliąją, tačiau ne visada didžiausiąją nepriklausomąją aibę.</a:t>
            </a:r>
            <a:endParaRPr lang="lt-LT" altLang="lt-LT" sz="240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7D7-C518-436E-A028-36491A90FA3E}" type="slidenum">
              <a:rPr lang="lt-LT" altLang="lt-LT"/>
              <a:pPr/>
              <a:t>27</a:t>
            </a:fld>
            <a:endParaRPr lang="lt-LT" altLang="lt-LT"/>
          </a:p>
        </p:txBody>
      </p:sp>
      <p:grpSp>
        <p:nvGrpSpPr>
          <p:cNvPr id="79981" name="Group 109"/>
          <p:cNvGrpSpPr>
            <a:grpSpLocks noChangeAspect="1"/>
          </p:cNvGrpSpPr>
          <p:nvPr/>
        </p:nvGrpSpPr>
        <p:grpSpPr bwMode="auto">
          <a:xfrm>
            <a:off x="768350" y="2881313"/>
            <a:ext cx="3879850" cy="936625"/>
            <a:chOff x="484" y="1815"/>
            <a:chExt cx="2444" cy="590"/>
          </a:xfrm>
        </p:grpSpPr>
        <p:sp>
          <p:nvSpPr>
            <p:cNvPr id="79980" name="AutoShape 108"/>
            <p:cNvSpPr>
              <a:spLocks noChangeAspect="1" noChangeArrowheads="1" noTextEdit="1"/>
            </p:cNvSpPr>
            <p:nvPr/>
          </p:nvSpPr>
          <p:spPr bwMode="auto">
            <a:xfrm>
              <a:off x="484" y="1824"/>
              <a:ext cx="2444" cy="581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/>
            <a:p>
              <a:endParaRPr lang="lt-LT"/>
            </a:p>
          </p:txBody>
        </p:sp>
        <p:sp>
          <p:nvSpPr>
            <p:cNvPr id="79982" name="Line 110"/>
            <p:cNvSpPr>
              <a:spLocks noChangeShapeType="1"/>
            </p:cNvSpPr>
            <p:nvPr/>
          </p:nvSpPr>
          <p:spPr bwMode="auto">
            <a:xfrm>
              <a:off x="524" y="2118"/>
              <a:ext cx="235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983" name="Line 111"/>
            <p:cNvSpPr>
              <a:spLocks noChangeShapeType="1"/>
            </p:cNvSpPr>
            <p:nvPr/>
          </p:nvSpPr>
          <p:spPr bwMode="auto">
            <a:xfrm>
              <a:off x="754" y="1864"/>
              <a:ext cx="1" cy="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984" name="Line 112"/>
            <p:cNvSpPr>
              <a:spLocks noChangeShapeType="1"/>
            </p:cNvSpPr>
            <p:nvPr/>
          </p:nvSpPr>
          <p:spPr bwMode="auto">
            <a:xfrm>
              <a:off x="754" y="1971"/>
              <a:ext cx="1" cy="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985" name="Line 113"/>
            <p:cNvSpPr>
              <a:spLocks noChangeShapeType="1"/>
            </p:cNvSpPr>
            <p:nvPr/>
          </p:nvSpPr>
          <p:spPr bwMode="auto">
            <a:xfrm>
              <a:off x="754" y="2077"/>
              <a:ext cx="1" cy="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986" name="Line 114"/>
            <p:cNvSpPr>
              <a:spLocks noChangeShapeType="1"/>
            </p:cNvSpPr>
            <p:nvPr/>
          </p:nvSpPr>
          <p:spPr bwMode="auto">
            <a:xfrm>
              <a:off x="754" y="2183"/>
              <a:ext cx="1" cy="6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987" name="Line 115"/>
            <p:cNvSpPr>
              <a:spLocks noChangeShapeType="1"/>
            </p:cNvSpPr>
            <p:nvPr/>
          </p:nvSpPr>
          <p:spPr bwMode="auto">
            <a:xfrm>
              <a:off x="754" y="2290"/>
              <a:ext cx="1" cy="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988" name="Rectangle 116"/>
            <p:cNvSpPr>
              <a:spLocks noChangeArrowheads="1"/>
            </p:cNvSpPr>
            <p:nvPr/>
          </p:nvSpPr>
          <p:spPr bwMode="auto">
            <a:xfrm>
              <a:off x="2790" y="2140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>
                  <a:effectLst/>
                </a:rPr>
                <a:t>5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989" name="Rectangle 117"/>
            <p:cNvSpPr>
              <a:spLocks noChangeArrowheads="1"/>
            </p:cNvSpPr>
            <p:nvPr/>
          </p:nvSpPr>
          <p:spPr bwMode="auto">
            <a:xfrm>
              <a:off x="2509" y="2140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>
                  <a:effectLst/>
                </a:rPr>
                <a:t>4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990" name="Rectangle 118"/>
            <p:cNvSpPr>
              <a:spLocks noChangeArrowheads="1"/>
            </p:cNvSpPr>
            <p:nvPr/>
          </p:nvSpPr>
          <p:spPr bwMode="auto">
            <a:xfrm>
              <a:off x="2227" y="2140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>
                  <a:effectLst/>
                </a:rPr>
                <a:t>3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991" name="Rectangle 119"/>
            <p:cNvSpPr>
              <a:spLocks noChangeArrowheads="1"/>
            </p:cNvSpPr>
            <p:nvPr/>
          </p:nvSpPr>
          <p:spPr bwMode="auto">
            <a:xfrm>
              <a:off x="1961" y="2140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>
                  <a:effectLst/>
                </a:rPr>
                <a:t>1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992" name="Rectangle 120"/>
            <p:cNvSpPr>
              <a:spLocks noChangeArrowheads="1"/>
            </p:cNvSpPr>
            <p:nvPr/>
          </p:nvSpPr>
          <p:spPr bwMode="auto">
            <a:xfrm>
              <a:off x="1695" y="2140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>
                  <a:effectLst/>
                </a:rPr>
                <a:t>6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993" name="Rectangle 121"/>
            <p:cNvSpPr>
              <a:spLocks noChangeArrowheads="1"/>
            </p:cNvSpPr>
            <p:nvPr/>
          </p:nvSpPr>
          <p:spPr bwMode="auto">
            <a:xfrm>
              <a:off x="1410" y="2140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>
                  <a:effectLst/>
                </a:rPr>
                <a:t>2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994" name="Rectangle 122"/>
            <p:cNvSpPr>
              <a:spLocks noChangeArrowheads="1"/>
            </p:cNvSpPr>
            <p:nvPr/>
          </p:nvSpPr>
          <p:spPr bwMode="auto">
            <a:xfrm>
              <a:off x="1125" y="2140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>
                  <a:effectLst/>
                </a:rPr>
                <a:t>8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995" name="Rectangle 123"/>
            <p:cNvSpPr>
              <a:spLocks noChangeArrowheads="1"/>
            </p:cNvSpPr>
            <p:nvPr/>
          </p:nvSpPr>
          <p:spPr bwMode="auto">
            <a:xfrm>
              <a:off x="843" y="2140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>
                  <a:effectLst/>
                </a:rPr>
                <a:t>7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996" name="Rectangle 124"/>
            <p:cNvSpPr>
              <a:spLocks noChangeArrowheads="1"/>
            </p:cNvSpPr>
            <p:nvPr/>
          </p:nvSpPr>
          <p:spPr bwMode="auto">
            <a:xfrm>
              <a:off x="2810" y="190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>
                  <a:effectLst/>
                </a:rPr>
                <a:t>5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997" name="Rectangle 125"/>
            <p:cNvSpPr>
              <a:spLocks noChangeArrowheads="1"/>
            </p:cNvSpPr>
            <p:nvPr/>
          </p:nvSpPr>
          <p:spPr bwMode="auto">
            <a:xfrm>
              <a:off x="2527" y="190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>
                  <a:effectLst/>
                </a:rPr>
                <a:t>3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998" name="Rectangle 126"/>
            <p:cNvSpPr>
              <a:spLocks noChangeArrowheads="1"/>
            </p:cNvSpPr>
            <p:nvPr/>
          </p:nvSpPr>
          <p:spPr bwMode="auto">
            <a:xfrm>
              <a:off x="2246" y="190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>
                  <a:effectLst/>
                </a:rPr>
                <a:t>3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999" name="Rectangle 127"/>
            <p:cNvSpPr>
              <a:spLocks noChangeArrowheads="1"/>
            </p:cNvSpPr>
            <p:nvPr/>
          </p:nvSpPr>
          <p:spPr bwMode="auto">
            <a:xfrm>
              <a:off x="1983" y="190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>
                  <a:effectLst/>
                </a:rPr>
                <a:t>3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000" name="Rectangle 128"/>
            <p:cNvSpPr>
              <a:spLocks noChangeArrowheads="1"/>
            </p:cNvSpPr>
            <p:nvPr/>
          </p:nvSpPr>
          <p:spPr bwMode="auto">
            <a:xfrm>
              <a:off x="1715" y="190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>
                  <a:effectLst/>
                </a:rPr>
                <a:t>2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001" name="Rectangle 129"/>
            <p:cNvSpPr>
              <a:spLocks noChangeArrowheads="1"/>
            </p:cNvSpPr>
            <p:nvPr/>
          </p:nvSpPr>
          <p:spPr bwMode="auto">
            <a:xfrm>
              <a:off x="1429" y="190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>
                  <a:effectLst/>
                </a:rPr>
                <a:t>2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002" name="Rectangle 130"/>
            <p:cNvSpPr>
              <a:spLocks noChangeArrowheads="1"/>
            </p:cNvSpPr>
            <p:nvPr/>
          </p:nvSpPr>
          <p:spPr bwMode="auto">
            <a:xfrm>
              <a:off x="1145" y="190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>
                  <a:effectLst/>
                </a:rPr>
                <a:t>1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003" name="Rectangle 131"/>
            <p:cNvSpPr>
              <a:spLocks noChangeArrowheads="1"/>
            </p:cNvSpPr>
            <p:nvPr/>
          </p:nvSpPr>
          <p:spPr bwMode="auto">
            <a:xfrm>
              <a:off x="863" y="190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>
                  <a:effectLst/>
                </a:rPr>
                <a:t>1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004" name="Rectangle 132"/>
            <p:cNvSpPr>
              <a:spLocks noChangeArrowheads="1"/>
            </p:cNvSpPr>
            <p:nvPr/>
          </p:nvSpPr>
          <p:spPr bwMode="auto">
            <a:xfrm>
              <a:off x="542" y="2140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 i="1">
                  <a:effectLst/>
                </a:rPr>
                <a:t>v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005" name="Rectangle 133"/>
            <p:cNvSpPr>
              <a:spLocks noChangeArrowheads="1"/>
            </p:cNvSpPr>
            <p:nvPr/>
          </p:nvSpPr>
          <p:spPr bwMode="auto">
            <a:xfrm>
              <a:off x="530" y="1815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 i="1">
                  <a:effectLst/>
                  <a:latin typeface="Symbol" panose="05050102010706020507" pitchFamily="18" charset="2"/>
                </a:rPr>
                <a:t>r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endParaRPr>
            </a:p>
          </p:txBody>
        </p:sp>
      </p:grpSp>
      <p:sp>
        <p:nvSpPr>
          <p:cNvPr id="79979" name="AutoShape 107"/>
          <p:cNvSpPr>
            <a:spLocks noGrp="1" noChangeArrowheads="1"/>
          </p:cNvSpPr>
          <p:nvPr>
            <p:ph type="title"/>
          </p:nvPr>
        </p:nvSpPr>
        <p:spPr>
          <a:xfrm>
            <a:off x="4787900" y="765175"/>
            <a:ext cx="3311525" cy="935038"/>
          </a:xfrm>
          <a:prstGeom prst="wedgeEllipseCallout">
            <a:avLst>
              <a:gd name="adj1" fmla="val -59829"/>
              <a:gd name="adj2" fmla="val -55264"/>
            </a:avLst>
          </a:prstGeom>
          <a:ln/>
        </p:spPr>
        <p:txBody>
          <a:bodyPr/>
          <a:lstStyle/>
          <a:p>
            <a:r>
              <a:rPr lang="lt-LT" altLang="lt-LT" sz="3600"/>
              <a:t>Pavyzdys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4197350" y="2819400"/>
            <a:ext cx="4572000" cy="3394075"/>
            <a:chOff x="2640" y="1584"/>
            <a:chExt cx="2880" cy="2138"/>
          </a:xfrm>
        </p:grpSpPr>
        <p:sp>
          <p:nvSpPr>
            <p:cNvPr id="79876" name="Freeform 4"/>
            <p:cNvSpPr>
              <a:spLocks/>
            </p:cNvSpPr>
            <p:nvPr/>
          </p:nvSpPr>
          <p:spPr bwMode="auto">
            <a:xfrm>
              <a:off x="2873" y="2649"/>
              <a:ext cx="712" cy="841"/>
            </a:xfrm>
            <a:custGeom>
              <a:avLst/>
              <a:gdLst>
                <a:gd name="T0" fmla="*/ 0 w 712"/>
                <a:gd name="T1" fmla="*/ 0 h 841"/>
                <a:gd name="T2" fmla="*/ 712 w 712"/>
                <a:gd name="T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2" h="841">
                  <a:moveTo>
                    <a:pt x="0" y="0"/>
                  </a:moveTo>
                  <a:lnTo>
                    <a:pt x="712" y="84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877" name="Freeform 5"/>
            <p:cNvSpPr>
              <a:spLocks/>
            </p:cNvSpPr>
            <p:nvPr/>
          </p:nvSpPr>
          <p:spPr bwMode="auto">
            <a:xfrm>
              <a:off x="4503" y="2752"/>
              <a:ext cx="681" cy="47"/>
            </a:xfrm>
            <a:custGeom>
              <a:avLst/>
              <a:gdLst>
                <a:gd name="T0" fmla="*/ 0 w 897"/>
                <a:gd name="T1" fmla="*/ 0 h 1"/>
                <a:gd name="T2" fmla="*/ 897 w 89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7" h="1">
                  <a:moveTo>
                    <a:pt x="0" y="0"/>
                  </a:moveTo>
                  <a:lnTo>
                    <a:pt x="89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878" name="Freeform 6"/>
            <p:cNvSpPr>
              <a:spLocks/>
            </p:cNvSpPr>
            <p:nvPr/>
          </p:nvSpPr>
          <p:spPr bwMode="auto">
            <a:xfrm>
              <a:off x="3626" y="2746"/>
              <a:ext cx="886" cy="780"/>
            </a:xfrm>
            <a:custGeom>
              <a:avLst/>
              <a:gdLst>
                <a:gd name="T0" fmla="*/ 886 w 886"/>
                <a:gd name="T1" fmla="*/ 780 h 780"/>
                <a:gd name="T2" fmla="*/ 0 w 886"/>
                <a:gd name="T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6" h="780">
                  <a:moveTo>
                    <a:pt x="886" y="78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879" name="Freeform 7"/>
            <p:cNvSpPr>
              <a:spLocks/>
            </p:cNvSpPr>
            <p:nvPr/>
          </p:nvSpPr>
          <p:spPr bwMode="auto">
            <a:xfrm>
              <a:off x="4512" y="1789"/>
              <a:ext cx="1" cy="982"/>
            </a:xfrm>
            <a:custGeom>
              <a:avLst/>
              <a:gdLst>
                <a:gd name="T0" fmla="*/ 0 w 1"/>
                <a:gd name="T1" fmla="*/ 0 h 982"/>
                <a:gd name="T2" fmla="*/ 0 w 1"/>
                <a:gd name="T3" fmla="*/ 982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82">
                  <a:moveTo>
                    <a:pt x="0" y="0"/>
                  </a:moveTo>
                  <a:lnTo>
                    <a:pt x="0" y="98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880" name="Freeform 8"/>
            <p:cNvSpPr>
              <a:spLocks/>
            </p:cNvSpPr>
            <p:nvPr/>
          </p:nvSpPr>
          <p:spPr bwMode="auto">
            <a:xfrm>
              <a:off x="2880" y="1816"/>
              <a:ext cx="669" cy="797"/>
            </a:xfrm>
            <a:custGeom>
              <a:avLst/>
              <a:gdLst>
                <a:gd name="T0" fmla="*/ 0 w 669"/>
                <a:gd name="T1" fmla="*/ 797 h 797"/>
                <a:gd name="T2" fmla="*/ 669 w 669"/>
                <a:gd name="T3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9" h="797">
                  <a:moveTo>
                    <a:pt x="0" y="797"/>
                  </a:moveTo>
                  <a:lnTo>
                    <a:pt x="66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881" name="Freeform 9"/>
            <p:cNvSpPr>
              <a:spLocks/>
            </p:cNvSpPr>
            <p:nvPr/>
          </p:nvSpPr>
          <p:spPr bwMode="auto">
            <a:xfrm>
              <a:off x="3635" y="2743"/>
              <a:ext cx="877" cy="3"/>
            </a:xfrm>
            <a:custGeom>
              <a:avLst/>
              <a:gdLst>
                <a:gd name="T0" fmla="*/ 0 w 877"/>
                <a:gd name="T1" fmla="*/ 3 h 3"/>
                <a:gd name="T2" fmla="*/ 877 w 877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7" h="3">
                  <a:moveTo>
                    <a:pt x="0" y="3"/>
                  </a:moveTo>
                  <a:lnTo>
                    <a:pt x="87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882" name="Freeform 10"/>
            <p:cNvSpPr>
              <a:spLocks/>
            </p:cNvSpPr>
            <p:nvPr/>
          </p:nvSpPr>
          <p:spPr bwMode="auto">
            <a:xfrm>
              <a:off x="2880" y="2640"/>
              <a:ext cx="716" cy="103"/>
            </a:xfrm>
            <a:custGeom>
              <a:avLst/>
              <a:gdLst>
                <a:gd name="T0" fmla="*/ 0 w 716"/>
                <a:gd name="T1" fmla="*/ 0 h 103"/>
                <a:gd name="T2" fmla="*/ 716 w 716"/>
                <a:gd name="T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6" h="103">
                  <a:moveTo>
                    <a:pt x="0" y="0"/>
                  </a:moveTo>
                  <a:lnTo>
                    <a:pt x="716" y="10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883" name="Freeform 11"/>
            <p:cNvSpPr>
              <a:spLocks/>
            </p:cNvSpPr>
            <p:nvPr/>
          </p:nvSpPr>
          <p:spPr bwMode="auto">
            <a:xfrm>
              <a:off x="3585" y="2751"/>
              <a:ext cx="27" cy="744"/>
            </a:xfrm>
            <a:custGeom>
              <a:avLst/>
              <a:gdLst>
                <a:gd name="T0" fmla="*/ 0 w 27"/>
                <a:gd name="T1" fmla="*/ 726 h 744"/>
                <a:gd name="T2" fmla="*/ 27 w 27"/>
                <a:gd name="T3" fmla="*/ 744 h 744"/>
                <a:gd name="T4" fmla="*/ 23 w 27"/>
                <a:gd name="T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744">
                  <a:moveTo>
                    <a:pt x="0" y="726"/>
                  </a:moveTo>
                  <a:lnTo>
                    <a:pt x="27" y="744"/>
                  </a:lnTo>
                  <a:lnTo>
                    <a:pt x="2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884" name="Freeform 12"/>
            <p:cNvSpPr>
              <a:spLocks/>
            </p:cNvSpPr>
            <p:nvPr/>
          </p:nvSpPr>
          <p:spPr bwMode="auto">
            <a:xfrm>
              <a:off x="3626" y="1789"/>
              <a:ext cx="895" cy="957"/>
            </a:xfrm>
            <a:custGeom>
              <a:avLst/>
              <a:gdLst>
                <a:gd name="T0" fmla="*/ 895 w 895"/>
                <a:gd name="T1" fmla="*/ 0 h 957"/>
                <a:gd name="T2" fmla="*/ 0 w 895"/>
                <a:gd name="T3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5" h="957">
                  <a:moveTo>
                    <a:pt x="895" y="0"/>
                  </a:moveTo>
                  <a:lnTo>
                    <a:pt x="0" y="95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79885" name="Freeform 13"/>
            <p:cNvSpPr>
              <a:spLocks/>
            </p:cNvSpPr>
            <p:nvPr/>
          </p:nvSpPr>
          <p:spPr bwMode="auto">
            <a:xfrm>
              <a:off x="3596" y="1789"/>
              <a:ext cx="907" cy="47"/>
            </a:xfrm>
            <a:custGeom>
              <a:avLst/>
              <a:gdLst>
                <a:gd name="T0" fmla="*/ 0 w 907"/>
                <a:gd name="T1" fmla="*/ 47 h 47"/>
                <a:gd name="T2" fmla="*/ 907 w 907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7" h="47">
                  <a:moveTo>
                    <a:pt x="0" y="47"/>
                  </a:moveTo>
                  <a:lnTo>
                    <a:pt x="90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grpSp>
          <p:nvGrpSpPr>
            <p:cNvPr id="79886" name="Group 14"/>
            <p:cNvGrpSpPr>
              <a:grpSpLocks/>
            </p:cNvGrpSpPr>
            <p:nvPr/>
          </p:nvGrpSpPr>
          <p:grpSpPr bwMode="auto">
            <a:xfrm>
              <a:off x="4464" y="1680"/>
              <a:ext cx="336" cy="218"/>
              <a:chOff x="2832" y="1632"/>
              <a:chExt cx="336" cy="218"/>
            </a:xfrm>
          </p:grpSpPr>
          <p:sp>
            <p:nvSpPr>
              <p:cNvPr id="79887" name="Text Box 15"/>
              <p:cNvSpPr txBox="1">
                <a:spLocks noChangeArrowheads="1"/>
              </p:cNvSpPr>
              <p:nvPr/>
            </p:nvSpPr>
            <p:spPr bwMode="auto">
              <a:xfrm>
                <a:off x="2928" y="1632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3</a:t>
                </a:r>
              </a:p>
            </p:txBody>
          </p:sp>
          <p:sp>
            <p:nvSpPr>
              <p:cNvPr id="79888" name="Oval 16"/>
              <p:cNvSpPr>
                <a:spLocks noChangeArrowheads="1"/>
              </p:cNvSpPr>
              <p:nvPr/>
            </p:nvSpPr>
            <p:spPr bwMode="auto">
              <a:xfrm>
                <a:off x="2832" y="168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9889" name="Group 17"/>
            <p:cNvGrpSpPr>
              <a:grpSpLocks/>
            </p:cNvGrpSpPr>
            <p:nvPr/>
          </p:nvGrpSpPr>
          <p:grpSpPr bwMode="auto">
            <a:xfrm>
              <a:off x="3408" y="1584"/>
              <a:ext cx="192" cy="288"/>
              <a:chOff x="1872" y="1488"/>
              <a:chExt cx="192" cy="288"/>
            </a:xfrm>
          </p:grpSpPr>
          <p:sp>
            <p:nvSpPr>
              <p:cNvPr id="79890" name="Text Box 18"/>
              <p:cNvSpPr txBox="1">
                <a:spLocks noChangeArrowheads="1"/>
              </p:cNvSpPr>
              <p:nvPr/>
            </p:nvSpPr>
            <p:spPr bwMode="auto">
              <a:xfrm>
                <a:off x="1872" y="14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2</a:t>
                </a:r>
              </a:p>
            </p:txBody>
          </p:sp>
          <p:sp>
            <p:nvSpPr>
              <p:cNvPr id="79891" name="Oval 19"/>
              <p:cNvSpPr>
                <a:spLocks noChangeArrowheads="1"/>
              </p:cNvSpPr>
              <p:nvPr/>
            </p:nvSpPr>
            <p:spPr bwMode="auto">
              <a:xfrm>
                <a:off x="1968" y="168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9892" name="Group 20"/>
            <p:cNvGrpSpPr>
              <a:grpSpLocks/>
            </p:cNvGrpSpPr>
            <p:nvPr/>
          </p:nvGrpSpPr>
          <p:grpSpPr bwMode="auto">
            <a:xfrm>
              <a:off x="4443" y="2496"/>
              <a:ext cx="309" cy="288"/>
              <a:chOff x="2811" y="2448"/>
              <a:chExt cx="309" cy="288"/>
            </a:xfrm>
          </p:grpSpPr>
          <p:sp>
            <p:nvSpPr>
              <p:cNvPr id="79893" name="Text Box 21"/>
              <p:cNvSpPr txBox="1">
                <a:spLocks noChangeArrowheads="1"/>
              </p:cNvSpPr>
              <p:nvPr/>
            </p:nvSpPr>
            <p:spPr bwMode="auto">
              <a:xfrm>
                <a:off x="2880" y="2448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4</a:t>
                </a:r>
              </a:p>
            </p:txBody>
          </p:sp>
          <p:sp>
            <p:nvSpPr>
              <p:cNvPr id="79894" name="Oval 22"/>
              <p:cNvSpPr>
                <a:spLocks noChangeArrowheads="1"/>
              </p:cNvSpPr>
              <p:nvPr/>
            </p:nvSpPr>
            <p:spPr bwMode="auto">
              <a:xfrm>
                <a:off x="2811" y="264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9895" name="Group 23"/>
            <p:cNvGrpSpPr>
              <a:grpSpLocks/>
            </p:cNvGrpSpPr>
            <p:nvPr/>
          </p:nvGrpSpPr>
          <p:grpSpPr bwMode="auto">
            <a:xfrm>
              <a:off x="2640" y="2496"/>
              <a:ext cx="288" cy="298"/>
              <a:chOff x="1008" y="2448"/>
              <a:chExt cx="288" cy="298"/>
            </a:xfrm>
          </p:grpSpPr>
          <p:sp>
            <p:nvSpPr>
              <p:cNvPr id="79896" name="Text Box 24"/>
              <p:cNvSpPr txBox="1">
                <a:spLocks noChangeArrowheads="1"/>
              </p:cNvSpPr>
              <p:nvPr/>
            </p:nvSpPr>
            <p:spPr bwMode="auto">
              <a:xfrm>
                <a:off x="1008" y="249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lt-LT" altLang="lt-LT" sz="2000" b="1">
                  <a:effectLst/>
                </a:endParaRPr>
              </a:p>
            </p:txBody>
          </p:sp>
          <p:sp>
            <p:nvSpPr>
              <p:cNvPr id="79897" name="Text Box 25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lt-LT" altLang="lt-LT" sz="2000" b="1">
                    <a:effectLst/>
                  </a:rPr>
                  <a:t>1</a:t>
                </a:r>
              </a:p>
            </p:txBody>
          </p:sp>
          <p:sp>
            <p:nvSpPr>
              <p:cNvPr id="79898" name="Oval 26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9899" name="Group 27"/>
            <p:cNvGrpSpPr>
              <a:grpSpLocks/>
            </p:cNvGrpSpPr>
            <p:nvPr/>
          </p:nvGrpSpPr>
          <p:grpSpPr bwMode="auto">
            <a:xfrm>
              <a:off x="3456" y="3408"/>
              <a:ext cx="240" cy="314"/>
              <a:chOff x="1872" y="3408"/>
              <a:chExt cx="240" cy="314"/>
            </a:xfrm>
          </p:grpSpPr>
          <p:sp>
            <p:nvSpPr>
              <p:cNvPr id="79900" name="Text Box 28"/>
              <p:cNvSpPr txBox="1">
                <a:spLocks noChangeArrowheads="1"/>
              </p:cNvSpPr>
              <p:nvPr/>
            </p:nvSpPr>
            <p:spPr bwMode="auto">
              <a:xfrm>
                <a:off x="1872" y="3504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6</a:t>
                </a:r>
              </a:p>
            </p:txBody>
          </p:sp>
          <p:sp>
            <p:nvSpPr>
              <p:cNvPr id="79901" name="Oval 29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9902" name="Group 30"/>
            <p:cNvGrpSpPr>
              <a:grpSpLocks/>
            </p:cNvGrpSpPr>
            <p:nvPr/>
          </p:nvGrpSpPr>
          <p:grpSpPr bwMode="auto">
            <a:xfrm>
              <a:off x="3456" y="2496"/>
              <a:ext cx="240" cy="288"/>
              <a:chOff x="1824" y="2448"/>
              <a:chExt cx="240" cy="288"/>
            </a:xfrm>
          </p:grpSpPr>
          <p:sp>
            <p:nvSpPr>
              <p:cNvPr id="79903" name="Text Box 31"/>
              <p:cNvSpPr txBox="1">
                <a:spLocks noChangeArrowheads="1"/>
              </p:cNvSpPr>
              <p:nvPr/>
            </p:nvSpPr>
            <p:spPr bwMode="auto">
              <a:xfrm>
                <a:off x="1824" y="2448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5</a:t>
                </a:r>
              </a:p>
            </p:txBody>
          </p:sp>
          <p:sp>
            <p:nvSpPr>
              <p:cNvPr id="79904" name="Oval 32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9905" name="Group 33"/>
            <p:cNvGrpSpPr>
              <a:grpSpLocks/>
            </p:cNvGrpSpPr>
            <p:nvPr/>
          </p:nvGrpSpPr>
          <p:grpSpPr bwMode="auto">
            <a:xfrm>
              <a:off x="5136" y="2640"/>
              <a:ext cx="384" cy="218"/>
              <a:chOff x="2688" y="2496"/>
              <a:chExt cx="384" cy="218"/>
            </a:xfrm>
          </p:grpSpPr>
          <p:sp>
            <p:nvSpPr>
              <p:cNvPr id="79906" name="Text Box 34"/>
              <p:cNvSpPr txBox="1">
                <a:spLocks noChangeArrowheads="1"/>
              </p:cNvSpPr>
              <p:nvPr/>
            </p:nvSpPr>
            <p:spPr bwMode="auto">
              <a:xfrm>
                <a:off x="2832" y="2496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7</a:t>
                </a:r>
              </a:p>
            </p:txBody>
          </p:sp>
          <p:sp>
            <p:nvSpPr>
              <p:cNvPr id="79907" name="Oval 35"/>
              <p:cNvSpPr>
                <a:spLocks noChangeArrowheads="1"/>
              </p:cNvSpPr>
              <p:nvPr/>
            </p:nvSpPr>
            <p:spPr bwMode="auto">
              <a:xfrm>
                <a:off x="2688" y="2544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79908" name="Group 36"/>
            <p:cNvGrpSpPr>
              <a:grpSpLocks/>
            </p:cNvGrpSpPr>
            <p:nvPr/>
          </p:nvGrpSpPr>
          <p:grpSpPr bwMode="auto">
            <a:xfrm>
              <a:off x="4464" y="3408"/>
              <a:ext cx="384" cy="218"/>
              <a:chOff x="2688" y="2496"/>
              <a:chExt cx="384" cy="218"/>
            </a:xfrm>
          </p:grpSpPr>
          <p:sp>
            <p:nvSpPr>
              <p:cNvPr id="79909" name="Text Box 37"/>
              <p:cNvSpPr txBox="1">
                <a:spLocks noChangeArrowheads="1"/>
              </p:cNvSpPr>
              <p:nvPr/>
            </p:nvSpPr>
            <p:spPr bwMode="auto">
              <a:xfrm>
                <a:off x="2832" y="2496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8</a:t>
                </a:r>
              </a:p>
            </p:txBody>
          </p:sp>
          <p:sp>
            <p:nvSpPr>
              <p:cNvPr id="79910" name="Oval 38"/>
              <p:cNvSpPr>
                <a:spLocks noChangeArrowheads="1"/>
              </p:cNvSpPr>
              <p:nvPr/>
            </p:nvSpPr>
            <p:spPr bwMode="auto">
              <a:xfrm>
                <a:off x="2688" y="2544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</p:grpSp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1073150" y="4953000"/>
            <a:ext cx="1905000" cy="528638"/>
          </a:xfrm>
          <a:prstGeom prst="rect">
            <a:avLst/>
          </a:prstGeom>
          <a:solidFill>
            <a:schemeClr val="tx2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lt-LT" altLang="lt-LT" sz="2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79914" name="Text Box 42"/>
          <p:cNvSpPr txBox="1">
            <a:spLocks noChangeArrowheads="1"/>
          </p:cNvSpPr>
          <p:nvPr/>
        </p:nvSpPr>
        <p:spPr bwMode="auto">
          <a:xfrm>
            <a:off x="506413" y="1773238"/>
            <a:ext cx="8637587" cy="457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rgbClr val="A50021"/>
                </a:solidFill>
                <a:effectLst/>
              </a:rPr>
              <a:t>Mažiausio laipsnio viršūnė</a:t>
            </a:r>
            <a:r>
              <a:rPr lang="lt-LT" altLang="lt-LT" sz="2400">
                <a:solidFill>
                  <a:srgbClr val="A50021"/>
                </a:solidFill>
                <a:effectLst/>
              </a:rPr>
              <a:t>  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grpSp>
        <p:nvGrpSpPr>
          <p:cNvPr id="79952" name="Group 80"/>
          <p:cNvGrpSpPr>
            <a:grpSpLocks/>
          </p:cNvGrpSpPr>
          <p:nvPr/>
        </p:nvGrpSpPr>
        <p:grpSpPr bwMode="auto">
          <a:xfrm>
            <a:off x="3851275" y="3429000"/>
            <a:ext cx="3508375" cy="1436688"/>
            <a:chOff x="2496" y="2064"/>
            <a:chExt cx="2210" cy="905"/>
          </a:xfrm>
        </p:grpSpPr>
        <p:grpSp>
          <p:nvGrpSpPr>
            <p:cNvPr id="79919" name="Group 47"/>
            <p:cNvGrpSpPr>
              <a:grpSpLocks/>
            </p:cNvGrpSpPr>
            <p:nvPr/>
          </p:nvGrpSpPr>
          <p:grpSpPr bwMode="auto">
            <a:xfrm rot="480396">
              <a:off x="2496" y="2064"/>
              <a:ext cx="302" cy="257"/>
              <a:chOff x="2530" y="2479"/>
              <a:chExt cx="227" cy="209"/>
            </a:xfrm>
          </p:grpSpPr>
          <p:sp>
            <p:nvSpPr>
              <p:cNvPr id="79917" name="Freeform 45"/>
              <p:cNvSpPr>
                <a:spLocks/>
              </p:cNvSpPr>
              <p:nvPr/>
            </p:nvSpPr>
            <p:spPr bwMode="auto">
              <a:xfrm>
                <a:off x="2530" y="2479"/>
                <a:ext cx="206" cy="200"/>
              </a:xfrm>
              <a:custGeom>
                <a:avLst/>
                <a:gdLst>
                  <a:gd name="T0" fmla="*/ 206 w 206"/>
                  <a:gd name="T1" fmla="*/ 0 h 200"/>
                  <a:gd name="T2" fmla="*/ 0 w 206"/>
                  <a:gd name="T3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" h="200">
                    <a:moveTo>
                      <a:pt x="206" y="0"/>
                    </a:moveTo>
                    <a:lnTo>
                      <a:pt x="0" y="20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79918" name="Freeform 46"/>
              <p:cNvSpPr>
                <a:spLocks/>
              </p:cNvSpPr>
              <p:nvPr/>
            </p:nvSpPr>
            <p:spPr bwMode="auto">
              <a:xfrm>
                <a:off x="2544" y="2479"/>
                <a:ext cx="213" cy="209"/>
              </a:xfrm>
              <a:custGeom>
                <a:avLst/>
                <a:gdLst>
                  <a:gd name="T0" fmla="*/ 213 w 213"/>
                  <a:gd name="T1" fmla="*/ 209 h 209"/>
                  <a:gd name="T2" fmla="*/ 0 w 213"/>
                  <a:gd name="T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3" h="209">
                    <a:moveTo>
                      <a:pt x="213" y="209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79920" name="Group 48"/>
            <p:cNvGrpSpPr>
              <a:grpSpLocks/>
            </p:cNvGrpSpPr>
            <p:nvPr/>
          </p:nvGrpSpPr>
          <p:grpSpPr bwMode="auto">
            <a:xfrm rot="1227639">
              <a:off x="4456" y="2735"/>
              <a:ext cx="250" cy="234"/>
              <a:chOff x="2530" y="2479"/>
              <a:chExt cx="227" cy="209"/>
            </a:xfrm>
          </p:grpSpPr>
          <p:sp>
            <p:nvSpPr>
              <p:cNvPr id="79921" name="Freeform 49"/>
              <p:cNvSpPr>
                <a:spLocks/>
              </p:cNvSpPr>
              <p:nvPr/>
            </p:nvSpPr>
            <p:spPr bwMode="auto">
              <a:xfrm>
                <a:off x="2530" y="2479"/>
                <a:ext cx="206" cy="200"/>
              </a:xfrm>
              <a:custGeom>
                <a:avLst/>
                <a:gdLst>
                  <a:gd name="T0" fmla="*/ 206 w 206"/>
                  <a:gd name="T1" fmla="*/ 0 h 200"/>
                  <a:gd name="T2" fmla="*/ 0 w 206"/>
                  <a:gd name="T3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" h="200">
                    <a:moveTo>
                      <a:pt x="206" y="0"/>
                    </a:moveTo>
                    <a:lnTo>
                      <a:pt x="0" y="20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79922" name="Freeform 50"/>
              <p:cNvSpPr>
                <a:spLocks/>
              </p:cNvSpPr>
              <p:nvPr/>
            </p:nvSpPr>
            <p:spPr bwMode="auto">
              <a:xfrm>
                <a:off x="2544" y="2479"/>
                <a:ext cx="213" cy="209"/>
              </a:xfrm>
              <a:custGeom>
                <a:avLst/>
                <a:gdLst>
                  <a:gd name="T0" fmla="*/ 213 w 213"/>
                  <a:gd name="T1" fmla="*/ 209 h 209"/>
                  <a:gd name="T2" fmla="*/ 0 w 213"/>
                  <a:gd name="T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3" h="209">
                    <a:moveTo>
                      <a:pt x="213" y="209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</p:grpSp>
      <p:grpSp>
        <p:nvGrpSpPr>
          <p:cNvPr id="79925" name="Group 53"/>
          <p:cNvGrpSpPr>
            <a:grpSpLocks/>
          </p:cNvGrpSpPr>
          <p:nvPr/>
        </p:nvGrpSpPr>
        <p:grpSpPr bwMode="auto">
          <a:xfrm>
            <a:off x="1225550" y="3352800"/>
            <a:ext cx="7162800" cy="2120900"/>
            <a:chOff x="864" y="2016"/>
            <a:chExt cx="4512" cy="1336"/>
          </a:xfrm>
        </p:grpSpPr>
        <p:sp>
          <p:nvSpPr>
            <p:cNvPr id="79915" name="Oval 43"/>
            <p:cNvSpPr>
              <a:spLocks noChangeArrowheads="1"/>
            </p:cNvSpPr>
            <p:nvPr/>
          </p:nvSpPr>
          <p:spPr bwMode="auto">
            <a:xfrm>
              <a:off x="5232" y="2784"/>
              <a:ext cx="144" cy="144"/>
            </a:xfrm>
            <a:prstGeom prst="ellipse">
              <a:avLst/>
            </a:prstGeom>
            <a:solidFill>
              <a:srgbClr val="A5002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9916" name="Oval 44"/>
            <p:cNvSpPr>
              <a:spLocks noChangeArrowheads="1"/>
            </p:cNvSpPr>
            <p:nvPr/>
          </p:nvSpPr>
          <p:spPr bwMode="auto">
            <a:xfrm>
              <a:off x="864" y="2016"/>
              <a:ext cx="240" cy="24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9923" name="Text Box 51"/>
            <p:cNvSpPr txBox="1">
              <a:spLocks noChangeArrowheads="1"/>
            </p:cNvSpPr>
            <p:nvPr/>
          </p:nvSpPr>
          <p:spPr bwMode="auto">
            <a:xfrm>
              <a:off x="1104" y="3072"/>
              <a:ext cx="144" cy="280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 b="1">
                  <a:solidFill>
                    <a:srgbClr val="A5002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</a:p>
          </p:txBody>
        </p:sp>
        <p:cxnSp>
          <p:nvCxnSpPr>
            <p:cNvPr id="79924" name="AutoShape 52"/>
            <p:cNvCxnSpPr>
              <a:cxnSpLocks noChangeShapeType="1"/>
              <a:stCxn id="79916" idx="4"/>
              <a:endCxn id="79923" idx="0"/>
            </p:cNvCxnSpPr>
            <p:nvPr/>
          </p:nvCxnSpPr>
          <p:spPr bwMode="auto">
            <a:xfrm rot="16200000" flipH="1">
              <a:off x="678" y="2574"/>
              <a:ext cx="804" cy="192"/>
            </a:xfrm>
            <a:prstGeom prst="bentConnector3">
              <a:avLst>
                <a:gd name="adj1" fmla="val 49255"/>
              </a:avLst>
            </a:prstGeom>
            <a:noFill/>
            <a:ln w="57150">
              <a:solidFill>
                <a:schemeClr val="tx2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9961" name="Group 89"/>
          <p:cNvGrpSpPr>
            <a:grpSpLocks/>
          </p:cNvGrpSpPr>
          <p:nvPr/>
        </p:nvGrpSpPr>
        <p:grpSpPr bwMode="auto">
          <a:xfrm>
            <a:off x="1682750" y="3352800"/>
            <a:ext cx="5638800" cy="2667000"/>
            <a:chOff x="1152" y="2016"/>
            <a:chExt cx="3552" cy="1680"/>
          </a:xfrm>
        </p:grpSpPr>
        <p:sp>
          <p:nvSpPr>
            <p:cNvPr id="79927" name="Oval 55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solidFill>
              <a:srgbClr val="A5002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9928" name="Oval 56"/>
            <p:cNvSpPr>
              <a:spLocks noChangeArrowheads="1"/>
            </p:cNvSpPr>
            <p:nvPr/>
          </p:nvSpPr>
          <p:spPr bwMode="auto">
            <a:xfrm>
              <a:off x="1152" y="2016"/>
              <a:ext cx="240" cy="24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9929" name="Text Box 57"/>
            <p:cNvSpPr txBox="1">
              <a:spLocks noChangeArrowheads="1"/>
            </p:cNvSpPr>
            <p:nvPr/>
          </p:nvSpPr>
          <p:spPr bwMode="auto">
            <a:xfrm>
              <a:off x="1296" y="3072"/>
              <a:ext cx="144" cy="280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 b="1">
                  <a:solidFill>
                    <a:srgbClr val="A5002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</a:p>
          </p:txBody>
        </p:sp>
        <p:cxnSp>
          <p:nvCxnSpPr>
            <p:cNvPr id="79930" name="AutoShape 58"/>
            <p:cNvCxnSpPr>
              <a:cxnSpLocks noChangeShapeType="1"/>
              <a:stCxn id="79928" idx="4"/>
              <a:endCxn id="79929" idx="0"/>
            </p:cNvCxnSpPr>
            <p:nvPr/>
          </p:nvCxnSpPr>
          <p:spPr bwMode="auto">
            <a:xfrm rot="16200000" flipH="1">
              <a:off x="918" y="2622"/>
              <a:ext cx="804" cy="96"/>
            </a:xfrm>
            <a:prstGeom prst="bentConnector3">
              <a:avLst>
                <a:gd name="adj1" fmla="val 49255"/>
              </a:avLst>
            </a:prstGeom>
            <a:noFill/>
            <a:ln w="57150">
              <a:solidFill>
                <a:schemeClr val="tx2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9933" name="Text Box 61"/>
          <p:cNvSpPr txBox="1">
            <a:spLocks noChangeArrowheads="1"/>
          </p:cNvSpPr>
          <p:nvPr/>
        </p:nvSpPr>
        <p:spPr bwMode="auto">
          <a:xfrm>
            <a:off x="506413" y="2205038"/>
            <a:ext cx="8637587" cy="5762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Iš grafo pašalin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ame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ū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ę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lt-LT" altLang="lt-LT" sz="2400" b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ir jai gretim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ą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ū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ę 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 </a:t>
            </a:r>
          </a:p>
        </p:txBody>
      </p:sp>
      <p:grpSp>
        <p:nvGrpSpPr>
          <p:cNvPr id="79963" name="Group 91"/>
          <p:cNvGrpSpPr>
            <a:grpSpLocks/>
          </p:cNvGrpSpPr>
          <p:nvPr/>
        </p:nvGrpSpPr>
        <p:grpSpPr bwMode="auto">
          <a:xfrm>
            <a:off x="4273550" y="3429000"/>
            <a:ext cx="1616075" cy="1438275"/>
            <a:chOff x="2784" y="2064"/>
            <a:chExt cx="1018" cy="906"/>
          </a:xfrm>
        </p:grpSpPr>
        <p:grpSp>
          <p:nvGrpSpPr>
            <p:cNvPr id="79934" name="Group 62"/>
            <p:cNvGrpSpPr>
              <a:grpSpLocks/>
            </p:cNvGrpSpPr>
            <p:nvPr/>
          </p:nvGrpSpPr>
          <p:grpSpPr bwMode="auto">
            <a:xfrm rot="480396">
              <a:off x="2784" y="2064"/>
              <a:ext cx="302" cy="257"/>
              <a:chOff x="2530" y="2479"/>
              <a:chExt cx="227" cy="209"/>
            </a:xfrm>
          </p:grpSpPr>
          <p:sp>
            <p:nvSpPr>
              <p:cNvPr id="79935" name="Freeform 63"/>
              <p:cNvSpPr>
                <a:spLocks/>
              </p:cNvSpPr>
              <p:nvPr/>
            </p:nvSpPr>
            <p:spPr bwMode="auto">
              <a:xfrm>
                <a:off x="2530" y="2479"/>
                <a:ext cx="206" cy="200"/>
              </a:xfrm>
              <a:custGeom>
                <a:avLst/>
                <a:gdLst>
                  <a:gd name="T0" fmla="*/ 206 w 206"/>
                  <a:gd name="T1" fmla="*/ 0 h 200"/>
                  <a:gd name="T2" fmla="*/ 0 w 206"/>
                  <a:gd name="T3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" h="200">
                    <a:moveTo>
                      <a:pt x="206" y="0"/>
                    </a:moveTo>
                    <a:lnTo>
                      <a:pt x="0" y="20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79936" name="Freeform 64"/>
              <p:cNvSpPr>
                <a:spLocks/>
              </p:cNvSpPr>
              <p:nvPr/>
            </p:nvSpPr>
            <p:spPr bwMode="auto">
              <a:xfrm>
                <a:off x="2544" y="2479"/>
                <a:ext cx="213" cy="209"/>
              </a:xfrm>
              <a:custGeom>
                <a:avLst/>
                <a:gdLst>
                  <a:gd name="T0" fmla="*/ 213 w 213"/>
                  <a:gd name="T1" fmla="*/ 209 h 209"/>
                  <a:gd name="T2" fmla="*/ 0 w 213"/>
                  <a:gd name="T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3" h="209">
                    <a:moveTo>
                      <a:pt x="213" y="209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79943" name="Group 71"/>
            <p:cNvGrpSpPr>
              <a:grpSpLocks/>
            </p:cNvGrpSpPr>
            <p:nvPr/>
          </p:nvGrpSpPr>
          <p:grpSpPr bwMode="auto">
            <a:xfrm rot="196242">
              <a:off x="3552" y="2736"/>
              <a:ext cx="250" cy="234"/>
              <a:chOff x="2530" y="2479"/>
              <a:chExt cx="227" cy="209"/>
            </a:xfrm>
          </p:grpSpPr>
          <p:sp>
            <p:nvSpPr>
              <p:cNvPr id="79944" name="Freeform 72"/>
              <p:cNvSpPr>
                <a:spLocks/>
              </p:cNvSpPr>
              <p:nvPr/>
            </p:nvSpPr>
            <p:spPr bwMode="auto">
              <a:xfrm>
                <a:off x="2530" y="2479"/>
                <a:ext cx="206" cy="200"/>
              </a:xfrm>
              <a:custGeom>
                <a:avLst/>
                <a:gdLst>
                  <a:gd name="T0" fmla="*/ 206 w 206"/>
                  <a:gd name="T1" fmla="*/ 0 h 200"/>
                  <a:gd name="T2" fmla="*/ 0 w 206"/>
                  <a:gd name="T3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" h="200">
                    <a:moveTo>
                      <a:pt x="206" y="0"/>
                    </a:moveTo>
                    <a:lnTo>
                      <a:pt x="0" y="20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79945" name="Freeform 73"/>
              <p:cNvSpPr>
                <a:spLocks/>
              </p:cNvSpPr>
              <p:nvPr/>
            </p:nvSpPr>
            <p:spPr bwMode="auto">
              <a:xfrm>
                <a:off x="2544" y="2479"/>
                <a:ext cx="213" cy="209"/>
              </a:xfrm>
              <a:custGeom>
                <a:avLst/>
                <a:gdLst>
                  <a:gd name="T0" fmla="*/ 213 w 213"/>
                  <a:gd name="T1" fmla="*/ 209 h 209"/>
                  <a:gd name="T2" fmla="*/ 0 w 213"/>
                  <a:gd name="T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3" h="209">
                    <a:moveTo>
                      <a:pt x="213" y="209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</p:grpSp>
      <p:sp>
        <p:nvSpPr>
          <p:cNvPr id="79960" name="Text Box 88"/>
          <p:cNvSpPr txBox="1">
            <a:spLocks noChangeArrowheads="1"/>
          </p:cNvSpPr>
          <p:nvPr/>
        </p:nvSpPr>
        <p:spPr bwMode="auto">
          <a:xfrm>
            <a:off x="506413" y="1773238"/>
            <a:ext cx="8637587" cy="10048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rgbClr val="A50021"/>
                </a:solidFill>
                <a:effectLst/>
              </a:rPr>
              <a:t>Dabar mažiausio laipsnio viršūnė</a:t>
            </a:r>
            <a:r>
              <a:rPr lang="lt-LT" altLang="lt-LT" sz="2400">
                <a:solidFill>
                  <a:srgbClr val="A50021"/>
                </a:solidFill>
                <a:effectLst/>
              </a:rPr>
              <a:t>  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pPr>
              <a:spcBef>
                <a:spcPct val="50000"/>
              </a:spcBef>
            </a:pPr>
            <a:endParaRPr lang="lt-LT" altLang="lt-LT" sz="24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962" name="Text Box 90"/>
          <p:cNvSpPr txBox="1">
            <a:spLocks noChangeArrowheads="1"/>
          </p:cNvSpPr>
          <p:nvPr/>
        </p:nvSpPr>
        <p:spPr bwMode="auto">
          <a:xfrm>
            <a:off x="506413" y="2205038"/>
            <a:ext cx="8637587" cy="5762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Iš grafo pašalin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ame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ū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ę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lt-LT" altLang="lt-LT" sz="2400" b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ir jai gretim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ą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ū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ę 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 </a:t>
            </a:r>
          </a:p>
        </p:txBody>
      </p:sp>
      <p:sp>
        <p:nvSpPr>
          <p:cNvPr id="79964" name="Text Box 92"/>
          <p:cNvSpPr txBox="1">
            <a:spLocks noChangeArrowheads="1"/>
          </p:cNvSpPr>
          <p:nvPr/>
        </p:nvSpPr>
        <p:spPr bwMode="auto">
          <a:xfrm>
            <a:off x="506413" y="1773238"/>
            <a:ext cx="8637587" cy="10048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rgbClr val="A50021"/>
                </a:solidFill>
                <a:effectLst/>
              </a:rPr>
              <a:t>Dabar mažiausio laipsnio viršūnė</a:t>
            </a:r>
            <a:r>
              <a:rPr lang="lt-LT" altLang="lt-LT" sz="2400">
                <a:solidFill>
                  <a:srgbClr val="A50021"/>
                </a:solidFill>
                <a:effectLst/>
              </a:rPr>
              <a:t>  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>
              <a:spcBef>
                <a:spcPct val="50000"/>
              </a:spcBef>
            </a:pPr>
            <a:endParaRPr lang="lt-LT" altLang="lt-LT" sz="24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79967" name="Group 95"/>
          <p:cNvGrpSpPr>
            <a:grpSpLocks/>
          </p:cNvGrpSpPr>
          <p:nvPr/>
        </p:nvGrpSpPr>
        <p:grpSpPr bwMode="auto">
          <a:xfrm>
            <a:off x="2139950" y="3124200"/>
            <a:ext cx="3657600" cy="2330450"/>
            <a:chOff x="1440" y="1872"/>
            <a:chExt cx="2304" cy="1468"/>
          </a:xfrm>
        </p:grpSpPr>
        <p:sp>
          <p:nvSpPr>
            <p:cNvPr id="79954" name="Oval 82"/>
            <p:cNvSpPr>
              <a:spLocks noChangeArrowheads="1"/>
            </p:cNvSpPr>
            <p:nvPr/>
          </p:nvSpPr>
          <p:spPr bwMode="auto">
            <a:xfrm>
              <a:off x="1440" y="2016"/>
              <a:ext cx="240" cy="24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9955" name="Text Box 83"/>
            <p:cNvSpPr txBox="1">
              <a:spLocks noChangeArrowheads="1"/>
            </p:cNvSpPr>
            <p:nvPr/>
          </p:nvSpPr>
          <p:spPr bwMode="auto">
            <a:xfrm>
              <a:off x="1488" y="3072"/>
              <a:ext cx="144" cy="26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 b="1">
                  <a:solidFill>
                    <a:srgbClr val="A5002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cxnSp>
          <p:nvCxnSpPr>
            <p:cNvPr id="79956" name="AutoShape 84"/>
            <p:cNvCxnSpPr>
              <a:cxnSpLocks noChangeShapeType="1"/>
              <a:stCxn id="79954" idx="4"/>
              <a:endCxn id="79955" idx="0"/>
            </p:cNvCxnSpPr>
            <p:nvPr/>
          </p:nvCxnSpPr>
          <p:spPr bwMode="auto">
            <a:xfrm rot="5400000">
              <a:off x="1158" y="2670"/>
              <a:ext cx="804" cy="0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965" name="Oval 93"/>
            <p:cNvSpPr>
              <a:spLocks noChangeArrowheads="1"/>
            </p:cNvSpPr>
            <p:nvPr/>
          </p:nvSpPr>
          <p:spPr bwMode="auto">
            <a:xfrm>
              <a:off x="3600" y="1872"/>
              <a:ext cx="144" cy="144"/>
            </a:xfrm>
            <a:prstGeom prst="ellipse">
              <a:avLst/>
            </a:prstGeom>
            <a:solidFill>
              <a:srgbClr val="A5002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79975" name="Group 103"/>
          <p:cNvGrpSpPr>
            <a:grpSpLocks/>
          </p:cNvGrpSpPr>
          <p:nvPr/>
        </p:nvGrpSpPr>
        <p:grpSpPr bwMode="auto">
          <a:xfrm>
            <a:off x="2520950" y="3352800"/>
            <a:ext cx="3276600" cy="2590800"/>
            <a:chOff x="1680" y="2016"/>
            <a:chExt cx="2064" cy="1632"/>
          </a:xfrm>
        </p:grpSpPr>
        <p:sp>
          <p:nvSpPr>
            <p:cNvPr id="79957" name="Oval 85"/>
            <p:cNvSpPr>
              <a:spLocks noChangeArrowheads="1"/>
            </p:cNvSpPr>
            <p:nvPr/>
          </p:nvSpPr>
          <p:spPr bwMode="auto">
            <a:xfrm>
              <a:off x="1728" y="2016"/>
              <a:ext cx="240" cy="24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79958" name="Text Box 86"/>
            <p:cNvSpPr txBox="1">
              <a:spLocks noChangeArrowheads="1"/>
            </p:cNvSpPr>
            <p:nvPr/>
          </p:nvSpPr>
          <p:spPr bwMode="auto">
            <a:xfrm>
              <a:off x="1680" y="3072"/>
              <a:ext cx="144" cy="280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 b="1">
                  <a:solidFill>
                    <a:srgbClr val="A5002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cxnSp>
          <p:nvCxnSpPr>
            <p:cNvPr id="79959" name="AutoShape 87"/>
            <p:cNvCxnSpPr>
              <a:cxnSpLocks noChangeShapeType="1"/>
              <a:stCxn id="79957" idx="4"/>
              <a:endCxn id="79958" idx="0"/>
            </p:cNvCxnSpPr>
            <p:nvPr/>
          </p:nvCxnSpPr>
          <p:spPr bwMode="auto">
            <a:xfrm rot="5400000">
              <a:off x="1398" y="2622"/>
              <a:ext cx="804" cy="96"/>
            </a:xfrm>
            <a:prstGeom prst="bentConnector3">
              <a:avLst>
                <a:gd name="adj1" fmla="val 49255"/>
              </a:avLst>
            </a:prstGeom>
            <a:noFill/>
            <a:ln w="57150">
              <a:solidFill>
                <a:schemeClr val="tx2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966" name="Oval 94"/>
            <p:cNvSpPr>
              <a:spLocks noChangeArrowheads="1"/>
            </p:cNvSpPr>
            <p:nvPr/>
          </p:nvSpPr>
          <p:spPr bwMode="auto">
            <a:xfrm>
              <a:off x="3600" y="3504"/>
              <a:ext cx="144" cy="144"/>
            </a:xfrm>
            <a:prstGeom prst="ellipse">
              <a:avLst/>
            </a:prstGeom>
            <a:solidFill>
              <a:srgbClr val="A5002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79968" name="Text Box 96"/>
          <p:cNvSpPr txBox="1">
            <a:spLocks noChangeArrowheads="1"/>
          </p:cNvSpPr>
          <p:nvPr/>
        </p:nvSpPr>
        <p:spPr bwMode="auto">
          <a:xfrm>
            <a:off x="506413" y="2205038"/>
            <a:ext cx="8637587" cy="5762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Iš grafo pašalin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ame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ū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ę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lt-LT" altLang="lt-LT" sz="2400" b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ir jai gretim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as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viršūnes 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1, 3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 </a:t>
            </a:r>
          </a:p>
        </p:txBody>
      </p:sp>
      <p:grpSp>
        <p:nvGrpSpPr>
          <p:cNvPr id="79972" name="Group 100"/>
          <p:cNvGrpSpPr>
            <a:grpSpLocks/>
          </p:cNvGrpSpPr>
          <p:nvPr/>
        </p:nvGrpSpPr>
        <p:grpSpPr bwMode="auto">
          <a:xfrm>
            <a:off x="2987675" y="2997200"/>
            <a:ext cx="4359275" cy="1743075"/>
            <a:chOff x="1968" y="1776"/>
            <a:chExt cx="2746" cy="1098"/>
          </a:xfrm>
        </p:grpSpPr>
        <p:grpSp>
          <p:nvGrpSpPr>
            <p:cNvPr id="79937" name="Group 65"/>
            <p:cNvGrpSpPr>
              <a:grpSpLocks/>
            </p:cNvGrpSpPr>
            <p:nvPr/>
          </p:nvGrpSpPr>
          <p:grpSpPr bwMode="auto">
            <a:xfrm rot="480396">
              <a:off x="1968" y="2016"/>
              <a:ext cx="302" cy="257"/>
              <a:chOff x="2530" y="2479"/>
              <a:chExt cx="227" cy="209"/>
            </a:xfrm>
          </p:grpSpPr>
          <p:sp>
            <p:nvSpPr>
              <p:cNvPr id="79938" name="Freeform 66"/>
              <p:cNvSpPr>
                <a:spLocks/>
              </p:cNvSpPr>
              <p:nvPr/>
            </p:nvSpPr>
            <p:spPr bwMode="auto">
              <a:xfrm>
                <a:off x="2530" y="2479"/>
                <a:ext cx="206" cy="200"/>
              </a:xfrm>
              <a:custGeom>
                <a:avLst/>
                <a:gdLst>
                  <a:gd name="T0" fmla="*/ 206 w 206"/>
                  <a:gd name="T1" fmla="*/ 0 h 200"/>
                  <a:gd name="T2" fmla="*/ 0 w 206"/>
                  <a:gd name="T3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" h="200">
                    <a:moveTo>
                      <a:pt x="206" y="0"/>
                    </a:moveTo>
                    <a:lnTo>
                      <a:pt x="0" y="20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79939" name="Freeform 67"/>
              <p:cNvSpPr>
                <a:spLocks/>
              </p:cNvSpPr>
              <p:nvPr/>
            </p:nvSpPr>
            <p:spPr bwMode="auto">
              <a:xfrm>
                <a:off x="2544" y="2479"/>
                <a:ext cx="213" cy="209"/>
              </a:xfrm>
              <a:custGeom>
                <a:avLst/>
                <a:gdLst>
                  <a:gd name="T0" fmla="*/ 213 w 213"/>
                  <a:gd name="T1" fmla="*/ 209 h 209"/>
                  <a:gd name="T2" fmla="*/ 0 w 213"/>
                  <a:gd name="T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3" h="209">
                    <a:moveTo>
                      <a:pt x="213" y="209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79940" name="Group 68"/>
            <p:cNvGrpSpPr>
              <a:grpSpLocks/>
            </p:cNvGrpSpPr>
            <p:nvPr/>
          </p:nvGrpSpPr>
          <p:grpSpPr bwMode="auto">
            <a:xfrm rot="1227639">
              <a:off x="2832" y="2640"/>
              <a:ext cx="250" cy="234"/>
              <a:chOff x="2530" y="2479"/>
              <a:chExt cx="227" cy="209"/>
            </a:xfrm>
          </p:grpSpPr>
          <p:sp>
            <p:nvSpPr>
              <p:cNvPr id="79941" name="Freeform 69"/>
              <p:cNvSpPr>
                <a:spLocks/>
              </p:cNvSpPr>
              <p:nvPr/>
            </p:nvSpPr>
            <p:spPr bwMode="auto">
              <a:xfrm>
                <a:off x="2530" y="2479"/>
                <a:ext cx="206" cy="200"/>
              </a:xfrm>
              <a:custGeom>
                <a:avLst/>
                <a:gdLst>
                  <a:gd name="T0" fmla="*/ 206 w 206"/>
                  <a:gd name="T1" fmla="*/ 0 h 200"/>
                  <a:gd name="T2" fmla="*/ 0 w 206"/>
                  <a:gd name="T3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" h="200">
                    <a:moveTo>
                      <a:pt x="206" y="0"/>
                    </a:moveTo>
                    <a:lnTo>
                      <a:pt x="0" y="20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79942" name="Freeform 70"/>
              <p:cNvSpPr>
                <a:spLocks/>
              </p:cNvSpPr>
              <p:nvPr/>
            </p:nvSpPr>
            <p:spPr bwMode="auto">
              <a:xfrm>
                <a:off x="2544" y="2479"/>
                <a:ext cx="213" cy="209"/>
              </a:xfrm>
              <a:custGeom>
                <a:avLst/>
                <a:gdLst>
                  <a:gd name="T0" fmla="*/ 213 w 213"/>
                  <a:gd name="T1" fmla="*/ 209 h 209"/>
                  <a:gd name="T2" fmla="*/ 0 w 213"/>
                  <a:gd name="T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3" h="209">
                    <a:moveTo>
                      <a:pt x="213" y="209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79946" name="Group 74"/>
            <p:cNvGrpSpPr>
              <a:grpSpLocks/>
            </p:cNvGrpSpPr>
            <p:nvPr/>
          </p:nvGrpSpPr>
          <p:grpSpPr bwMode="auto">
            <a:xfrm rot="1227639">
              <a:off x="4464" y="1776"/>
              <a:ext cx="250" cy="234"/>
              <a:chOff x="2530" y="2479"/>
              <a:chExt cx="227" cy="209"/>
            </a:xfrm>
          </p:grpSpPr>
          <p:sp>
            <p:nvSpPr>
              <p:cNvPr id="79947" name="Freeform 75"/>
              <p:cNvSpPr>
                <a:spLocks/>
              </p:cNvSpPr>
              <p:nvPr/>
            </p:nvSpPr>
            <p:spPr bwMode="auto">
              <a:xfrm>
                <a:off x="2530" y="2479"/>
                <a:ext cx="206" cy="200"/>
              </a:xfrm>
              <a:custGeom>
                <a:avLst/>
                <a:gdLst>
                  <a:gd name="T0" fmla="*/ 206 w 206"/>
                  <a:gd name="T1" fmla="*/ 0 h 200"/>
                  <a:gd name="T2" fmla="*/ 0 w 206"/>
                  <a:gd name="T3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" h="200">
                    <a:moveTo>
                      <a:pt x="206" y="0"/>
                    </a:moveTo>
                    <a:lnTo>
                      <a:pt x="0" y="20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79948" name="Freeform 76"/>
              <p:cNvSpPr>
                <a:spLocks/>
              </p:cNvSpPr>
              <p:nvPr/>
            </p:nvSpPr>
            <p:spPr bwMode="auto">
              <a:xfrm>
                <a:off x="2544" y="2479"/>
                <a:ext cx="213" cy="209"/>
              </a:xfrm>
              <a:custGeom>
                <a:avLst/>
                <a:gdLst>
                  <a:gd name="T0" fmla="*/ 213 w 213"/>
                  <a:gd name="T1" fmla="*/ 209 h 209"/>
                  <a:gd name="T2" fmla="*/ 0 w 213"/>
                  <a:gd name="T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3" h="209">
                    <a:moveTo>
                      <a:pt x="213" y="209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79969" name="Group 97"/>
            <p:cNvGrpSpPr>
              <a:grpSpLocks/>
            </p:cNvGrpSpPr>
            <p:nvPr/>
          </p:nvGrpSpPr>
          <p:grpSpPr bwMode="auto">
            <a:xfrm rot="480396">
              <a:off x="2208" y="2016"/>
              <a:ext cx="302" cy="257"/>
              <a:chOff x="2530" y="2479"/>
              <a:chExt cx="227" cy="209"/>
            </a:xfrm>
          </p:grpSpPr>
          <p:sp>
            <p:nvSpPr>
              <p:cNvPr id="79970" name="Freeform 98"/>
              <p:cNvSpPr>
                <a:spLocks/>
              </p:cNvSpPr>
              <p:nvPr/>
            </p:nvSpPr>
            <p:spPr bwMode="auto">
              <a:xfrm>
                <a:off x="2530" y="2479"/>
                <a:ext cx="206" cy="200"/>
              </a:xfrm>
              <a:custGeom>
                <a:avLst/>
                <a:gdLst>
                  <a:gd name="T0" fmla="*/ 206 w 206"/>
                  <a:gd name="T1" fmla="*/ 0 h 200"/>
                  <a:gd name="T2" fmla="*/ 0 w 206"/>
                  <a:gd name="T3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" h="200">
                    <a:moveTo>
                      <a:pt x="206" y="0"/>
                    </a:moveTo>
                    <a:lnTo>
                      <a:pt x="0" y="20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79971" name="Freeform 99"/>
              <p:cNvSpPr>
                <a:spLocks/>
              </p:cNvSpPr>
              <p:nvPr/>
            </p:nvSpPr>
            <p:spPr bwMode="auto">
              <a:xfrm>
                <a:off x="2544" y="2479"/>
                <a:ext cx="213" cy="209"/>
              </a:xfrm>
              <a:custGeom>
                <a:avLst/>
                <a:gdLst>
                  <a:gd name="T0" fmla="*/ 213 w 213"/>
                  <a:gd name="T1" fmla="*/ 209 h 209"/>
                  <a:gd name="T2" fmla="*/ 0 w 213"/>
                  <a:gd name="T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3" h="209">
                    <a:moveTo>
                      <a:pt x="213" y="209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</p:grpSp>
      <p:sp>
        <p:nvSpPr>
          <p:cNvPr id="79974" name="Text Box 102"/>
          <p:cNvSpPr txBox="1">
            <a:spLocks noChangeArrowheads="1"/>
          </p:cNvSpPr>
          <p:nvPr/>
        </p:nvSpPr>
        <p:spPr bwMode="auto">
          <a:xfrm>
            <a:off x="506413" y="1736725"/>
            <a:ext cx="8637587" cy="1004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rgbClr val="A50021"/>
                </a:solidFill>
                <a:effectLst/>
              </a:rPr>
              <a:t>Dabar mažiausio laipsnio viršūnė</a:t>
            </a:r>
            <a:r>
              <a:rPr lang="lt-LT" altLang="lt-LT" sz="2400">
                <a:solidFill>
                  <a:srgbClr val="A50021"/>
                </a:solidFill>
                <a:effectLst/>
              </a:rPr>
              <a:t>  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pPr>
              <a:spcBef>
                <a:spcPct val="50000"/>
              </a:spcBef>
            </a:pPr>
            <a:endParaRPr lang="lt-LT" altLang="lt-LT" sz="24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973" name="Text Box 101"/>
          <p:cNvSpPr txBox="1">
            <a:spLocks noChangeArrowheads="1"/>
          </p:cNvSpPr>
          <p:nvPr/>
        </p:nvSpPr>
        <p:spPr bwMode="auto">
          <a:xfrm>
            <a:off x="506413" y="2133600"/>
            <a:ext cx="8637587" cy="5762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Iš grafo pašalin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ame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virš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ū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ę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lt-LT" altLang="lt-LT" sz="2400" b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 i="1">
                <a:solidFill>
                  <a:srgbClr val="A50021"/>
                </a:solidFill>
                <a:effectLst/>
                <a:cs typeface="Times New Roman" panose="02020603050405020304" pitchFamily="18" charset="0"/>
              </a:rPr>
              <a:t>ir </a:t>
            </a:r>
            <a:r>
              <a:rPr lang="lt-LT" altLang="lt-LT" sz="2400" b="1" i="1">
                <a:solidFill>
                  <a:srgbClr val="A50021"/>
                </a:solidFill>
                <a:effectLst/>
              </a:rPr>
              <a:t>daugiau viršūnių nėra </a:t>
            </a:r>
          </a:p>
        </p:txBody>
      </p:sp>
      <p:grpSp>
        <p:nvGrpSpPr>
          <p:cNvPr id="79978" name="Group 106"/>
          <p:cNvGrpSpPr>
            <a:grpSpLocks/>
          </p:cNvGrpSpPr>
          <p:nvPr/>
        </p:nvGrpSpPr>
        <p:grpSpPr bwMode="auto">
          <a:xfrm>
            <a:off x="539750" y="5481638"/>
            <a:ext cx="4648200" cy="1293812"/>
            <a:chOff x="432" y="3069"/>
            <a:chExt cx="2928" cy="815"/>
          </a:xfrm>
        </p:grpSpPr>
        <p:sp>
          <p:nvSpPr>
            <p:cNvPr id="79976" name="Text Box 104"/>
            <p:cNvSpPr txBox="1">
              <a:spLocks noChangeArrowheads="1"/>
            </p:cNvSpPr>
            <p:nvPr/>
          </p:nvSpPr>
          <p:spPr bwMode="auto">
            <a:xfrm>
              <a:off x="432" y="3360"/>
              <a:ext cx="2928" cy="5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 b="1">
                  <a:solidFill>
                    <a:srgbClr val="A50021"/>
                  </a:solidFill>
                  <a:effectLst/>
                </a:rPr>
                <a:t>Maksimali nepriklausomų viršūnių aibė</a:t>
              </a:r>
            </a:p>
          </p:txBody>
        </p:sp>
        <p:cxnSp>
          <p:nvCxnSpPr>
            <p:cNvPr id="79977" name="AutoShape 105"/>
            <p:cNvCxnSpPr>
              <a:cxnSpLocks noChangeShapeType="1"/>
              <a:stCxn id="79976" idx="0"/>
              <a:endCxn id="79911" idx="2"/>
            </p:cNvCxnSpPr>
            <p:nvPr/>
          </p:nvCxnSpPr>
          <p:spPr bwMode="auto">
            <a:xfrm rot="5400000" flipH="1">
              <a:off x="1486" y="2951"/>
              <a:ext cx="291" cy="528"/>
            </a:xfrm>
            <a:prstGeom prst="bentConnector3">
              <a:avLst>
                <a:gd name="adj1" fmla="val 49829"/>
              </a:avLst>
            </a:prstGeom>
            <a:noFill/>
            <a:ln w="19050">
              <a:solidFill>
                <a:schemeClr val="tx2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9" dur="500"/>
                                        <p:tgtEl>
                                          <p:spTgt spid="7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1" grpId="0" animBg="1" autoUpdateAnimBg="0"/>
      <p:bldP spid="79914" grpId="0" animBg="1" autoUpdateAnimBg="0"/>
      <p:bldP spid="79933" grpId="0" animBg="1" autoUpdateAnimBg="0"/>
      <p:bldP spid="79960" grpId="0" animBg="1" autoUpdateAnimBg="0"/>
      <p:bldP spid="79962" grpId="0" animBg="1" autoUpdateAnimBg="0"/>
      <p:bldP spid="79964" grpId="0" animBg="1" autoUpdateAnimBg="0"/>
      <p:bldP spid="79968" grpId="0" animBg="1" autoUpdateAnimBg="0"/>
      <p:bldP spid="79974" grpId="0" animBg="1" autoUpdateAnimBg="0"/>
      <p:bldP spid="7997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771353B-624C-43E8-9B33-95B723B1FF40}" type="slidenum">
              <a:rPr lang="lt-LT" altLang="lt-LT"/>
              <a:pPr/>
              <a:t>28</a:t>
            </a:fld>
            <a:endParaRPr lang="lt-LT" altLang="lt-LT"/>
          </a:p>
        </p:txBody>
      </p:sp>
      <p:sp>
        <p:nvSpPr>
          <p:cNvPr id="273414" name="AutoShape 6"/>
          <p:cNvSpPr>
            <a:spLocks noGrp="1" noChangeArrowheads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lt-LT" altLang="lt-LT">
                <a:solidFill>
                  <a:schemeClr val="tx1"/>
                </a:solidFill>
              </a:rPr>
              <a:t>Dominavimo – </a:t>
            </a:r>
            <a:br>
              <a:rPr lang="lt-LT" altLang="lt-LT">
                <a:solidFill>
                  <a:schemeClr val="tx1"/>
                </a:solidFill>
              </a:rPr>
            </a:br>
            <a:r>
              <a:rPr lang="lt-LT" altLang="lt-LT">
                <a:solidFill>
                  <a:schemeClr val="tx1"/>
                </a:solidFill>
              </a:rPr>
              <a:t>išorinio stabilumo skaičius</a:t>
            </a:r>
          </a:p>
        </p:txBody>
      </p:sp>
      <p:sp>
        <p:nvSpPr>
          <p:cNvPr id="273415" name="AutoShape 7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lt-LT" altLang="lt-LT" sz="2800">
                <a:hlinkClick r:id="rId2" action="ppaction://hlinksldjump"/>
              </a:rPr>
              <a:t>Dominuojančioji aibė</a:t>
            </a:r>
            <a:endParaRPr lang="lt-LT" altLang="lt-LT" sz="2800"/>
          </a:p>
          <a:p>
            <a:pPr>
              <a:lnSpc>
                <a:spcPct val="90000"/>
              </a:lnSpc>
            </a:pPr>
            <a:r>
              <a:rPr lang="lt-LT" altLang="lt-LT" sz="2800">
                <a:hlinkClick r:id="rId3" action="ppaction://hlinksldjump"/>
              </a:rPr>
              <a:t>“godus” algoritmas</a:t>
            </a:r>
            <a:endParaRPr lang="lt-LT" altLang="lt-LT" sz="2800"/>
          </a:p>
          <a:p>
            <a:pPr>
              <a:lnSpc>
                <a:spcPct val="90000"/>
              </a:lnSpc>
            </a:pPr>
            <a:r>
              <a:rPr lang="lt-LT" altLang="lt-LT" sz="2800">
                <a:hlinkClick r:id="rId4" action="ppaction://hlinksldjump"/>
              </a:rPr>
              <a:t>Pavyzdys</a:t>
            </a:r>
            <a:endParaRPr lang="lt-LT" altLang="lt-LT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F4D-A4C5-41F6-A20B-925F176B2408}" type="slidenum">
              <a:rPr lang="lt-LT" altLang="lt-LT"/>
              <a:pPr/>
              <a:t>29</a:t>
            </a:fld>
            <a:endParaRPr lang="lt-LT" altLang="lt-LT"/>
          </a:p>
        </p:txBody>
      </p:sp>
      <p:sp>
        <p:nvSpPr>
          <p:cNvPr id="81079" name="AutoShape 18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Dominuojančioji aibė</a:t>
            </a:r>
          </a:p>
        </p:txBody>
      </p:sp>
      <p:sp>
        <p:nvSpPr>
          <p:cNvPr id="81080" name="Rectangle 184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435975" cy="186848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lt-LT" altLang="lt-LT" sz="2400"/>
              <a:t>(</a:t>
            </a:r>
            <a:r>
              <a:rPr lang="lt-LT" altLang="lt-LT" sz="2400" i="1"/>
              <a:t>n,m</a:t>
            </a:r>
            <a:r>
              <a:rPr lang="lt-LT" altLang="lt-LT" sz="2400"/>
              <a:t>) -grafo </a:t>
            </a:r>
            <a:r>
              <a:rPr lang="lt-LT" altLang="lt-LT" sz="2400" i="1"/>
              <a:t>G </a:t>
            </a:r>
            <a:r>
              <a:rPr lang="lt-LT" altLang="lt-LT" sz="2400"/>
              <a:t>= (</a:t>
            </a:r>
            <a:r>
              <a:rPr lang="lt-LT" altLang="lt-LT" sz="2400" i="1"/>
              <a:t>U</a:t>
            </a:r>
            <a:r>
              <a:rPr lang="lt-LT" altLang="lt-LT" sz="2400"/>
              <a:t>, </a:t>
            </a:r>
            <a:r>
              <a:rPr lang="lt-LT" altLang="lt-LT" sz="2400" i="1"/>
              <a:t>V </a:t>
            </a:r>
            <a:r>
              <a:rPr lang="lt-LT" altLang="lt-LT" sz="2400"/>
              <a:t>) viršūnių poaibis </a:t>
            </a:r>
            <a:r>
              <a:rPr lang="lt-LT" altLang="lt-LT" sz="2400" i="1"/>
              <a:t>A</a:t>
            </a:r>
            <a:r>
              <a:rPr lang="lt-LT" altLang="lt-LT" sz="2400"/>
              <a:t>(</a:t>
            </a:r>
            <a:r>
              <a:rPr lang="lt-LT" altLang="lt-LT" sz="2400" i="1"/>
              <a:t>A</a:t>
            </a:r>
            <a:r>
              <a:rPr lang="lt-LT" altLang="lt-LT" sz="2400">
                <a:sym typeface="Symbol" panose="05050102010706020507" pitchFamily="18" charset="2"/>
              </a:rPr>
              <a:t></a:t>
            </a:r>
            <a:r>
              <a:rPr lang="lt-LT" altLang="lt-LT" sz="2400" i="1"/>
              <a:t>V</a:t>
            </a:r>
            <a:r>
              <a:rPr lang="lt-LT" altLang="lt-LT" sz="2400"/>
              <a:t>) yra </a:t>
            </a:r>
            <a:r>
              <a:rPr lang="lt-LT" altLang="lt-LT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dominuojančioji aibė</a:t>
            </a:r>
            <a:r>
              <a:rPr lang="lt-LT" altLang="lt-LT" sz="2400"/>
              <a:t> (kitur literatūroje – </a:t>
            </a:r>
            <a:r>
              <a:rPr lang="lt-LT" altLang="lt-LT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išoriškai stabilioji aibė</a:t>
            </a:r>
            <a:r>
              <a:rPr lang="lt-LT" altLang="lt-LT" sz="2400"/>
              <a:t>), jei kiekviena grafo viršūnė, nepriklausanti poaibiui </a:t>
            </a:r>
            <a:r>
              <a:rPr lang="lt-LT" altLang="lt-LT" sz="2400" i="1"/>
              <a:t>A</a:t>
            </a:r>
            <a:r>
              <a:rPr lang="lt-LT" altLang="lt-LT" sz="2400"/>
              <a:t>, yra gretima bent vienai poaibio </a:t>
            </a:r>
            <a:r>
              <a:rPr lang="lt-LT" altLang="lt-LT" sz="2400" i="1"/>
              <a:t>A</a:t>
            </a:r>
            <a:r>
              <a:rPr lang="lt-LT" altLang="lt-LT" sz="2400"/>
              <a:t> viršūnei, t.y. jei visos likusios grafo viršūnės,nutolusios nuo bent vienos dominuojančios aibės viršūnės</a:t>
            </a:r>
            <a:br>
              <a:rPr lang="lt-LT" altLang="lt-LT" sz="2400"/>
            </a:br>
            <a:r>
              <a:rPr lang="lt-LT" altLang="lt-LT" sz="2400"/>
              <a:t>atstumu, lygiu vienetui.</a:t>
            </a:r>
          </a:p>
        </p:txBody>
      </p:sp>
      <p:grpSp>
        <p:nvGrpSpPr>
          <p:cNvPr id="81030" name="Group 134"/>
          <p:cNvGrpSpPr>
            <a:grpSpLocks/>
          </p:cNvGrpSpPr>
          <p:nvPr/>
        </p:nvGrpSpPr>
        <p:grpSpPr bwMode="auto">
          <a:xfrm>
            <a:off x="5314950" y="3430588"/>
            <a:ext cx="3505200" cy="3394075"/>
            <a:chOff x="3264" y="1779"/>
            <a:chExt cx="2208" cy="2138"/>
          </a:xfrm>
        </p:grpSpPr>
        <p:sp>
          <p:nvSpPr>
            <p:cNvPr id="81029" name="Rectangle 133"/>
            <p:cNvSpPr>
              <a:spLocks noChangeArrowheads="1"/>
            </p:cNvSpPr>
            <p:nvPr/>
          </p:nvSpPr>
          <p:spPr bwMode="auto">
            <a:xfrm>
              <a:off x="3312" y="1824"/>
              <a:ext cx="2112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81009" name="Group 113"/>
            <p:cNvGrpSpPr>
              <a:grpSpLocks/>
            </p:cNvGrpSpPr>
            <p:nvPr/>
          </p:nvGrpSpPr>
          <p:grpSpPr bwMode="auto">
            <a:xfrm>
              <a:off x="3264" y="1779"/>
              <a:ext cx="2208" cy="2138"/>
              <a:chOff x="3264" y="2064"/>
              <a:chExt cx="2208" cy="2138"/>
            </a:xfrm>
          </p:grpSpPr>
          <p:sp>
            <p:nvSpPr>
              <p:cNvPr id="80974" name="Freeform 78"/>
              <p:cNvSpPr>
                <a:spLocks/>
              </p:cNvSpPr>
              <p:nvPr/>
            </p:nvSpPr>
            <p:spPr bwMode="auto">
              <a:xfrm>
                <a:off x="3497" y="3129"/>
                <a:ext cx="712" cy="841"/>
              </a:xfrm>
              <a:custGeom>
                <a:avLst/>
                <a:gdLst>
                  <a:gd name="T0" fmla="*/ 0 w 712"/>
                  <a:gd name="T1" fmla="*/ 0 h 841"/>
                  <a:gd name="T2" fmla="*/ 712 w 712"/>
                  <a:gd name="T3" fmla="*/ 84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841">
                    <a:moveTo>
                      <a:pt x="0" y="0"/>
                    </a:moveTo>
                    <a:lnTo>
                      <a:pt x="712" y="84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0976" name="Freeform 80"/>
              <p:cNvSpPr>
                <a:spLocks/>
              </p:cNvSpPr>
              <p:nvPr/>
            </p:nvSpPr>
            <p:spPr bwMode="auto">
              <a:xfrm>
                <a:off x="4250" y="3226"/>
                <a:ext cx="886" cy="780"/>
              </a:xfrm>
              <a:custGeom>
                <a:avLst/>
                <a:gdLst>
                  <a:gd name="T0" fmla="*/ 886 w 886"/>
                  <a:gd name="T1" fmla="*/ 780 h 780"/>
                  <a:gd name="T2" fmla="*/ 0 w 886"/>
                  <a:gd name="T3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6" h="780">
                    <a:moveTo>
                      <a:pt x="886" y="78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0977" name="Freeform 81"/>
              <p:cNvSpPr>
                <a:spLocks/>
              </p:cNvSpPr>
              <p:nvPr/>
            </p:nvSpPr>
            <p:spPr bwMode="auto">
              <a:xfrm>
                <a:off x="5136" y="2269"/>
                <a:ext cx="1" cy="982"/>
              </a:xfrm>
              <a:custGeom>
                <a:avLst/>
                <a:gdLst>
                  <a:gd name="T0" fmla="*/ 0 w 1"/>
                  <a:gd name="T1" fmla="*/ 0 h 982"/>
                  <a:gd name="T2" fmla="*/ 0 w 1"/>
                  <a:gd name="T3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82">
                    <a:moveTo>
                      <a:pt x="0" y="0"/>
                    </a:moveTo>
                    <a:lnTo>
                      <a:pt x="0" y="98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0978" name="Freeform 82"/>
              <p:cNvSpPr>
                <a:spLocks/>
              </p:cNvSpPr>
              <p:nvPr/>
            </p:nvSpPr>
            <p:spPr bwMode="auto">
              <a:xfrm>
                <a:off x="3504" y="2296"/>
                <a:ext cx="669" cy="797"/>
              </a:xfrm>
              <a:custGeom>
                <a:avLst/>
                <a:gdLst>
                  <a:gd name="T0" fmla="*/ 0 w 669"/>
                  <a:gd name="T1" fmla="*/ 797 h 797"/>
                  <a:gd name="T2" fmla="*/ 669 w 669"/>
                  <a:gd name="T3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9" h="797">
                    <a:moveTo>
                      <a:pt x="0" y="797"/>
                    </a:moveTo>
                    <a:lnTo>
                      <a:pt x="66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0979" name="Freeform 83"/>
              <p:cNvSpPr>
                <a:spLocks/>
              </p:cNvSpPr>
              <p:nvPr/>
            </p:nvSpPr>
            <p:spPr bwMode="auto">
              <a:xfrm>
                <a:off x="4259" y="3223"/>
                <a:ext cx="877" cy="3"/>
              </a:xfrm>
              <a:custGeom>
                <a:avLst/>
                <a:gdLst>
                  <a:gd name="T0" fmla="*/ 0 w 877"/>
                  <a:gd name="T1" fmla="*/ 3 h 3"/>
                  <a:gd name="T2" fmla="*/ 877 w 8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7" h="3">
                    <a:moveTo>
                      <a:pt x="0" y="3"/>
                    </a:moveTo>
                    <a:lnTo>
                      <a:pt x="8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0980" name="Freeform 84"/>
              <p:cNvSpPr>
                <a:spLocks/>
              </p:cNvSpPr>
              <p:nvPr/>
            </p:nvSpPr>
            <p:spPr bwMode="auto">
              <a:xfrm>
                <a:off x="3504" y="3120"/>
                <a:ext cx="716" cy="103"/>
              </a:xfrm>
              <a:custGeom>
                <a:avLst/>
                <a:gdLst>
                  <a:gd name="T0" fmla="*/ 0 w 716"/>
                  <a:gd name="T1" fmla="*/ 0 h 103"/>
                  <a:gd name="T2" fmla="*/ 716 w 716"/>
                  <a:gd name="T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6" h="103">
                    <a:moveTo>
                      <a:pt x="0" y="0"/>
                    </a:moveTo>
                    <a:lnTo>
                      <a:pt x="716" y="10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0981" name="Freeform 85"/>
              <p:cNvSpPr>
                <a:spLocks/>
              </p:cNvSpPr>
              <p:nvPr/>
            </p:nvSpPr>
            <p:spPr bwMode="auto">
              <a:xfrm>
                <a:off x="4209" y="3231"/>
                <a:ext cx="27" cy="744"/>
              </a:xfrm>
              <a:custGeom>
                <a:avLst/>
                <a:gdLst>
                  <a:gd name="T0" fmla="*/ 0 w 27"/>
                  <a:gd name="T1" fmla="*/ 726 h 744"/>
                  <a:gd name="T2" fmla="*/ 27 w 27"/>
                  <a:gd name="T3" fmla="*/ 744 h 744"/>
                  <a:gd name="T4" fmla="*/ 23 w 27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744">
                    <a:moveTo>
                      <a:pt x="0" y="726"/>
                    </a:moveTo>
                    <a:lnTo>
                      <a:pt x="27" y="744"/>
                    </a:lnTo>
                    <a:lnTo>
                      <a:pt x="2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0982" name="Freeform 86"/>
              <p:cNvSpPr>
                <a:spLocks/>
              </p:cNvSpPr>
              <p:nvPr/>
            </p:nvSpPr>
            <p:spPr bwMode="auto">
              <a:xfrm>
                <a:off x="4250" y="2269"/>
                <a:ext cx="895" cy="957"/>
              </a:xfrm>
              <a:custGeom>
                <a:avLst/>
                <a:gdLst>
                  <a:gd name="T0" fmla="*/ 895 w 895"/>
                  <a:gd name="T1" fmla="*/ 0 h 957"/>
                  <a:gd name="T2" fmla="*/ 0 w 895"/>
                  <a:gd name="T3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5" h="957">
                    <a:moveTo>
                      <a:pt x="895" y="0"/>
                    </a:moveTo>
                    <a:lnTo>
                      <a:pt x="0" y="9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0983" name="Freeform 87"/>
              <p:cNvSpPr>
                <a:spLocks/>
              </p:cNvSpPr>
              <p:nvPr/>
            </p:nvSpPr>
            <p:spPr bwMode="auto">
              <a:xfrm>
                <a:off x="4220" y="2269"/>
                <a:ext cx="907" cy="47"/>
              </a:xfrm>
              <a:custGeom>
                <a:avLst/>
                <a:gdLst>
                  <a:gd name="T0" fmla="*/ 0 w 907"/>
                  <a:gd name="T1" fmla="*/ 47 h 47"/>
                  <a:gd name="T2" fmla="*/ 907 w 907"/>
                  <a:gd name="T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7" h="47">
                    <a:moveTo>
                      <a:pt x="0" y="47"/>
                    </a:moveTo>
                    <a:lnTo>
                      <a:pt x="90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grpSp>
            <p:nvGrpSpPr>
              <p:cNvPr id="80984" name="Group 88"/>
              <p:cNvGrpSpPr>
                <a:grpSpLocks/>
              </p:cNvGrpSpPr>
              <p:nvPr/>
            </p:nvGrpSpPr>
            <p:grpSpPr bwMode="auto">
              <a:xfrm>
                <a:off x="5088" y="2160"/>
                <a:ext cx="336" cy="218"/>
                <a:chOff x="2832" y="1632"/>
                <a:chExt cx="336" cy="218"/>
              </a:xfrm>
            </p:grpSpPr>
            <p:sp>
              <p:nvSpPr>
                <p:cNvPr id="8098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928" y="1632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3</a:t>
                  </a:r>
                </a:p>
              </p:txBody>
            </p:sp>
            <p:sp>
              <p:nvSpPr>
                <p:cNvPr id="80986" name="Oval 90"/>
                <p:cNvSpPr>
                  <a:spLocks noChangeArrowheads="1"/>
                </p:cNvSpPr>
                <p:nvPr/>
              </p:nvSpPr>
              <p:spPr bwMode="auto">
                <a:xfrm>
                  <a:off x="2832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0987" name="Group 91"/>
              <p:cNvGrpSpPr>
                <a:grpSpLocks/>
              </p:cNvGrpSpPr>
              <p:nvPr/>
            </p:nvGrpSpPr>
            <p:grpSpPr bwMode="auto">
              <a:xfrm>
                <a:off x="4032" y="2064"/>
                <a:ext cx="192" cy="288"/>
                <a:chOff x="1872" y="1488"/>
                <a:chExt cx="192" cy="288"/>
              </a:xfrm>
            </p:grpSpPr>
            <p:sp>
              <p:nvSpPr>
                <p:cNvPr id="80988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2</a:t>
                  </a:r>
                </a:p>
              </p:txBody>
            </p:sp>
            <p:sp>
              <p:nvSpPr>
                <p:cNvPr id="80989" name="Oval 93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0990" name="Group 94"/>
              <p:cNvGrpSpPr>
                <a:grpSpLocks/>
              </p:cNvGrpSpPr>
              <p:nvPr/>
            </p:nvGrpSpPr>
            <p:grpSpPr bwMode="auto">
              <a:xfrm>
                <a:off x="5067" y="2976"/>
                <a:ext cx="309" cy="288"/>
                <a:chOff x="2811" y="2448"/>
                <a:chExt cx="309" cy="288"/>
              </a:xfrm>
            </p:grpSpPr>
            <p:sp>
              <p:nvSpPr>
                <p:cNvPr id="80991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880" y="2448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4</a:t>
                  </a:r>
                </a:p>
              </p:txBody>
            </p:sp>
            <p:sp>
              <p:nvSpPr>
                <p:cNvPr id="80992" name="Oval 96"/>
                <p:cNvSpPr>
                  <a:spLocks noChangeArrowheads="1"/>
                </p:cNvSpPr>
                <p:nvPr/>
              </p:nvSpPr>
              <p:spPr bwMode="auto">
                <a:xfrm>
                  <a:off x="2811" y="264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0993" name="Group 97"/>
              <p:cNvGrpSpPr>
                <a:grpSpLocks/>
              </p:cNvGrpSpPr>
              <p:nvPr/>
            </p:nvGrpSpPr>
            <p:grpSpPr bwMode="auto">
              <a:xfrm>
                <a:off x="3264" y="2976"/>
                <a:ext cx="288" cy="298"/>
                <a:chOff x="1008" y="2448"/>
                <a:chExt cx="288" cy="298"/>
              </a:xfrm>
            </p:grpSpPr>
            <p:sp>
              <p:nvSpPr>
                <p:cNvPr id="8099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008" y="249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lt-LT" altLang="lt-LT" sz="2000" b="1">
                    <a:effectLst/>
                  </a:endParaRPr>
                </a:p>
              </p:txBody>
            </p:sp>
            <p:sp>
              <p:nvSpPr>
                <p:cNvPr id="8099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008" y="244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lt-LT" altLang="lt-LT" sz="2000" b="1">
                      <a:effectLst/>
                    </a:rPr>
                    <a:t>1</a:t>
                  </a:r>
                </a:p>
              </p:txBody>
            </p:sp>
            <p:sp>
              <p:nvSpPr>
                <p:cNvPr id="80996" name="Oval 100"/>
                <p:cNvSpPr>
                  <a:spLocks noChangeArrowheads="1"/>
                </p:cNvSpPr>
                <p:nvPr/>
              </p:nvSpPr>
              <p:spPr bwMode="auto">
                <a:xfrm>
                  <a:off x="1200" y="2544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0997" name="Group 101"/>
              <p:cNvGrpSpPr>
                <a:grpSpLocks/>
              </p:cNvGrpSpPr>
              <p:nvPr/>
            </p:nvGrpSpPr>
            <p:grpSpPr bwMode="auto">
              <a:xfrm>
                <a:off x="4080" y="3888"/>
                <a:ext cx="240" cy="314"/>
                <a:chOff x="1872" y="3408"/>
                <a:chExt cx="240" cy="314"/>
              </a:xfrm>
            </p:grpSpPr>
            <p:sp>
              <p:nvSpPr>
                <p:cNvPr id="8099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872" y="3504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6</a:t>
                  </a:r>
                </a:p>
              </p:txBody>
            </p:sp>
            <p:sp>
              <p:nvSpPr>
                <p:cNvPr id="80999" name="Oval 103"/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1000" name="Group 104"/>
              <p:cNvGrpSpPr>
                <a:grpSpLocks/>
              </p:cNvGrpSpPr>
              <p:nvPr/>
            </p:nvGrpSpPr>
            <p:grpSpPr bwMode="auto">
              <a:xfrm>
                <a:off x="4080" y="2976"/>
                <a:ext cx="240" cy="288"/>
                <a:chOff x="1824" y="2448"/>
                <a:chExt cx="240" cy="288"/>
              </a:xfrm>
            </p:grpSpPr>
            <p:sp>
              <p:nvSpPr>
                <p:cNvPr id="8100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5</a:t>
                  </a:r>
                </a:p>
              </p:txBody>
            </p:sp>
            <p:sp>
              <p:nvSpPr>
                <p:cNvPr id="81002" name="Oval 106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1006" name="Group 110"/>
              <p:cNvGrpSpPr>
                <a:grpSpLocks/>
              </p:cNvGrpSpPr>
              <p:nvPr/>
            </p:nvGrpSpPr>
            <p:grpSpPr bwMode="auto">
              <a:xfrm>
                <a:off x="5088" y="3888"/>
                <a:ext cx="384" cy="218"/>
                <a:chOff x="2688" y="2496"/>
                <a:chExt cx="384" cy="218"/>
              </a:xfrm>
            </p:grpSpPr>
            <p:sp>
              <p:nvSpPr>
                <p:cNvPr id="8100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832" y="2496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7</a:t>
                  </a:r>
                </a:p>
              </p:txBody>
            </p:sp>
            <p:sp>
              <p:nvSpPr>
                <p:cNvPr id="81008" name="Oval 112"/>
                <p:cNvSpPr>
                  <a:spLocks noChangeArrowheads="1"/>
                </p:cNvSpPr>
                <p:nvPr/>
              </p:nvSpPr>
              <p:spPr bwMode="auto">
                <a:xfrm>
                  <a:off x="2688" y="2544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</p:grpSp>
      <p:grpSp>
        <p:nvGrpSpPr>
          <p:cNvPr id="81015" name="Group 119"/>
          <p:cNvGrpSpPr>
            <a:grpSpLocks/>
          </p:cNvGrpSpPr>
          <p:nvPr/>
        </p:nvGrpSpPr>
        <p:grpSpPr bwMode="auto">
          <a:xfrm>
            <a:off x="5505450" y="3827463"/>
            <a:ext cx="1323975" cy="2620962"/>
            <a:chOff x="3408" y="2109"/>
            <a:chExt cx="834" cy="1651"/>
          </a:xfrm>
        </p:grpSpPr>
        <p:sp>
          <p:nvSpPr>
            <p:cNvPr id="81011" name="Oval 115"/>
            <p:cNvSpPr>
              <a:spLocks noChangeArrowheads="1"/>
            </p:cNvSpPr>
            <p:nvPr/>
          </p:nvSpPr>
          <p:spPr bwMode="auto">
            <a:xfrm flipV="1">
              <a:off x="3408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1012" name="Freeform 116"/>
            <p:cNvSpPr>
              <a:spLocks/>
            </p:cNvSpPr>
            <p:nvPr/>
          </p:nvSpPr>
          <p:spPr bwMode="auto">
            <a:xfrm>
              <a:off x="3573" y="2109"/>
              <a:ext cx="599" cy="732"/>
            </a:xfrm>
            <a:custGeom>
              <a:avLst/>
              <a:gdLst>
                <a:gd name="T0" fmla="*/ 0 w 599"/>
                <a:gd name="T1" fmla="*/ 732 h 732"/>
                <a:gd name="T2" fmla="*/ 599 w 599"/>
                <a:gd name="T3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99" h="732">
                  <a:moveTo>
                    <a:pt x="0" y="732"/>
                  </a:moveTo>
                  <a:lnTo>
                    <a:pt x="599" y="0"/>
                  </a:lnTo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1013" name="Freeform 117"/>
            <p:cNvSpPr>
              <a:spLocks/>
            </p:cNvSpPr>
            <p:nvPr/>
          </p:nvSpPr>
          <p:spPr bwMode="auto">
            <a:xfrm>
              <a:off x="3619" y="2934"/>
              <a:ext cx="623" cy="102"/>
            </a:xfrm>
            <a:custGeom>
              <a:avLst/>
              <a:gdLst>
                <a:gd name="T0" fmla="*/ 0 w 623"/>
                <a:gd name="T1" fmla="*/ 0 h 102"/>
                <a:gd name="T2" fmla="*/ 623 w 623"/>
                <a:gd name="T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3" h="102">
                  <a:moveTo>
                    <a:pt x="0" y="0"/>
                  </a:moveTo>
                  <a:lnTo>
                    <a:pt x="623" y="102"/>
                  </a:lnTo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1014" name="Freeform 118"/>
            <p:cNvSpPr>
              <a:spLocks/>
            </p:cNvSpPr>
            <p:nvPr/>
          </p:nvSpPr>
          <p:spPr bwMode="auto">
            <a:xfrm>
              <a:off x="3573" y="3020"/>
              <a:ext cx="638" cy="740"/>
            </a:xfrm>
            <a:custGeom>
              <a:avLst/>
              <a:gdLst>
                <a:gd name="T0" fmla="*/ 0 w 638"/>
                <a:gd name="T1" fmla="*/ 0 h 740"/>
                <a:gd name="T2" fmla="*/ 638 w 638"/>
                <a:gd name="T3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8" h="740">
                  <a:moveTo>
                    <a:pt x="0" y="0"/>
                  </a:moveTo>
                  <a:lnTo>
                    <a:pt x="638" y="740"/>
                  </a:lnTo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</p:grpSp>
      <p:grpSp>
        <p:nvGrpSpPr>
          <p:cNvPr id="81023" name="Group 127"/>
          <p:cNvGrpSpPr>
            <a:grpSpLocks/>
          </p:cNvGrpSpPr>
          <p:nvPr/>
        </p:nvGrpSpPr>
        <p:grpSpPr bwMode="auto">
          <a:xfrm>
            <a:off x="6938963" y="3616325"/>
            <a:ext cx="1544637" cy="1685925"/>
            <a:chOff x="4258" y="1968"/>
            <a:chExt cx="973" cy="1062"/>
          </a:xfrm>
        </p:grpSpPr>
        <p:sp>
          <p:nvSpPr>
            <p:cNvPr id="81017" name="Oval 121"/>
            <p:cNvSpPr>
              <a:spLocks noChangeArrowheads="1"/>
            </p:cNvSpPr>
            <p:nvPr/>
          </p:nvSpPr>
          <p:spPr bwMode="auto">
            <a:xfrm rot="5212058" flipV="1">
              <a:off x="5039" y="19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1018" name="Freeform 122"/>
            <p:cNvSpPr>
              <a:spLocks/>
            </p:cNvSpPr>
            <p:nvPr/>
          </p:nvSpPr>
          <p:spPr bwMode="auto">
            <a:xfrm>
              <a:off x="4258" y="2102"/>
              <a:ext cx="794" cy="54"/>
            </a:xfrm>
            <a:custGeom>
              <a:avLst/>
              <a:gdLst>
                <a:gd name="T0" fmla="*/ 794 w 794"/>
                <a:gd name="T1" fmla="*/ 0 h 54"/>
                <a:gd name="T2" fmla="*/ 0 w 794"/>
                <a:gd name="T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4" h="54">
                  <a:moveTo>
                    <a:pt x="794" y="0"/>
                  </a:moveTo>
                  <a:lnTo>
                    <a:pt x="0" y="5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1019" name="Freeform 123"/>
            <p:cNvSpPr>
              <a:spLocks/>
            </p:cNvSpPr>
            <p:nvPr/>
          </p:nvSpPr>
          <p:spPr bwMode="auto">
            <a:xfrm>
              <a:off x="5129" y="2178"/>
              <a:ext cx="5" cy="852"/>
            </a:xfrm>
            <a:custGeom>
              <a:avLst/>
              <a:gdLst>
                <a:gd name="T0" fmla="*/ 5 w 5"/>
                <a:gd name="T1" fmla="*/ 0 h 852"/>
                <a:gd name="T2" fmla="*/ 0 w 5"/>
                <a:gd name="T3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852">
                  <a:moveTo>
                    <a:pt x="5" y="0"/>
                  </a:moveTo>
                  <a:lnTo>
                    <a:pt x="0" y="852"/>
                  </a:lnTo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1020" name="Freeform 124"/>
            <p:cNvSpPr>
              <a:spLocks/>
            </p:cNvSpPr>
            <p:nvPr/>
          </p:nvSpPr>
          <p:spPr bwMode="auto">
            <a:xfrm>
              <a:off x="4328" y="2141"/>
              <a:ext cx="778" cy="864"/>
            </a:xfrm>
            <a:custGeom>
              <a:avLst/>
              <a:gdLst>
                <a:gd name="T0" fmla="*/ 778 w 778"/>
                <a:gd name="T1" fmla="*/ 0 h 864"/>
                <a:gd name="T2" fmla="*/ 0 w 778"/>
                <a:gd name="T3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8" h="864">
                  <a:moveTo>
                    <a:pt x="778" y="0"/>
                  </a:moveTo>
                  <a:lnTo>
                    <a:pt x="0" y="86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</p:grpSp>
      <p:grpSp>
        <p:nvGrpSpPr>
          <p:cNvPr id="81024" name="Group 128"/>
          <p:cNvGrpSpPr>
            <a:grpSpLocks/>
          </p:cNvGrpSpPr>
          <p:nvPr/>
        </p:nvGrpSpPr>
        <p:grpSpPr bwMode="auto">
          <a:xfrm>
            <a:off x="7024688" y="5446713"/>
            <a:ext cx="1460500" cy="1217612"/>
            <a:chOff x="4312" y="3121"/>
            <a:chExt cx="920" cy="767"/>
          </a:xfrm>
        </p:grpSpPr>
        <p:sp>
          <p:nvSpPr>
            <p:cNvPr id="81021" name="Oval 125"/>
            <p:cNvSpPr>
              <a:spLocks noChangeArrowheads="1"/>
            </p:cNvSpPr>
            <p:nvPr/>
          </p:nvSpPr>
          <p:spPr bwMode="auto">
            <a:xfrm rot="5212058" flipV="1">
              <a:off x="5040" y="36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1022" name="Freeform 126"/>
            <p:cNvSpPr>
              <a:spLocks/>
            </p:cNvSpPr>
            <p:nvPr/>
          </p:nvSpPr>
          <p:spPr bwMode="auto">
            <a:xfrm>
              <a:off x="4312" y="3121"/>
              <a:ext cx="732" cy="631"/>
            </a:xfrm>
            <a:custGeom>
              <a:avLst/>
              <a:gdLst>
                <a:gd name="T0" fmla="*/ 732 w 732"/>
                <a:gd name="T1" fmla="*/ 631 h 631"/>
                <a:gd name="T2" fmla="*/ 0 w 732"/>
                <a:gd name="T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2" h="631">
                  <a:moveTo>
                    <a:pt x="732" y="63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</p:grpSp>
      <p:sp>
        <p:nvSpPr>
          <p:cNvPr id="81025" name="Text Box 129"/>
          <p:cNvSpPr txBox="1">
            <a:spLocks noChangeArrowheads="1"/>
          </p:cNvSpPr>
          <p:nvPr/>
        </p:nvSpPr>
        <p:spPr bwMode="auto">
          <a:xfrm>
            <a:off x="1560513" y="5087938"/>
            <a:ext cx="16002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A=</a:t>
            </a:r>
          </a:p>
        </p:txBody>
      </p:sp>
      <p:sp>
        <p:nvSpPr>
          <p:cNvPr id="81026" name="Text Box 130"/>
          <p:cNvSpPr txBox="1">
            <a:spLocks noChangeArrowheads="1"/>
          </p:cNvSpPr>
          <p:nvPr/>
        </p:nvSpPr>
        <p:spPr bwMode="auto">
          <a:xfrm>
            <a:off x="2162175" y="5127625"/>
            <a:ext cx="1698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81027" name="Text Box 131"/>
          <p:cNvSpPr txBox="1">
            <a:spLocks noChangeArrowheads="1"/>
          </p:cNvSpPr>
          <p:nvPr/>
        </p:nvSpPr>
        <p:spPr bwMode="auto">
          <a:xfrm>
            <a:off x="2466975" y="5127625"/>
            <a:ext cx="1698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81028" name="Text Box 132"/>
          <p:cNvSpPr txBox="1">
            <a:spLocks noChangeArrowheads="1"/>
          </p:cNvSpPr>
          <p:nvPr/>
        </p:nvSpPr>
        <p:spPr bwMode="auto">
          <a:xfrm>
            <a:off x="2771775" y="5127625"/>
            <a:ext cx="1698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81031" name="Text Box 135"/>
          <p:cNvSpPr txBox="1">
            <a:spLocks noChangeArrowheads="1"/>
          </p:cNvSpPr>
          <p:nvPr/>
        </p:nvSpPr>
        <p:spPr bwMode="auto">
          <a:xfrm>
            <a:off x="1331913" y="4365625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800" b="1">
                <a:effectLst/>
              </a:rPr>
              <a:t>Pavyzdžiui</a:t>
            </a:r>
          </a:p>
        </p:txBody>
      </p:sp>
      <p:grpSp>
        <p:nvGrpSpPr>
          <p:cNvPr id="81032" name="Group 136"/>
          <p:cNvGrpSpPr>
            <a:grpSpLocks/>
          </p:cNvGrpSpPr>
          <p:nvPr/>
        </p:nvGrpSpPr>
        <p:grpSpPr bwMode="auto">
          <a:xfrm>
            <a:off x="5311775" y="3422650"/>
            <a:ext cx="3505200" cy="3394075"/>
            <a:chOff x="3264" y="1779"/>
            <a:chExt cx="2208" cy="2138"/>
          </a:xfrm>
        </p:grpSpPr>
        <p:sp>
          <p:nvSpPr>
            <p:cNvPr id="81033" name="Rectangle 137"/>
            <p:cNvSpPr>
              <a:spLocks noChangeArrowheads="1"/>
            </p:cNvSpPr>
            <p:nvPr/>
          </p:nvSpPr>
          <p:spPr bwMode="auto">
            <a:xfrm>
              <a:off x="3312" y="1824"/>
              <a:ext cx="2112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81034" name="Group 138"/>
            <p:cNvGrpSpPr>
              <a:grpSpLocks/>
            </p:cNvGrpSpPr>
            <p:nvPr/>
          </p:nvGrpSpPr>
          <p:grpSpPr bwMode="auto">
            <a:xfrm>
              <a:off x="3264" y="1779"/>
              <a:ext cx="2208" cy="2138"/>
              <a:chOff x="3264" y="2064"/>
              <a:chExt cx="2208" cy="2138"/>
            </a:xfrm>
          </p:grpSpPr>
          <p:sp>
            <p:nvSpPr>
              <p:cNvPr id="81035" name="Freeform 139"/>
              <p:cNvSpPr>
                <a:spLocks/>
              </p:cNvSpPr>
              <p:nvPr/>
            </p:nvSpPr>
            <p:spPr bwMode="auto">
              <a:xfrm>
                <a:off x="3497" y="3129"/>
                <a:ext cx="712" cy="841"/>
              </a:xfrm>
              <a:custGeom>
                <a:avLst/>
                <a:gdLst>
                  <a:gd name="T0" fmla="*/ 0 w 712"/>
                  <a:gd name="T1" fmla="*/ 0 h 841"/>
                  <a:gd name="T2" fmla="*/ 712 w 712"/>
                  <a:gd name="T3" fmla="*/ 84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841">
                    <a:moveTo>
                      <a:pt x="0" y="0"/>
                    </a:moveTo>
                    <a:lnTo>
                      <a:pt x="712" y="84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1036" name="Freeform 140"/>
              <p:cNvSpPr>
                <a:spLocks/>
              </p:cNvSpPr>
              <p:nvPr/>
            </p:nvSpPr>
            <p:spPr bwMode="auto">
              <a:xfrm>
                <a:off x="4250" y="3226"/>
                <a:ext cx="886" cy="780"/>
              </a:xfrm>
              <a:custGeom>
                <a:avLst/>
                <a:gdLst>
                  <a:gd name="T0" fmla="*/ 886 w 886"/>
                  <a:gd name="T1" fmla="*/ 780 h 780"/>
                  <a:gd name="T2" fmla="*/ 0 w 886"/>
                  <a:gd name="T3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6" h="780">
                    <a:moveTo>
                      <a:pt x="886" y="78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1037" name="Freeform 141"/>
              <p:cNvSpPr>
                <a:spLocks/>
              </p:cNvSpPr>
              <p:nvPr/>
            </p:nvSpPr>
            <p:spPr bwMode="auto">
              <a:xfrm>
                <a:off x="5136" y="2269"/>
                <a:ext cx="1" cy="982"/>
              </a:xfrm>
              <a:custGeom>
                <a:avLst/>
                <a:gdLst>
                  <a:gd name="T0" fmla="*/ 0 w 1"/>
                  <a:gd name="T1" fmla="*/ 0 h 982"/>
                  <a:gd name="T2" fmla="*/ 0 w 1"/>
                  <a:gd name="T3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82">
                    <a:moveTo>
                      <a:pt x="0" y="0"/>
                    </a:moveTo>
                    <a:lnTo>
                      <a:pt x="0" y="98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1038" name="Freeform 142"/>
              <p:cNvSpPr>
                <a:spLocks/>
              </p:cNvSpPr>
              <p:nvPr/>
            </p:nvSpPr>
            <p:spPr bwMode="auto">
              <a:xfrm>
                <a:off x="3504" y="2296"/>
                <a:ext cx="669" cy="797"/>
              </a:xfrm>
              <a:custGeom>
                <a:avLst/>
                <a:gdLst>
                  <a:gd name="T0" fmla="*/ 0 w 669"/>
                  <a:gd name="T1" fmla="*/ 797 h 797"/>
                  <a:gd name="T2" fmla="*/ 669 w 669"/>
                  <a:gd name="T3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9" h="797">
                    <a:moveTo>
                      <a:pt x="0" y="797"/>
                    </a:moveTo>
                    <a:lnTo>
                      <a:pt x="66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1039" name="Freeform 143"/>
              <p:cNvSpPr>
                <a:spLocks/>
              </p:cNvSpPr>
              <p:nvPr/>
            </p:nvSpPr>
            <p:spPr bwMode="auto">
              <a:xfrm>
                <a:off x="4259" y="3223"/>
                <a:ext cx="877" cy="3"/>
              </a:xfrm>
              <a:custGeom>
                <a:avLst/>
                <a:gdLst>
                  <a:gd name="T0" fmla="*/ 0 w 877"/>
                  <a:gd name="T1" fmla="*/ 3 h 3"/>
                  <a:gd name="T2" fmla="*/ 877 w 8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7" h="3">
                    <a:moveTo>
                      <a:pt x="0" y="3"/>
                    </a:moveTo>
                    <a:lnTo>
                      <a:pt x="8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1040" name="Freeform 144"/>
              <p:cNvSpPr>
                <a:spLocks/>
              </p:cNvSpPr>
              <p:nvPr/>
            </p:nvSpPr>
            <p:spPr bwMode="auto">
              <a:xfrm>
                <a:off x="3504" y="3120"/>
                <a:ext cx="716" cy="103"/>
              </a:xfrm>
              <a:custGeom>
                <a:avLst/>
                <a:gdLst>
                  <a:gd name="T0" fmla="*/ 0 w 716"/>
                  <a:gd name="T1" fmla="*/ 0 h 103"/>
                  <a:gd name="T2" fmla="*/ 716 w 716"/>
                  <a:gd name="T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6" h="103">
                    <a:moveTo>
                      <a:pt x="0" y="0"/>
                    </a:moveTo>
                    <a:lnTo>
                      <a:pt x="716" y="10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1041" name="Freeform 145"/>
              <p:cNvSpPr>
                <a:spLocks/>
              </p:cNvSpPr>
              <p:nvPr/>
            </p:nvSpPr>
            <p:spPr bwMode="auto">
              <a:xfrm>
                <a:off x="4209" y="3231"/>
                <a:ext cx="27" cy="744"/>
              </a:xfrm>
              <a:custGeom>
                <a:avLst/>
                <a:gdLst>
                  <a:gd name="T0" fmla="*/ 0 w 27"/>
                  <a:gd name="T1" fmla="*/ 726 h 744"/>
                  <a:gd name="T2" fmla="*/ 27 w 27"/>
                  <a:gd name="T3" fmla="*/ 744 h 744"/>
                  <a:gd name="T4" fmla="*/ 23 w 27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744">
                    <a:moveTo>
                      <a:pt x="0" y="726"/>
                    </a:moveTo>
                    <a:lnTo>
                      <a:pt x="27" y="744"/>
                    </a:lnTo>
                    <a:lnTo>
                      <a:pt x="2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1042" name="Freeform 146"/>
              <p:cNvSpPr>
                <a:spLocks/>
              </p:cNvSpPr>
              <p:nvPr/>
            </p:nvSpPr>
            <p:spPr bwMode="auto">
              <a:xfrm>
                <a:off x="4250" y="2269"/>
                <a:ext cx="895" cy="957"/>
              </a:xfrm>
              <a:custGeom>
                <a:avLst/>
                <a:gdLst>
                  <a:gd name="T0" fmla="*/ 895 w 895"/>
                  <a:gd name="T1" fmla="*/ 0 h 957"/>
                  <a:gd name="T2" fmla="*/ 0 w 895"/>
                  <a:gd name="T3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5" h="957">
                    <a:moveTo>
                      <a:pt x="895" y="0"/>
                    </a:moveTo>
                    <a:lnTo>
                      <a:pt x="0" y="9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1043" name="Freeform 147"/>
              <p:cNvSpPr>
                <a:spLocks/>
              </p:cNvSpPr>
              <p:nvPr/>
            </p:nvSpPr>
            <p:spPr bwMode="auto">
              <a:xfrm>
                <a:off x="4220" y="2269"/>
                <a:ext cx="907" cy="47"/>
              </a:xfrm>
              <a:custGeom>
                <a:avLst/>
                <a:gdLst>
                  <a:gd name="T0" fmla="*/ 0 w 907"/>
                  <a:gd name="T1" fmla="*/ 47 h 47"/>
                  <a:gd name="T2" fmla="*/ 907 w 907"/>
                  <a:gd name="T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7" h="47">
                    <a:moveTo>
                      <a:pt x="0" y="47"/>
                    </a:moveTo>
                    <a:lnTo>
                      <a:pt x="90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grpSp>
            <p:nvGrpSpPr>
              <p:cNvPr id="81044" name="Group 148"/>
              <p:cNvGrpSpPr>
                <a:grpSpLocks/>
              </p:cNvGrpSpPr>
              <p:nvPr/>
            </p:nvGrpSpPr>
            <p:grpSpPr bwMode="auto">
              <a:xfrm>
                <a:off x="5088" y="2160"/>
                <a:ext cx="336" cy="218"/>
                <a:chOff x="2832" y="1632"/>
                <a:chExt cx="336" cy="218"/>
              </a:xfrm>
            </p:grpSpPr>
            <p:sp>
              <p:nvSpPr>
                <p:cNvPr id="8104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2928" y="1632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3</a:t>
                  </a:r>
                </a:p>
              </p:txBody>
            </p:sp>
            <p:sp>
              <p:nvSpPr>
                <p:cNvPr id="81046" name="Oval 150"/>
                <p:cNvSpPr>
                  <a:spLocks noChangeArrowheads="1"/>
                </p:cNvSpPr>
                <p:nvPr/>
              </p:nvSpPr>
              <p:spPr bwMode="auto">
                <a:xfrm>
                  <a:off x="2832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1047" name="Group 151"/>
              <p:cNvGrpSpPr>
                <a:grpSpLocks/>
              </p:cNvGrpSpPr>
              <p:nvPr/>
            </p:nvGrpSpPr>
            <p:grpSpPr bwMode="auto">
              <a:xfrm>
                <a:off x="4032" y="2064"/>
                <a:ext cx="192" cy="288"/>
                <a:chOff x="1872" y="1488"/>
                <a:chExt cx="192" cy="288"/>
              </a:xfrm>
            </p:grpSpPr>
            <p:sp>
              <p:nvSpPr>
                <p:cNvPr id="81048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2</a:t>
                  </a:r>
                </a:p>
              </p:txBody>
            </p:sp>
            <p:sp>
              <p:nvSpPr>
                <p:cNvPr id="81049" name="Oval 153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1050" name="Group 154"/>
              <p:cNvGrpSpPr>
                <a:grpSpLocks/>
              </p:cNvGrpSpPr>
              <p:nvPr/>
            </p:nvGrpSpPr>
            <p:grpSpPr bwMode="auto">
              <a:xfrm>
                <a:off x="5067" y="2976"/>
                <a:ext cx="309" cy="288"/>
                <a:chOff x="2811" y="2448"/>
                <a:chExt cx="309" cy="288"/>
              </a:xfrm>
            </p:grpSpPr>
            <p:sp>
              <p:nvSpPr>
                <p:cNvPr id="8105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880" y="2448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4</a:t>
                  </a:r>
                </a:p>
              </p:txBody>
            </p:sp>
            <p:sp>
              <p:nvSpPr>
                <p:cNvPr id="81052" name="Oval 156"/>
                <p:cNvSpPr>
                  <a:spLocks noChangeArrowheads="1"/>
                </p:cNvSpPr>
                <p:nvPr/>
              </p:nvSpPr>
              <p:spPr bwMode="auto">
                <a:xfrm>
                  <a:off x="2811" y="264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1053" name="Group 157"/>
              <p:cNvGrpSpPr>
                <a:grpSpLocks/>
              </p:cNvGrpSpPr>
              <p:nvPr/>
            </p:nvGrpSpPr>
            <p:grpSpPr bwMode="auto">
              <a:xfrm>
                <a:off x="3264" y="2976"/>
                <a:ext cx="288" cy="298"/>
                <a:chOff x="1008" y="2448"/>
                <a:chExt cx="288" cy="298"/>
              </a:xfrm>
            </p:grpSpPr>
            <p:sp>
              <p:nvSpPr>
                <p:cNvPr id="8105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008" y="249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lt-LT" altLang="lt-LT" sz="2000" b="1">
                    <a:effectLst/>
                  </a:endParaRPr>
                </a:p>
              </p:txBody>
            </p:sp>
            <p:sp>
              <p:nvSpPr>
                <p:cNvPr id="81055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1008" y="244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lt-LT" altLang="lt-LT" sz="2000" b="1">
                      <a:effectLst/>
                    </a:rPr>
                    <a:t>1</a:t>
                  </a:r>
                </a:p>
              </p:txBody>
            </p:sp>
            <p:sp>
              <p:nvSpPr>
                <p:cNvPr id="81056" name="Oval 160"/>
                <p:cNvSpPr>
                  <a:spLocks noChangeArrowheads="1"/>
                </p:cNvSpPr>
                <p:nvPr/>
              </p:nvSpPr>
              <p:spPr bwMode="auto">
                <a:xfrm>
                  <a:off x="1200" y="2544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1057" name="Group 161"/>
              <p:cNvGrpSpPr>
                <a:grpSpLocks/>
              </p:cNvGrpSpPr>
              <p:nvPr/>
            </p:nvGrpSpPr>
            <p:grpSpPr bwMode="auto">
              <a:xfrm>
                <a:off x="4080" y="3888"/>
                <a:ext cx="240" cy="314"/>
                <a:chOff x="1872" y="3408"/>
                <a:chExt cx="240" cy="314"/>
              </a:xfrm>
            </p:grpSpPr>
            <p:sp>
              <p:nvSpPr>
                <p:cNvPr id="81058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872" y="3504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6</a:t>
                  </a:r>
                </a:p>
              </p:txBody>
            </p:sp>
            <p:sp>
              <p:nvSpPr>
                <p:cNvPr id="81059" name="Oval 163"/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1060" name="Group 164"/>
              <p:cNvGrpSpPr>
                <a:grpSpLocks/>
              </p:cNvGrpSpPr>
              <p:nvPr/>
            </p:nvGrpSpPr>
            <p:grpSpPr bwMode="auto">
              <a:xfrm>
                <a:off x="4080" y="2976"/>
                <a:ext cx="240" cy="288"/>
                <a:chOff x="1824" y="2448"/>
                <a:chExt cx="240" cy="288"/>
              </a:xfrm>
            </p:grpSpPr>
            <p:sp>
              <p:nvSpPr>
                <p:cNvPr id="81061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5</a:t>
                  </a:r>
                </a:p>
              </p:txBody>
            </p:sp>
            <p:sp>
              <p:nvSpPr>
                <p:cNvPr id="81062" name="Oval 166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81063" name="Group 167"/>
              <p:cNvGrpSpPr>
                <a:grpSpLocks/>
              </p:cNvGrpSpPr>
              <p:nvPr/>
            </p:nvGrpSpPr>
            <p:grpSpPr bwMode="auto">
              <a:xfrm>
                <a:off x="5088" y="3888"/>
                <a:ext cx="384" cy="218"/>
                <a:chOff x="2688" y="2496"/>
                <a:chExt cx="384" cy="218"/>
              </a:xfrm>
            </p:grpSpPr>
            <p:sp>
              <p:nvSpPr>
                <p:cNvPr id="81064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2832" y="2496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7</a:t>
                  </a:r>
                </a:p>
              </p:txBody>
            </p:sp>
            <p:sp>
              <p:nvSpPr>
                <p:cNvPr id="81065" name="Oval 169"/>
                <p:cNvSpPr>
                  <a:spLocks noChangeArrowheads="1"/>
                </p:cNvSpPr>
                <p:nvPr/>
              </p:nvSpPr>
              <p:spPr bwMode="auto">
                <a:xfrm>
                  <a:off x="2688" y="2544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</p:grpSp>
      <p:grpSp>
        <p:nvGrpSpPr>
          <p:cNvPr id="81074" name="Group 178"/>
          <p:cNvGrpSpPr>
            <a:grpSpLocks/>
          </p:cNvGrpSpPr>
          <p:nvPr/>
        </p:nvGrpSpPr>
        <p:grpSpPr bwMode="auto">
          <a:xfrm>
            <a:off x="5721350" y="3789363"/>
            <a:ext cx="2570163" cy="2681287"/>
            <a:chOff x="1969" y="2008"/>
            <a:chExt cx="1619" cy="1689"/>
          </a:xfrm>
        </p:grpSpPr>
        <p:sp>
          <p:nvSpPr>
            <p:cNvPr id="81067" name="Oval 171"/>
            <p:cNvSpPr>
              <a:spLocks noChangeArrowheads="1"/>
            </p:cNvSpPr>
            <p:nvPr/>
          </p:nvSpPr>
          <p:spPr bwMode="auto">
            <a:xfrm flipV="1">
              <a:off x="2592" y="2835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1068" name="Freeform 172"/>
            <p:cNvSpPr>
              <a:spLocks/>
            </p:cNvSpPr>
            <p:nvPr/>
          </p:nvSpPr>
          <p:spPr bwMode="auto">
            <a:xfrm>
              <a:off x="2787" y="2008"/>
              <a:ext cx="794" cy="849"/>
            </a:xfrm>
            <a:custGeom>
              <a:avLst/>
              <a:gdLst>
                <a:gd name="T0" fmla="*/ 0 w 794"/>
                <a:gd name="T1" fmla="*/ 849 h 849"/>
                <a:gd name="T2" fmla="*/ 794 w 794"/>
                <a:gd name="T3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4" h="849">
                  <a:moveTo>
                    <a:pt x="0" y="849"/>
                  </a:moveTo>
                  <a:lnTo>
                    <a:pt x="794" y="0"/>
                  </a:lnTo>
                </a:path>
              </a:pathLst>
            </a:custGeom>
            <a:solidFill>
              <a:schemeClr val="folHlink"/>
            </a:solidFill>
            <a:ln w="57150">
              <a:solidFill>
                <a:schemeClr val="folHlink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1069" name="Freeform 173"/>
            <p:cNvSpPr>
              <a:spLocks/>
            </p:cNvSpPr>
            <p:nvPr/>
          </p:nvSpPr>
          <p:spPr bwMode="auto">
            <a:xfrm>
              <a:off x="2803" y="2927"/>
              <a:ext cx="778" cy="10"/>
            </a:xfrm>
            <a:custGeom>
              <a:avLst/>
              <a:gdLst>
                <a:gd name="T0" fmla="*/ 0 w 778"/>
                <a:gd name="T1" fmla="*/ 10 h 10"/>
                <a:gd name="T2" fmla="*/ 778 w 778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8" h="10">
                  <a:moveTo>
                    <a:pt x="0" y="10"/>
                  </a:moveTo>
                  <a:lnTo>
                    <a:pt x="778" y="0"/>
                  </a:lnTo>
                </a:path>
              </a:pathLst>
            </a:custGeom>
            <a:solidFill>
              <a:schemeClr val="folHlink"/>
            </a:solidFill>
            <a:ln w="57150">
              <a:solidFill>
                <a:schemeClr val="folHlink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1070" name="Freeform 174"/>
            <p:cNvSpPr>
              <a:spLocks/>
            </p:cNvSpPr>
            <p:nvPr/>
          </p:nvSpPr>
          <p:spPr bwMode="auto">
            <a:xfrm>
              <a:off x="2779" y="2989"/>
              <a:ext cx="809" cy="708"/>
            </a:xfrm>
            <a:custGeom>
              <a:avLst/>
              <a:gdLst>
                <a:gd name="T0" fmla="*/ 0 w 809"/>
                <a:gd name="T1" fmla="*/ 0 h 708"/>
                <a:gd name="T2" fmla="*/ 809 w 809"/>
                <a:gd name="T3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9" h="708">
                  <a:moveTo>
                    <a:pt x="0" y="0"/>
                  </a:moveTo>
                  <a:lnTo>
                    <a:pt x="809" y="708"/>
                  </a:lnTo>
                </a:path>
              </a:pathLst>
            </a:custGeom>
            <a:solidFill>
              <a:schemeClr val="folHlink"/>
            </a:solidFill>
            <a:ln w="57150">
              <a:solidFill>
                <a:schemeClr val="folHlink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1071" name="Freeform 175"/>
            <p:cNvSpPr>
              <a:spLocks/>
            </p:cNvSpPr>
            <p:nvPr/>
          </p:nvSpPr>
          <p:spPr bwMode="auto">
            <a:xfrm>
              <a:off x="1969" y="2833"/>
              <a:ext cx="631" cy="78"/>
            </a:xfrm>
            <a:custGeom>
              <a:avLst/>
              <a:gdLst>
                <a:gd name="T0" fmla="*/ 631 w 631"/>
                <a:gd name="T1" fmla="*/ 78 h 78"/>
                <a:gd name="T2" fmla="*/ 0 w 631"/>
                <a:gd name="T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1" h="78">
                  <a:moveTo>
                    <a:pt x="631" y="78"/>
                  </a:move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57150">
              <a:solidFill>
                <a:schemeClr val="folHlink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1072" name="Freeform 176"/>
            <p:cNvSpPr>
              <a:spLocks/>
            </p:cNvSpPr>
            <p:nvPr/>
          </p:nvSpPr>
          <p:spPr bwMode="auto">
            <a:xfrm>
              <a:off x="2693" y="3036"/>
              <a:ext cx="0" cy="622"/>
            </a:xfrm>
            <a:custGeom>
              <a:avLst/>
              <a:gdLst>
                <a:gd name="T0" fmla="*/ 0 w 1"/>
                <a:gd name="T1" fmla="*/ 0 h 622"/>
                <a:gd name="T2" fmla="*/ 0 w 1"/>
                <a:gd name="T3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22">
                  <a:moveTo>
                    <a:pt x="0" y="0"/>
                  </a:moveTo>
                  <a:lnTo>
                    <a:pt x="0" y="622"/>
                  </a:lnTo>
                </a:path>
              </a:pathLst>
            </a:custGeom>
            <a:solidFill>
              <a:schemeClr val="folHlink"/>
            </a:solidFill>
            <a:ln w="57150">
              <a:solidFill>
                <a:schemeClr val="folHlink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</p:grpSp>
      <p:sp>
        <p:nvSpPr>
          <p:cNvPr id="81073" name="Oval 177"/>
          <p:cNvSpPr>
            <a:spLocks noChangeArrowheads="1"/>
          </p:cNvSpPr>
          <p:nvPr/>
        </p:nvSpPr>
        <p:spPr bwMode="auto">
          <a:xfrm flipV="1">
            <a:off x="6656388" y="3716338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81075" name="Text Box 179"/>
          <p:cNvSpPr txBox="1">
            <a:spLocks noChangeArrowheads="1"/>
          </p:cNvSpPr>
          <p:nvPr/>
        </p:nvSpPr>
        <p:spPr bwMode="auto">
          <a:xfrm>
            <a:off x="1560513" y="5661025"/>
            <a:ext cx="16002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A=</a:t>
            </a:r>
          </a:p>
        </p:txBody>
      </p:sp>
      <p:sp>
        <p:nvSpPr>
          <p:cNvPr id="81076" name="Text Box 180"/>
          <p:cNvSpPr txBox="1">
            <a:spLocks noChangeArrowheads="1"/>
          </p:cNvSpPr>
          <p:nvPr/>
        </p:nvSpPr>
        <p:spPr bwMode="auto">
          <a:xfrm>
            <a:off x="2170113" y="5700713"/>
            <a:ext cx="2286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81077" name="Text Box 181"/>
          <p:cNvSpPr txBox="1">
            <a:spLocks noChangeArrowheads="1"/>
          </p:cNvSpPr>
          <p:nvPr/>
        </p:nvSpPr>
        <p:spPr bwMode="auto">
          <a:xfrm>
            <a:off x="2474913" y="5700713"/>
            <a:ext cx="2286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1" dur="500"/>
                                        <p:tgtEl>
                                          <p:spTgt spid="8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30" dur="500"/>
                                        <p:tgtEl>
                                          <p:spTgt spid="8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39" dur="500"/>
                                        <p:tgtEl>
                                          <p:spTgt spid="8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5" grpId="0" animBg="1" autoUpdateAnimBg="0"/>
      <p:bldP spid="81026" grpId="0" autoUpdateAnimBg="0"/>
      <p:bldP spid="81027" grpId="0" autoUpdateAnimBg="0"/>
      <p:bldP spid="81028" grpId="0" autoUpdateAnimBg="0"/>
      <p:bldP spid="81031" grpId="0" autoUpdateAnimBg="0"/>
      <p:bldP spid="81073" grpId="0" animBg="1"/>
      <p:bldP spid="81075" grpId="0" animBg="1" autoUpdateAnimBg="0"/>
      <p:bldP spid="81076" grpId="0" autoUpdateAnimBg="0"/>
      <p:bldP spid="8107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F6C90F5-7D50-4A85-B6D2-5AD179C17096}" type="slidenum">
              <a:rPr lang="lt-LT" altLang="lt-LT"/>
              <a:pPr/>
              <a:t>3</a:t>
            </a:fld>
            <a:endParaRPr lang="lt-LT" altLang="lt-LT"/>
          </a:p>
        </p:txBody>
      </p:sp>
      <p:sp>
        <p:nvSpPr>
          <p:cNvPr id="275460" name="AutoShape 4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lt-LT" altLang="lt-LT"/>
              <a:t>Ciklomatinis skaičius</a:t>
            </a:r>
          </a:p>
        </p:txBody>
      </p:sp>
      <p:sp>
        <p:nvSpPr>
          <p:cNvPr id="275461" name="AutoShape 5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lt-LT" altLang="lt-LT" sz="2800">
                <a:hlinkClick r:id="rId2" action="ppaction://hlinksldjump"/>
              </a:rPr>
              <a:t>Nepriklausomi ciklai</a:t>
            </a:r>
            <a:endParaRPr lang="lt-LT" altLang="lt-LT" sz="2800"/>
          </a:p>
          <a:p>
            <a:pPr>
              <a:lnSpc>
                <a:spcPct val="90000"/>
              </a:lnSpc>
            </a:pPr>
            <a:r>
              <a:rPr lang="lt-LT" altLang="lt-LT" sz="2800">
                <a:hlinkClick r:id="rId3" action="ppaction://hlinksldjump"/>
              </a:rPr>
              <a:t>Atvirkštinė briauna</a:t>
            </a:r>
            <a:endParaRPr lang="lt-LT" altLang="lt-LT" sz="2800"/>
          </a:p>
          <a:p>
            <a:pPr>
              <a:lnSpc>
                <a:spcPct val="90000"/>
              </a:lnSpc>
            </a:pPr>
            <a:r>
              <a:rPr lang="lt-LT" altLang="lt-LT" sz="2800">
                <a:hlinkClick r:id="rId4" action="ppaction://hlinksldjump"/>
              </a:rPr>
              <a:t>Algoritmas</a:t>
            </a:r>
            <a:endParaRPr lang="lt-LT" altLang="lt-LT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E6A6-E68A-46F6-97C9-D902BED9B674}" type="slidenum">
              <a:rPr lang="lt-LT" altLang="lt-LT"/>
              <a:pPr/>
              <a:t>30</a:t>
            </a:fld>
            <a:endParaRPr lang="lt-LT" altLang="lt-LT"/>
          </a:p>
        </p:txBody>
      </p:sp>
      <p:sp>
        <p:nvSpPr>
          <p:cNvPr id="82954" name="AutoShap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Grafo dominavimo skaičius</a:t>
            </a:r>
          </a:p>
        </p:txBody>
      </p:sp>
      <p:sp>
        <p:nvSpPr>
          <p:cNvPr id="8295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3646487"/>
          </a:xfrm>
        </p:spPr>
        <p:txBody>
          <a:bodyPr/>
          <a:lstStyle/>
          <a:p>
            <a:pPr>
              <a:buFontTx/>
              <a:buNone/>
            </a:pPr>
            <a:r>
              <a:rPr lang="lt-LT" altLang="lt-LT" sz="2400" b="1" i="1"/>
              <a:t>Apibrėžimas</a:t>
            </a:r>
            <a:r>
              <a:rPr lang="lt-LT" altLang="lt-LT" sz="2400"/>
              <a:t>. Dominuojančioji aibė, kurios bet kuris tikrinis poaibis nėra dominuojančioji aibė, vadinama </a:t>
            </a:r>
            <a:r>
              <a:rPr lang="lt-LT" altLang="lt-LT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minimaliąja</a:t>
            </a:r>
            <a:r>
              <a:rPr lang="lt-LT" altLang="lt-LT" sz="2400"/>
              <a:t> dominuojančiąja aibe.</a:t>
            </a:r>
          </a:p>
          <a:p>
            <a:pPr>
              <a:buFontTx/>
              <a:buNone/>
            </a:pPr>
            <a:r>
              <a:rPr lang="lt-LT" altLang="lt-LT" sz="2400" b="1" i="1"/>
              <a:t>Apibrėžimas</a:t>
            </a:r>
            <a:r>
              <a:rPr lang="lt-LT" altLang="lt-LT" sz="2400"/>
              <a:t>. Dominuojančioji aibė, turinti mažiausią elementų skaičių, vadinama </a:t>
            </a:r>
            <a:r>
              <a:rPr lang="lt-LT" altLang="lt-LT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mažiausiąja</a:t>
            </a:r>
            <a:r>
              <a:rPr lang="lt-LT" altLang="lt-LT" sz="2400"/>
              <a:t> dominuojančiąja aibe.</a:t>
            </a:r>
          </a:p>
          <a:p>
            <a:pPr>
              <a:buFontTx/>
              <a:buNone/>
            </a:pPr>
            <a:r>
              <a:rPr lang="lt-LT" altLang="lt-LT" sz="2400" b="1" i="1"/>
              <a:t>Apibrėžimas</a:t>
            </a:r>
            <a:r>
              <a:rPr lang="lt-LT" altLang="lt-LT" sz="2400"/>
              <a:t>. Skaičius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684213" y="5157788"/>
            <a:ext cx="77771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lt-LT" altLang="lt-LT" sz="2400">
                <a:effectLst/>
              </a:rPr>
              <a:t>čia </a:t>
            </a:r>
            <a:r>
              <a:rPr lang="lt-LT" altLang="lt-LT" sz="2400" i="1">
                <a:effectLst/>
              </a:rPr>
              <a:t>T</a:t>
            </a:r>
            <a:r>
              <a:rPr lang="lt-LT" altLang="lt-LT" sz="2400">
                <a:effectLst/>
              </a:rPr>
              <a:t> – grafo </a:t>
            </a:r>
            <a:r>
              <a:rPr lang="lt-LT" altLang="lt-LT" sz="2400" i="1">
                <a:effectLst/>
              </a:rPr>
              <a:t>G</a:t>
            </a:r>
            <a:r>
              <a:rPr lang="lt-LT" altLang="lt-LT" sz="2400">
                <a:effectLst/>
              </a:rPr>
              <a:t> dominuojančiųjų aibių šeima, t.y. mažiausios dominuojančiosios aibės elementų skaičius, vadinamas </a:t>
            </a:r>
            <a:r>
              <a:rPr lang="lt-LT" altLang="lt-LT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grafo dominavimo skaičiumi</a:t>
            </a:r>
            <a:r>
              <a:rPr lang="lt-LT" altLang="lt-LT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lt-LT" altLang="lt-LT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82959" name="Group 15"/>
          <p:cNvGrpSpPr>
            <a:grpSpLocks noChangeAspect="1"/>
          </p:cNvGrpSpPr>
          <p:nvPr/>
        </p:nvGrpSpPr>
        <p:grpSpPr bwMode="auto">
          <a:xfrm>
            <a:off x="4787900" y="4292600"/>
            <a:ext cx="2952750" cy="808038"/>
            <a:chOff x="2381" y="2930"/>
            <a:chExt cx="1322" cy="362"/>
          </a:xfrm>
        </p:grpSpPr>
        <p:sp>
          <p:nvSpPr>
            <p:cNvPr id="82958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381" y="2931"/>
              <a:ext cx="1322" cy="3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3594" y="2953"/>
              <a:ext cx="5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>
                  <a:solidFill>
                    <a:schemeClr val="tx2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1" name="Rectangle 17"/>
            <p:cNvSpPr>
              <a:spLocks noChangeArrowheads="1"/>
            </p:cNvSpPr>
            <p:nvPr/>
          </p:nvSpPr>
          <p:spPr bwMode="auto">
            <a:xfrm>
              <a:off x="3385" y="2953"/>
              <a:ext cx="5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>
                  <a:solidFill>
                    <a:schemeClr val="tx2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2" name="Rectangle 18"/>
            <p:cNvSpPr>
              <a:spLocks noChangeArrowheads="1"/>
            </p:cNvSpPr>
            <p:nvPr/>
          </p:nvSpPr>
          <p:spPr bwMode="auto">
            <a:xfrm>
              <a:off x="3071" y="2953"/>
              <a:ext cx="25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>
                  <a:solidFill>
                    <a:schemeClr val="tx2"/>
                  </a:solidFill>
                  <a:effectLst/>
                </a:rPr>
                <a:t>min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3" name="Rectangle 19"/>
            <p:cNvSpPr>
              <a:spLocks noChangeArrowheads="1"/>
            </p:cNvSpPr>
            <p:nvPr/>
          </p:nvSpPr>
          <p:spPr bwMode="auto">
            <a:xfrm>
              <a:off x="2786" y="2953"/>
              <a:ext cx="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>
                  <a:solidFill>
                    <a:schemeClr val="tx2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2562" y="2953"/>
              <a:ext cx="5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>
                  <a:solidFill>
                    <a:schemeClr val="tx2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3476" y="2953"/>
              <a:ext cx="10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 i="1">
                  <a:solidFill>
                    <a:schemeClr val="tx2"/>
                  </a:solidFill>
                  <a:effectLst/>
                </a:rPr>
                <a:t>A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6" name="Rectangle 22"/>
            <p:cNvSpPr>
              <a:spLocks noChangeArrowheads="1"/>
            </p:cNvSpPr>
            <p:nvPr/>
          </p:nvSpPr>
          <p:spPr bwMode="auto">
            <a:xfrm>
              <a:off x="2630" y="2953"/>
              <a:ext cx="1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 i="1">
                  <a:solidFill>
                    <a:schemeClr val="tx2"/>
                  </a:solidFill>
                  <a:effectLst/>
                </a:rPr>
                <a:t>G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7" name="Rectangle 23"/>
            <p:cNvSpPr>
              <a:spLocks noChangeArrowheads="1"/>
            </p:cNvSpPr>
            <p:nvPr/>
          </p:nvSpPr>
          <p:spPr bwMode="auto">
            <a:xfrm>
              <a:off x="3259" y="3144"/>
              <a:ext cx="69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000" i="1">
                  <a:solidFill>
                    <a:schemeClr val="tx2"/>
                  </a:solidFill>
                  <a:effectLst/>
                </a:rPr>
                <a:t>T</a:t>
              </a:r>
              <a:endParaRPr lang="lt-LT" altLang="lt-LT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8" name="Rectangle 24"/>
            <p:cNvSpPr>
              <a:spLocks noChangeArrowheads="1"/>
            </p:cNvSpPr>
            <p:nvPr/>
          </p:nvSpPr>
          <p:spPr bwMode="auto">
            <a:xfrm>
              <a:off x="3123" y="3144"/>
              <a:ext cx="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000" i="1">
                  <a:solidFill>
                    <a:schemeClr val="tx2"/>
                  </a:solidFill>
                  <a:effectLst/>
                </a:rPr>
                <a:t>A</a:t>
              </a:r>
              <a:endParaRPr lang="lt-LT" altLang="lt-LT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9" name="Rectangle 25"/>
            <p:cNvSpPr>
              <a:spLocks noChangeArrowheads="1"/>
            </p:cNvSpPr>
            <p:nvPr/>
          </p:nvSpPr>
          <p:spPr bwMode="auto">
            <a:xfrm>
              <a:off x="3185" y="3131"/>
              <a:ext cx="8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000">
                  <a:solidFill>
                    <a:schemeClr val="tx2"/>
                  </a:solidFill>
                  <a:effectLst/>
                  <a:latin typeface="Symbol" panose="05050102010706020507" pitchFamily="18" charset="2"/>
                </a:rPr>
                <a:t>Î</a:t>
              </a:r>
              <a:endParaRPr lang="lt-LT" altLang="lt-LT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2906" y="2930"/>
              <a:ext cx="23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lt-LT" altLang="lt-LT" sz="2800">
                  <a:solidFill>
                    <a:schemeClr val="tx2"/>
                  </a:solidFill>
                  <a:effectLst/>
                  <a:latin typeface="Symbol" panose="05050102010706020507" pitchFamily="18" charset="2"/>
                </a:rPr>
                <a:t>=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2424" y="2930"/>
              <a:ext cx="8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800" i="1">
                  <a:solidFill>
                    <a:schemeClr val="tx2"/>
                  </a:solidFill>
                  <a:effectLst/>
                  <a:latin typeface="Symbol" panose="05050102010706020507" pitchFamily="18" charset="2"/>
                </a:rPr>
                <a:t>b</a:t>
              </a:r>
              <a:endParaRPr lang="lt-LT" altLang="lt-LT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E4A0-EBD2-4E2F-9683-1C1F5954FB35}" type="slidenum">
              <a:rPr lang="lt-LT" altLang="lt-LT"/>
              <a:pPr/>
              <a:t>31</a:t>
            </a:fld>
            <a:endParaRPr lang="lt-LT" altLang="lt-LT"/>
          </a:p>
        </p:txBody>
      </p:sp>
      <p:sp>
        <p:nvSpPr>
          <p:cNvPr id="83983" name="AutoShape 1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Padengimo uždavinys</a:t>
            </a:r>
          </a:p>
        </p:txBody>
      </p:sp>
      <p:sp>
        <p:nvSpPr>
          <p:cNvPr id="8398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362950" cy="4708525"/>
          </a:xfrm>
        </p:spPr>
        <p:txBody>
          <a:bodyPr/>
          <a:lstStyle/>
          <a:p>
            <a:pPr>
              <a:buFontTx/>
              <a:buNone/>
            </a:pPr>
            <a:r>
              <a:rPr lang="lt-LT" altLang="lt-LT" sz="2800"/>
              <a:t>Mažiausios dominuojančiosios aibės, o tuo pačiu ir dominavimo skaičiaus radimo uždavinys yra tipiškas padengimo uždavinys.</a:t>
            </a:r>
          </a:p>
          <a:p>
            <a:pPr>
              <a:buFontTx/>
              <a:buNone/>
            </a:pPr>
            <a:r>
              <a:rPr lang="lt-LT" altLang="lt-LT" sz="2800" b="1" i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Padengimo</a:t>
            </a:r>
            <a:r>
              <a:rPr lang="lt-LT" altLang="lt-LT" sz="2800" u="sng"/>
              <a:t> uždavinį galima formuluoti taip: </a:t>
            </a:r>
          </a:p>
          <a:p>
            <a:pPr>
              <a:buFontTx/>
              <a:buNone/>
            </a:pPr>
            <a:r>
              <a:rPr lang="lt-LT" altLang="lt-LT" sz="2800" b="1"/>
              <a:t>Duota</a:t>
            </a:r>
            <a:r>
              <a:rPr lang="lt-LT" altLang="lt-LT" sz="2800"/>
              <a:t> aibė </a:t>
            </a:r>
            <a:r>
              <a:rPr lang="lt-LT" altLang="lt-LT" sz="2800" i="1"/>
              <a:t>S</a:t>
            </a:r>
            <a:r>
              <a:rPr lang="lt-LT" altLang="lt-LT" sz="2800"/>
              <a:t> = {</a:t>
            </a:r>
            <a:r>
              <a:rPr lang="lt-LT" altLang="lt-LT" sz="2800" i="1"/>
              <a:t>s</a:t>
            </a:r>
            <a:r>
              <a:rPr lang="lt-LT" altLang="lt-LT" sz="2800" baseline="-25000"/>
              <a:t>1</a:t>
            </a:r>
            <a:r>
              <a:rPr lang="lt-LT" altLang="lt-LT" sz="2800"/>
              <a:t>,</a:t>
            </a:r>
            <a:r>
              <a:rPr lang="lt-LT" altLang="lt-LT" sz="2800" i="1"/>
              <a:t>s</a:t>
            </a:r>
            <a:r>
              <a:rPr lang="lt-LT" altLang="lt-LT" sz="2800" baseline="-25000"/>
              <a:t>2</a:t>
            </a:r>
            <a:r>
              <a:rPr lang="lt-LT" altLang="lt-LT" sz="2800"/>
              <a:t>,…,</a:t>
            </a:r>
            <a:r>
              <a:rPr lang="lt-LT" altLang="lt-LT" sz="2800" i="1"/>
              <a:t>s</a:t>
            </a:r>
            <a:r>
              <a:rPr lang="lt-LT" altLang="lt-LT" sz="2800" i="1" baseline="-25000"/>
              <a:t>n</a:t>
            </a:r>
            <a:r>
              <a:rPr lang="lt-LT" altLang="lt-LT" sz="2800"/>
              <a:t>}  ir aibės </a:t>
            </a:r>
            <a:r>
              <a:rPr lang="lt-LT" altLang="lt-LT" sz="2800" i="1"/>
              <a:t>S </a:t>
            </a:r>
            <a:r>
              <a:rPr lang="lt-LT" altLang="lt-LT" sz="2800"/>
              <a:t>poaibių šeima </a:t>
            </a:r>
            <a:r>
              <a:rPr lang="lt-LT" altLang="lt-LT" sz="2800" i="1"/>
              <a:t>A</a:t>
            </a:r>
            <a:r>
              <a:rPr lang="lt-LT" altLang="lt-LT" sz="2800"/>
              <a:t> = {</a:t>
            </a:r>
            <a:r>
              <a:rPr lang="lt-LT" altLang="lt-LT" sz="2800" i="1"/>
              <a:t>A</a:t>
            </a:r>
            <a:r>
              <a:rPr lang="lt-LT" altLang="lt-LT" sz="2800" baseline="-25000"/>
              <a:t>1</a:t>
            </a:r>
            <a:r>
              <a:rPr lang="lt-LT" altLang="lt-LT" sz="2800"/>
              <a:t>,</a:t>
            </a:r>
            <a:r>
              <a:rPr lang="lt-LT" altLang="lt-LT" sz="2800" i="1"/>
              <a:t>A</a:t>
            </a:r>
            <a:r>
              <a:rPr lang="lt-LT" altLang="lt-LT" sz="2800" baseline="-25000"/>
              <a:t>2</a:t>
            </a:r>
            <a:r>
              <a:rPr lang="lt-LT" altLang="lt-LT" sz="2800"/>
              <a:t>,…,</a:t>
            </a:r>
            <a:r>
              <a:rPr lang="lt-LT" altLang="lt-LT" sz="2800" i="1"/>
              <a:t>A</a:t>
            </a:r>
            <a:r>
              <a:rPr lang="lt-LT" altLang="lt-LT" sz="2800" i="1" baseline="-25000"/>
              <a:t>n</a:t>
            </a:r>
            <a:r>
              <a:rPr lang="lt-LT" altLang="lt-LT" sz="2800"/>
              <a:t>} </a:t>
            </a:r>
          </a:p>
          <a:p>
            <a:pPr>
              <a:buFontTx/>
              <a:buNone/>
            </a:pPr>
            <a:r>
              <a:rPr lang="lt-LT" altLang="lt-LT" sz="2800" b="1"/>
              <a:t>Rasti</a:t>
            </a:r>
            <a:r>
              <a:rPr lang="lt-LT" altLang="lt-LT" sz="2800"/>
              <a:t> tokį mažiausią poaibių </a:t>
            </a:r>
            <a:r>
              <a:rPr lang="lt-LT" altLang="lt-LT" sz="2800" i="1"/>
              <a:t>A</a:t>
            </a:r>
            <a:r>
              <a:rPr lang="lt-LT" altLang="lt-LT" sz="2800" i="1" baseline="-25000"/>
              <a:t>i</a:t>
            </a:r>
            <a:r>
              <a:rPr lang="lt-LT" altLang="lt-LT" sz="2800"/>
              <a:t> rinkinį (padengimą), kad  kiekvienas aibės </a:t>
            </a:r>
            <a:r>
              <a:rPr lang="lt-LT" altLang="lt-LT" sz="2800" i="1"/>
              <a:t>S</a:t>
            </a:r>
            <a:r>
              <a:rPr lang="lt-LT" altLang="lt-LT" sz="2800"/>
              <a:t> elementas </a:t>
            </a:r>
            <a:r>
              <a:rPr lang="lt-LT" altLang="lt-LT" sz="2800" i="1"/>
              <a:t>s</a:t>
            </a:r>
            <a:r>
              <a:rPr lang="lt-LT" altLang="lt-LT" sz="2800" i="1" baseline="-25000"/>
              <a:t>k</a:t>
            </a:r>
            <a:r>
              <a:rPr lang="lt-LT" altLang="lt-LT" sz="2800" i="1"/>
              <a:t> , k=</a:t>
            </a:r>
            <a:r>
              <a:rPr lang="lt-LT" altLang="lt-LT" sz="2800"/>
              <a:t>1</a:t>
            </a:r>
            <a:r>
              <a:rPr lang="lt-LT" altLang="lt-LT" sz="2800" i="1"/>
              <a:t>…n, </a:t>
            </a:r>
            <a:r>
              <a:rPr lang="lt-LT" altLang="lt-LT" sz="2800"/>
              <a:t>priklausytų (būtų padengtas) bent vienam rinkinio poaibiui </a:t>
            </a:r>
            <a:r>
              <a:rPr lang="lt-LT" altLang="lt-LT" sz="2800" i="1"/>
              <a:t>A</a:t>
            </a:r>
            <a:r>
              <a:rPr lang="lt-LT" altLang="lt-LT" sz="2800" i="1" baseline="-25000"/>
              <a:t>i</a:t>
            </a:r>
            <a:r>
              <a:rPr lang="lt-LT" altLang="lt-LT" sz="28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25E-7053-47B8-AAE3-C446F97698CB}" type="slidenum">
              <a:rPr lang="lt-LT" altLang="lt-LT"/>
              <a:pPr/>
              <a:t>32</a:t>
            </a:fld>
            <a:endParaRPr lang="lt-LT" altLang="lt-LT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“godaus”</a:t>
            </a:r>
            <a:r>
              <a:rPr lang="lt-LT" altLang="lt-LT" sz="3200" b="1">
                <a:effectLst/>
                <a:cs typeface="Times New Roman" panose="02020603050405020304" pitchFamily="18" charset="0"/>
              </a:rPr>
              <a:t> </a:t>
            </a:r>
            <a:r>
              <a:rPr lang="lt-LT" altLang="lt-LT"/>
              <a:t>algoritmo euristika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 sz="2800"/>
              <a:t>Kadangi visi tikslūs padengimo uždavinio sprendimo metodai yra neefektyvūs, tai paprastai šis uždavinys sprendžiamas euristiniais algoritmais.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800"/>
              <a:t> Viena iš populiariausių euristikų yra </a:t>
            </a:r>
            <a:br>
              <a:rPr lang="lt-LT" altLang="lt-LT" sz="2800"/>
            </a:br>
            <a:r>
              <a:rPr lang="lt-LT" altLang="lt-LT" sz="2800" b="1" i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“godaus” algoritmo euristika</a:t>
            </a:r>
            <a:r>
              <a:rPr lang="lt-LT" altLang="lt-LT" sz="2800">
                <a:solidFill>
                  <a:schemeClr val="tx2"/>
                </a:solidFill>
              </a:rPr>
              <a:t>:</a:t>
            </a:r>
            <a:r>
              <a:rPr lang="lt-LT" altLang="lt-LT" sz="2800"/>
              <a:t> </a:t>
            </a:r>
            <a:br>
              <a:rPr lang="lt-LT" altLang="lt-LT" sz="2800"/>
            </a:br>
            <a:r>
              <a:rPr lang="lt-LT" altLang="lt-LT" sz="2800"/>
              <a:t>“kol yra nepadengtų viršūnių, kiekviename žingsnyje į dominuojančiąją aibę (padengimą) įtrauksime tokią aibę </a:t>
            </a:r>
            <a:r>
              <a:rPr lang="lt-LT" altLang="lt-LT" sz="2800" i="1"/>
              <a:t>Av</a:t>
            </a:r>
            <a:r>
              <a:rPr lang="lt-LT" altLang="lt-LT" sz="2800"/>
              <a:t>, kuriai priklauso didžiausias skaičius nepadengtų viršūnių, t.y. tokią viršūnę, kurios laipsnis yra didžiausias”.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06D0-D0A1-4CD0-BBD9-AE2C52C591E6}" type="slidenum">
              <a:rPr lang="lt-LT" altLang="lt-LT"/>
              <a:pPr/>
              <a:t>33</a:t>
            </a:fld>
            <a:endParaRPr lang="lt-LT" altLang="lt-LT"/>
          </a:p>
        </p:txBody>
      </p:sp>
      <p:sp>
        <p:nvSpPr>
          <p:cNvPr id="86034" name="AutoShape 1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Algoritmas</a:t>
            </a:r>
          </a:p>
        </p:txBody>
      </p:sp>
      <p:sp>
        <p:nvSpPr>
          <p:cNvPr id="86035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291512" cy="377348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 sz="2400" i="1"/>
              <a:t>begin</a:t>
            </a:r>
            <a:br>
              <a:rPr lang="lt-LT" altLang="lt-LT" sz="2400" i="1"/>
            </a:br>
            <a:r>
              <a:rPr lang="lt-LT" altLang="lt-LT" sz="2400" i="1"/>
              <a:t>A</a:t>
            </a:r>
            <a:r>
              <a:rPr lang="lt-LT" altLang="lt-LT" sz="2400"/>
              <a:t>:=</a:t>
            </a:r>
            <a:r>
              <a:rPr lang="lt-LT" altLang="lt-LT" sz="2400">
                <a:sym typeface="Symbol" panose="05050102010706020507" pitchFamily="18" charset="2"/>
              </a:rPr>
              <a:t></a:t>
            </a:r>
            <a:r>
              <a:rPr lang="lt-LT" altLang="lt-LT" sz="2400"/>
              <a:t> {</a:t>
            </a:r>
            <a:r>
              <a:rPr lang="lt-LT" altLang="lt-LT" sz="2400" i="1"/>
              <a:t>A – mažiausioji dominuojančioji aibė</a:t>
            </a:r>
            <a:r>
              <a:rPr lang="lt-LT" altLang="lt-LT" sz="2400"/>
              <a:t>};</a:t>
            </a:r>
            <a:br>
              <a:rPr lang="lt-LT" altLang="lt-LT" sz="2400"/>
            </a:br>
            <a:r>
              <a:rPr lang="lt-LT" altLang="lt-LT" sz="2400" i="1"/>
              <a:t>while “grafas turi viršūnių” do</a:t>
            </a:r>
            <a:endParaRPr lang="lt-LT" altLang="lt-LT" sz="2400"/>
          </a:p>
          <a:p>
            <a:pPr lvl="2">
              <a:lnSpc>
                <a:spcPct val="90000"/>
              </a:lnSpc>
              <a:buFontTx/>
              <a:buNone/>
            </a:pPr>
            <a:r>
              <a:rPr lang="lt-LT" altLang="lt-LT" i="1"/>
              <a:t>begin</a:t>
            </a:r>
            <a:endParaRPr lang="lt-LT" altLang="lt-LT"/>
          </a:p>
          <a:p>
            <a:pPr lvl="2">
              <a:lnSpc>
                <a:spcPct val="90000"/>
              </a:lnSpc>
              <a:buFontTx/>
              <a:buNone/>
            </a:pPr>
            <a:r>
              <a:rPr lang="lt-LT" altLang="lt-LT" i="1"/>
              <a:t>   Rasti didžiausio laipsnio viršūnę v;</a:t>
            </a:r>
            <a:br>
              <a:rPr lang="lt-LT" altLang="lt-LT" i="1"/>
            </a:br>
            <a:r>
              <a:rPr lang="lt-LT" altLang="lt-LT" i="1"/>
              <a:t>A </a:t>
            </a:r>
            <a:r>
              <a:rPr lang="lt-LT" altLang="lt-LT"/>
              <a:t>:= </a:t>
            </a:r>
            <a:r>
              <a:rPr lang="lt-LT" altLang="lt-LT" i="1"/>
              <a:t>A </a:t>
            </a:r>
            <a:r>
              <a:rPr lang="lt-LT" altLang="lt-LT">
                <a:sym typeface="Symbol" panose="05050102010706020507" pitchFamily="18" charset="2"/>
              </a:rPr>
              <a:t></a:t>
            </a:r>
            <a:r>
              <a:rPr lang="lt-LT" altLang="lt-LT"/>
              <a:t> { </a:t>
            </a:r>
            <a:r>
              <a:rPr lang="lt-LT" altLang="lt-LT" i="1"/>
              <a:t>v </a:t>
            </a:r>
            <a:r>
              <a:rPr lang="lt-LT" altLang="lt-LT"/>
              <a:t>};</a:t>
            </a:r>
            <a:r>
              <a:rPr lang="lt-LT" altLang="lt-LT" i="1"/>
              <a:t> </a:t>
            </a:r>
            <a:br>
              <a:rPr lang="lt-LT" altLang="lt-LT" i="1"/>
            </a:br>
            <a:r>
              <a:rPr lang="lt-LT" altLang="lt-LT" i="1"/>
              <a:t>Iš grafo pašalinti viršūnę v ir jai gretimas viršūnes, t.y. pašalinti viršūnių  aibę </a:t>
            </a:r>
            <a:r>
              <a:rPr lang="lt-LT" altLang="lt-LT"/>
              <a:t>{ </a:t>
            </a:r>
            <a:r>
              <a:rPr lang="lt-LT" altLang="lt-LT" i="1"/>
              <a:t>v</a:t>
            </a:r>
            <a:r>
              <a:rPr lang="lt-LT" altLang="lt-LT"/>
              <a:t> } </a:t>
            </a:r>
            <a:r>
              <a:rPr lang="lt-LT" altLang="lt-LT">
                <a:sym typeface="Symbol" panose="05050102010706020507" pitchFamily="18" charset="2"/>
              </a:rPr>
              <a:t></a:t>
            </a:r>
            <a:r>
              <a:rPr lang="lt-LT" altLang="lt-LT" i="1"/>
              <a:t> N</a:t>
            </a:r>
            <a:r>
              <a:rPr lang="lt-LT" altLang="lt-LT"/>
              <a:t>(</a:t>
            </a:r>
            <a:r>
              <a:rPr lang="lt-LT" altLang="lt-LT" i="1"/>
              <a:t>v</a:t>
            </a:r>
            <a:r>
              <a:rPr lang="lt-LT" altLang="lt-LT"/>
              <a:t>);</a:t>
            </a: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lt-LT" altLang="lt-LT" sz="2400"/>
              <a:t>   		 </a:t>
            </a:r>
            <a:r>
              <a:rPr lang="lt-LT" altLang="lt-LT" sz="2400" i="1"/>
              <a:t>end;</a:t>
            </a: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lt-LT" altLang="lt-LT" sz="2400" i="1"/>
              <a:t>end</a:t>
            </a:r>
            <a:r>
              <a:rPr lang="lt-LT" altLang="lt-LT" sz="2400"/>
              <a:t>;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395288" y="6026150"/>
            <a:ext cx="82804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6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t-LT" altLang="lt-LT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Aišku, kad šis algoritmas visada apskai</a:t>
            </a:r>
            <a:r>
              <a:rPr lang="lt-LT" altLang="lt-LT">
                <a:effectLst/>
                <a:latin typeface="Arial" panose="020B0604020202020204" pitchFamily="34" charset="0"/>
              </a:rPr>
              <a:t>č</a:t>
            </a:r>
            <a:r>
              <a:rPr lang="lt-LT" altLang="lt-LT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iuos minimali</a:t>
            </a:r>
            <a:r>
              <a:rPr lang="lt-LT" altLang="lt-LT">
                <a:effectLst/>
                <a:latin typeface="Arial" panose="020B0604020202020204" pitchFamily="34" charset="0"/>
              </a:rPr>
              <a:t>ąją</a:t>
            </a:r>
            <a:r>
              <a:rPr lang="lt-LT" altLang="lt-LT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lt-LT" altLang="lt-LT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dominuojan</a:t>
            </a:r>
            <a:r>
              <a:rPr lang="lt-LT" altLang="lt-LT">
                <a:effectLst/>
                <a:latin typeface="Arial" panose="020B0604020202020204" pitchFamily="34" charset="0"/>
              </a:rPr>
              <a:t>č</a:t>
            </a:r>
            <a:r>
              <a:rPr lang="lt-LT" altLang="lt-LT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lt-LT" altLang="lt-LT">
                <a:effectLst/>
                <a:latin typeface="Arial" panose="020B0604020202020204" pitchFamily="34" charset="0"/>
              </a:rPr>
              <a:t>ąją</a:t>
            </a:r>
            <a:r>
              <a:rPr lang="lt-LT" altLang="lt-LT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aib</a:t>
            </a:r>
            <a:r>
              <a:rPr lang="lt-LT" altLang="lt-LT">
                <a:effectLst/>
                <a:latin typeface="Arial" panose="020B0604020202020204" pitchFamily="34" charset="0"/>
              </a:rPr>
              <a:t>ę</a:t>
            </a:r>
            <a:r>
              <a:rPr lang="lt-LT" altLang="lt-LT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, ta</a:t>
            </a:r>
            <a:r>
              <a:rPr lang="lt-LT" altLang="lt-LT">
                <a:effectLst/>
                <a:latin typeface="Arial" panose="020B0604020202020204" pitchFamily="34" charset="0"/>
              </a:rPr>
              <a:t>č</a:t>
            </a:r>
            <a:r>
              <a:rPr lang="lt-LT" altLang="lt-LT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iau ji ne visada bus ma</a:t>
            </a:r>
            <a:r>
              <a:rPr lang="lt-LT" altLang="lt-LT">
                <a:effectLst/>
                <a:latin typeface="Arial" panose="020B0604020202020204" pitchFamily="34" charset="0"/>
              </a:rPr>
              <a:t>ž</a:t>
            </a:r>
            <a:r>
              <a:rPr lang="lt-LT" altLang="lt-LT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iausioji.</a:t>
            </a:r>
            <a:r>
              <a:rPr lang="lt-LT" altLang="lt-LT"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7193-ED21-43E4-AC68-33CE8E8D3538}" type="slidenum">
              <a:rPr lang="lt-LT" altLang="lt-LT"/>
              <a:pPr/>
              <a:t>34</a:t>
            </a:fld>
            <a:endParaRPr lang="lt-LT" altLang="lt-LT"/>
          </a:p>
        </p:txBody>
      </p:sp>
      <p:grpSp>
        <p:nvGrpSpPr>
          <p:cNvPr id="87147" name="Group 107"/>
          <p:cNvGrpSpPr>
            <a:grpSpLocks noChangeAspect="1"/>
          </p:cNvGrpSpPr>
          <p:nvPr/>
        </p:nvGrpSpPr>
        <p:grpSpPr bwMode="auto">
          <a:xfrm>
            <a:off x="665163" y="2520950"/>
            <a:ext cx="3852862" cy="3429000"/>
            <a:chOff x="419" y="1344"/>
            <a:chExt cx="2427" cy="2160"/>
          </a:xfrm>
        </p:grpSpPr>
        <p:sp>
          <p:nvSpPr>
            <p:cNvPr id="87146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419" y="1344"/>
              <a:ext cx="2427" cy="2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grpSp>
          <p:nvGrpSpPr>
            <p:cNvPr id="87348" name="Group 308"/>
            <p:cNvGrpSpPr>
              <a:grpSpLocks/>
            </p:cNvGrpSpPr>
            <p:nvPr/>
          </p:nvGrpSpPr>
          <p:grpSpPr bwMode="auto">
            <a:xfrm>
              <a:off x="454" y="1380"/>
              <a:ext cx="2352" cy="2088"/>
              <a:chOff x="454" y="1380"/>
              <a:chExt cx="2352" cy="2088"/>
            </a:xfrm>
          </p:grpSpPr>
          <p:sp>
            <p:nvSpPr>
              <p:cNvPr id="87148" name="Line 108"/>
              <p:cNvSpPr>
                <a:spLocks noChangeShapeType="1"/>
              </p:cNvSpPr>
              <p:nvPr/>
            </p:nvSpPr>
            <p:spPr bwMode="auto">
              <a:xfrm>
                <a:off x="454" y="1531"/>
                <a:ext cx="235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49" name="Line 109"/>
              <p:cNvSpPr>
                <a:spLocks noChangeShapeType="1"/>
              </p:cNvSpPr>
              <p:nvPr/>
            </p:nvSpPr>
            <p:spPr bwMode="auto">
              <a:xfrm>
                <a:off x="454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50" name="Line 110"/>
              <p:cNvSpPr>
                <a:spLocks noChangeShapeType="1"/>
              </p:cNvSpPr>
              <p:nvPr/>
            </p:nvSpPr>
            <p:spPr bwMode="auto">
              <a:xfrm>
                <a:off x="548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51" name="Line 111"/>
              <p:cNvSpPr>
                <a:spLocks noChangeShapeType="1"/>
              </p:cNvSpPr>
              <p:nvPr/>
            </p:nvSpPr>
            <p:spPr bwMode="auto">
              <a:xfrm>
                <a:off x="641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52" name="Line 112"/>
              <p:cNvSpPr>
                <a:spLocks noChangeShapeType="1"/>
              </p:cNvSpPr>
              <p:nvPr/>
            </p:nvSpPr>
            <p:spPr bwMode="auto">
              <a:xfrm>
                <a:off x="734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53" name="Line 113"/>
              <p:cNvSpPr>
                <a:spLocks noChangeShapeType="1"/>
              </p:cNvSpPr>
              <p:nvPr/>
            </p:nvSpPr>
            <p:spPr bwMode="auto">
              <a:xfrm>
                <a:off x="828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54" name="Line 114"/>
              <p:cNvSpPr>
                <a:spLocks noChangeShapeType="1"/>
              </p:cNvSpPr>
              <p:nvPr/>
            </p:nvSpPr>
            <p:spPr bwMode="auto">
              <a:xfrm>
                <a:off x="921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55" name="Line 115"/>
              <p:cNvSpPr>
                <a:spLocks noChangeShapeType="1"/>
              </p:cNvSpPr>
              <p:nvPr/>
            </p:nvSpPr>
            <p:spPr bwMode="auto">
              <a:xfrm>
                <a:off x="1015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56" name="Line 116"/>
              <p:cNvSpPr>
                <a:spLocks noChangeShapeType="1"/>
              </p:cNvSpPr>
              <p:nvPr/>
            </p:nvSpPr>
            <p:spPr bwMode="auto">
              <a:xfrm>
                <a:off x="1108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57" name="Line 117"/>
              <p:cNvSpPr>
                <a:spLocks noChangeShapeType="1"/>
              </p:cNvSpPr>
              <p:nvPr/>
            </p:nvSpPr>
            <p:spPr bwMode="auto">
              <a:xfrm>
                <a:off x="1202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58" name="Line 118"/>
              <p:cNvSpPr>
                <a:spLocks noChangeShapeType="1"/>
              </p:cNvSpPr>
              <p:nvPr/>
            </p:nvSpPr>
            <p:spPr bwMode="auto">
              <a:xfrm>
                <a:off x="1295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59" name="Line 119"/>
              <p:cNvSpPr>
                <a:spLocks noChangeShapeType="1"/>
              </p:cNvSpPr>
              <p:nvPr/>
            </p:nvSpPr>
            <p:spPr bwMode="auto">
              <a:xfrm>
                <a:off x="1388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60" name="Line 120"/>
              <p:cNvSpPr>
                <a:spLocks noChangeShapeType="1"/>
              </p:cNvSpPr>
              <p:nvPr/>
            </p:nvSpPr>
            <p:spPr bwMode="auto">
              <a:xfrm>
                <a:off x="1482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61" name="Line 121"/>
              <p:cNvSpPr>
                <a:spLocks noChangeShapeType="1"/>
              </p:cNvSpPr>
              <p:nvPr/>
            </p:nvSpPr>
            <p:spPr bwMode="auto">
              <a:xfrm>
                <a:off x="1575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62" name="Line 122"/>
              <p:cNvSpPr>
                <a:spLocks noChangeShapeType="1"/>
              </p:cNvSpPr>
              <p:nvPr/>
            </p:nvSpPr>
            <p:spPr bwMode="auto">
              <a:xfrm>
                <a:off x="1669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63" name="Line 123"/>
              <p:cNvSpPr>
                <a:spLocks noChangeShapeType="1"/>
              </p:cNvSpPr>
              <p:nvPr/>
            </p:nvSpPr>
            <p:spPr bwMode="auto">
              <a:xfrm>
                <a:off x="1762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64" name="Line 124"/>
              <p:cNvSpPr>
                <a:spLocks noChangeShapeType="1"/>
              </p:cNvSpPr>
              <p:nvPr/>
            </p:nvSpPr>
            <p:spPr bwMode="auto">
              <a:xfrm>
                <a:off x="1856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65" name="Line 125"/>
              <p:cNvSpPr>
                <a:spLocks noChangeShapeType="1"/>
              </p:cNvSpPr>
              <p:nvPr/>
            </p:nvSpPr>
            <p:spPr bwMode="auto">
              <a:xfrm>
                <a:off x="1949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66" name="Line 126"/>
              <p:cNvSpPr>
                <a:spLocks noChangeShapeType="1"/>
              </p:cNvSpPr>
              <p:nvPr/>
            </p:nvSpPr>
            <p:spPr bwMode="auto">
              <a:xfrm>
                <a:off x="2042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67" name="Line 127"/>
              <p:cNvSpPr>
                <a:spLocks noChangeShapeType="1"/>
              </p:cNvSpPr>
              <p:nvPr/>
            </p:nvSpPr>
            <p:spPr bwMode="auto">
              <a:xfrm>
                <a:off x="2136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68" name="Line 128"/>
              <p:cNvSpPr>
                <a:spLocks noChangeShapeType="1"/>
              </p:cNvSpPr>
              <p:nvPr/>
            </p:nvSpPr>
            <p:spPr bwMode="auto">
              <a:xfrm>
                <a:off x="2229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69" name="Line 129"/>
              <p:cNvSpPr>
                <a:spLocks noChangeShapeType="1"/>
              </p:cNvSpPr>
              <p:nvPr/>
            </p:nvSpPr>
            <p:spPr bwMode="auto">
              <a:xfrm>
                <a:off x="2323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70" name="Line 130"/>
              <p:cNvSpPr>
                <a:spLocks noChangeShapeType="1"/>
              </p:cNvSpPr>
              <p:nvPr/>
            </p:nvSpPr>
            <p:spPr bwMode="auto">
              <a:xfrm>
                <a:off x="2416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71" name="Line 131"/>
              <p:cNvSpPr>
                <a:spLocks noChangeShapeType="1"/>
              </p:cNvSpPr>
              <p:nvPr/>
            </p:nvSpPr>
            <p:spPr bwMode="auto">
              <a:xfrm>
                <a:off x="2510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72" name="Line 132"/>
              <p:cNvSpPr>
                <a:spLocks noChangeShapeType="1"/>
              </p:cNvSpPr>
              <p:nvPr/>
            </p:nvSpPr>
            <p:spPr bwMode="auto">
              <a:xfrm>
                <a:off x="2603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73" name="Line 133"/>
              <p:cNvSpPr>
                <a:spLocks noChangeShapeType="1"/>
              </p:cNvSpPr>
              <p:nvPr/>
            </p:nvSpPr>
            <p:spPr bwMode="auto">
              <a:xfrm>
                <a:off x="2697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74" name="Line 134"/>
              <p:cNvSpPr>
                <a:spLocks noChangeShapeType="1"/>
              </p:cNvSpPr>
              <p:nvPr/>
            </p:nvSpPr>
            <p:spPr bwMode="auto">
              <a:xfrm>
                <a:off x="2790" y="1739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75" name="Line 135"/>
              <p:cNvSpPr>
                <a:spLocks noChangeShapeType="1"/>
              </p:cNvSpPr>
              <p:nvPr/>
            </p:nvSpPr>
            <p:spPr bwMode="auto">
              <a:xfrm>
                <a:off x="454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76" name="Line 136"/>
              <p:cNvSpPr>
                <a:spLocks noChangeShapeType="1"/>
              </p:cNvSpPr>
              <p:nvPr/>
            </p:nvSpPr>
            <p:spPr bwMode="auto">
              <a:xfrm>
                <a:off x="548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77" name="Line 137"/>
              <p:cNvSpPr>
                <a:spLocks noChangeShapeType="1"/>
              </p:cNvSpPr>
              <p:nvPr/>
            </p:nvSpPr>
            <p:spPr bwMode="auto">
              <a:xfrm>
                <a:off x="641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78" name="Line 138"/>
              <p:cNvSpPr>
                <a:spLocks noChangeShapeType="1"/>
              </p:cNvSpPr>
              <p:nvPr/>
            </p:nvSpPr>
            <p:spPr bwMode="auto">
              <a:xfrm>
                <a:off x="734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79" name="Line 139"/>
              <p:cNvSpPr>
                <a:spLocks noChangeShapeType="1"/>
              </p:cNvSpPr>
              <p:nvPr/>
            </p:nvSpPr>
            <p:spPr bwMode="auto">
              <a:xfrm>
                <a:off x="828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80" name="Line 140"/>
              <p:cNvSpPr>
                <a:spLocks noChangeShapeType="1"/>
              </p:cNvSpPr>
              <p:nvPr/>
            </p:nvSpPr>
            <p:spPr bwMode="auto">
              <a:xfrm>
                <a:off x="921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81" name="Line 141"/>
              <p:cNvSpPr>
                <a:spLocks noChangeShapeType="1"/>
              </p:cNvSpPr>
              <p:nvPr/>
            </p:nvSpPr>
            <p:spPr bwMode="auto">
              <a:xfrm>
                <a:off x="1015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82" name="Line 142"/>
              <p:cNvSpPr>
                <a:spLocks noChangeShapeType="1"/>
              </p:cNvSpPr>
              <p:nvPr/>
            </p:nvSpPr>
            <p:spPr bwMode="auto">
              <a:xfrm>
                <a:off x="1108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83" name="Line 143"/>
              <p:cNvSpPr>
                <a:spLocks noChangeShapeType="1"/>
              </p:cNvSpPr>
              <p:nvPr/>
            </p:nvSpPr>
            <p:spPr bwMode="auto">
              <a:xfrm>
                <a:off x="1202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84" name="Line 144"/>
              <p:cNvSpPr>
                <a:spLocks noChangeShapeType="1"/>
              </p:cNvSpPr>
              <p:nvPr/>
            </p:nvSpPr>
            <p:spPr bwMode="auto">
              <a:xfrm>
                <a:off x="1295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85" name="Line 145"/>
              <p:cNvSpPr>
                <a:spLocks noChangeShapeType="1"/>
              </p:cNvSpPr>
              <p:nvPr/>
            </p:nvSpPr>
            <p:spPr bwMode="auto">
              <a:xfrm>
                <a:off x="1388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86" name="Line 146"/>
              <p:cNvSpPr>
                <a:spLocks noChangeShapeType="1"/>
              </p:cNvSpPr>
              <p:nvPr/>
            </p:nvSpPr>
            <p:spPr bwMode="auto">
              <a:xfrm>
                <a:off x="1482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87" name="Line 147"/>
              <p:cNvSpPr>
                <a:spLocks noChangeShapeType="1"/>
              </p:cNvSpPr>
              <p:nvPr/>
            </p:nvSpPr>
            <p:spPr bwMode="auto">
              <a:xfrm>
                <a:off x="1575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88" name="Line 148"/>
              <p:cNvSpPr>
                <a:spLocks noChangeShapeType="1"/>
              </p:cNvSpPr>
              <p:nvPr/>
            </p:nvSpPr>
            <p:spPr bwMode="auto">
              <a:xfrm>
                <a:off x="1669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89" name="Line 149"/>
              <p:cNvSpPr>
                <a:spLocks noChangeShapeType="1"/>
              </p:cNvSpPr>
              <p:nvPr/>
            </p:nvSpPr>
            <p:spPr bwMode="auto">
              <a:xfrm>
                <a:off x="1762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90" name="Line 150"/>
              <p:cNvSpPr>
                <a:spLocks noChangeShapeType="1"/>
              </p:cNvSpPr>
              <p:nvPr/>
            </p:nvSpPr>
            <p:spPr bwMode="auto">
              <a:xfrm>
                <a:off x="1856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91" name="Line 151"/>
              <p:cNvSpPr>
                <a:spLocks noChangeShapeType="1"/>
              </p:cNvSpPr>
              <p:nvPr/>
            </p:nvSpPr>
            <p:spPr bwMode="auto">
              <a:xfrm>
                <a:off x="1949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92" name="Line 152"/>
              <p:cNvSpPr>
                <a:spLocks noChangeShapeType="1"/>
              </p:cNvSpPr>
              <p:nvPr/>
            </p:nvSpPr>
            <p:spPr bwMode="auto">
              <a:xfrm>
                <a:off x="2042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93" name="Line 153"/>
              <p:cNvSpPr>
                <a:spLocks noChangeShapeType="1"/>
              </p:cNvSpPr>
              <p:nvPr/>
            </p:nvSpPr>
            <p:spPr bwMode="auto">
              <a:xfrm>
                <a:off x="2136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94" name="Line 154"/>
              <p:cNvSpPr>
                <a:spLocks noChangeShapeType="1"/>
              </p:cNvSpPr>
              <p:nvPr/>
            </p:nvSpPr>
            <p:spPr bwMode="auto">
              <a:xfrm>
                <a:off x="2229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95" name="Line 155"/>
              <p:cNvSpPr>
                <a:spLocks noChangeShapeType="1"/>
              </p:cNvSpPr>
              <p:nvPr/>
            </p:nvSpPr>
            <p:spPr bwMode="auto">
              <a:xfrm>
                <a:off x="2323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96" name="Line 156"/>
              <p:cNvSpPr>
                <a:spLocks noChangeShapeType="1"/>
              </p:cNvSpPr>
              <p:nvPr/>
            </p:nvSpPr>
            <p:spPr bwMode="auto">
              <a:xfrm>
                <a:off x="2416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97" name="Line 157"/>
              <p:cNvSpPr>
                <a:spLocks noChangeShapeType="1"/>
              </p:cNvSpPr>
              <p:nvPr/>
            </p:nvSpPr>
            <p:spPr bwMode="auto">
              <a:xfrm>
                <a:off x="2510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98" name="Line 158"/>
              <p:cNvSpPr>
                <a:spLocks noChangeShapeType="1"/>
              </p:cNvSpPr>
              <p:nvPr/>
            </p:nvSpPr>
            <p:spPr bwMode="auto">
              <a:xfrm>
                <a:off x="2603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199" name="Line 159"/>
              <p:cNvSpPr>
                <a:spLocks noChangeShapeType="1"/>
              </p:cNvSpPr>
              <p:nvPr/>
            </p:nvSpPr>
            <p:spPr bwMode="auto">
              <a:xfrm>
                <a:off x="2697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00" name="Line 160"/>
              <p:cNvSpPr>
                <a:spLocks noChangeShapeType="1"/>
              </p:cNvSpPr>
              <p:nvPr/>
            </p:nvSpPr>
            <p:spPr bwMode="auto">
              <a:xfrm>
                <a:off x="2790" y="1933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01" name="Line 161"/>
              <p:cNvSpPr>
                <a:spLocks noChangeShapeType="1"/>
              </p:cNvSpPr>
              <p:nvPr/>
            </p:nvSpPr>
            <p:spPr bwMode="auto">
              <a:xfrm>
                <a:off x="454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02" name="Line 162"/>
              <p:cNvSpPr>
                <a:spLocks noChangeShapeType="1"/>
              </p:cNvSpPr>
              <p:nvPr/>
            </p:nvSpPr>
            <p:spPr bwMode="auto">
              <a:xfrm>
                <a:off x="548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03" name="Line 163"/>
              <p:cNvSpPr>
                <a:spLocks noChangeShapeType="1"/>
              </p:cNvSpPr>
              <p:nvPr/>
            </p:nvSpPr>
            <p:spPr bwMode="auto">
              <a:xfrm>
                <a:off x="641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04" name="Line 164"/>
              <p:cNvSpPr>
                <a:spLocks noChangeShapeType="1"/>
              </p:cNvSpPr>
              <p:nvPr/>
            </p:nvSpPr>
            <p:spPr bwMode="auto">
              <a:xfrm>
                <a:off x="734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05" name="Line 165"/>
              <p:cNvSpPr>
                <a:spLocks noChangeShapeType="1"/>
              </p:cNvSpPr>
              <p:nvPr/>
            </p:nvSpPr>
            <p:spPr bwMode="auto">
              <a:xfrm>
                <a:off x="828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06" name="Line 166"/>
              <p:cNvSpPr>
                <a:spLocks noChangeShapeType="1"/>
              </p:cNvSpPr>
              <p:nvPr/>
            </p:nvSpPr>
            <p:spPr bwMode="auto">
              <a:xfrm>
                <a:off x="921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07" name="Line 167"/>
              <p:cNvSpPr>
                <a:spLocks noChangeShapeType="1"/>
              </p:cNvSpPr>
              <p:nvPr/>
            </p:nvSpPr>
            <p:spPr bwMode="auto">
              <a:xfrm>
                <a:off x="1015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08" name="Line 168"/>
              <p:cNvSpPr>
                <a:spLocks noChangeShapeType="1"/>
              </p:cNvSpPr>
              <p:nvPr/>
            </p:nvSpPr>
            <p:spPr bwMode="auto">
              <a:xfrm>
                <a:off x="1108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09" name="Line 169"/>
              <p:cNvSpPr>
                <a:spLocks noChangeShapeType="1"/>
              </p:cNvSpPr>
              <p:nvPr/>
            </p:nvSpPr>
            <p:spPr bwMode="auto">
              <a:xfrm>
                <a:off x="1202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10" name="Line 170"/>
              <p:cNvSpPr>
                <a:spLocks noChangeShapeType="1"/>
              </p:cNvSpPr>
              <p:nvPr/>
            </p:nvSpPr>
            <p:spPr bwMode="auto">
              <a:xfrm>
                <a:off x="1295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11" name="Line 171"/>
              <p:cNvSpPr>
                <a:spLocks noChangeShapeType="1"/>
              </p:cNvSpPr>
              <p:nvPr/>
            </p:nvSpPr>
            <p:spPr bwMode="auto">
              <a:xfrm>
                <a:off x="1388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12" name="Line 172"/>
              <p:cNvSpPr>
                <a:spLocks noChangeShapeType="1"/>
              </p:cNvSpPr>
              <p:nvPr/>
            </p:nvSpPr>
            <p:spPr bwMode="auto">
              <a:xfrm>
                <a:off x="1482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13" name="Line 173"/>
              <p:cNvSpPr>
                <a:spLocks noChangeShapeType="1"/>
              </p:cNvSpPr>
              <p:nvPr/>
            </p:nvSpPr>
            <p:spPr bwMode="auto">
              <a:xfrm>
                <a:off x="1575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14" name="Line 174"/>
              <p:cNvSpPr>
                <a:spLocks noChangeShapeType="1"/>
              </p:cNvSpPr>
              <p:nvPr/>
            </p:nvSpPr>
            <p:spPr bwMode="auto">
              <a:xfrm>
                <a:off x="1669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15" name="Line 175"/>
              <p:cNvSpPr>
                <a:spLocks noChangeShapeType="1"/>
              </p:cNvSpPr>
              <p:nvPr/>
            </p:nvSpPr>
            <p:spPr bwMode="auto">
              <a:xfrm>
                <a:off x="1762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16" name="Line 176"/>
              <p:cNvSpPr>
                <a:spLocks noChangeShapeType="1"/>
              </p:cNvSpPr>
              <p:nvPr/>
            </p:nvSpPr>
            <p:spPr bwMode="auto">
              <a:xfrm>
                <a:off x="1856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17" name="Line 177"/>
              <p:cNvSpPr>
                <a:spLocks noChangeShapeType="1"/>
              </p:cNvSpPr>
              <p:nvPr/>
            </p:nvSpPr>
            <p:spPr bwMode="auto">
              <a:xfrm>
                <a:off x="1949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18" name="Line 178"/>
              <p:cNvSpPr>
                <a:spLocks noChangeShapeType="1"/>
              </p:cNvSpPr>
              <p:nvPr/>
            </p:nvSpPr>
            <p:spPr bwMode="auto">
              <a:xfrm>
                <a:off x="2042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19" name="Line 179"/>
              <p:cNvSpPr>
                <a:spLocks noChangeShapeType="1"/>
              </p:cNvSpPr>
              <p:nvPr/>
            </p:nvSpPr>
            <p:spPr bwMode="auto">
              <a:xfrm>
                <a:off x="2136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20" name="Line 180"/>
              <p:cNvSpPr>
                <a:spLocks noChangeShapeType="1"/>
              </p:cNvSpPr>
              <p:nvPr/>
            </p:nvSpPr>
            <p:spPr bwMode="auto">
              <a:xfrm>
                <a:off x="2229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21" name="Line 181"/>
              <p:cNvSpPr>
                <a:spLocks noChangeShapeType="1"/>
              </p:cNvSpPr>
              <p:nvPr/>
            </p:nvSpPr>
            <p:spPr bwMode="auto">
              <a:xfrm>
                <a:off x="2323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22" name="Line 182"/>
              <p:cNvSpPr>
                <a:spLocks noChangeShapeType="1"/>
              </p:cNvSpPr>
              <p:nvPr/>
            </p:nvSpPr>
            <p:spPr bwMode="auto">
              <a:xfrm>
                <a:off x="2416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23" name="Line 183"/>
              <p:cNvSpPr>
                <a:spLocks noChangeShapeType="1"/>
              </p:cNvSpPr>
              <p:nvPr/>
            </p:nvSpPr>
            <p:spPr bwMode="auto">
              <a:xfrm>
                <a:off x="2510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24" name="Line 184"/>
              <p:cNvSpPr>
                <a:spLocks noChangeShapeType="1"/>
              </p:cNvSpPr>
              <p:nvPr/>
            </p:nvSpPr>
            <p:spPr bwMode="auto">
              <a:xfrm>
                <a:off x="2603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25" name="Line 185"/>
              <p:cNvSpPr>
                <a:spLocks noChangeShapeType="1"/>
              </p:cNvSpPr>
              <p:nvPr/>
            </p:nvSpPr>
            <p:spPr bwMode="auto">
              <a:xfrm>
                <a:off x="2697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26" name="Line 186"/>
              <p:cNvSpPr>
                <a:spLocks noChangeShapeType="1"/>
              </p:cNvSpPr>
              <p:nvPr/>
            </p:nvSpPr>
            <p:spPr bwMode="auto">
              <a:xfrm>
                <a:off x="2790" y="2127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27" name="Line 187"/>
              <p:cNvSpPr>
                <a:spLocks noChangeShapeType="1"/>
              </p:cNvSpPr>
              <p:nvPr/>
            </p:nvSpPr>
            <p:spPr bwMode="auto">
              <a:xfrm>
                <a:off x="454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28" name="Line 188"/>
              <p:cNvSpPr>
                <a:spLocks noChangeShapeType="1"/>
              </p:cNvSpPr>
              <p:nvPr/>
            </p:nvSpPr>
            <p:spPr bwMode="auto">
              <a:xfrm>
                <a:off x="548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29" name="Line 189"/>
              <p:cNvSpPr>
                <a:spLocks noChangeShapeType="1"/>
              </p:cNvSpPr>
              <p:nvPr/>
            </p:nvSpPr>
            <p:spPr bwMode="auto">
              <a:xfrm>
                <a:off x="641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30" name="Line 190"/>
              <p:cNvSpPr>
                <a:spLocks noChangeShapeType="1"/>
              </p:cNvSpPr>
              <p:nvPr/>
            </p:nvSpPr>
            <p:spPr bwMode="auto">
              <a:xfrm>
                <a:off x="734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31" name="Line 191"/>
              <p:cNvSpPr>
                <a:spLocks noChangeShapeType="1"/>
              </p:cNvSpPr>
              <p:nvPr/>
            </p:nvSpPr>
            <p:spPr bwMode="auto">
              <a:xfrm>
                <a:off x="828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32" name="Line 192"/>
              <p:cNvSpPr>
                <a:spLocks noChangeShapeType="1"/>
              </p:cNvSpPr>
              <p:nvPr/>
            </p:nvSpPr>
            <p:spPr bwMode="auto">
              <a:xfrm>
                <a:off x="921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33" name="Line 193"/>
              <p:cNvSpPr>
                <a:spLocks noChangeShapeType="1"/>
              </p:cNvSpPr>
              <p:nvPr/>
            </p:nvSpPr>
            <p:spPr bwMode="auto">
              <a:xfrm>
                <a:off x="1015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34" name="Line 194"/>
              <p:cNvSpPr>
                <a:spLocks noChangeShapeType="1"/>
              </p:cNvSpPr>
              <p:nvPr/>
            </p:nvSpPr>
            <p:spPr bwMode="auto">
              <a:xfrm>
                <a:off x="1108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35" name="Line 195"/>
              <p:cNvSpPr>
                <a:spLocks noChangeShapeType="1"/>
              </p:cNvSpPr>
              <p:nvPr/>
            </p:nvSpPr>
            <p:spPr bwMode="auto">
              <a:xfrm>
                <a:off x="1202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36" name="Line 196"/>
              <p:cNvSpPr>
                <a:spLocks noChangeShapeType="1"/>
              </p:cNvSpPr>
              <p:nvPr/>
            </p:nvSpPr>
            <p:spPr bwMode="auto">
              <a:xfrm>
                <a:off x="1295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37" name="Line 197"/>
              <p:cNvSpPr>
                <a:spLocks noChangeShapeType="1"/>
              </p:cNvSpPr>
              <p:nvPr/>
            </p:nvSpPr>
            <p:spPr bwMode="auto">
              <a:xfrm>
                <a:off x="1388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38" name="Line 198"/>
              <p:cNvSpPr>
                <a:spLocks noChangeShapeType="1"/>
              </p:cNvSpPr>
              <p:nvPr/>
            </p:nvSpPr>
            <p:spPr bwMode="auto">
              <a:xfrm>
                <a:off x="1482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39" name="Line 199"/>
              <p:cNvSpPr>
                <a:spLocks noChangeShapeType="1"/>
              </p:cNvSpPr>
              <p:nvPr/>
            </p:nvSpPr>
            <p:spPr bwMode="auto">
              <a:xfrm>
                <a:off x="1575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40" name="Line 200"/>
              <p:cNvSpPr>
                <a:spLocks noChangeShapeType="1"/>
              </p:cNvSpPr>
              <p:nvPr/>
            </p:nvSpPr>
            <p:spPr bwMode="auto">
              <a:xfrm>
                <a:off x="1669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41" name="Line 201"/>
              <p:cNvSpPr>
                <a:spLocks noChangeShapeType="1"/>
              </p:cNvSpPr>
              <p:nvPr/>
            </p:nvSpPr>
            <p:spPr bwMode="auto">
              <a:xfrm>
                <a:off x="1762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42" name="Line 202"/>
              <p:cNvSpPr>
                <a:spLocks noChangeShapeType="1"/>
              </p:cNvSpPr>
              <p:nvPr/>
            </p:nvSpPr>
            <p:spPr bwMode="auto">
              <a:xfrm>
                <a:off x="1856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43" name="Line 203"/>
              <p:cNvSpPr>
                <a:spLocks noChangeShapeType="1"/>
              </p:cNvSpPr>
              <p:nvPr/>
            </p:nvSpPr>
            <p:spPr bwMode="auto">
              <a:xfrm>
                <a:off x="1949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44" name="Line 204"/>
              <p:cNvSpPr>
                <a:spLocks noChangeShapeType="1"/>
              </p:cNvSpPr>
              <p:nvPr/>
            </p:nvSpPr>
            <p:spPr bwMode="auto">
              <a:xfrm>
                <a:off x="2042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45" name="Line 205"/>
              <p:cNvSpPr>
                <a:spLocks noChangeShapeType="1"/>
              </p:cNvSpPr>
              <p:nvPr/>
            </p:nvSpPr>
            <p:spPr bwMode="auto">
              <a:xfrm>
                <a:off x="2136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46" name="Line 206"/>
              <p:cNvSpPr>
                <a:spLocks noChangeShapeType="1"/>
              </p:cNvSpPr>
              <p:nvPr/>
            </p:nvSpPr>
            <p:spPr bwMode="auto">
              <a:xfrm>
                <a:off x="2229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47" name="Line 207"/>
              <p:cNvSpPr>
                <a:spLocks noChangeShapeType="1"/>
              </p:cNvSpPr>
              <p:nvPr/>
            </p:nvSpPr>
            <p:spPr bwMode="auto">
              <a:xfrm>
                <a:off x="2323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48" name="Line 208"/>
              <p:cNvSpPr>
                <a:spLocks noChangeShapeType="1"/>
              </p:cNvSpPr>
              <p:nvPr/>
            </p:nvSpPr>
            <p:spPr bwMode="auto">
              <a:xfrm>
                <a:off x="2416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49" name="Line 209"/>
              <p:cNvSpPr>
                <a:spLocks noChangeShapeType="1"/>
              </p:cNvSpPr>
              <p:nvPr/>
            </p:nvSpPr>
            <p:spPr bwMode="auto">
              <a:xfrm>
                <a:off x="2510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50" name="Line 210"/>
              <p:cNvSpPr>
                <a:spLocks noChangeShapeType="1"/>
              </p:cNvSpPr>
              <p:nvPr/>
            </p:nvSpPr>
            <p:spPr bwMode="auto">
              <a:xfrm>
                <a:off x="2603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51" name="Line 211"/>
              <p:cNvSpPr>
                <a:spLocks noChangeShapeType="1"/>
              </p:cNvSpPr>
              <p:nvPr/>
            </p:nvSpPr>
            <p:spPr bwMode="auto">
              <a:xfrm>
                <a:off x="2697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52" name="Line 212"/>
              <p:cNvSpPr>
                <a:spLocks noChangeShapeType="1"/>
              </p:cNvSpPr>
              <p:nvPr/>
            </p:nvSpPr>
            <p:spPr bwMode="auto">
              <a:xfrm>
                <a:off x="2790" y="2321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53" name="Line 213"/>
              <p:cNvSpPr>
                <a:spLocks noChangeShapeType="1"/>
              </p:cNvSpPr>
              <p:nvPr/>
            </p:nvSpPr>
            <p:spPr bwMode="auto">
              <a:xfrm>
                <a:off x="454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54" name="Line 214"/>
              <p:cNvSpPr>
                <a:spLocks noChangeShapeType="1"/>
              </p:cNvSpPr>
              <p:nvPr/>
            </p:nvSpPr>
            <p:spPr bwMode="auto">
              <a:xfrm>
                <a:off x="548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55" name="Line 215"/>
              <p:cNvSpPr>
                <a:spLocks noChangeShapeType="1"/>
              </p:cNvSpPr>
              <p:nvPr/>
            </p:nvSpPr>
            <p:spPr bwMode="auto">
              <a:xfrm>
                <a:off x="641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56" name="Line 216"/>
              <p:cNvSpPr>
                <a:spLocks noChangeShapeType="1"/>
              </p:cNvSpPr>
              <p:nvPr/>
            </p:nvSpPr>
            <p:spPr bwMode="auto">
              <a:xfrm>
                <a:off x="734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57" name="Line 217"/>
              <p:cNvSpPr>
                <a:spLocks noChangeShapeType="1"/>
              </p:cNvSpPr>
              <p:nvPr/>
            </p:nvSpPr>
            <p:spPr bwMode="auto">
              <a:xfrm>
                <a:off x="828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58" name="Line 218"/>
              <p:cNvSpPr>
                <a:spLocks noChangeShapeType="1"/>
              </p:cNvSpPr>
              <p:nvPr/>
            </p:nvSpPr>
            <p:spPr bwMode="auto">
              <a:xfrm>
                <a:off x="921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59" name="Line 219"/>
              <p:cNvSpPr>
                <a:spLocks noChangeShapeType="1"/>
              </p:cNvSpPr>
              <p:nvPr/>
            </p:nvSpPr>
            <p:spPr bwMode="auto">
              <a:xfrm>
                <a:off x="1015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60" name="Line 220"/>
              <p:cNvSpPr>
                <a:spLocks noChangeShapeType="1"/>
              </p:cNvSpPr>
              <p:nvPr/>
            </p:nvSpPr>
            <p:spPr bwMode="auto">
              <a:xfrm>
                <a:off x="1108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61" name="Line 221"/>
              <p:cNvSpPr>
                <a:spLocks noChangeShapeType="1"/>
              </p:cNvSpPr>
              <p:nvPr/>
            </p:nvSpPr>
            <p:spPr bwMode="auto">
              <a:xfrm>
                <a:off x="1202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62" name="Line 222"/>
              <p:cNvSpPr>
                <a:spLocks noChangeShapeType="1"/>
              </p:cNvSpPr>
              <p:nvPr/>
            </p:nvSpPr>
            <p:spPr bwMode="auto">
              <a:xfrm>
                <a:off x="1295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63" name="Line 223"/>
              <p:cNvSpPr>
                <a:spLocks noChangeShapeType="1"/>
              </p:cNvSpPr>
              <p:nvPr/>
            </p:nvSpPr>
            <p:spPr bwMode="auto">
              <a:xfrm>
                <a:off x="1388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64" name="Line 224"/>
              <p:cNvSpPr>
                <a:spLocks noChangeShapeType="1"/>
              </p:cNvSpPr>
              <p:nvPr/>
            </p:nvSpPr>
            <p:spPr bwMode="auto">
              <a:xfrm>
                <a:off x="1482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65" name="Line 225"/>
              <p:cNvSpPr>
                <a:spLocks noChangeShapeType="1"/>
              </p:cNvSpPr>
              <p:nvPr/>
            </p:nvSpPr>
            <p:spPr bwMode="auto">
              <a:xfrm>
                <a:off x="1575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66" name="Line 226"/>
              <p:cNvSpPr>
                <a:spLocks noChangeShapeType="1"/>
              </p:cNvSpPr>
              <p:nvPr/>
            </p:nvSpPr>
            <p:spPr bwMode="auto">
              <a:xfrm>
                <a:off x="1669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67" name="Line 227"/>
              <p:cNvSpPr>
                <a:spLocks noChangeShapeType="1"/>
              </p:cNvSpPr>
              <p:nvPr/>
            </p:nvSpPr>
            <p:spPr bwMode="auto">
              <a:xfrm>
                <a:off x="1762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68" name="Line 228"/>
              <p:cNvSpPr>
                <a:spLocks noChangeShapeType="1"/>
              </p:cNvSpPr>
              <p:nvPr/>
            </p:nvSpPr>
            <p:spPr bwMode="auto">
              <a:xfrm>
                <a:off x="1856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69" name="Line 229"/>
              <p:cNvSpPr>
                <a:spLocks noChangeShapeType="1"/>
              </p:cNvSpPr>
              <p:nvPr/>
            </p:nvSpPr>
            <p:spPr bwMode="auto">
              <a:xfrm>
                <a:off x="1949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70" name="Line 230"/>
              <p:cNvSpPr>
                <a:spLocks noChangeShapeType="1"/>
              </p:cNvSpPr>
              <p:nvPr/>
            </p:nvSpPr>
            <p:spPr bwMode="auto">
              <a:xfrm>
                <a:off x="2042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71" name="Line 231"/>
              <p:cNvSpPr>
                <a:spLocks noChangeShapeType="1"/>
              </p:cNvSpPr>
              <p:nvPr/>
            </p:nvSpPr>
            <p:spPr bwMode="auto">
              <a:xfrm>
                <a:off x="2136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72" name="Line 232"/>
              <p:cNvSpPr>
                <a:spLocks noChangeShapeType="1"/>
              </p:cNvSpPr>
              <p:nvPr/>
            </p:nvSpPr>
            <p:spPr bwMode="auto">
              <a:xfrm>
                <a:off x="2229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73" name="Line 233"/>
              <p:cNvSpPr>
                <a:spLocks noChangeShapeType="1"/>
              </p:cNvSpPr>
              <p:nvPr/>
            </p:nvSpPr>
            <p:spPr bwMode="auto">
              <a:xfrm>
                <a:off x="2323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74" name="Line 234"/>
              <p:cNvSpPr>
                <a:spLocks noChangeShapeType="1"/>
              </p:cNvSpPr>
              <p:nvPr/>
            </p:nvSpPr>
            <p:spPr bwMode="auto">
              <a:xfrm>
                <a:off x="2416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75" name="Line 235"/>
              <p:cNvSpPr>
                <a:spLocks noChangeShapeType="1"/>
              </p:cNvSpPr>
              <p:nvPr/>
            </p:nvSpPr>
            <p:spPr bwMode="auto">
              <a:xfrm>
                <a:off x="2510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76" name="Line 236"/>
              <p:cNvSpPr>
                <a:spLocks noChangeShapeType="1"/>
              </p:cNvSpPr>
              <p:nvPr/>
            </p:nvSpPr>
            <p:spPr bwMode="auto">
              <a:xfrm>
                <a:off x="2603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77" name="Line 237"/>
              <p:cNvSpPr>
                <a:spLocks noChangeShapeType="1"/>
              </p:cNvSpPr>
              <p:nvPr/>
            </p:nvSpPr>
            <p:spPr bwMode="auto">
              <a:xfrm>
                <a:off x="2697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78" name="Line 238"/>
              <p:cNvSpPr>
                <a:spLocks noChangeShapeType="1"/>
              </p:cNvSpPr>
              <p:nvPr/>
            </p:nvSpPr>
            <p:spPr bwMode="auto">
              <a:xfrm>
                <a:off x="2790" y="2515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79" name="Line 239"/>
              <p:cNvSpPr>
                <a:spLocks noChangeShapeType="1"/>
              </p:cNvSpPr>
              <p:nvPr/>
            </p:nvSpPr>
            <p:spPr bwMode="auto">
              <a:xfrm>
                <a:off x="454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80" name="Line 240"/>
              <p:cNvSpPr>
                <a:spLocks noChangeShapeType="1"/>
              </p:cNvSpPr>
              <p:nvPr/>
            </p:nvSpPr>
            <p:spPr bwMode="auto">
              <a:xfrm>
                <a:off x="548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81" name="Line 241"/>
              <p:cNvSpPr>
                <a:spLocks noChangeShapeType="1"/>
              </p:cNvSpPr>
              <p:nvPr/>
            </p:nvSpPr>
            <p:spPr bwMode="auto">
              <a:xfrm>
                <a:off x="641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82" name="Line 242"/>
              <p:cNvSpPr>
                <a:spLocks noChangeShapeType="1"/>
              </p:cNvSpPr>
              <p:nvPr/>
            </p:nvSpPr>
            <p:spPr bwMode="auto">
              <a:xfrm>
                <a:off x="734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83" name="Line 243"/>
              <p:cNvSpPr>
                <a:spLocks noChangeShapeType="1"/>
              </p:cNvSpPr>
              <p:nvPr/>
            </p:nvSpPr>
            <p:spPr bwMode="auto">
              <a:xfrm>
                <a:off x="828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84" name="Line 244"/>
              <p:cNvSpPr>
                <a:spLocks noChangeShapeType="1"/>
              </p:cNvSpPr>
              <p:nvPr/>
            </p:nvSpPr>
            <p:spPr bwMode="auto">
              <a:xfrm>
                <a:off x="921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85" name="Line 245"/>
              <p:cNvSpPr>
                <a:spLocks noChangeShapeType="1"/>
              </p:cNvSpPr>
              <p:nvPr/>
            </p:nvSpPr>
            <p:spPr bwMode="auto">
              <a:xfrm>
                <a:off x="1015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86" name="Line 246"/>
              <p:cNvSpPr>
                <a:spLocks noChangeShapeType="1"/>
              </p:cNvSpPr>
              <p:nvPr/>
            </p:nvSpPr>
            <p:spPr bwMode="auto">
              <a:xfrm>
                <a:off x="1108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87" name="Line 247"/>
              <p:cNvSpPr>
                <a:spLocks noChangeShapeType="1"/>
              </p:cNvSpPr>
              <p:nvPr/>
            </p:nvSpPr>
            <p:spPr bwMode="auto">
              <a:xfrm>
                <a:off x="1202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88" name="Line 248"/>
              <p:cNvSpPr>
                <a:spLocks noChangeShapeType="1"/>
              </p:cNvSpPr>
              <p:nvPr/>
            </p:nvSpPr>
            <p:spPr bwMode="auto">
              <a:xfrm>
                <a:off x="1295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89" name="Line 249"/>
              <p:cNvSpPr>
                <a:spLocks noChangeShapeType="1"/>
              </p:cNvSpPr>
              <p:nvPr/>
            </p:nvSpPr>
            <p:spPr bwMode="auto">
              <a:xfrm>
                <a:off x="1388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90" name="Line 250"/>
              <p:cNvSpPr>
                <a:spLocks noChangeShapeType="1"/>
              </p:cNvSpPr>
              <p:nvPr/>
            </p:nvSpPr>
            <p:spPr bwMode="auto">
              <a:xfrm>
                <a:off x="1482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91" name="Line 251"/>
              <p:cNvSpPr>
                <a:spLocks noChangeShapeType="1"/>
              </p:cNvSpPr>
              <p:nvPr/>
            </p:nvSpPr>
            <p:spPr bwMode="auto">
              <a:xfrm>
                <a:off x="1575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92" name="Line 252"/>
              <p:cNvSpPr>
                <a:spLocks noChangeShapeType="1"/>
              </p:cNvSpPr>
              <p:nvPr/>
            </p:nvSpPr>
            <p:spPr bwMode="auto">
              <a:xfrm>
                <a:off x="1669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93" name="Line 253"/>
              <p:cNvSpPr>
                <a:spLocks noChangeShapeType="1"/>
              </p:cNvSpPr>
              <p:nvPr/>
            </p:nvSpPr>
            <p:spPr bwMode="auto">
              <a:xfrm>
                <a:off x="1762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94" name="Line 254"/>
              <p:cNvSpPr>
                <a:spLocks noChangeShapeType="1"/>
              </p:cNvSpPr>
              <p:nvPr/>
            </p:nvSpPr>
            <p:spPr bwMode="auto">
              <a:xfrm>
                <a:off x="1856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95" name="Line 255"/>
              <p:cNvSpPr>
                <a:spLocks noChangeShapeType="1"/>
              </p:cNvSpPr>
              <p:nvPr/>
            </p:nvSpPr>
            <p:spPr bwMode="auto">
              <a:xfrm>
                <a:off x="1949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96" name="Line 256"/>
              <p:cNvSpPr>
                <a:spLocks noChangeShapeType="1"/>
              </p:cNvSpPr>
              <p:nvPr/>
            </p:nvSpPr>
            <p:spPr bwMode="auto">
              <a:xfrm>
                <a:off x="2042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97" name="Line 257"/>
              <p:cNvSpPr>
                <a:spLocks noChangeShapeType="1"/>
              </p:cNvSpPr>
              <p:nvPr/>
            </p:nvSpPr>
            <p:spPr bwMode="auto">
              <a:xfrm>
                <a:off x="2136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98" name="Line 258"/>
              <p:cNvSpPr>
                <a:spLocks noChangeShapeType="1"/>
              </p:cNvSpPr>
              <p:nvPr/>
            </p:nvSpPr>
            <p:spPr bwMode="auto">
              <a:xfrm>
                <a:off x="2229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299" name="Line 259"/>
              <p:cNvSpPr>
                <a:spLocks noChangeShapeType="1"/>
              </p:cNvSpPr>
              <p:nvPr/>
            </p:nvSpPr>
            <p:spPr bwMode="auto">
              <a:xfrm>
                <a:off x="2323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00" name="Line 260"/>
              <p:cNvSpPr>
                <a:spLocks noChangeShapeType="1"/>
              </p:cNvSpPr>
              <p:nvPr/>
            </p:nvSpPr>
            <p:spPr bwMode="auto">
              <a:xfrm>
                <a:off x="2416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01" name="Line 261"/>
              <p:cNvSpPr>
                <a:spLocks noChangeShapeType="1"/>
              </p:cNvSpPr>
              <p:nvPr/>
            </p:nvSpPr>
            <p:spPr bwMode="auto">
              <a:xfrm>
                <a:off x="2510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02" name="Line 262"/>
              <p:cNvSpPr>
                <a:spLocks noChangeShapeType="1"/>
              </p:cNvSpPr>
              <p:nvPr/>
            </p:nvSpPr>
            <p:spPr bwMode="auto">
              <a:xfrm>
                <a:off x="2603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03" name="Line 263"/>
              <p:cNvSpPr>
                <a:spLocks noChangeShapeType="1"/>
              </p:cNvSpPr>
              <p:nvPr/>
            </p:nvSpPr>
            <p:spPr bwMode="auto">
              <a:xfrm>
                <a:off x="2697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04" name="Line 264"/>
              <p:cNvSpPr>
                <a:spLocks noChangeShapeType="1"/>
              </p:cNvSpPr>
              <p:nvPr/>
            </p:nvSpPr>
            <p:spPr bwMode="auto">
              <a:xfrm>
                <a:off x="2790" y="2709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05" name="Line 265"/>
              <p:cNvSpPr>
                <a:spLocks noChangeShapeType="1"/>
              </p:cNvSpPr>
              <p:nvPr/>
            </p:nvSpPr>
            <p:spPr bwMode="auto">
              <a:xfrm>
                <a:off x="454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06" name="Line 266"/>
              <p:cNvSpPr>
                <a:spLocks noChangeShapeType="1"/>
              </p:cNvSpPr>
              <p:nvPr/>
            </p:nvSpPr>
            <p:spPr bwMode="auto">
              <a:xfrm>
                <a:off x="548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07" name="Line 267"/>
              <p:cNvSpPr>
                <a:spLocks noChangeShapeType="1"/>
              </p:cNvSpPr>
              <p:nvPr/>
            </p:nvSpPr>
            <p:spPr bwMode="auto">
              <a:xfrm>
                <a:off x="641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08" name="Line 268"/>
              <p:cNvSpPr>
                <a:spLocks noChangeShapeType="1"/>
              </p:cNvSpPr>
              <p:nvPr/>
            </p:nvSpPr>
            <p:spPr bwMode="auto">
              <a:xfrm>
                <a:off x="734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09" name="Line 269"/>
              <p:cNvSpPr>
                <a:spLocks noChangeShapeType="1"/>
              </p:cNvSpPr>
              <p:nvPr/>
            </p:nvSpPr>
            <p:spPr bwMode="auto">
              <a:xfrm>
                <a:off x="828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10" name="Line 270"/>
              <p:cNvSpPr>
                <a:spLocks noChangeShapeType="1"/>
              </p:cNvSpPr>
              <p:nvPr/>
            </p:nvSpPr>
            <p:spPr bwMode="auto">
              <a:xfrm>
                <a:off x="921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11" name="Line 271"/>
              <p:cNvSpPr>
                <a:spLocks noChangeShapeType="1"/>
              </p:cNvSpPr>
              <p:nvPr/>
            </p:nvSpPr>
            <p:spPr bwMode="auto">
              <a:xfrm>
                <a:off x="1015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12" name="Line 272"/>
              <p:cNvSpPr>
                <a:spLocks noChangeShapeType="1"/>
              </p:cNvSpPr>
              <p:nvPr/>
            </p:nvSpPr>
            <p:spPr bwMode="auto">
              <a:xfrm>
                <a:off x="1108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13" name="Line 273"/>
              <p:cNvSpPr>
                <a:spLocks noChangeShapeType="1"/>
              </p:cNvSpPr>
              <p:nvPr/>
            </p:nvSpPr>
            <p:spPr bwMode="auto">
              <a:xfrm>
                <a:off x="1202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14" name="Line 274"/>
              <p:cNvSpPr>
                <a:spLocks noChangeShapeType="1"/>
              </p:cNvSpPr>
              <p:nvPr/>
            </p:nvSpPr>
            <p:spPr bwMode="auto">
              <a:xfrm>
                <a:off x="1295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15" name="Line 275"/>
              <p:cNvSpPr>
                <a:spLocks noChangeShapeType="1"/>
              </p:cNvSpPr>
              <p:nvPr/>
            </p:nvSpPr>
            <p:spPr bwMode="auto">
              <a:xfrm>
                <a:off x="1388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16" name="Line 276"/>
              <p:cNvSpPr>
                <a:spLocks noChangeShapeType="1"/>
              </p:cNvSpPr>
              <p:nvPr/>
            </p:nvSpPr>
            <p:spPr bwMode="auto">
              <a:xfrm>
                <a:off x="1482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17" name="Line 277"/>
              <p:cNvSpPr>
                <a:spLocks noChangeShapeType="1"/>
              </p:cNvSpPr>
              <p:nvPr/>
            </p:nvSpPr>
            <p:spPr bwMode="auto">
              <a:xfrm>
                <a:off x="1575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18" name="Line 278"/>
              <p:cNvSpPr>
                <a:spLocks noChangeShapeType="1"/>
              </p:cNvSpPr>
              <p:nvPr/>
            </p:nvSpPr>
            <p:spPr bwMode="auto">
              <a:xfrm>
                <a:off x="1669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19" name="Line 279"/>
              <p:cNvSpPr>
                <a:spLocks noChangeShapeType="1"/>
              </p:cNvSpPr>
              <p:nvPr/>
            </p:nvSpPr>
            <p:spPr bwMode="auto">
              <a:xfrm>
                <a:off x="1762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20" name="Line 280"/>
              <p:cNvSpPr>
                <a:spLocks noChangeShapeType="1"/>
              </p:cNvSpPr>
              <p:nvPr/>
            </p:nvSpPr>
            <p:spPr bwMode="auto">
              <a:xfrm>
                <a:off x="1856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21" name="Line 281"/>
              <p:cNvSpPr>
                <a:spLocks noChangeShapeType="1"/>
              </p:cNvSpPr>
              <p:nvPr/>
            </p:nvSpPr>
            <p:spPr bwMode="auto">
              <a:xfrm>
                <a:off x="1949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22" name="Line 282"/>
              <p:cNvSpPr>
                <a:spLocks noChangeShapeType="1"/>
              </p:cNvSpPr>
              <p:nvPr/>
            </p:nvSpPr>
            <p:spPr bwMode="auto">
              <a:xfrm>
                <a:off x="2042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23" name="Line 283"/>
              <p:cNvSpPr>
                <a:spLocks noChangeShapeType="1"/>
              </p:cNvSpPr>
              <p:nvPr/>
            </p:nvSpPr>
            <p:spPr bwMode="auto">
              <a:xfrm>
                <a:off x="2136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24" name="Line 284"/>
              <p:cNvSpPr>
                <a:spLocks noChangeShapeType="1"/>
              </p:cNvSpPr>
              <p:nvPr/>
            </p:nvSpPr>
            <p:spPr bwMode="auto">
              <a:xfrm>
                <a:off x="2229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25" name="Line 285"/>
              <p:cNvSpPr>
                <a:spLocks noChangeShapeType="1"/>
              </p:cNvSpPr>
              <p:nvPr/>
            </p:nvSpPr>
            <p:spPr bwMode="auto">
              <a:xfrm>
                <a:off x="2323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26" name="Line 286"/>
              <p:cNvSpPr>
                <a:spLocks noChangeShapeType="1"/>
              </p:cNvSpPr>
              <p:nvPr/>
            </p:nvSpPr>
            <p:spPr bwMode="auto">
              <a:xfrm>
                <a:off x="2416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27" name="Line 287"/>
              <p:cNvSpPr>
                <a:spLocks noChangeShapeType="1"/>
              </p:cNvSpPr>
              <p:nvPr/>
            </p:nvSpPr>
            <p:spPr bwMode="auto">
              <a:xfrm>
                <a:off x="2510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28" name="Line 288"/>
              <p:cNvSpPr>
                <a:spLocks noChangeShapeType="1"/>
              </p:cNvSpPr>
              <p:nvPr/>
            </p:nvSpPr>
            <p:spPr bwMode="auto">
              <a:xfrm>
                <a:off x="2603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29" name="Line 289"/>
              <p:cNvSpPr>
                <a:spLocks noChangeShapeType="1"/>
              </p:cNvSpPr>
              <p:nvPr/>
            </p:nvSpPr>
            <p:spPr bwMode="auto">
              <a:xfrm>
                <a:off x="2697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30" name="Line 290"/>
              <p:cNvSpPr>
                <a:spLocks noChangeShapeType="1"/>
              </p:cNvSpPr>
              <p:nvPr/>
            </p:nvSpPr>
            <p:spPr bwMode="auto">
              <a:xfrm>
                <a:off x="2790" y="2903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31" name="Line 291"/>
              <p:cNvSpPr>
                <a:spLocks noChangeShapeType="1"/>
              </p:cNvSpPr>
              <p:nvPr/>
            </p:nvSpPr>
            <p:spPr bwMode="auto">
              <a:xfrm>
                <a:off x="454" y="3091"/>
                <a:ext cx="235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32" name="Line 292"/>
              <p:cNvSpPr>
                <a:spLocks noChangeShapeType="1"/>
              </p:cNvSpPr>
              <p:nvPr/>
            </p:nvSpPr>
            <p:spPr bwMode="auto">
              <a:xfrm>
                <a:off x="454" y="3293"/>
                <a:ext cx="235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33" name="Line 293"/>
              <p:cNvSpPr>
                <a:spLocks noChangeShapeType="1"/>
              </p:cNvSpPr>
              <p:nvPr/>
            </p:nvSpPr>
            <p:spPr bwMode="auto">
              <a:xfrm>
                <a:off x="824" y="1380"/>
                <a:ext cx="1" cy="208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34" name="Line 294"/>
              <p:cNvSpPr>
                <a:spLocks noChangeShapeType="1"/>
              </p:cNvSpPr>
              <p:nvPr/>
            </p:nvSpPr>
            <p:spPr bwMode="auto">
              <a:xfrm>
                <a:off x="1077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35" name="Line 295"/>
              <p:cNvSpPr>
                <a:spLocks noChangeShapeType="1"/>
              </p:cNvSpPr>
              <p:nvPr/>
            </p:nvSpPr>
            <p:spPr bwMode="auto">
              <a:xfrm>
                <a:off x="1077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36" name="Line 296"/>
              <p:cNvSpPr>
                <a:spLocks noChangeShapeType="1"/>
              </p:cNvSpPr>
              <p:nvPr/>
            </p:nvSpPr>
            <p:spPr bwMode="auto">
              <a:xfrm>
                <a:off x="1077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37" name="Line 297"/>
              <p:cNvSpPr>
                <a:spLocks noChangeShapeType="1"/>
              </p:cNvSpPr>
              <p:nvPr/>
            </p:nvSpPr>
            <p:spPr bwMode="auto">
              <a:xfrm>
                <a:off x="1077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38" name="Line 298"/>
              <p:cNvSpPr>
                <a:spLocks noChangeShapeType="1"/>
              </p:cNvSpPr>
              <p:nvPr/>
            </p:nvSpPr>
            <p:spPr bwMode="auto">
              <a:xfrm>
                <a:off x="1077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39" name="Line 299"/>
              <p:cNvSpPr>
                <a:spLocks noChangeShapeType="1"/>
              </p:cNvSpPr>
              <p:nvPr/>
            </p:nvSpPr>
            <p:spPr bwMode="auto">
              <a:xfrm>
                <a:off x="1077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40" name="Line 300"/>
              <p:cNvSpPr>
                <a:spLocks noChangeShapeType="1"/>
              </p:cNvSpPr>
              <p:nvPr/>
            </p:nvSpPr>
            <p:spPr bwMode="auto">
              <a:xfrm>
                <a:off x="1077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41" name="Line 301"/>
              <p:cNvSpPr>
                <a:spLocks noChangeShapeType="1"/>
              </p:cNvSpPr>
              <p:nvPr/>
            </p:nvSpPr>
            <p:spPr bwMode="auto">
              <a:xfrm>
                <a:off x="1077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42" name="Line 302"/>
              <p:cNvSpPr>
                <a:spLocks noChangeShapeType="1"/>
              </p:cNvSpPr>
              <p:nvPr/>
            </p:nvSpPr>
            <p:spPr bwMode="auto">
              <a:xfrm>
                <a:off x="1077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43" name="Line 303"/>
              <p:cNvSpPr>
                <a:spLocks noChangeShapeType="1"/>
              </p:cNvSpPr>
              <p:nvPr/>
            </p:nvSpPr>
            <p:spPr bwMode="auto">
              <a:xfrm>
                <a:off x="1077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44" name="Line 304"/>
              <p:cNvSpPr>
                <a:spLocks noChangeShapeType="1"/>
              </p:cNvSpPr>
              <p:nvPr/>
            </p:nvSpPr>
            <p:spPr bwMode="auto">
              <a:xfrm>
                <a:off x="1077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45" name="Line 305"/>
              <p:cNvSpPr>
                <a:spLocks noChangeShapeType="1"/>
              </p:cNvSpPr>
              <p:nvPr/>
            </p:nvSpPr>
            <p:spPr bwMode="auto">
              <a:xfrm>
                <a:off x="1077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46" name="Line 306"/>
              <p:cNvSpPr>
                <a:spLocks noChangeShapeType="1"/>
              </p:cNvSpPr>
              <p:nvPr/>
            </p:nvSpPr>
            <p:spPr bwMode="auto">
              <a:xfrm>
                <a:off x="1077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47" name="Line 307"/>
              <p:cNvSpPr>
                <a:spLocks noChangeShapeType="1"/>
              </p:cNvSpPr>
              <p:nvPr/>
            </p:nvSpPr>
            <p:spPr bwMode="auto">
              <a:xfrm>
                <a:off x="1077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87549" name="Group 509"/>
            <p:cNvGrpSpPr>
              <a:grpSpLocks/>
            </p:cNvGrpSpPr>
            <p:nvPr/>
          </p:nvGrpSpPr>
          <p:grpSpPr bwMode="auto">
            <a:xfrm>
              <a:off x="1077" y="1380"/>
              <a:ext cx="1491" cy="2088"/>
              <a:chOff x="1077" y="1380"/>
              <a:chExt cx="1491" cy="2088"/>
            </a:xfrm>
          </p:grpSpPr>
          <p:sp>
            <p:nvSpPr>
              <p:cNvPr id="87349" name="Line 309"/>
              <p:cNvSpPr>
                <a:spLocks noChangeShapeType="1"/>
              </p:cNvSpPr>
              <p:nvPr/>
            </p:nvSpPr>
            <p:spPr bwMode="auto">
              <a:xfrm>
                <a:off x="1077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50" name="Line 310"/>
              <p:cNvSpPr>
                <a:spLocks noChangeShapeType="1"/>
              </p:cNvSpPr>
              <p:nvPr/>
            </p:nvSpPr>
            <p:spPr bwMode="auto">
              <a:xfrm>
                <a:off x="1077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51" name="Line 311"/>
              <p:cNvSpPr>
                <a:spLocks noChangeShapeType="1"/>
              </p:cNvSpPr>
              <p:nvPr/>
            </p:nvSpPr>
            <p:spPr bwMode="auto">
              <a:xfrm>
                <a:off x="1077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52" name="Line 312"/>
              <p:cNvSpPr>
                <a:spLocks noChangeShapeType="1"/>
              </p:cNvSpPr>
              <p:nvPr/>
            </p:nvSpPr>
            <p:spPr bwMode="auto">
              <a:xfrm>
                <a:off x="1077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53" name="Line 313"/>
              <p:cNvSpPr>
                <a:spLocks noChangeShapeType="1"/>
              </p:cNvSpPr>
              <p:nvPr/>
            </p:nvSpPr>
            <p:spPr bwMode="auto">
              <a:xfrm>
                <a:off x="1077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54" name="Line 314"/>
              <p:cNvSpPr>
                <a:spLocks noChangeShapeType="1"/>
              </p:cNvSpPr>
              <p:nvPr/>
            </p:nvSpPr>
            <p:spPr bwMode="auto">
              <a:xfrm>
                <a:off x="1077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55" name="Line 315"/>
              <p:cNvSpPr>
                <a:spLocks noChangeShapeType="1"/>
              </p:cNvSpPr>
              <p:nvPr/>
            </p:nvSpPr>
            <p:spPr bwMode="auto">
              <a:xfrm>
                <a:off x="1077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56" name="Line 316"/>
              <p:cNvSpPr>
                <a:spLocks noChangeShapeType="1"/>
              </p:cNvSpPr>
              <p:nvPr/>
            </p:nvSpPr>
            <p:spPr bwMode="auto">
              <a:xfrm>
                <a:off x="1077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57" name="Line 317"/>
              <p:cNvSpPr>
                <a:spLocks noChangeShapeType="1"/>
              </p:cNvSpPr>
              <p:nvPr/>
            </p:nvSpPr>
            <p:spPr bwMode="auto">
              <a:xfrm>
                <a:off x="1077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58" name="Line 318"/>
              <p:cNvSpPr>
                <a:spLocks noChangeShapeType="1"/>
              </p:cNvSpPr>
              <p:nvPr/>
            </p:nvSpPr>
            <p:spPr bwMode="auto">
              <a:xfrm>
                <a:off x="1077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59" name="Line 319"/>
              <p:cNvSpPr>
                <a:spLocks noChangeShapeType="1"/>
              </p:cNvSpPr>
              <p:nvPr/>
            </p:nvSpPr>
            <p:spPr bwMode="auto">
              <a:xfrm>
                <a:off x="1077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60" name="Line 320"/>
              <p:cNvSpPr>
                <a:spLocks noChangeShapeType="1"/>
              </p:cNvSpPr>
              <p:nvPr/>
            </p:nvSpPr>
            <p:spPr bwMode="auto">
              <a:xfrm>
                <a:off x="1077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61" name="Line 321"/>
              <p:cNvSpPr>
                <a:spLocks noChangeShapeType="1"/>
              </p:cNvSpPr>
              <p:nvPr/>
            </p:nvSpPr>
            <p:spPr bwMode="auto">
              <a:xfrm>
                <a:off x="1077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62" name="Line 322"/>
              <p:cNvSpPr>
                <a:spLocks noChangeShapeType="1"/>
              </p:cNvSpPr>
              <p:nvPr/>
            </p:nvSpPr>
            <p:spPr bwMode="auto">
              <a:xfrm>
                <a:off x="1077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63" name="Line 323"/>
              <p:cNvSpPr>
                <a:spLocks noChangeShapeType="1"/>
              </p:cNvSpPr>
              <p:nvPr/>
            </p:nvSpPr>
            <p:spPr bwMode="auto">
              <a:xfrm>
                <a:off x="1077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64" name="Line 324"/>
              <p:cNvSpPr>
                <a:spLocks noChangeShapeType="1"/>
              </p:cNvSpPr>
              <p:nvPr/>
            </p:nvSpPr>
            <p:spPr bwMode="auto">
              <a:xfrm>
                <a:off x="1077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65" name="Line 325"/>
              <p:cNvSpPr>
                <a:spLocks noChangeShapeType="1"/>
              </p:cNvSpPr>
              <p:nvPr/>
            </p:nvSpPr>
            <p:spPr bwMode="auto">
              <a:xfrm>
                <a:off x="1077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66" name="Line 326"/>
              <p:cNvSpPr>
                <a:spLocks noChangeShapeType="1"/>
              </p:cNvSpPr>
              <p:nvPr/>
            </p:nvSpPr>
            <p:spPr bwMode="auto">
              <a:xfrm>
                <a:off x="1321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67" name="Line 327"/>
              <p:cNvSpPr>
                <a:spLocks noChangeShapeType="1"/>
              </p:cNvSpPr>
              <p:nvPr/>
            </p:nvSpPr>
            <p:spPr bwMode="auto">
              <a:xfrm>
                <a:off x="1321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68" name="Line 328"/>
              <p:cNvSpPr>
                <a:spLocks noChangeShapeType="1"/>
              </p:cNvSpPr>
              <p:nvPr/>
            </p:nvSpPr>
            <p:spPr bwMode="auto">
              <a:xfrm>
                <a:off x="1321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69" name="Line 329"/>
              <p:cNvSpPr>
                <a:spLocks noChangeShapeType="1"/>
              </p:cNvSpPr>
              <p:nvPr/>
            </p:nvSpPr>
            <p:spPr bwMode="auto">
              <a:xfrm>
                <a:off x="1321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70" name="Line 330"/>
              <p:cNvSpPr>
                <a:spLocks noChangeShapeType="1"/>
              </p:cNvSpPr>
              <p:nvPr/>
            </p:nvSpPr>
            <p:spPr bwMode="auto">
              <a:xfrm>
                <a:off x="1321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71" name="Line 331"/>
              <p:cNvSpPr>
                <a:spLocks noChangeShapeType="1"/>
              </p:cNvSpPr>
              <p:nvPr/>
            </p:nvSpPr>
            <p:spPr bwMode="auto">
              <a:xfrm>
                <a:off x="1321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72" name="Line 332"/>
              <p:cNvSpPr>
                <a:spLocks noChangeShapeType="1"/>
              </p:cNvSpPr>
              <p:nvPr/>
            </p:nvSpPr>
            <p:spPr bwMode="auto">
              <a:xfrm>
                <a:off x="1321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73" name="Line 333"/>
              <p:cNvSpPr>
                <a:spLocks noChangeShapeType="1"/>
              </p:cNvSpPr>
              <p:nvPr/>
            </p:nvSpPr>
            <p:spPr bwMode="auto">
              <a:xfrm>
                <a:off x="1321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74" name="Line 334"/>
              <p:cNvSpPr>
                <a:spLocks noChangeShapeType="1"/>
              </p:cNvSpPr>
              <p:nvPr/>
            </p:nvSpPr>
            <p:spPr bwMode="auto">
              <a:xfrm>
                <a:off x="1321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75" name="Line 335"/>
              <p:cNvSpPr>
                <a:spLocks noChangeShapeType="1"/>
              </p:cNvSpPr>
              <p:nvPr/>
            </p:nvSpPr>
            <p:spPr bwMode="auto">
              <a:xfrm>
                <a:off x="1321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76" name="Line 336"/>
              <p:cNvSpPr>
                <a:spLocks noChangeShapeType="1"/>
              </p:cNvSpPr>
              <p:nvPr/>
            </p:nvSpPr>
            <p:spPr bwMode="auto">
              <a:xfrm>
                <a:off x="1321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77" name="Line 337"/>
              <p:cNvSpPr>
                <a:spLocks noChangeShapeType="1"/>
              </p:cNvSpPr>
              <p:nvPr/>
            </p:nvSpPr>
            <p:spPr bwMode="auto">
              <a:xfrm>
                <a:off x="1321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78" name="Line 338"/>
              <p:cNvSpPr>
                <a:spLocks noChangeShapeType="1"/>
              </p:cNvSpPr>
              <p:nvPr/>
            </p:nvSpPr>
            <p:spPr bwMode="auto">
              <a:xfrm>
                <a:off x="1321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79" name="Line 339"/>
              <p:cNvSpPr>
                <a:spLocks noChangeShapeType="1"/>
              </p:cNvSpPr>
              <p:nvPr/>
            </p:nvSpPr>
            <p:spPr bwMode="auto">
              <a:xfrm>
                <a:off x="1321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80" name="Line 340"/>
              <p:cNvSpPr>
                <a:spLocks noChangeShapeType="1"/>
              </p:cNvSpPr>
              <p:nvPr/>
            </p:nvSpPr>
            <p:spPr bwMode="auto">
              <a:xfrm>
                <a:off x="1321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81" name="Line 341"/>
              <p:cNvSpPr>
                <a:spLocks noChangeShapeType="1"/>
              </p:cNvSpPr>
              <p:nvPr/>
            </p:nvSpPr>
            <p:spPr bwMode="auto">
              <a:xfrm>
                <a:off x="1321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82" name="Line 342"/>
              <p:cNvSpPr>
                <a:spLocks noChangeShapeType="1"/>
              </p:cNvSpPr>
              <p:nvPr/>
            </p:nvSpPr>
            <p:spPr bwMode="auto">
              <a:xfrm>
                <a:off x="1321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83" name="Line 343"/>
              <p:cNvSpPr>
                <a:spLocks noChangeShapeType="1"/>
              </p:cNvSpPr>
              <p:nvPr/>
            </p:nvSpPr>
            <p:spPr bwMode="auto">
              <a:xfrm>
                <a:off x="1321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84" name="Line 344"/>
              <p:cNvSpPr>
                <a:spLocks noChangeShapeType="1"/>
              </p:cNvSpPr>
              <p:nvPr/>
            </p:nvSpPr>
            <p:spPr bwMode="auto">
              <a:xfrm>
                <a:off x="1321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85" name="Line 345"/>
              <p:cNvSpPr>
                <a:spLocks noChangeShapeType="1"/>
              </p:cNvSpPr>
              <p:nvPr/>
            </p:nvSpPr>
            <p:spPr bwMode="auto">
              <a:xfrm>
                <a:off x="1321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86" name="Line 346"/>
              <p:cNvSpPr>
                <a:spLocks noChangeShapeType="1"/>
              </p:cNvSpPr>
              <p:nvPr/>
            </p:nvSpPr>
            <p:spPr bwMode="auto">
              <a:xfrm>
                <a:off x="1321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87" name="Line 347"/>
              <p:cNvSpPr>
                <a:spLocks noChangeShapeType="1"/>
              </p:cNvSpPr>
              <p:nvPr/>
            </p:nvSpPr>
            <p:spPr bwMode="auto">
              <a:xfrm>
                <a:off x="1321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88" name="Line 348"/>
              <p:cNvSpPr>
                <a:spLocks noChangeShapeType="1"/>
              </p:cNvSpPr>
              <p:nvPr/>
            </p:nvSpPr>
            <p:spPr bwMode="auto">
              <a:xfrm>
                <a:off x="1321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89" name="Line 349"/>
              <p:cNvSpPr>
                <a:spLocks noChangeShapeType="1"/>
              </p:cNvSpPr>
              <p:nvPr/>
            </p:nvSpPr>
            <p:spPr bwMode="auto">
              <a:xfrm>
                <a:off x="1321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90" name="Line 350"/>
              <p:cNvSpPr>
                <a:spLocks noChangeShapeType="1"/>
              </p:cNvSpPr>
              <p:nvPr/>
            </p:nvSpPr>
            <p:spPr bwMode="auto">
              <a:xfrm>
                <a:off x="1321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91" name="Line 351"/>
              <p:cNvSpPr>
                <a:spLocks noChangeShapeType="1"/>
              </p:cNvSpPr>
              <p:nvPr/>
            </p:nvSpPr>
            <p:spPr bwMode="auto">
              <a:xfrm>
                <a:off x="1321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92" name="Line 352"/>
              <p:cNvSpPr>
                <a:spLocks noChangeShapeType="1"/>
              </p:cNvSpPr>
              <p:nvPr/>
            </p:nvSpPr>
            <p:spPr bwMode="auto">
              <a:xfrm>
                <a:off x="1321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93" name="Line 353"/>
              <p:cNvSpPr>
                <a:spLocks noChangeShapeType="1"/>
              </p:cNvSpPr>
              <p:nvPr/>
            </p:nvSpPr>
            <p:spPr bwMode="auto">
              <a:xfrm>
                <a:off x="1321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94" name="Line 354"/>
              <p:cNvSpPr>
                <a:spLocks noChangeShapeType="1"/>
              </p:cNvSpPr>
              <p:nvPr/>
            </p:nvSpPr>
            <p:spPr bwMode="auto">
              <a:xfrm>
                <a:off x="1321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95" name="Line 355"/>
              <p:cNvSpPr>
                <a:spLocks noChangeShapeType="1"/>
              </p:cNvSpPr>
              <p:nvPr/>
            </p:nvSpPr>
            <p:spPr bwMode="auto">
              <a:xfrm>
                <a:off x="1321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96" name="Line 356"/>
              <p:cNvSpPr>
                <a:spLocks noChangeShapeType="1"/>
              </p:cNvSpPr>
              <p:nvPr/>
            </p:nvSpPr>
            <p:spPr bwMode="auto">
              <a:xfrm>
                <a:off x="1321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97" name="Line 357"/>
              <p:cNvSpPr>
                <a:spLocks noChangeShapeType="1"/>
              </p:cNvSpPr>
              <p:nvPr/>
            </p:nvSpPr>
            <p:spPr bwMode="auto">
              <a:xfrm>
                <a:off x="1574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98" name="Line 358"/>
              <p:cNvSpPr>
                <a:spLocks noChangeShapeType="1"/>
              </p:cNvSpPr>
              <p:nvPr/>
            </p:nvSpPr>
            <p:spPr bwMode="auto">
              <a:xfrm>
                <a:off x="1574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399" name="Line 359"/>
              <p:cNvSpPr>
                <a:spLocks noChangeShapeType="1"/>
              </p:cNvSpPr>
              <p:nvPr/>
            </p:nvSpPr>
            <p:spPr bwMode="auto">
              <a:xfrm>
                <a:off x="1574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00" name="Line 360"/>
              <p:cNvSpPr>
                <a:spLocks noChangeShapeType="1"/>
              </p:cNvSpPr>
              <p:nvPr/>
            </p:nvSpPr>
            <p:spPr bwMode="auto">
              <a:xfrm>
                <a:off x="1574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01" name="Line 361"/>
              <p:cNvSpPr>
                <a:spLocks noChangeShapeType="1"/>
              </p:cNvSpPr>
              <p:nvPr/>
            </p:nvSpPr>
            <p:spPr bwMode="auto">
              <a:xfrm>
                <a:off x="1574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02" name="Line 362"/>
              <p:cNvSpPr>
                <a:spLocks noChangeShapeType="1"/>
              </p:cNvSpPr>
              <p:nvPr/>
            </p:nvSpPr>
            <p:spPr bwMode="auto">
              <a:xfrm>
                <a:off x="1574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03" name="Line 363"/>
              <p:cNvSpPr>
                <a:spLocks noChangeShapeType="1"/>
              </p:cNvSpPr>
              <p:nvPr/>
            </p:nvSpPr>
            <p:spPr bwMode="auto">
              <a:xfrm>
                <a:off x="1574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04" name="Line 364"/>
              <p:cNvSpPr>
                <a:spLocks noChangeShapeType="1"/>
              </p:cNvSpPr>
              <p:nvPr/>
            </p:nvSpPr>
            <p:spPr bwMode="auto">
              <a:xfrm>
                <a:off x="1574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05" name="Line 365"/>
              <p:cNvSpPr>
                <a:spLocks noChangeShapeType="1"/>
              </p:cNvSpPr>
              <p:nvPr/>
            </p:nvSpPr>
            <p:spPr bwMode="auto">
              <a:xfrm>
                <a:off x="1574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06" name="Line 366"/>
              <p:cNvSpPr>
                <a:spLocks noChangeShapeType="1"/>
              </p:cNvSpPr>
              <p:nvPr/>
            </p:nvSpPr>
            <p:spPr bwMode="auto">
              <a:xfrm>
                <a:off x="1574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07" name="Line 367"/>
              <p:cNvSpPr>
                <a:spLocks noChangeShapeType="1"/>
              </p:cNvSpPr>
              <p:nvPr/>
            </p:nvSpPr>
            <p:spPr bwMode="auto">
              <a:xfrm>
                <a:off x="1574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08" name="Line 368"/>
              <p:cNvSpPr>
                <a:spLocks noChangeShapeType="1"/>
              </p:cNvSpPr>
              <p:nvPr/>
            </p:nvSpPr>
            <p:spPr bwMode="auto">
              <a:xfrm>
                <a:off x="1574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09" name="Line 369"/>
              <p:cNvSpPr>
                <a:spLocks noChangeShapeType="1"/>
              </p:cNvSpPr>
              <p:nvPr/>
            </p:nvSpPr>
            <p:spPr bwMode="auto">
              <a:xfrm>
                <a:off x="1574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10" name="Line 370"/>
              <p:cNvSpPr>
                <a:spLocks noChangeShapeType="1"/>
              </p:cNvSpPr>
              <p:nvPr/>
            </p:nvSpPr>
            <p:spPr bwMode="auto">
              <a:xfrm>
                <a:off x="1574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11" name="Line 371"/>
              <p:cNvSpPr>
                <a:spLocks noChangeShapeType="1"/>
              </p:cNvSpPr>
              <p:nvPr/>
            </p:nvSpPr>
            <p:spPr bwMode="auto">
              <a:xfrm>
                <a:off x="1574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12" name="Line 372"/>
              <p:cNvSpPr>
                <a:spLocks noChangeShapeType="1"/>
              </p:cNvSpPr>
              <p:nvPr/>
            </p:nvSpPr>
            <p:spPr bwMode="auto">
              <a:xfrm>
                <a:off x="1574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13" name="Line 373"/>
              <p:cNvSpPr>
                <a:spLocks noChangeShapeType="1"/>
              </p:cNvSpPr>
              <p:nvPr/>
            </p:nvSpPr>
            <p:spPr bwMode="auto">
              <a:xfrm>
                <a:off x="1574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14" name="Line 374"/>
              <p:cNvSpPr>
                <a:spLocks noChangeShapeType="1"/>
              </p:cNvSpPr>
              <p:nvPr/>
            </p:nvSpPr>
            <p:spPr bwMode="auto">
              <a:xfrm>
                <a:off x="1574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15" name="Line 375"/>
              <p:cNvSpPr>
                <a:spLocks noChangeShapeType="1"/>
              </p:cNvSpPr>
              <p:nvPr/>
            </p:nvSpPr>
            <p:spPr bwMode="auto">
              <a:xfrm>
                <a:off x="1574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16" name="Line 376"/>
              <p:cNvSpPr>
                <a:spLocks noChangeShapeType="1"/>
              </p:cNvSpPr>
              <p:nvPr/>
            </p:nvSpPr>
            <p:spPr bwMode="auto">
              <a:xfrm>
                <a:off x="1574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17" name="Line 377"/>
              <p:cNvSpPr>
                <a:spLocks noChangeShapeType="1"/>
              </p:cNvSpPr>
              <p:nvPr/>
            </p:nvSpPr>
            <p:spPr bwMode="auto">
              <a:xfrm>
                <a:off x="1574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18" name="Line 378"/>
              <p:cNvSpPr>
                <a:spLocks noChangeShapeType="1"/>
              </p:cNvSpPr>
              <p:nvPr/>
            </p:nvSpPr>
            <p:spPr bwMode="auto">
              <a:xfrm>
                <a:off x="1574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19" name="Line 379"/>
              <p:cNvSpPr>
                <a:spLocks noChangeShapeType="1"/>
              </p:cNvSpPr>
              <p:nvPr/>
            </p:nvSpPr>
            <p:spPr bwMode="auto">
              <a:xfrm>
                <a:off x="1574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20" name="Line 380"/>
              <p:cNvSpPr>
                <a:spLocks noChangeShapeType="1"/>
              </p:cNvSpPr>
              <p:nvPr/>
            </p:nvSpPr>
            <p:spPr bwMode="auto">
              <a:xfrm>
                <a:off x="1574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21" name="Line 381"/>
              <p:cNvSpPr>
                <a:spLocks noChangeShapeType="1"/>
              </p:cNvSpPr>
              <p:nvPr/>
            </p:nvSpPr>
            <p:spPr bwMode="auto">
              <a:xfrm>
                <a:off x="1574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22" name="Line 382"/>
              <p:cNvSpPr>
                <a:spLocks noChangeShapeType="1"/>
              </p:cNvSpPr>
              <p:nvPr/>
            </p:nvSpPr>
            <p:spPr bwMode="auto">
              <a:xfrm>
                <a:off x="1574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23" name="Line 383"/>
              <p:cNvSpPr>
                <a:spLocks noChangeShapeType="1"/>
              </p:cNvSpPr>
              <p:nvPr/>
            </p:nvSpPr>
            <p:spPr bwMode="auto">
              <a:xfrm>
                <a:off x="1574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24" name="Line 384"/>
              <p:cNvSpPr>
                <a:spLocks noChangeShapeType="1"/>
              </p:cNvSpPr>
              <p:nvPr/>
            </p:nvSpPr>
            <p:spPr bwMode="auto">
              <a:xfrm>
                <a:off x="1574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25" name="Line 385"/>
              <p:cNvSpPr>
                <a:spLocks noChangeShapeType="1"/>
              </p:cNvSpPr>
              <p:nvPr/>
            </p:nvSpPr>
            <p:spPr bwMode="auto">
              <a:xfrm>
                <a:off x="1574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26" name="Line 386"/>
              <p:cNvSpPr>
                <a:spLocks noChangeShapeType="1"/>
              </p:cNvSpPr>
              <p:nvPr/>
            </p:nvSpPr>
            <p:spPr bwMode="auto">
              <a:xfrm>
                <a:off x="1574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27" name="Line 387"/>
              <p:cNvSpPr>
                <a:spLocks noChangeShapeType="1"/>
              </p:cNvSpPr>
              <p:nvPr/>
            </p:nvSpPr>
            <p:spPr bwMode="auto">
              <a:xfrm>
                <a:off x="1574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28" name="Line 388"/>
              <p:cNvSpPr>
                <a:spLocks noChangeShapeType="1"/>
              </p:cNvSpPr>
              <p:nvPr/>
            </p:nvSpPr>
            <p:spPr bwMode="auto">
              <a:xfrm>
                <a:off x="1817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29" name="Line 389"/>
              <p:cNvSpPr>
                <a:spLocks noChangeShapeType="1"/>
              </p:cNvSpPr>
              <p:nvPr/>
            </p:nvSpPr>
            <p:spPr bwMode="auto">
              <a:xfrm>
                <a:off x="1817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30" name="Line 390"/>
              <p:cNvSpPr>
                <a:spLocks noChangeShapeType="1"/>
              </p:cNvSpPr>
              <p:nvPr/>
            </p:nvSpPr>
            <p:spPr bwMode="auto">
              <a:xfrm>
                <a:off x="1817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31" name="Line 391"/>
              <p:cNvSpPr>
                <a:spLocks noChangeShapeType="1"/>
              </p:cNvSpPr>
              <p:nvPr/>
            </p:nvSpPr>
            <p:spPr bwMode="auto">
              <a:xfrm>
                <a:off x="1817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32" name="Line 392"/>
              <p:cNvSpPr>
                <a:spLocks noChangeShapeType="1"/>
              </p:cNvSpPr>
              <p:nvPr/>
            </p:nvSpPr>
            <p:spPr bwMode="auto">
              <a:xfrm>
                <a:off x="1817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33" name="Line 393"/>
              <p:cNvSpPr>
                <a:spLocks noChangeShapeType="1"/>
              </p:cNvSpPr>
              <p:nvPr/>
            </p:nvSpPr>
            <p:spPr bwMode="auto">
              <a:xfrm>
                <a:off x="1817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34" name="Line 394"/>
              <p:cNvSpPr>
                <a:spLocks noChangeShapeType="1"/>
              </p:cNvSpPr>
              <p:nvPr/>
            </p:nvSpPr>
            <p:spPr bwMode="auto">
              <a:xfrm>
                <a:off x="1817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35" name="Line 395"/>
              <p:cNvSpPr>
                <a:spLocks noChangeShapeType="1"/>
              </p:cNvSpPr>
              <p:nvPr/>
            </p:nvSpPr>
            <p:spPr bwMode="auto">
              <a:xfrm>
                <a:off x="1817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36" name="Line 396"/>
              <p:cNvSpPr>
                <a:spLocks noChangeShapeType="1"/>
              </p:cNvSpPr>
              <p:nvPr/>
            </p:nvSpPr>
            <p:spPr bwMode="auto">
              <a:xfrm>
                <a:off x="1817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37" name="Line 397"/>
              <p:cNvSpPr>
                <a:spLocks noChangeShapeType="1"/>
              </p:cNvSpPr>
              <p:nvPr/>
            </p:nvSpPr>
            <p:spPr bwMode="auto">
              <a:xfrm>
                <a:off x="1817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38" name="Line 398"/>
              <p:cNvSpPr>
                <a:spLocks noChangeShapeType="1"/>
              </p:cNvSpPr>
              <p:nvPr/>
            </p:nvSpPr>
            <p:spPr bwMode="auto">
              <a:xfrm>
                <a:off x="1817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39" name="Line 399"/>
              <p:cNvSpPr>
                <a:spLocks noChangeShapeType="1"/>
              </p:cNvSpPr>
              <p:nvPr/>
            </p:nvSpPr>
            <p:spPr bwMode="auto">
              <a:xfrm>
                <a:off x="1817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40" name="Line 400"/>
              <p:cNvSpPr>
                <a:spLocks noChangeShapeType="1"/>
              </p:cNvSpPr>
              <p:nvPr/>
            </p:nvSpPr>
            <p:spPr bwMode="auto">
              <a:xfrm>
                <a:off x="1817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41" name="Line 401"/>
              <p:cNvSpPr>
                <a:spLocks noChangeShapeType="1"/>
              </p:cNvSpPr>
              <p:nvPr/>
            </p:nvSpPr>
            <p:spPr bwMode="auto">
              <a:xfrm>
                <a:off x="1817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42" name="Line 402"/>
              <p:cNvSpPr>
                <a:spLocks noChangeShapeType="1"/>
              </p:cNvSpPr>
              <p:nvPr/>
            </p:nvSpPr>
            <p:spPr bwMode="auto">
              <a:xfrm>
                <a:off x="1817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43" name="Line 403"/>
              <p:cNvSpPr>
                <a:spLocks noChangeShapeType="1"/>
              </p:cNvSpPr>
              <p:nvPr/>
            </p:nvSpPr>
            <p:spPr bwMode="auto">
              <a:xfrm>
                <a:off x="1817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44" name="Line 404"/>
              <p:cNvSpPr>
                <a:spLocks noChangeShapeType="1"/>
              </p:cNvSpPr>
              <p:nvPr/>
            </p:nvSpPr>
            <p:spPr bwMode="auto">
              <a:xfrm>
                <a:off x="1817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45" name="Line 405"/>
              <p:cNvSpPr>
                <a:spLocks noChangeShapeType="1"/>
              </p:cNvSpPr>
              <p:nvPr/>
            </p:nvSpPr>
            <p:spPr bwMode="auto">
              <a:xfrm>
                <a:off x="1817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46" name="Line 406"/>
              <p:cNvSpPr>
                <a:spLocks noChangeShapeType="1"/>
              </p:cNvSpPr>
              <p:nvPr/>
            </p:nvSpPr>
            <p:spPr bwMode="auto">
              <a:xfrm>
                <a:off x="1817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47" name="Line 407"/>
              <p:cNvSpPr>
                <a:spLocks noChangeShapeType="1"/>
              </p:cNvSpPr>
              <p:nvPr/>
            </p:nvSpPr>
            <p:spPr bwMode="auto">
              <a:xfrm>
                <a:off x="1817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48" name="Line 408"/>
              <p:cNvSpPr>
                <a:spLocks noChangeShapeType="1"/>
              </p:cNvSpPr>
              <p:nvPr/>
            </p:nvSpPr>
            <p:spPr bwMode="auto">
              <a:xfrm>
                <a:off x="1817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49" name="Line 409"/>
              <p:cNvSpPr>
                <a:spLocks noChangeShapeType="1"/>
              </p:cNvSpPr>
              <p:nvPr/>
            </p:nvSpPr>
            <p:spPr bwMode="auto">
              <a:xfrm>
                <a:off x="1817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50" name="Line 410"/>
              <p:cNvSpPr>
                <a:spLocks noChangeShapeType="1"/>
              </p:cNvSpPr>
              <p:nvPr/>
            </p:nvSpPr>
            <p:spPr bwMode="auto">
              <a:xfrm>
                <a:off x="1817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51" name="Line 411"/>
              <p:cNvSpPr>
                <a:spLocks noChangeShapeType="1"/>
              </p:cNvSpPr>
              <p:nvPr/>
            </p:nvSpPr>
            <p:spPr bwMode="auto">
              <a:xfrm>
                <a:off x="1817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52" name="Line 412"/>
              <p:cNvSpPr>
                <a:spLocks noChangeShapeType="1"/>
              </p:cNvSpPr>
              <p:nvPr/>
            </p:nvSpPr>
            <p:spPr bwMode="auto">
              <a:xfrm>
                <a:off x="1817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53" name="Line 413"/>
              <p:cNvSpPr>
                <a:spLocks noChangeShapeType="1"/>
              </p:cNvSpPr>
              <p:nvPr/>
            </p:nvSpPr>
            <p:spPr bwMode="auto">
              <a:xfrm>
                <a:off x="1817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54" name="Line 414"/>
              <p:cNvSpPr>
                <a:spLocks noChangeShapeType="1"/>
              </p:cNvSpPr>
              <p:nvPr/>
            </p:nvSpPr>
            <p:spPr bwMode="auto">
              <a:xfrm>
                <a:off x="1817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55" name="Line 415"/>
              <p:cNvSpPr>
                <a:spLocks noChangeShapeType="1"/>
              </p:cNvSpPr>
              <p:nvPr/>
            </p:nvSpPr>
            <p:spPr bwMode="auto">
              <a:xfrm>
                <a:off x="1817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56" name="Line 416"/>
              <p:cNvSpPr>
                <a:spLocks noChangeShapeType="1"/>
              </p:cNvSpPr>
              <p:nvPr/>
            </p:nvSpPr>
            <p:spPr bwMode="auto">
              <a:xfrm>
                <a:off x="1817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57" name="Line 417"/>
              <p:cNvSpPr>
                <a:spLocks noChangeShapeType="1"/>
              </p:cNvSpPr>
              <p:nvPr/>
            </p:nvSpPr>
            <p:spPr bwMode="auto">
              <a:xfrm>
                <a:off x="1817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58" name="Line 418"/>
              <p:cNvSpPr>
                <a:spLocks noChangeShapeType="1"/>
              </p:cNvSpPr>
              <p:nvPr/>
            </p:nvSpPr>
            <p:spPr bwMode="auto">
              <a:xfrm>
                <a:off x="1817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59" name="Line 419"/>
              <p:cNvSpPr>
                <a:spLocks noChangeShapeType="1"/>
              </p:cNvSpPr>
              <p:nvPr/>
            </p:nvSpPr>
            <p:spPr bwMode="auto">
              <a:xfrm>
                <a:off x="2062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60" name="Line 420"/>
              <p:cNvSpPr>
                <a:spLocks noChangeShapeType="1"/>
              </p:cNvSpPr>
              <p:nvPr/>
            </p:nvSpPr>
            <p:spPr bwMode="auto">
              <a:xfrm>
                <a:off x="2062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61" name="Line 421"/>
              <p:cNvSpPr>
                <a:spLocks noChangeShapeType="1"/>
              </p:cNvSpPr>
              <p:nvPr/>
            </p:nvSpPr>
            <p:spPr bwMode="auto">
              <a:xfrm>
                <a:off x="2062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62" name="Line 422"/>
              <p:cNvSpPr>
                <a:spLocks noChangeShapeType="1"/>
              </p:cNvSpPr>
              <p:nvPr/>
            </p:nvSpPr>
            <p:spPr bwMode="auto">
              <a:xfrm>
                <a:off x="2062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63" name="Line 423"/>
              <p:cNvSpPr>
                <a:spLocks noChangeShapeType="1"/>
              </p:cNvSpPr>
              <p:nvPr/>
            </p:nvSpPr>
            <p:spPr bwMode="auto">
              <a:xfrm>
                <a:off x="2062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64" name="Line 424"/>
              <p:cNvSpPr>
                <a:spLocks noChangeShapeType="1"/>
              </p:cNvSpPr>
              <p:nvPr/>
            </p:nvSpPr>
            <p:spPr bwMode="auto">
              <a:xfrm>
                <a:off x="2062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65" name="Line 425"/>
              <p:cNvSpPr>
                <a:spLocks noChangeShapeType="1"/>
              </p:cNvSpPr>
              <p:nvPr/>
            </p:nvSpPr>
            <p:spPr bwMode="auto">
              <a:xfrm>
                <a:off x="2062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66" name="Line 426"/>
              <p:cNvSpPr>
                <a:spLocks noChangeShapeType="1"/>
              </p:cNvSpPr>
              <p:nvPr/>
            </p:nvSpPr>
            <p:spPr bwMode="auto">
              <a:xfrm>
                <a:off x="2062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67" name="Line 427"/>
              <p:cNvSpPr>
                <a:spLocks noChangeShapeType="1"/>
              </p:cNvSpPr>
              <p:nvPr/>
            </p:nvSpPr>
            <p:spPr bwMode="auto">
              <a:xfrm>
                <a:off x="2062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68" name="Line 428"/>
              <p:cNvSpPr>
                <a:spLocks noChangeShapeType="1"/>
              </p:cNvSpPr>
              <p:nvPr/>
            </p:nvSpPr>
            <p:spPr bwMode="auto">
              <a:xfrm>
                <a:off x="2062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69" name="Line 429"/>
              <p:cNvSpPr>
                <a:spLocks noChangeShapeType="1"/>
              </p:cNvSpPr>
              <p:nvPr/>
            </p:nvSpPr>
            <p:spPr bwMode="auto">
              <a:xfrm>
                <a:off x="2062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70" name="Line 430"/>
              <p:cNvSpPr>
                <a:spLocks noChangeShapeType="1"/>
              </p:cNvSpPr>
              <p:nvPr/>
            </p:nvSpPr>
            <p:spPr bwMode="auto">
              <a:xfrm>
                <a:off x="2062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71" name="Line 431"/>
              <p:cNvSpPr>
                <a:spLocks noChangeShapeType="1"/>
              </p:cNvSpPr>
              <p:nvPr/>
            </p:nvSpPr>
            <p:spPr bwMode="auto">
              <a:xfrm>
                <a:off x="2062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72" name="Line 432"/>
              <p:cNvSpPr>
                <a:spLocks noChangeShapeType="1"/>
              </p:cNvSpPr>
              <p:nvPr/>
            </p:nvSpPr>
            <p:spPr bwMode="auto">
              <a:xfrm>
                <a:off x="2062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73" name="Line 433"/>
              <p:cNvSpPr>
                <a:spLocks noChangeShapeType="1"/>
              </p:cNvSpPr>
              <p:nvPr/>
            </p:nvSpPr>
            <p:spPr bwMode="auto">
              <a:xfrm>
                <a:off x="2062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74" name="Line 434"/>
              <p:cNvSpPr>
                <a:spLocks noChangeShapeType="1"/>
              </p:cNvSpPr>
              <p:nvPr/>
            </p:nvSpPr>
            <p:spPr bwMode="auto">
              <a:xfrm>
                <a:off x="2062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75" name="Line 435"/>
              <p:cNvSpPr>
                <a:spLocks noChangeShapeType="1"/>
              </p:cNvSpPr>
              <p:nvPr/>
            </p:nvSpPr>
            <p:spPr bwMode="auto">
              <a:xfrm>
                <a:off x="2062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76" name="Line 436"/>
              <p:cNvSpPr>
                <a:spLocks noChangeShapeType="1"/>
              </p:cNvSpPr>
              <p:nvPr/>
            </p:nvSpPr>
            <p:spPr bwMode="auto">
              <a:xfrm>
                <a:off x="2062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77" name="Line 437"/>
              <p:cNvSpPr>
                <a:spLocks noChangeShapeType="1"/>
              </p:cNvSpPr>
              <p:nvPr/>
            </p:nvSpPr>
            <p:spPr bwMode="auto">
              <a:xfrm>
                <a:off x="2062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78" name="Line 438"/>
              <p:cNvSpPr>
                <a:spLocks noChangeShapeType="1"/>
              </p:cNvSpPr>
              <p:nvPr/>
            </p:nvSpPr>
            <p:spPr bwMode="auto">
              <a:xfrm>
                <a:off x="2062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79" name="Line 439"/>
              <p:cNvSpPr>
                <a:spLocks noChangeShapeType="1"/>
              </p:cNvSpPr>
              <p:nvPr/>
            </p:nvSpPr>
            <p:spPr bwMode="auto">
              <a:xfrm>
                <a:off x="2062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80" name="Line 440"/>
              <p:cNvSpPr>
                <a:spLocks noChangeShapeType="1"/>
              </p:cNvSpPr>
              <p:nvPr/>
            </p:nvSpPr>
            <p:spPr bwMode="auto">
              <a:xfrm>
                <a:off x="2062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81" name="Line 441"/>
              <p:cNvSpPr>
                <a:spLocks noChangeShapeType="1"/>
              </p:cNvSpPr>
              <p:nvPr/>
            </p:nvSpPr>
            <p:spPr bwMode="auto">
              <a:xfrm>
                <a:off x="2062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82" name="Line 442"/>
              <p:cNvSpPr>
                <a:spLocks noChangeShapeType="1"/>
              </p:cNvSpPr>
              <p:nvPr/>
            </p:nvSpPr>
            <p:spPr bwMode="auto">
              <a:xfrm>
                <a:off x="2062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83" name="Line 443"/>
              <p:cNvSpPr>
                <a:spLocks noChangeShapeType="1"/>
              </p:cNvSpPr>
              <p:nvPr/>
            </p:nvSpPr>
            <p:spPr bwMode="auto">
              <a:xfrm>
                <a:off x="2062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84" name="Line 444"/>
              <p:cNvSpPr>
                <a:spLocks noChangeShapeType="1"/>
              </p:cNvSpPr>
              <p:nvPr/>
            </p:nvSpPr>
            <p:spPr bwMode="auto">
              <a:xfrm>
                <a:off x="2062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85" name="Line 445"/>
              <p:cNvSpPr>
                <a:spLocks noChangeShapeType="1"/>
              </p:cNvSpPr>
              <p:nvPr/>
            </p:nvSpPr>
            <p:spPr bwMode="auto">
              <a:xfrm>
                <a:off x="2062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86" name="Line 446"/>
              <p:cNvSpPr>
                <a:spLocks noChangeShapeType="1"/>
              </p:cNvSpPr>
              <p:nvPr/>
            </p:nvSpPr>
            <p:spPr bwMode="auto">
              <a:xfrm>
                <a:off x="2062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87" name="Line 447"/>
              <p:cNvSpPr>
                <a:spLocks noChangeShapeType="1"/>
              </p:cNvSpPr>
              <p:nvPr/>
            </p:nvSpPr>
            <p:spPr bwMode="auto">
              <a:xfrm>
                <a:off x="2062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88" name="Line 448"/>
              <p:cNvSpPr>
                <a:spLocks noChangeShapeType="1"/>
              </p:cNvSpPr>
              <p:nvPr/>
            </p:nvSpPr>
            <p:spPr bwMode="auto">
              <a:xfrm>
                <a:off x="2062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89" name="Line 449"/>
              <p:cNvSpPr>
                <a:spLocks noChangeShapeType="1"/>
              </p:cNvSpPr>
              <p:nvPr/>
            </p:nvSpPr>
            <p:spPr bwMode="auto">
              <a:xfrm>
                <a:off x="2062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90" name="Line 450"/>
              <p:cNvSpPr>
                <a:spLocks noChangeShapeType="1"/>
              </p:cNvSpPr>
              <p:nvPr/>
            </p:nvSpPr>
            <p:spPr bwMode="auto">
              <a:xfrm>
                <a:off x="2315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91" name="Line 451"/>
              <p:cNvSpPr>
                <a:spLocks noChangeShapeType="1"/>
              </p:cNvSpPr>
              <p:nvPr/>
            </p:nvSpPr>
            <p:spPr bwMode="auto">
              <a:xfrm>
                <a:off x="2315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92" name="Line 452"/>
              <p:cNvSpPr>
                <a:spLocks noChangeShapeType="1"/>
              </p:cNvSpPr>
              <p:nvPr/>
            </p:nvSpPr>
            <p:spPr bwMode="auto">
              <a:xfrm>
                <a:off x="2315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93" name="Line 453"/>
              <p:cNvSpPr>
                <a:spLocks noChangeShapeType="1"/>
              </p:cNvSpPr>
              <p:nvPr/>
            </p:nvSpPr>
            <p:spPr bwMode="auto">
              <a:xfrm>
                <a:off x="2315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94" name="Line 454"/>
              <p:cNvSpPr>
                <a:spLocks noChangeShapeType="1"/>
              </p:cNvSpPr>
              <p:nvPr/>
            </p:nvSpPr>
            <p:spPr bwMode="auto">
              <a:xfrm>
                <a:off x="2315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95" name="Line 455"/>
              <p:cNvSpPr>
                <a:spLocks noChangeShapeType="1"/>
              </p:cNvSpPr>
              <p:nvPr/>
            </p:nvSpPr>
            <p:spPr bwMode="auto">
              <a:xfrm>
                <a:off x="2315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96" name="Line 456"/>
              <p:cNvSpPr>
                <a:spLocks noChangeShapeType="1"/>
              </p:cNvSpPr>
              <p:nvPr/>
            </p:nvSpPr>
            <p:spPr bwMode="auto">
              <a:xfrm>
                <a:off x="2315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97" name="Line 457"/>
              <p:cNvSpPr>
                <a:spLocks noChangeShapeType="1"/>
              </p:cNvSpPr>
              <p:nvPr/>
            </p:nvSpPr>
            <p:spPr bwMode="auto">
              <a:xfrm>
                <a:off x="2315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98" name="Line 458"/>
              <p:cNvSpPr>
                <a:spLocks noChangeShapeType="1"/>
              </p:cNvSpPr>
              <p:nvPr/>
            </p:nvSpPr>
            <p:spPr bwMode="auto">
              <a:xfrm>
                <a:off x="2315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499" name="Line 459"/>
              <p:cNvSpPr>
                <a:spLocks noChangeShapeType="1"/>
              </p:cNvSpPr>
              <p:nvPr/>
            </p:nvSpPr>
            <p:spPr bwMode="auto">
              <a:xfrm>
                <a:off x="2315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00" name="Line 460"/>
              <p:cNvSpPr>
                <a:spLocks noChangeShapeType="1"/>
              </p:cNvSpPr>
              <p:nvPr/>
            </p:nvSpPr>
            <p:spPr bwMode="auto">
              <a:xfrm>
                <a:off x="2315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01" name="Line 461"/>
              <p:cNvSpPr>
                <a:spLocks noChangeShapeType="1"/>
              </p:cNvSpPr>
              <p:nvPr/>
            </p:nvSpPr>
            <p:spPr bwMode="auto">
              <a:xfrm>
                <a:off x="2315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02" name="Line 462"/>
              <p:cNvSpPr>
                <a:spLocks noChangeShapeType="1"/>
              </p:cNvSpPr>
              <p:nvPr/>
            </p:nvSpPr>
            <p:spPr bwMode="auto">
              <a:xfrm>
                <a:off x="2315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03" name="Line 463"/>
              <p:cNvSpPr>
                <a:spLocks noChangeShapeType="1"/>
              </p:cNvSpPr>
              <p:nvPr/>
            </p:nvSpPr>
            <p:spPr bwMode="auto">
              <a:xfrm>
                <a:off x="2315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04" name="Line 464"/>
              <p:cNvSpPr>
                <a:spLocks noChangeShapeType="1"/>
              </p:cNvSpPr>
              <p:nvPr/>
            </p:nvSpPr>
            <p:spPr bwMode="auto">
              <a:xfrm>
                <a:off x="2315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05" name="Line 465"/>
              <p:cNvSpPr>
                <a:spLocks noChangeShapeType="1"/>
              </p:cNvSpPr>
              <p:nvPr/>
            </p:nvSpPr>
            <p:spPr bwMode="auto">
              <a:xfrm>
                <a:off x="2315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06" name="Line 466"/>
              <p:cNvSpPr>
                <a:spLocks noChangeShapeType="1"/>
              </p:cNvSpPr>
              <p:nvPr/>
            </p:nvSpPr>
            <p:spPr bwMode="auto">
              <a:xfrm>
                <a:off x="2315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07" name="Line 467"/>
              <p:cNvSpPr>
                <a:spLocks noChangeShapeType="1"/>
              </p:cNvSpPr>
              <p:nvPr/>
            </p:nvSpPr>
            <p:spPr bwMode="auto">
              <a:xfrm>
                <a:off x="2315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08" name="Line 468"/>
              <p:cNvSpPr>
                <a:spLocks noChangeShapeType="1"/>
              </p:cNvSpPr>
              <p:nvPr/>
            </p:nvSpPr>
            <p:spPr bwMode="auto">
              <a:xfrm>
                <a:off x="2315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09" name="Line 469"/>
              <p:cNvSpPr>
                <a:spLocks noChangeShapeType="1"/>
              </p:cNvSpPr>
              <p:nvPr/>
            </p:nvSpPr>
            <p:spPr bwMode="auto">
              <a:xfrm>
                <a:off x="2315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10" name="Line 470"/>
              <p:cNvSpPr>
                <a:spLocks noChangeShapeType="1"/>
              </p:cNvSpPr>
              <p:nvPr/>
            </p:nvSpPr>
            <p:spPr bwMode="auto">
              <a:xfrm>
                <a:off x="2315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11" name="Line 471"/>
              <p:cNvSpPr>
                <a:spLocks noChangeShapeType="1"/>
              </p:cNvSpPr>
              <p:nvPr/>
            </p:nvSpPr>
            <p:spPr bwMode="auto">
              <a:xfrm>
                <a:off x="2315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12" name="Line 472"/>
              <p:cNvSpPr>
                <a:spLocks noChangeShapeType="1"/>
              </p:cNvSpPr>
              <p:nvPr/>
            </p:nvSpPr>
            <p:spPr bwMode="auto">
              <a:xfrm>
                <a:off x="2315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13" name="Line 473"/>
              <p:cNvSpPr>
                <a:spLocks noChangeShapeType="1"/>
              </p:cNvSpPr>
              <p:nvPr/>
            </p:nvSpPr>
            <p:spPr bwMode="auto">
              <a:xfrm>
                <a:off x="2315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14" name="Line 474"/>
              <p:cNvSpPr>
                <a:spLocks noChangeShapeType="1"/>
              </p:cNvSpPr>
              <p:nvPr/>
            </p:nvSpPr>
            <p:spPr bwMode="auto">
              <a:xfrm>
                <a:off x="2315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15" name="Line 475"/>
              <p:cNvSpPr>
                <a:spLocks noChangeShapeType="1"/>
              </p:cNvSpPr>
              <p:nvPr/>
            </p:nvSpPr>
            <p:spPr bwMode="auto">
              <a:xfrm>
                <a:off x="2315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16" name="Line 476"/>
              <p:cNvSpPr>
                <a:spLocks noChangeShapeType="1"/>
              </p:cNvSpPr>
              <p:nvPr/>
            </p:nvSpPr>
            <p:spPr bwMode="auto">
              <a:xfrm>
                <a:off x="2315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17" name="Line 477"/>
              <p:cNvSpPr>
                <a:spLocks noChangeShapeType="1"/>
              </p:cNvSpPr>
              <p:nvPr/>
            </p:nvSpPr>
            <p:spPr bwMode="auto">
              <a:xfrm>
                <a:off x="2315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18" name="Line 478"/>
              <p:cNvSpPr>
                <a:spLocks noChangeShapeType="1"/>
              </p:cNvSpPr>
              <p:nvPr/>
            </p:nvSpPr>
            <p:spPr bwMode="auto">
              <a:xfrm>
                <a:off x="2315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19" name="Line 479"/>
              <p:cNvSpPr>
                <a:spLocks noChangeShapeType="1"/>
              </p:cNvSpPr>
              <p:nvPr/>
            </p:nvSpPr>
            <p:spPr bwMode="auto">
              <a:xfrm>
                <a:off x="2315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20" name="Line 480"/>
              <p:cNvSpPr>
                <a:spLocks noChangeShapeType="1"/>
              </p:cNvSpPr>
              <p:nvPr/>
            </p:nvSpPr>
            <p:spPr bwMode="auto">
              <a:xfrm>
                <a:off x="2315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21" name="Line 481"/>
              <p:cNvSpPr>
                <a:spLocks noChangeShapeType="1"/>
              </p:cNvSpPr>
              <p:nvPr/>
            </p:nvSpPr>
            <p:spPr bwMode="auto">
              <a:xfrm>
                <a:off x="2567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22" name="Line 482"/>
              <p:cNvSpPr>
                <a:spLocks noChangeShapeType="1"/>
              </p:cNvSpPr>
              <p:nvPr/>
            </p:nvSpPr>
            <p:spPr bwMode="auto">
              <a:xfrm>
                <a:off x="2567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23" name="Line 483"/>
              <p:cNvSpPr>
                <a:spLocks noChangeShapeType="1"/>
              </p:cNvSpPr>
              <p:nvPr/>
            </p:nvSpPr>
            <p:spPr bwMode="auto">
              <a:xfrm>
                <a:off x="2567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24" name="Line 484"/>
              <p:cNvSpPr>
                <a:spLocks noChangeShapeType="1"/>
              </p:cNvSpPr>
              <p:nvPr/>
            </p:nvSpPr>
            <p:spPr bwMode="auto">
              <a:xfrm>
                <a:off x="2567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25" name="Line 485"/>
              <p:cNvSpPr>
                <a:spLocks noChangeShapeType="1"/>
              </p:cNvSpPr>
              <p:nvPr/>
            </p:nvSpPr>
            <p:spPr bwMode="auto">
              <a:xfrm>
                <a:off x="2567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26" name="Line 486"/>
              <p:cNvSpPr>
                <a:spLocks noChangeShapeType="1"/>
              </p:cNvSpPr>
              <p:nvPr/>
            </p:nvSpPr>
            <p:spPr bwMode="auto">
              <a:xfrm>
                <a:off x="2567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27" name="Line 487"/>
              <p:cNvSpPr>
                <a:spLocks noChangeShapeType="1"/>
              </p:cNvSpPr>
              <p:nvPr/>
            </p:nvSpPr>
            <p:spPr bwMode="auto">
              <a:xfrm>
                <a:off x="2567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28" name="Line 488"/>
              <p:cNvSpPr>
                <a:spLocks noChangeShapeType="1"/>
              </p:cNvSpPr>
              <p:nvPr/>
            </p:nvSpPr>
            <p:spPr bwMode="auto">
              <a:xfrm>
                <a:off x="2567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29" name="Line 489"/>
              <p:cNvSpPr>
                <a:spLocks noChangeShapeType="1"/>
              </p:cNvSpPr>
              <p:nvPr/>
            </p:nvSpPr>
            <p:spPr bwMode="auto">
              <a:xfrm>
                <a:off x="2567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30" name="Line 490"/>
              <p:cNvSpPr>
                <a:spLocks noChangeShapeType="1"/>
              </p:cNvSpPr>
              <p:nvPr/>
            </p:nvSpPr>
            <p:spPr bwMode="auto">
              <a:xfrm>
                <a:off x="2567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31" name="Line 491"/>
              <p:cNvSpPr>
                <a:spLocks noChangeShapeType="1"/>
              </p:cNvSpPr>
              <p:nvPr/>
            </p:nvSpPr>
            <p:spPr bwMode="auto">
              <a:xfrm>
                <a:off x="2567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32" name="Line 492"/>
              <p:cNvSpPr>
                <a:spLocks noChangeShapeType="1"/>
              </p:cNvSpPr>
              <p:nvPr/>
            </p:nvSpPr>
            <p:spPr bwMode="auto">
              <a:xfrm>
                <a:off x="2567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33" name="Line 493"/>
              <p:cNvSpPr>
                <a:spLocks noChangeShapeType="1"/>
              </p:cNvSpPr>
              <p:nvPr/>
            </p:nvSpPr>
            <p:spPr bwMode="auto">
              <a:xfrm>
                <a:off x="2567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34" name="Line 494"/>
              <p:cNvSpPr>
                <a:spLocks noChangeShapeType="1"/>
              </p:cNvSpPr>
              <p:nvPr/>
            </p:nvSpPr>
            <p:spPr bwMode="auto">
              <a:xfrm>
                <a:off x="2567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35" name="Line 495"/>
              <p:cNvSpPr>
                <a:spLocks noChangeShapeType="1"/>
              </p:cNvSpPr>
              <p:nvPr/>
            </p:nvSpPr>
            <p:spPr bwMode="auto">
              <a:xfrm>
                <a:off x="2567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36" name="Line 496"/>
              <p:cNvSpPr>
                <a:spLocks noChangeShapeType="1"/>
              </p:cNvSpPr>
              <p:nvPr/>
            </p:nvSpPr>
            <p:spPr bwMode="auto">
              <a:xfrm>
                <a:off x="2567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37" name="Line 497"/>
              <p:cNvSpPr>
                <a:spLocks noChangeShapeType="1"/>
              </p:cNvSpPr>
              <p:nvPr/>
            </p:nvSpPr>
            <p:spPr bwMode="auto">
              <a:xfrm>
                <a:off x="2567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38" name="Line 498"/>
              <p:cNvSpPr>
                <a:spLocks noChangeShapeType="1"/>
              </p:cNvSpPr>
              <p:nvPr/>
            </p:nvSpPr>
            <p:spPr bwMode="auto">
              <a:xfrm>
                <a:off x="2567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39" name="Line 499"/>
              <p:cNvSpPr>
                <a:spLocks noChangeShapeType="1"/>
              </p:cNvSpPr>
              <p:nvPr/>
            </p:nvSpPr>
            <p:spPr bwMode="auto">
              <a:xfrm>
                <a:off x="2567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40" name="Line 500"/>
              <p:cNvSpPr>
                <a:spLocks noChangeShapeType="1"/>
              </p:cNvSpPr>
              <p:nvPr/>
            </p:nvSpPr>
            <p:spPr bwMode="auto">
              <a:xfrm>
                <a:off x="2567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41" name="Line 501"/>
              <p:cNvSpPr>
                <a:spLocks noChangeShapeType="1"/>
              </p:cNvSpPr>
              <p:nvPr/>
            </p:nvSpPr>
            <p:spPr bwMode="auto">
              <a:xfrm>
                <a:off x="2567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42" name="Line 502"/>
              <p:cNvSpPr>
                <a:spLocks noChangeShapeType="1"/>
              </p:cNvSpPr>
              <p:nvPr/>
            </p:nvSpPr>
            <p:spPr bwMode="auto">
              <a:xfrm>
                <a:off x="2567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43" name="Line 503"/>
              <p:cNvSpPr>
                <a:spLocks noChangeShapeType="1"/>
              </p:cNvSpPr>
              <p:nvPr/>
            </p:nvSpPr>
            <p:spPr bwMode="auto">
              <a:xfrm>
                <a:off x="2567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44" name="Line 504"/>
              <p:cNvSpPr>
                <a:spLocks noChangeShapeType="1"/>
              </p:cNvSpPr>
              <p:nvPr/>
            </p:nvSpPr>
            <p:spPr bwMode="auto">
              <a:xfrm>
                <a:off x="2567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45" name="Line 505"/>
              <p:cNvSpPr>
                <a:spLocks noChangeShapeType="1"/>
              </p:cNvSpPr>
              <p:nvPr/>
            </p:nvSpPr>
            <p:spPr bwMode="auto">
              <a:xfrm>
                <a:off x="2567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46" name="Line 506"/>
              <p:cNvSpPr>
                <a:spLocks noChangeShapeType="1"/>
              </p:cNvSpPr>
              <p:nvPr/>
            </p:nvSpPr>
            <p:spPr bwMode="auto">
              <a:xfrm>
                <a:off x="2567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47" name="Line 507"/>
              <p:cNvSpPr>
                <a:spLocks noChangeShapeType="1"/>
              </p:cNvSpPr>
              <p:nvPr/>
            </p:nvSpPr>
            <p:spPr bwMode="auto">
              <a:xfrm>
                <a:off x="2567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548" name="Line 508"/>
              <p:cNvSpPr>
                <a:spLocks noChangeShapeType="1"/>
              </p:cNvSpPr>
              <p:nvPr/>
            </p:nvSpPr>
            <p:spPr bwMode="auto">
              <a:xfrm>
                <a:off x="2567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sp>
          <p:nvSpPr>
            <p:cNvPr id="87550" name="Line 510"/>
            <p:cNvSpPr>
              <a:spLocks noChangeShapeType="1"/>
            </p:cNvSpPr>
            <p:nvPr/>
          </p:nvSpPr>
          <p:spPr bwMode="auto">
            <a:xfrm>
              <a:off x="2567" y="3304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51" name="Line 511"/>
            <p:cNvSpPr>
              <a:spLocks noChangeShapeType="1"/>
            </p:cNvSpPr>
            <p:nvPr/>
          </p:nvSpPr>
          <p:spPr bwMode="auto">
            <a:xfrm>
              <a:off x="2567" y="3373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52" name="Line 512"/>
            <p:cNvSpPr>
              <a:spLocks noChangeShapeType="1"/>
            </p:cNvSpPr>
            <p:nvPr/>
          </p:nvSpPr>
          <p:spPr bwMode="auto">
            <a:xfrm>
              <a:off x="2567" y="3442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53" name="Line 513"/>
            <p:cNvSpPr>
              <a:spLocks noChangeShapeType="1"/>
            </p:cNvSpPr>
            <p:nvPr/>
          </p:nvSpPr>
          <p:spPr bwMode="auto">
            <a:xfrm>
              <a:off x="2801" y="1380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54" name="Line 514"/>
            <p:cNvSpPr>
              <a:spLocks noChangeShapeType="1"/>
            </p:cNvSpPr>
            <p:nvPr/>
          </p:nvSpPr>
          <p:spPr bwMode="auto">
            <a:xfrm>
              <a:off x="2801" y="1449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55" name="Line 515"/>
            <p:cNvSpPr>
              <a:spLocks noChangeShapeType="1"/>
            </p:cNvSpPr>
            <p:nvPr/>
          </p:nvSpPr>
          <p:spPr bwMode="auto">
            <a:xfrm>
              <a:off x="2801" y="1518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56" name="Line 516"/>
            <p:cNvSpPr>
              <a:spLocks noChangeShapeType="1"/>
            </p:cNvSpPr>
            <p:nvPr/>
          </p:nvSpPr>
          <p:spPr bwMode="auto">
            <a:xfrm>
              <a:off x="2801" y="1587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57" name="Line 517"/>
            <p:cNvSpPr>
              <a:spLocks noChangeShapeType="1"/>
            </p:cNvSpPr>
            <p:nvPr/>
          </p:nvSpPr>
          <p:spPr bwMode="auto">
            <a:xfrm>
              <a:off x="2801" y="1655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58" name="Line 518"/>
            <p:cNvSpPr>
              <a:spLocks noChangeShapeType="1"/>
            </p:cNvSpPr>
            <p:nvPr/>
          </p:nvSpPr>
          <p:spPr bwMode="auto">
            <a:xfrm>
              <a:off x="2801" y="1724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59" name="Line 519"/>
            <p:cNvSpPr>
              <a:spLocks noChangeShapeType="1"/>
            </p:cNvSpPr>
            <p:nvPr/>
          </p:nvSpPr>
          <p:spPr bwMode="auto">
            <a:xfrm>
              <a:off x="2801" y="1793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60" name="Line 520"/>
            <p:cNvSpPr>
              <a:spLocks noChangeShapeType="1"/>
            </p:cNvSpPr>
            <p:nvPr/>
          </p:nvSpPr>
          <p:spPr bwMode="auto">
            <a:xfrm>
              <a:off x="2801" y="1861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61" name="Line 521"/>
            <p:cNvSpPr>
              <a:spLocks noChangeShapeType="1"/>
            </p:cNvSpPr>
            <p:nvPr/>
          </p:nvSpPr>
          <p:spPr bwMode="auto">
            <a:xfrm>
              <a:off x="2801" y="1930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62" name="Line 522"/>
            <p:cNvSpPr>
              <a:spLocks noChangeShapeType="1"/>
            </p:cNvSpPr>
            <p:nvPr/>
          </p:nvSpPr>
          <p:spPr bwMode="auto">
            <a:xfrm>
              <a:off x="2801" y="1999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63" name="Line 523"/>
            <p:cNvSpPr>
              <a:spLocks noChangeShapeType="1"/>
            </p:cNvSpPr>
            <p:nvPr/>
          </p:nvSpPr>
          <p:spPr bwMode="auto">
            <a:xfrm>
              <a:off x="2801" y="2068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64" name="Line 524"/>
            <p:cNvSpPr>
              <a:spLocks noChangeShapeType="1"/>
            </p:cNvSpPr>
            <p:nvPr/>
          </p:nvSpPr>
          <p:spPr bwMode="auto">
            <a:xfrm>
              <a:off x="2801" y="2136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65" name="Line 525"/>
            <p:cNvSpPr>
              <a:spLocks noChangeShapeType="1"/>
            </p:cNvSpPr>
            <p:nvPr/>
          </p:nvSpPr>
          <p:spPr bwMode="auto">
            <a:xfrm>
              <a:off x="2801" y="2205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66" name="Line 526"/>
            <p:cNvSpPr>
              <a:spLocks noChangeShapeType="1"/>
            </p:cNvSpPr>
            <p:nvPr/>
          </p:nvSpPr>
          <p:spPr bwMode="auto">
            <a:xfrm>
              <a:off x="2801" y="2274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67" name="Line 527"/>
            <p:cNvSpPr>
              <a:spLocks noChangeShapeType="1"/>
            </p:cNvSpPr>
            <p:nvPr/>
          </p:nvSpPr>
          <p:spPr bwMode="auto">
            <a:xfrm>
              <a:off x="2801" y="2342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68" name="Line 528"/>
            <p:cNvSpPr>
              <a:spLocks noChangeShapeType="1"/>
            </p:cNvSpPr>
            <p:nvPr/>
          </p:nvSpPr>
          <p:spPr bwMode="auto">
            <a:xfrm>
              <a:off x="2801" y="2411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69" name="Line 529"/>
            <p:cNvSpPr>
              <a:spLocks noChangeShapeType="1"/>
            </p:cNvSpPr>
            <p:nvPr/>
          </p:nvSpPr>
          <p:spPr bwMode="auto">
            <a:xfrm>
              <a:off x="2801" y="2480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70" name="Line 530"/>
            <p:cNvSpPr>
              <a:spLocks noChangeShapeType="1"/>
            </p:cNvSpPr>
            <p:nvPr/>
          </p:nvSpPr>
          <p:spPr bwMode="auto">
            <a:xfrm>
              <a:off x="2801" y="2548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71" name="Line 531"/>
            <p:cNvSpPr>
              <a:spLocks noChangeShapeType="1"/>
            </p:cNvSpPr>
            <p:nvPr/>
          </p:nvSpPr>
          <p:spPr bwMode="auto">
            <a:xfrm>
              <a:off x="2801" y="2617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72" name="Line 532"/>
            <p:cNvSpPr>
              <a:spLocks noChangeShapeType="1"/>
            </p:cNvSpPr>
            <p:nvPr/>
          </p:nvSpPr>
          <p:spPr bwMode="auto">
            <a:xfrm>
              <a:off x="2801" y="2686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73" name="Line 533"/>
            <p:cNvSpPr>
              <a:spLocks noChangeShapeType="1"/>
            </p:cNvSpPr>
            <p:nvPr/>
          </p:nvSpPr>
          <p:spPr bwMode="auto">
            <a:xfrm>
              <a:off x="2801" y="2755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74" name="Line 534"/>
            <p:cNvSpPr>
              <a:spLocks noChangeShapeType="1"/>
            </p:cNvSpPr>
            <p:nvPr/>
          </p:nvSpPr>
          <p:spPr bwMode="auto">
            <a:xfrm>
              <a:off x="2801" y="2823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75" name="Line 535"/>
            <p:cNvSpPr>
              <a:spLocks noChangeShapeType="1"/>
            </p:cNvSpPr>
            <p:nvPr/>
          </p:nvSpPr>
          <p:spPr bwMode="auto">
            <a:xfrm>
              <a:off x="2801" y="2892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76" name="Line 536"/>
            <p:cNvSpPr>
              <a:spLocks noChangeShapeType="1"/>
            </p:cNvSpPr>
            <p:nvPr/>
          </p:nvSpPr>
          <p:spPr bwMode="auto">
            <a:xfrm>
              <a:off x="2801" y="2961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77" name="Line 537"/>
            <p:cNvSpPr>
              <a:spLocks noChangeShapeType="1"/>
            </p:cNvSpPr>
            <p:nvPr/>
          </p:nvSpPr>
          <p:spPr bwMode="auto">
            <a:xfrm>
              <a:off x="2801" y="3029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78" name="Line 538"/>
            <p:cNvSpPr>
              <a:spLocks noChangeShapeType="1"/>
            </p:cNvSpPr>
            <p:nvPr/>
          </p:nvSpPr>
          <p:spPr bwMode="auto">
            <a:xfrm>
              <a:off x="2801" y="3098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79" name="Line 539"/>
            <p:cNvSpPr>
              <a:spLocks noChangeShapeType="1"/>
            </p:cNvSpPr>
            <p:nvPr/>
          </p:nvSpPr>
          <p:spPr bwMode="auto">
            <a:xfrm>
              <a:off x="2801" y="3167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80" name="Line 540"/>
            <p:cNvSpPr>
              <a:spLocks noChangeShapeType="1"/>
            </p:cNvSpPr>
            <p:nvPr/>
          </p:nvSpPr>
          <p:spPr bwMode="auto">
            <a:xfrm>
              <a:off x="2801" y="3236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81" name="Line 541"/>
            <p:cNvSpPr>
              <a:spLocks noChangeShapeType="1"/>
            </p:cNvSpPr>
            <p:nvPr/>
          </p:nvSpPr>
          <p:spPr bwMode="auto">
            <a:xfrm>
              <a:off x="2801" y="3304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82" name="Line 542"/>
            <p:cNvSpPr>
              <a:spLocks noChangeShapeType="1"/>
            </p:cNvSpPr>
            <p:nvPr/>
          </p:nvSpPr>
          <p:spPr bwMode="auto">
            <a:xfrm>
              <a:off x="2801" y="3373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83" name="Line 543"/>
            <p:cNvSpPr>
              <a:spLocks noChangeShapeType="1"/>
            </p:cNvSpPr>
            <p:nvPr/>
          </p:nvSpPr>
          <p:spPr bwMode="auto">
            <a:xfrm>
              <a:off x="2801" y="3442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584" name="Rectangle 544"/>
            <p:cNvSpPr>
              <a:spLocks noChangeArrowheads="1"/>
            </p:cNvSpPr>
            <p:nvPr/>
          </p:nvSpPr>
          <p:spPr bwMode="auto">
            <a:xfrm>
              <a:off x="450" y="3254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400">
                  <a:solidFill>
                    <a:schemeClr val="bg2"/>
                  </a:solidFill>
                  <a:effectLst/>
                  <a:latin typeface="Symbol" panose="05050102010706020507" pitchFamily="18" charset="2"/>
                </a:rPr>
                <a:t>å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endParaRPr>
            </a:p>
          </p:txBody>
        </p:sp>
        <p:sp>
          <p:nvSpPr>
            <p:cNvPr id="87585" name="Rectangle 545"/>
            <p:cNvSpPr>
              <a:spLocks noChangeArrowheads="1"/>
            </p:cNvSpPr>
            <p:nvPr/>
          </p:nvSpPr>
          <p:spPr bwMode="auto">
            <a:xfrm>
              <a:off x="450" y="3060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400">
                  <a:solidFill>
                    <a:schemeClr val="bg2"/>
                  </a:solidFill>
                  <a:effectLst/>
                  <a:latin typeface="Symbol" panose="05050102010706020507" pitchFamily="18" charset="2"/>
                </a:rPr>
                <a:t>å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endParaRPr>
            </a:p>
          </p:txBody>
        </p:sp>
        <p:sp>
          <p:nvSpPr>
            <p:cNvPr id="87586" name="Rectangle 546"/>
            <p:cNvSpPr>
              <a:spLocks noChangeArrowheads="1"/>
            </p:cNvSpPr>
            <p:nvPr/>
          </p:nvSpPr>
          <p:spPr bwMode="auto">
            <a:xfrm>
              <a:off x="2643" y="311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3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87" name="Rectangle 547"/>
            <p:cNvSpPr>
              <a:spLocks noChangeArrowheads="1"/>
            </p:cNvSpPr>
            <p:nvPr/>
          </p:nvSpPr>
          <p:spPr bwMode="auto">
            <a:xfrm>
              <a:off x="2395" y="311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88" name="Rectangle 548"/>
            <p:cNvSpPr>
              <a:spLocks noChangeArrowheads="1"/>
            </p:cNvSpPr>
            <p:nvPr/>
          </p:nvSpPr>
          <p:spPr bwMode="auto">
            <a:xfrm>
              <a:off x="2143" y="311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89" name="Rectangle 549"/>
            <p:cNvSpPr>
              <a:spLocks noChangeArrowheads="1"/>
            </p:cNvSpPr>
            <p:nvPr/>
          </p:nvSpPr>
          <p:spPr bwMode="auto">
            <a:xfrm>
              <a:off x="1892" y="311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5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90" name="Rectangle 550"/>
            <p:cNvSpPr>
              <a:spLocks noChangeArrowheads="1"/>
            </p:cNvSpPr>
            <p:nvPr/>
          </p:nvSpPr>
          <p:spPr bwMode="auto">
            <a:xfrm>
              <a:off x="1650" y="311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3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91" name="Rectangle 551"/>
            <p:cNvSpPr>
              <a:spLocks noChangeArrowheads="1"/>
            </p:cNvSpPr>
            <p:nvPr/>
          </p:nvSpPr>
          <p:spPr bwMode="auto">
            <a:xfrm>
              <a:off x="1402" y="311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92" name="Rectangle 552"/>
            <p:cNvSpPr>
              <a:spLocks noChangeArrowheads="1"/>
            </p:cNvSpPr>
            <p:nvPr/>
          </p:nvSpPr>
          <p:spPr bwMode="auto">
            <a:xfrm>
              <a:off x="1152" y="311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5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93" name="Rectangle 553"/>
            <p:cNvSpPr>
              <a:spLocks noChangeArrowheads="1"/>
            </p:cNvSpPr>
            <p:nvPr/>
          </p:nvSpPr>
          <p:spPr bwMode="auto">
            <a:xfrm>
              <a:off x="905" y="311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94" name="Rectangle 554"/>
            <p:cNvSpPr>
              <a:spLocks noChangeArrowheads="1"/>
            </p:cNvSpPr>
            <p:nvPr/>
          </p:nvSpPr>
          <p:spPr bwMode="auto">
            <a:xfrm>
              <a:off x="2640" y="291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95" name="Rectangle 555"/>
            <p:cNvSpPr>
              <a:spLocks noChangeArrowheads="1"/>
            </p:cNvSpPr>
            <p:nvPr/>
          </p:nvSpPr>
          <p:spPr bwMode="auto">
            <a:xfrm>
              <a:off x="2140" y="291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96" name="Rectangle 556"/>
            <p:cNvSpPr>
              <a:spLocks noChangeArrowheads="1"/>
            </p:cNvSpPr>
            <p:nvPr/>
          </p:nvSpPr>
          <p:spPr bwMode="auto">
            <a:xfrm>
              <a:off x="1151" y="291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97" name="Rectangle 557"/>
            <p:cNvSpPr>
              <a:spLocks noChangeArrowheads="1"/>
            </p:cNvSpPr>
            <p:nvPr/>
          </p:nvSpPr>
          <p:spPr bwMode="auto">
            <a:xfrm>
              <a:off x="2393" y="272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98" name="Rectangle 558"/>
            <p:cNvSpPr>
              <a:spLocks noChangeArrowheads="1"/>
            </p:cNvSpPr>
            <p:nvPr/>
          </p:nvSpPr>
          <p:spPr bwMode="auto">
            <a:xfrm>
              <a:off x="1891" y="272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599" name="Rectangle 559"/>
            <p:cNvSpPr>
              <a:spLocks noChangeArrowheads="1"/>
            </p:cNvSpPr>
            <p:nvPr/>
          </p:nvSpPr>
          <p:spPr bwMode="auto">
            <a:xfrm>
              <a:off x="1399" y="272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00" name="Rectangle 560"/>
            <p:cNvSpPr>
              <a:spLocks noChangeArrowheads="1"/>
            </p:cNvSpPr>
            <p:nvPr/>
          </p:nvSpPr>
          <p:spPr bwMode="auto">
            <a:xfrm>
              <a:off x="1151" y="272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01" name="Rectangle 561"/>
            <p:cNvSpPr>
              <a:spLocks noChangeArrowheads="1"/>
            </p:cNvSpPr>
            <p:nvPr/>
          </p:nvSpPr>
          <p:spPr bwMode="auto">
            <a:xfrm>
              <a:off x="2640" y="252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02" name="Rectangle 562"/>
            <p:cNvSpPr>
              <a:spLocks noChangeArrowheads="1"/>
            </p:cNvSpPr>
            <p:nvPr/>
          </p:nvSpPr>
          <p:spPr bwMode="auto">
            <a:xfrm>
              <a:off x="2140" y="252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03" name="Rectangle 563"/>
            <p:cNvSpPr>
              <a:spLocks noChangeArrowheads="1"/>
            </p:cNvSpPr>
            <p:nvPr/>
          </p:nvSpPr>
          <p:spPr bwMode="auto">
            <a:xfrm>
              <a:off x="1647" y="252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04" name="Rectangle 564"/>
            <p:cNvSpPr>
              <a:spLocks noChangeArrowheads="1"/>
            </p:cNvSpPr>
            <p:nvPr/>
          </p:nvSpPr>
          <p:spPr bwMode="auto">
            <a:xfrm>
              <a:off x="902" y="252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05" name="Rectangle 565"/>
            <p:cNvSpPr>
              <a:spLocks noChangeArrowheads="1"/>
            </p:cNvSpPr>
            <p:nvPr/>
          </p:nvSpPr>
          <p:spPr bwMode="auto">
            <a:xfrm>
              <a:off x="2393" y="233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06" name="Rectangle 566"/>
            <p:cNvSpPr>
              <a:spLocks noChangeArrowheads="1"/>
            </p:cNvSpPr>
            <p:nvPr/>
          </p:nvSpPr>
          <p:spPr bwMode="auto">
            <a:xfrm>
              <a:off x="1891" y="233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07" name="Rectangle 567"/>
            <p:cNvSpPr>
              <a:spLocks noChangeArrowheads="1"/>
            </p:cNvSpPr>
            <p:nvPr/>
          </p:nvSpPr>
          <p:spPr bwMode="auto">
            <a:xfrm>
              <a:off x="1399" y="233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08" name="Rectangle 568"/>
            <p:cNvSpPr>
              <a:spLocks noChangeArrowheads="1"/>
            </p:cNvSpPr>
            <p:nvPr/>
          </p:nvSpPr>
          <p:spPr bwMode="auto">
            <a:xfrm>
              <a:off x="1151" y="233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09" name="Rectangle 569"/>
            <p:cNvSpPr>
              <a:spLocks noChangeArrowheads="1"/>
            </p:cNvSpPr>
            <p:nvPr/>
          </p:nvSpPr>
          <p:spPr bwMode="auto">
            <a:xfrm>
              <a:off x="902" y="233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10" name="Rectangle 570"/>
            <p:cNvSpPr>
              <a:spLocks noChangeArrowheads="1"/>
            </p:cNvSpPr>
            <p:nvPr/>
          </p:nvSpPr>
          <p:spPr bwMode="auto">
            <a:xfrm>
              <a:off x="2140" y="214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11" name="Rectangle 571"/>
            <p:cNvSpPr>
              <a:spLocks noChangeArrowheads="1"/>
            </p:cNvSpPr>
            <p:nvPr/>
          </p:nvSpPr>
          <p:spPr bwMode="auto">
            <a:xfrm>
              <a:off x="1647" y="214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12" name="Rectangle 572"/>
            <p:cNvSpPr>
              <a:spLocks noChangeArrowheads="1"/>
            </p:cNvSpPr>
            <p:nvPr/>
          </p:nvSpPr>
          <p:spPr bwMode="auto">
            <a:xfrm>
              <a:off x="1151" y="214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13" name="Rectangle 573"/>
            <p:cNvSpPr>
              <a:spLocks noChangeArrowheads="1"/>
            </p:cNvSpPr>
            <p:nvPr/>
          </p:nvSpPr>
          <p:spPr bwMode="auto">
            <a:xfrm>
              <a:off x="2393" y="194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14" name="Rectangle 574"/>
            <p:cNvSpPr>
              <a:spLocks noChangeArrowheads="1"/>
            </p:cNvSpPr>
            <p:nvPr/>
          </p:nvSpPr>
          <p:spPr bwMode="auto">
            <a:xfrm>
              <a:off x="1891" y="194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15" name="Rectangle 575"/>
            <p:cNvSpPr>
              <a:spLocks noChangeArrowheads="1"/>
            </p:cNvSpPr>
            <p:nvPr/>
          </p:nvSpPr>
          <p:spPr bwMode="auto">
            <a:xfrm>
              <a:off x="1399" y="194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16" name="Rectangle 576"/>
            <p:cNvSpPr>
              <a:spLocks noChangeArrowheads="1"/>
            </p:cNvSpPr>
            <p:nvPr/>
          </p:nvSpPr>
          <p:spPr bwMode="auto">
            <a:xfrm>
              <a:off x="902" y="194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17" name="Rectangle 577"/>
            <p:cNvSpPr>
              <a:spLocks noChangeArrowheads="1"/>
            </p:cNvSpPr>
            <p:nvPr/>
          </p:nvSpPr>
          <p:spPr bwMode="auto">
            <a:xfrm>
              <a:off x="2640" y="175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18" name="Rectangle 578"/>
            <p:cNvSpPr>
              <a:spLocks noChangeArrowheads="1"/>
            </p:cNvSpPr>
            <p:nvPr/>
          </p:nvSpPr>
          <p:spPr bwMode="auto">
            <a:xfrm>
              <a:off x="2393" y="175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19" name="Rectangle 579"/>
            <p:cNvSpPr>
              <a:spLocks noChangeArrowheads="1"/>
            </p:cNvSpPr>
            <p:nvPr/>
          </p:nvSpPr>
          <p:spPr bwMode="auto">
            <a:xfrm>
              <a:off x="1891" y="175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20" name="Rectangle 580"/>
            <p:cNvSpPr>
              <a:spLocks noChangeArrowheads="1"/>
            </p:cNvSpPr>
            <p:nvPr/>
          </p:nvSpPr>
          <p:spPr bwMode="auto">
            <a:xfrm>
              <a:off x="1647" y="175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21" name="Rectangle 581"/>
            <p:cNvSpPr>
              <a:spLocks noChangeArrowheads="1"/>
            </p:cNvSpPr>
            <p:nvPr/>
          </p:nvSpPr>
          <p:spPr bwMode="auto">
            <a:xfrm>
              <a:off x="1151" y="175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22" name="Rectangle 582"/>
            <p:cNvSpPr>
              <a:spLocks noChangeArrowheads="1"/>
            </p:cNvSpPr>
            <p:nvPr/>
          </p:nvSpPr>
          <p:spPr bwMode="auto">
            <a:xfrm>
              <a:off x="2140" y="155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23" name="Rectangle 583"/>
            <p:cNvSpPr>
              <a:spLocks noChangeArrowheads="1"/>
            </p:cNvSpPr>
            <p:nvPr/>
          </p:nvSpPr>
          <p:spPr bwMode="auto">
            <a:xfrm>
              <a:off x="1891" y="155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24" name="Rectangle 584"/>
            <p:cNvSpPr>
              <a:spLocks noChangeArrowheads="1"/>
            </p:cNvSpPr>
            <p:nvPr/>
          </p:nvSpPr>
          <p:spPr bwMode="auto">
            <a:xfrm>
              <a:off x="1399" y="155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25" name="Rectangle 585"/>
            <p:cNvSpPr>
              <a:spLocks noChangeArrowheads="1"/>
            </p:cNvSpPr>
            <p:nvPr/>
          </p:nvSpPr>
          <p:spPr bwMode="auto">
            <a:xfrm>
              <a:off x="902" y="155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26" name="Rectangle 586"/>
            <p:cNvSpPr>
              <a:spLocks noChangeArrowheads="1"/>
            </p:cNvSpPr>
            <p:nvPr/>
          </p:nvSpPr>
          <p:spPr bwMode="auto">
            <a:xfrm>
              <a:off x="566" y="296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8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27" name="Rectangle 587"/>
            <p:cNvSpPr>
              <a:spLocks noChangeArrowheads="1"/>
            </p:cNvSpPr>
            <p:nvPr/>
          </p:nvSpPr>
          <p:spPr bwMode="auto">
            <a:xfrm>
              <a:off x="566" y="276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7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28" name="Rectangle 588"/>
            <p:cNvSpPr>
              <a:spLocks noChangeArrowheads="1"/>
            </p:cNvSpPr>
            <p:nvPr/>
          </p:nvSpPr>
          <p:spPr bwMode="auto">
            <a:xfrm>
              <a:off x="567" y="257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6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29" name="Rectangle 589"/>
            <p:cNvSpPr>
              <a:spLocks noChangeArrowheads="1"/>
            </p:cNvSpPr>
            <p:nvPr/>
          </p:nvSpPr>
          <p:spPr bwMode="auto">
            <a:xfrm>
              <a:off x="567" y="237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5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30" name="Rectangle 590"/>
            <p:cNvSpPr>
              <a:spLocks noChangeArrowheads="1"/>
            </p:cNvSpPr>
            <p:nvPr/>
          </p:nvSpPr>
          <p:spPr bwMode="auto">
            <a:xfrm>
              <a:off x="568" y="2185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31" name="Rectangle 591"/>
            <p:cNvSpPr>
              <a:spLocks noChangeArrowheads="1"/>
            </p:cNvSpPr>
            <p:nvPr/>
          </p:nvSpPr>
          <p:spPr bwMode="auto">
            <a:xfrm>
              <a:off x="568" y="199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3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32" name="Rectangle 592"/>
            <p:cNvSpPr>
              <a:spLocks noChangeArrowheads="1"/>
            </p:cNvSpPr>
            <p:nvPr/>
          </p:nvSpPr>
          <p:spPr bwMode="auto">
            <a:xfrm>
              <a:off x="568" y="179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2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33" name="Rectangle 593"/>
            <p:cNvSpPr>
              <a:spLocks noChangeArrowheads="1"/>
            </p:cNvSpPr>
            <p:nvPr/>
          </p:nvSpPr>
          <p:spPr bwMode="auto">
            <a:xfrm>
              <a:off x="566" y="160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34" name="Rectangle 594"/>
            <p:cNvSpPr>
              <a:spLocks noChangeArrowheads="1"/>
            </p:cNvSpPr>
            <p:nvPr/>
          </p:nvSpPr>
          <p:spPr bwMode="auto">
            <a:xfrm>
              <a:off x="2658" y="140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8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35" name="Rectangle 595"/>
            <p:cNvSpPr>
              <a:spLocks noChangeArrowheads="1"/>
            </p:cNvSpPr>
            <p:nvPr/>
          </p:nvSpPr>
          <p:spPr bwMode="auto">
            <a:xfrm>
              <a:off x="2410" y="140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7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36" name="Rectangle 596"/>
            <p:cNvSpPr>
              <a:spLocks noChangeArrowheads="1"/>
            </p:cNvSpPr>
            <p:nvPr/>
          </p:nvSpPr>
          <p:spPr bwMode="auto">
            <a:xfrm>
              <a:off x="2158" y="140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6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37" name="Rectangle 597"/>
            <p:cNvSpPr>
              <a:spLocks noChangeArrowheads="1"/>
            </p:cNvSpPr>
            <p:nvPr/>
          </p:nvSpPr>
          <p:spPr bwMode="auto">
            <a:xfrm>
              <a:off x="1909" y="140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5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38" name="Rectangle 598"/>
            <p:cNvSpPr>
              <a:spLocks noChangeArrowheads="1"/>
            </p:cNvSpPr>
            <p:nvPr/>
          </p:nvSpPr>
          <p:spPr bwMode="auto">
            <a:xfrm>
              <a:off x="1667" y="140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39" name="Rectangle 599"/>
            <p:cNvSpPr>
              <a:spLocks noChangeArrowheads="1"/>
            </p:cNvSpPr>
            <p:nvPr/>
          </p:nvSpPr>
          <p:spPr bwMode="auto">
            <a:xfrm>
              <a:off x="1419" y="140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3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40" name="Rectangle 600"/>
            <p:cNvSpPr>
              <a:spLocks noChangeArrowheads="1"/>
            </p:cNvSpPr>
            <p:nvPr/>
          </p:nvSpPr>
          <p:spPr bwMode="auto">
            <a:xfrm>
              <a:off x="1170" y="140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2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41" name="Rectangle 601"/>
            <p:cNvSpPr>
              <a:spLocks noChangeArrowheads="1"/>
            </p:cNvSpPr>
            <p:nvPr/>
          </p:nvSpPr>
          <p:spPr bwMode="auto">
            <a:xfrm>
              <a:off x="920" y="140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42" name="Rectangle 602"/>
            <p:cNvSpPr>
              <a:spLocks noChangeArrowheads="1"/>
            </p:cNvSpPr>
            <p:nvPr/>
          </p:nvSpPr>
          <p:spPr bwMode="auto">
            <a:xfrm>
              <a:off x="553" y="136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 i="1">
                  <a:solidFill>
                    <a:schemeClr val="bg2"/>
                  </a:solidFill>
                  <a:effectLst/>
                </a:rPr>
                <a:t>v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7145" name="Rectangle 105"/>
          <p:cNvSpPr>
            <a:spLocks noChangeArrowheads="1"/>
          </p:cNvSpPr>
          <p:nvPr/>
        </p:nvSpPr>
        <p:spPr bwMode="auto">
          <a:xfrm>
            <a:off x="5068888" y="2520950"/>
            <a:ext cx="3960812" cy="35274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87135" name="AutoShape 95"/>
          <p:cNvSpPr>
            <a:spLocks noChangeArrowheads="1"/>
          </p:cNvSpPr>
          <p:nvPr/>
        </p:nvSpPr>
        <p:spPr bwMode="auto">
          <a:xfrm>
            <a:off x="1509713" y="487363"/>
            <a:ext cx="7634287" cy="1135062"/>
          </a:xfrm>
          <a:prstGeom prst="wedgeEllipseCallout">
            <a:avLst>
              <a:gd name="adj1" fmla="val -39685"/>
              <a:gd name="adj2" fmla="val 25245"/>
            </a:avLst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effectLst/>
              </a:rPr>
              <a:t>Gretimumo matrica +1-tukai įstrižainėje</a:t>
            </a:r>
          </a:p>
        </p:txBody>
      </p:sp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xfrm>
            <a:off x="5651500" y="790575"/>
            <a:ext cx="3119438" cy="608013"/>
          </a:xfrm>
          <a:ln/>
        </p:spPr>
        <p:txBody>
          <a:bodyPr/>
          <a:lstStyle/>
          <a:p>
            <a:r>
              <a:rPr lang="lt-LT" altLang="lt-LT" sz="3200"/>
              <a:t>Pavyzdys</a:t>
            </a:r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 rot="-21577505">
            <a:off x="4878388" y="2520950"/>
            <a:ext cx="4265612" cy="3516313"/>
            <a:chOff x="2828" y="1672"/>
            <a:chExt cx="2687" cy="2215"/>
          </a:xfrm>
        </p:grpSpPr>
        <p:sp>
          <p:nvSpPr>
            <p:cNvPr id="87044" name="Rectangle 4"/>
            <p:cNvSpPr>
              <a:spLocks noChangeArrowheads="1"/>
            </p:cNvSpPr>
            <p:nvPr/>
          </p:nvSpPr>
          <p:spPr bwMode="auto">
            <a:xfrm>
              <a:off x="2855" y="2256"/>
              <a:ext cx="3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3005" y="228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solidFill>
                    <a:schemeClr val="bg2"/>
                  </a:solidFill>
                  <a:effectLst/>
                </a:rPr>
                <a:t>6</a:t>
              </a:r>
              <a:endParaRPr lang="lt-LT" altLang="lt-LT" sz="2800" b="1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3277" y="1684"/>
              <a:ext cx="46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3460" y="171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solidFill>
                    <a:schemeClr val="bg2"/>
                  </a:solidFill>
                  <a:effectLst/>
                </a:rPr>
                <a:t>7</a:t>
              </a:r>
              <a:endParaRPr lang="lt-LT" altLang="lt-LT" sz="2800" b="1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4655" y="1672"/>
              <a:ext cx="3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4832" y="169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solidFill>
                    <a:schemeClr val="bg2"/>
                  </a:solidFill>
                  <a:effectLst/>
                </a:rPr>
                <a:t>8</a:t>
              </a:r>
              <a:endParaRPr lang="lt-LT" altLang="lt-LT" sz="2800" b="1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7050" name="Rectangle 10"/>
            <p:cNvSpPr>
              <a:spLocks noChangeArrowheads="1"/>
            </p:cNvSpPr>
            <p:nvPr/>
          </p:nvSpPr>
          <p:spPr bwMode="auto">
            <a:xfrm>
              <a:off x="5131" y="2287"/>
              <a:ext cx="36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5254" y="231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solidFill>
                    <a:schemeClr val="bg2"/>
                  </a:solidFill>
                  <a:effectLst/>
                </a:rPr>
                <a:t>1</a:t>
              </a:r>
              <a:endParaRPr lang="lt-LT" altLang="lt-LT" sz="2800" b="1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7052" name="Rectangle 12"/>
            <p:cNvSpPr>
              <a:spLocks noChangeArrowheads="1"/>
            </p:cNvSpPr>
            <p:nvPr/>
          </p:nvSpPr>
          <p:spPr bwMode="auto">
            <a:xfrm>
              <a:off x="5146" y="3059"/>
              <a:ext cx="36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053" name="Rectangle 13"/>
            <p:cNvSpPr>
              <a:spLocks noChangeArrowheads="1"/>
            </p:cNvSpPr>
            <p:nvPr/>
          </p:nvSpPr>
          <p:spPr bwMode="auto">
            <a:xfrm>
              <a:off x="5269" y="308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solidFill>
                    <a:schemeClr val="bg2"/>
                  </a:solidFill>
                  <a:effectLst/>
                </a:rPr>
                <a:t>2</a:t>
              </a:r>
              <a:endParaRPr lang="lt-LT" altLang="lt-LT" sz="2800" b="1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7054" name="Rectangle 14"/>
            <p:cNvSpPr>
              <a:spLocks noChangeArrowheads="1"/>
            </p:cNvSpPr>
            <p:nvPr/>
          </p:nvSpPr>
          <p:spPr bwMode="auto">
            <a:xfrm>
              <a:off x="4636" y="3477"/>
              <a:ext cx="36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055" name="Rectangle 15"/>
            <p:cNvSpPr>
              <a:spLocks noChangeArrowheads="1"/>
            </p:cNvSpPr>
            <p:nvPr/>
          </p:nvSpPr>
          <p:spPr bwMode="auto">
            <a:xfrm>
              <a:off x="4315" y="369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solidFill>
                    <a:schemeClr val="bg2"/>
                  </a:solidFill>
                  <a:effectLst/>
                </a:rPr>
                <a:t>3</a:t>
              </a:r>
              <a:endParaRPr lang="lt-LT" altLang="lt-LT" sz="2800" b="1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7056" name="Rectangle 16"/>
            <p:cNvSpPr>
              <a:spLocks noChangeArrowheads="1"/>
            </p:cNvSpPr>
            <p:nvPr/>
          </p:nvSpPr>
          <p:spPr bwMode="auto">
            <a:xfrm>
              <a:off x="3250" y="3469"/>
              <a:ext cx="44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057" name="Rectangle 17"/>
            <p:cNvSpPr>
              <a:spLocks noChangeArrowheads="1"/>
            </p:cNvSpPr>
            <p:nvPr/>
          </p:nvSpPr>
          <p:spPr bwMode="auto">
            <a:xfrm>
              <a:off x="3424" y="349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solidFill>
                    <a:schemeClr val="bg2"/>
                  </a:solidFill>
                  <a:effectLst/>
                </a:rPr>
                <a:t>4</a:t>
              </a:r>
              <a:endParaRPr lang="lt-LT" altLang="lt-LT" sz="2800" b="1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7058" name="Rectangle 18"/>
            <p:cNvSpPr>
              <a:spLocks noChangeArrowheads="1"/>
            </p:cNvSpPr>
            <p:nvPr/>
          </p:nvSpPr>
          <p:spPr bwMode="auto">
            <a:xfrm>
              <a:off x="2828" y="2993"/>
              <a:ext cx="36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059" name="Rectangle 19"/>
            <p:cNvSpPr>
              <a:spLocks noChangeArrowheads="1"/>
            </p:cNvSpPr>
            <p:nvPr/>
          </p:nvSpPr>
          <p:spPr bwMode="auto">
            <a:xfrm>
              <a:off x="2978" y="301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solidFill>
                    <a:schemeClr val="bg2"/>
                  </a:solidFill>
                  <a:effectLst/>
                </a:rPr>
                <a:t>5</a:t>
              </a:r>
              <a:endParaRPr lang="lt-LT" altLang="lt-LT" sz="2800" b="1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7060" name="Freeform 20"/>
            <p:cNvSpPr>
              <a:spLocks/>
            </p:cNvSpPr>
            <p:nvPr/>
          </p:nvSpPr>
          <p:spPr bwMode="auto">
            <a:xfrm>
              <a:off x="3308" y="1868"/>
              <a:ext cx="1761" cy="1763"/>
            </a:xfrm>
            <a:custGeom>
              <a:avLst/>
              <a:gdLst>
                <a:gd name="T0" fmla="*/ 1266 w 1761"/>
                <a:gd name="T1" fmla="*/ 0 h 1763"/>
                <a:gd name="T2" fmla="*/ 0 w 1761"/>
                <a:gd name="T3" fmla="*/ 492 h 1763"/>
                <a:gd name="T4" fmla="*/ 495 w 1761"/>
                <a:gd name="T5" fmla="*/ 1763 h 1763"/>
                <a:gd name="T6" fmla="*/ 1761 w 1761"/>
                <a:gd name="T7" fmla="*/ 1267 h 1763"/>
                <a:gd name="T8" fmla="*/ 1266 w 1761"/>
                <a:gd name="T9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1" h="1763">
                  <a:moveTo>
                    <a:pt x="1266" y="0"/>
                  </a:moveTo>
                  <a:lnTo>
                    <a:pt x="0" y="492"/>
                  </a:lnTo>
                  <a:lnTo>
                    <a:pt x="495" y="1763"/>
                  </a:lnTo>
                  <a:lnTo>
                    <a:pt x="1761" y="1267"/>
                  </a:lnTo>
                  <a:lnTo>
                    <a:pt x="1266" y="0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061" name="Freeform 21"/>
            <p:cNvSpPr>
              <a:spLocks/>
            </p:cNvSpPr>
            <p:nvPr/>
          </p:nvSpPr>
          <p:spPr bwMode="auto">
            <a:xfrm>
              <a:off x="3254" y="2390"/>
              <a:ext cx="1812" cy="1268"/>
            </a:xfrm>
            <a:custGeom>
              <a:avLst/>
              <a:gdLst>
                <a:gd name="T0" fmla="*/ 0 w 1812"/>
                <a:gd name="T1" fmla="*/ 726 h 1268"/>
                <a:gd name="T2" fmla="*/ 1267 w 1812"/>
                <a:gd name="T3" fmla="*/ 1268 h 1268"/>
                <a:gd name="T4" fmla="*/ 1812 w 1812"/>
                <a:gd name="T5" fmla="*/ 0 h 1268"/>
                <a:gd name="T6" fmla="*/ 0 w 1812"/>
                <a:gd name="T7" fmla="*/ 726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2" h="1268">
                  <a:moveTo>
                    <a:pt x="0" y="726"/>
                  </a:moveTo>
                  <a:lnTo>
                    <a:pt x="1267" y="1268"/>
                  </a:lnTo>
                  <a:lnTo>
                    <a:pt x="1812" y="0"/>
                  </a:lnTo>
                  <a:lnTo>
                    <a:pt x="0" y="726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7062" name="Freeform 22"/>
            <p:cNvSpPr>
              <a:spLocks/>
            </p:cNvSpPr>
            <p:nvPr/>
          </p:nvSpPr>
          <p:spPr bwMode="auto">
            <a:xfrm>
              <a:off x="3262" y="1849"/>
              <a:ext cx="1266" cy="1809"/>
            </a:xfrm>
            <a:custGeom>
              <a:avLst/>
              <a:gdLst>
                <a:gd name="T0" fmla="*/ 545 w 1266"/>
                <a:gd name="T1" fmla="*/ 0 h 1809"/>
                <a:gd name="T2" fmla="*/ 0 w 1266"/>
                <a:gd name="T3" fmla="*/ 1267 h 1809"/>
                <a:gd name="T4" fmla="*/ 1266 w 1266"/>
                <a:gd name="T5" fmla="*/ 1809 h 1809"/>
                <a:gd name="T6" fmla="*/ 545 w 1266"/>
                <a:gd name="T7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6" h="1809">
                  <a:moveTo>
                    <a:pt x="545" y="0"/>
                  </a:moveTo>
                  <a:lnTo>
                    <a:pt x="0" y="1267"/>
                  </a:lnTo>
                  <a:lnTo>
                    <a:pt x="1266" y="1809"/>
                  </a:lnTo>
                  <a:lnTo>
                    <a:pt x="545" y="0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grpSp>
          <p:nvGrpSpPr>
            <p:cNvPr id="87063" name="Group 23"/>
            <p:cNvGrpSpPr>
              <a:grpSpLocks/>
            </p:cNvGrpSpPr>
            <p:nvPr/>
          </p:nvGrpSpPr>
          <p:grpSpPr bwMode="auto">
            <a:xfrm>
              <a:off x="3258" y="2325"/>
              <a:ext cx="1861" cy="81"/>
              <a:chOff x="3258" y="2325"/>
              <a:chExt cx="1861" cy="81"/>
            </a:xfrm>
          </p:grpSpPr>
          <p:sp>
            <p:nvSpPr>
              <p:cNvPr id="87064" name="Line 24"/>
              <p:cNvSpPr>
                <a:spLocks noChangeShapeType="1"/>
              </p:cNvSpPr>
              <p:nvPr/>
            </p:nvSpPr>
            <p:spPr bwMode="auto">
              <a:xfrm>
                <a:off x="3296" y="2364"/>
                <a:ext cx="1781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065" name="Oval 25"/>
              <p:cNvSpPr>
                <a:spLocks noChangeArrowheads="1"/>
              </p:cNvSpPr>
              <p:nvPr/>
            </p:nvSpPr>
            <p:spPr bwMode="auto">
              <a:xfrm>
                <a:off x="3258" y="2325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066" name="Oval 26"/>
              <p:cNvSpPr>
                <a:spLocks noChangeArrowheads="1"/>
              </p:cNvSpPr>
              <p:nvPr/>
            </p:nvSpPr>
            <p:spPr bwMode="auto">
              <a:xfrm>
                <a:off x="5039" y="232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87067" name="Group 27"/>
            <p:cNvGrpSpPr>
              <a:grpSpLocks/>
            </p:cNvGrpSpPr>
            <p:nvPr/>
          </p:nvGrpSpPr>
          <p:grpSpPr bwMode="auto">
            <a:xfrm>
              <a:off x="3757" y="1822"/>
              <a:ext cx="1343" cy="1344"/>
              <a:chOff x="3757" y="1822"/>
              <a:chExt cx="1343" cy="1344"/>
            </a:xfrm>
          </p:grpSpPr>
          <p:sp>
            <p:nvSpPr>
              <p:cNvPr id="87068" name="Line 28"/>
              <p:cNvSpPr>
                <a:spLocks noChangeShapeType="1"/>
              </p:cNvSpPr>
              <p:nvPr/>
            </p:nvSpPr>
            <p:spPr bwMode="auto">
              <a:xfrm>
                <a:off x="3795" y="1860"/>
                <a:ext cx="1263" cy="126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069" name="Oval 29"/>
              <p:cNvSpPr>
                <a:spLocks noChangeArrowheads="1"/>
              </p:cNvSpPr>
              <p:nvPr/>
            </p:nvSpPr>
            <p:spPr bwMode="auto">
              <a:xfrm>
                <a:off x="3757" y="1822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070" name="Oval 30"/>
              <p:cNvSpPr>
                <a:spLocks noChangeArrowheads="1"/>
              </p:cNvSpPr>
              <p:nvPr/>
            </p:nvSpPr>
            <p:spPr bwMode="auto">
              <a:xfrm>
                <a:off x="5020" y="308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4532" y="1826"/>
              <a:ext cx="73" cy="7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4494" y="3611"/>
              <a:ext cx="69" cy="7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grpSp>
          <p:nvGrpSpPr>
            <p:cNvPr id="87073" name="Group 33"/>
            <p:cNvGrpSpPr>
              <a:grpSpLocks/>
            </p:cNvGrpSpPr>
            <p:nvPr/>
          </p:nvGrpSpPr>
          <p:grpSpPr bwMode="auto">
            <a:xfrm>
              <a:off x="3243" y="3085"/>
              <a:ext cx="1819" cy="81"/>
              <a:chOff x="3243" y="3085"/>
              <a:chExt cx="1819" cy="81"/>
            </a:xfrm>
          </p:grpSpPr>
          <p:sp>
            <p:nvSpPr>
              <p:cNvPr id="87074" name="Line 34"/>
              <p:cNvSpPr>
                <a:spLocks noChangeShapeType="1"/>
              </p:cNvSpPr>
              <p:nvPr/>
            </p:nvSpPr>
            <p:spPr bwMode="auto">
              <a:xfrm>
                <a:off x="3281" y="3124"/>
                <a:ext cx="1781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87075" name="Oval 35"/>
              <p:cNvSpPr>
                <a:spLocks noChangeArrowheads="1"/>
              </p:cNvSpPr>
              <p:nvPr/>
            </p:nvSpPr>
            <p:spPr bwMode="auto">
              <a:xfrm>
                <a:off x="3243" y="308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sp>
          <p:nvSpPr>
            <p:cNvPr id="87076" name="Oval 36"/>
            <p:cNvSpPr>
              <a:spLocks noChangeArrowheads="1"/>
            </p:cNvSpPr>
            <p:nvPr/>
          </p:nvSpPr>
          <p:spPr bwMode="auto">
            <a:xfrm>
              <a:off x="3765" y="3569"/>
              <a:ext cx="73" cy="7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sp>
        <p:nvSpPr>
          <p:cNvPr id="87079" name="AutoShape 39"/>
          <p:cNvSpPr>
            <a:spLocks noChangeArrowheads="1"/>
          </p:cNvSpPr>
          <p:nvPr/>
        </p:nvSpPr>
        <p:spPr bwMode="auto">
          <a:xfrm>
            <a:off x="1476375" y="549275"/>
            <a:ext cx="7667625" cy="1135063"/>
          </a:xfrm>
          <a:prstGeom prst="wedgeEllipseCallout">
            <a:avLst>
              <a:gd name="adj1" fmla="val -36583"/>
              <a:gd name="adj2" fmla="val -7764"/>
            </a:avLst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lt-LT" altLang="lt-LT" sz="2400" i="1">
                <a:effectLst/>
                <a:cs typeface="Times New Roman" panose="02020603050405020304" pitchFamily="18" charset="0"/>
              </a:rPr>
              <a:t>Rasti </a:t>
            </a:r>
            <a:r>
              <a:rPr lang="lt-LT" altLang="lt-LT" sz="2400" i="1">
                <a:effectLst/>
              </a:rPr>
              <a:t>didž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iausio laipsnio vir</a:t>
            </a:r>
            <a:r>
              <a:rPr lang="lt-LT" altLang="lt-LT" sz="2400" i="1">
                <a:effectLst/>
              </a:rPr>
              <a:t>šū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i="1">
                <a:effectLst/>
              </a:rPr>
              <a:t>ę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v</a:t>
            </a:r>
            <a:r>
              <a:rPr lang="lt-LT" altLang="lt-LT" sz="2400" i="1">
                <a:effectLst/>
              </a:rPr>
              <a:t>;  </a:t>
            </a:r>
            <a:r>
              <a:rPr lang="lt-LT" altLang="lt-LT" sz="2400" i="1">
                <a:solidFill>
                  <a:schemeClr val="tx2"/>
                </a:solidFill>
                <a:effectLst/>
              </a:rPr>
              <a:t>tai viršūnė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lt-LT" altLang="lt-LT" sz="2400">
                <a:solidFill>
                  <a:schemeClr val="tx2"/>
                </a:solidFill>
                <a:effectLst/>
              </a:rPr>
              <a:t>(</a:t>
            </a:r>
            <a:r>
              <a:rPr lang="lt-LT" altLang="lt-LT" sz="2400" i="1">
                <a:solidFill>
                  <a:schemeClr val="tx2"/>
                </a:solidFill>
                <a:effectLst/>
              </a:rPr>
              <a:t>arba  </a:t>
            </a:r>
            <a:r>
              <a:rPr lang="lt-LT" altLang="lt-LT" sz="2400">
                <a:solidFill>
                  <a:schemeClr val="tx2"/>
                </a:solidFill>
                <a:effectLst/>
              </a:rPr>
              <a:t>5)</a:t>
            </a:r>
          </a:p>
        </p:txBody>
      </p:sp>
      <p:sp>
        <p:nvSpPr>
          <p:cNvPr id="87081" name="Text Box 41"/>
          <p:cNvSpPr txBox="1">
            <a:spLocks noChangeArrowheads="1"/>
          </p:cNvSpPr>
          <p:nvPr/>
        </p:nvSpPr>
        <p:spPr bwMode="auto">
          <a:xfrm>
            <a:off x="3962400" y="6330950"/>
            <a:ext cx="1219200" cy="466725"/>
          </a:xfrm>
          <a:prstGeom prst="rect">
            <a:avLst/>
          </a:prstGeom>
          <a:solidFill>
            <a:schemeClr val="tx2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A=</a:t>
            </a:r>
          </a:p>
        </p:txBody>
      </p:sp>
      <p:grpSp>
        <p:nvGrpSpPr>
          <p:cNvPr id="87113" name="Group 73"/>
          <p:cNvGrpSpPr>
            <a:grpSpLocks/>
          </p:cNvGrpSpPr>
          <p:nvPr/>
        </p:nvGrpSpPr>
        <p:grpSpPr bwMode="auto">
          <a:xfrm>
            <a:off x="1752600" y="2520950"/>
            <a:ext cx="3051175" cy="4244975"/>
            <a:chOff x="1104" y="1338"/>
            <a:chExt cx="1922" cy="2674"/>
          </a:xfrm>
        </p:grpSpPr>
        <p:sp>
          <p:nvSpPr>
            <p:cNvPr id="87084" name="Oval 44"/>
            <p:cNvSpPr>
              <a:spLocks noChangeArrowheads="1"/>
            </p:cNvSpPr>
            <p:nvPr/>
          </p:nvSpPr>
          <p:spPr bwMode="auto">
            <a:xfrm>
              <a:off x="1104" y="1344"/>
              <a:ext cx="192" cy="192"/>
            </a:xfrm>
            <a:prstGeom prst="ellipse">
              <a:avLst/>
            </a:prstGeom>
            <a:noFill/>
            <a:ln w="38100">
              <a:solidFill>
                <a:srgbClr val="EC4B3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7085" name="Text Box 45"/>
            <p:cNvSpPr txBox="1">
              <a:spLocks noChangeArrowheads="1"/>
            </p:cNvSpPr>
            <p:nvPr/>
          </p:nvSpPr>
          <p:spPr bwMode="auto">
            <a:xfrm>
              <a:off x="2913" y="3776"/>
              <a:ext cx="113" cy="23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 b="1">
                  <a:solidFill>
                    <a:srgbClr val="A5002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cxnSp>
          <p:nvCxnSpPr>
            <p:cNvPr id="87086" name="AutoShape 46"/>
            <p:cNvCxnSpPr>
              <a:cxnSpLocks noChangeShapeType="1"/>
              <a:stCxn id="87085" idx="0"/>
              <a:endCxn id="87084" idx="0"/>
            </p:cNvCxnSpPr>
            <p:nvPr/>
          </p:nvCxnSpPr>
          <p:spPr bwMode="auto">
            <a:xfrm rot="5400000" flipH="1">
              <a:off x="866" y="1672"/>
              <a:ext cx="2438" cy="1769"/>
            </a:xfrm>
            <a:prstGeom prst="bentConnector3">
              <a:avLst>
                <a:gd name="adj1" fmla="val 104713"/>
              </a:avLst>
            </a:prstGeom>
            <a:noFill/>
            <a:ln w="12700">
              <a:solidFill>
                <a:schemeClr val="tx2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7115" name="Group 75"/>
          <p:cNvGrpSpPr>
            <a:grpSpLocks/>
          </p:cNvGrpSpPr>
          <p:nvPr/>
        </p:nvGrpSpPr>
        <p:grpSpPr bwMode="auto">
          <a:xfrm>
            <a:off x="1717675" y="5299075"/>
            <a:ext cx="590550" cy="1193800"/>
            <a:chOff x="1082" y="3094"/>
            <a:chExt cx="372" cy="752"/>
          </a:xfrm>
        </p:grpSpPr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1082" y="3648"/>
              <a:ext cx="372" cy="19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000" b="1">
                  <a:solidFill>
                    <a:srgbClr val="A50021"/>
                  </a:solidFill>
                  <a:effectLst/>
                </a:rPr>
                <a:t>max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1104" y="3094"/>
              <a:ext cx="192" cy="192"/>
            </a:xfrm>
            <a:prstGeom prst="ellips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cxnSp>
          <p:nvCxnSpPr>
            <p:cNvPr id="87087" name="AutoShape 47"/>
            <p:cNvCxnSpPr>
              <a:cxnSpLocks noChangeShapeType="1"/>
              <a:stCxn id="87080" idx="0"/>
              <a:endCxn id="87083" idx="4"/>
            </p:cNvCxnSpPr>
            <p:nvPr/>
          </p:nvCxnSpPr>
          <p:spPr bwMode="auto">
            <a:xfrm rot="5400000" flipH="1">
              <a:off x="1056" y="3436"/>
              <a:ext cx="356" cy="68"/>
            </a:xfrm>
            <a:prstGeom prst="bentConnector3">
              <a:avLst>
                <a:gd name="adj1" fmla="val 50843"/>
              </a:avLst>
            </a:prstGeom>
            <a:noFill/>
            <a:ln w="12700">
              <a:solidFill>
                <a:srgbClr val="A5002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7088" name="Text Box 48"/>
          <p:cNvSpPr txBox="1">
            <a:spLocks noChangeArrowheads="1"/>
          </p:cNvSpPr>
          <p:nvPr/>
        </p:nvSpPr>
        <p:spPr bwMode="auto">
          <a:xfrm>
            <a:off x="76200" y="1722438"/>
            <a:ext cx="91027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i="1">
                <a:effectLst/>
                <a:cs typeface="Times New Roman" panose="02020603050405020304" pitchFamily="18" charset="0"/>
              </a:rPr>
              <a:t>Iš grafo pašalin</a:t>
            </a:r>
            <a:r>
              <a:rPr lang="lt-LT" altLang="lt-LT" sz="2400" i="1">
                <a:effectLst/>
              </a:rPr>
              <a:t>ame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vir</a:t>
            </a:r>
            <a:r>
              <a:rPr lang="lt-LT" altLang="lt-LT" sz="2400" i="1">
                <a:effectLst/>
              </a:rPr>
              <a:t>šū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i="1">
                <a:effectLst/>
              </a:rPr>
              <a:t>ę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ir jai gretimas virš</a:t>
            </a:r>
            <a:r>
              <a:rPr lang="lt-LT" altLang="lt-LT" sz="2400" i="1">
                <a:effectLst/>
              </a:rPr>
              <a:t>ū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nes 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4, 5, 7, 8</a:t>
            </a:r>
          </a:p>
        </p:txBody>
      </p:sp>
      <p:grpSp>
        <p:nvGrpSpPr>
          <p:cNvPr id="87110" name="Group 70"/>
          <p:cNvGrpSpPr>
            <a:grpSpLocks/>
          </p:cNvGrpSpPr>
          <p:nvPr/>
        </p:nvGrpSpPr>
        <p:grpSpPr bwMode="auto">
          <a:xfrm>
            <a:off x="5410200" y="2673350"/>
            <a:ext cx="3124200" cy="3048000"/>
            <a:chOff x="3408" y="1440"/>
            <a:chExt cx="1968" cy="1920"/>
          </a:xfrm>
        </p:grpSpPr>
        <p:sp>
          <p:nvSpPr>
            <p:cNvPr id="87089" name="Oval 49"/>
            <p:cNvSpPr>
              <a:spLocks noChangeArrowheads="1"/>
            </p:cNvSpPr>
            <p:nvPr/>
          </p:nvSpPr>
          <p:spPr bwMode="auto">
            <a:xfrm>
              <a:off x="5232" y="2736"/>
              <a:ext cx="144" cy="144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87092" name="Group 52"/>
            <p:cNvGrpSpPr>
              <a:grpSpLocks/>
            </p:cNvGrpSpPr>
            <p:nvPr/>
          </p:nvGrpSpPr>
          <p:grpSpPr bwMode="auto">
            <a:xfrm>
              <a:off x="3408" y="2688"/>
              <a:ext cx="192" cy="192"/>
              <a:chOff x="5184" y="3360"/>
              <a:chExt cx="144" cy="144"/>
            </a:xfrm>
          </p:grpSpPr>
          <p:sp>
            <p:nvSpPr>
              <p:cNvPr id="87090" name="Line 50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87091" name="Line 51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87093" name="Group 53"/>
            <p:cNvGrpSpPr>
              <a:grpSpLocks/>
            </p:cNvGrpSpPr>
            <p:nvPr/>
          </p:nvGrpSpPr>
          <p:grpSpPr bwMode="auto">
            <a:xfrm>
              <a:off x="4704" y="1440"/>
              <a:ext cx="192" cy="192"/>
              <a:chOff x="5184" y="3360"/>
              <a:chExt cx="144" cy="144"/>
            </a:xfrm>
          </p:grpSpPr>
          <p:sp>
            <p:nvSpPr>
              <p:cNvPr id="87094" name="Line 54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87095" name="Line 55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87096" name="Group 56"/>
            <p:cNvGrpSpPr>
              <a:grpSpLocks/>
            </p:cNvGrpSpPr>
            <p:nvPr/>
          </p:nvGrpSpPr>
          <p:grpSpPr bwMode="auto">
            <a:xfrm>
              <a:off x="3936" y="3168"/>
              <a:ext cx="192" cy="192"/>
              <a:chOff x="5184" y="3360"/>
              <a:chExt cx="144" cy="144"/>
            </a:xfrm>
          </p:grpSpPr>
          <p:sp>
            <p:nvSpPr>
              <p:cNvPr id="87097" name="Line 57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87098" name="Line 58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87099" name="Group 59"/>
            <p:cNvGrpSpPr>
              <a:grpSpLocks/>
            </p:cNvGrpSpPr>
            <p:nvPr/>
          </p:nvGrpSpPr>
          <p:grpSpPr bwMode="auto">
            <a:xfrm>
              <a:off x="3936" y="1440"/>
              <a:ext cx="192" cy="192"/>
              <a:chOff x="5184" y="3360"/>
              <a:chExt cx="144" cy="144"/>
            </a:xfrm>
          </p:grpSpPr>
          <p:sp>
            <p:nvSpPr>
              <p:cNvPr id="87100" name="Line 60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87101" name="Line 61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</p:grpSp>
      <p:grpSp>
        <p:nvGrpSpPr>
          <p:cNvPr id="87131" name="Group 91"/>
          <p:cNvGrpSpPr>
            <a:grpSpLocks/>
          </p:cNvGrpSpPr>
          <p:nvPr/>
        </p:nvGrpSpPr>
        <p:grpSpPr bwMode="auto">
          <a:xfrm>
            <a:off x="5486400" y="3435350"/>
            <a:ext cx="3124200" cy="2362200"/>
            <a:chOff x="3456" y="1920"/>
            <a:chExt cx="1968" cy="1488"/>
          </a:xfrm>
        </p:grpSpPr>
        <p:grpSp>
          <p:nvGrpSpPr>
            <p:cNvPr id="87102" name="Group 62"/>
            <p:cNvGrpSpPr>
              <a:grpSpLocks/>
            </p:cNvGrpSpPr>
            <p:nvPr/>
          </p:nvGrpSpPr>
          <p:grpSpPr bwMode="auto">
            <a:xfrm>
              <a:off x="3456" y="1920"/>
              <a:ext cx="192" cy="192"/>
              <a:chOff x="5184" y="3360"/>
              <a:chExt cx="144" cy="144"/>
            </a:xfrm>
          </p:grpSpPr>
          <p:sp>
            <p:nvSpPr>
              <p:cNvPr id="87103" name="Line 63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87104" name="Line 64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87105" name="Group 65"/>
            <p:cNvGrpSpPr>
              <a:grpSpLocks/>
            </p:cNvGrpSpPr>
            <p:nvPr/>
          </p:nvGrpSpPr>
          <p:grpSpPr bwMode="auto">
            <a:xfrm>
              <a:off x="4656" y="3216"/>
              <a:ext cx="192" cy="192"/>
              <a:chOff x="5184" y="3360"/>
              <a:chExt cx="144" cy="144"/>
            </a:xfrm>
          </p:grpSpPr>
          <p:sp>
            <p:nvSpPr>
              <p:cNvPr id="87106" name="Line 66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87107" name="Line 67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sp>
          <p:nvSpPr>
            <p:cNvPr id="87108" name="Oval 68"/>
            <p:cNvSpPr>
              <a:spLocks noChangeArrowheads="1"/>
            </p:cNvSpPr>
            <p:nvPr/>
          </p:nvSpPr>
          <p:spPr bwMode="auto">
            <a:xfrm>
              <a:off x="5280" y="1968"/>
              <a:ext cx="144" cy="144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87114" name="Group 74"/>
          <p:cNvGrpSpPr>
            <a:grpSpLocks/>
          </p:cNvGrpSpPr>
          <p:nvPr/>
        </p:nvGrpSpPr>
        <p:grpSpPr bwMode="auto">
          <a:xfrm>
            <a:off x="1371600" y="2511425"/>
            <a:ext cx="3659188" cy="4244975"/>
            <a:chOff x="864" y="1338"/>
            <a:chExt cx="2305" cy="2674"/>
          </a:xfrm>
        </p:grpSpPr>
        <p:sp>
          <p:nvSpPr>
            <p:cNvPr id="87109" name="Text Box 69"/>
            <p:cNvSpPr txBox="1">
              <a:spLocks noChangeArrowheads="1"/>
            </p:cNvSpPr>
            <p:nvPr/>
          </p:nvSpPr>
          <p:spPr bwMode="auto">
            <a:xfrm>
              <a:off x="3056" y="3776"/>
              <a:ext cx="113" cy="23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 b="1">
                  <a:solidFill>
                    <a:srgbClr val="A5002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87111" name="Oval 71"/>
            <p:cNvSpPr>
              <a:spLocks noChangeArrowheads="1"/>
            </p:cNvSpPr>
            <p:nvPr/>
          </p:nvSpPr>
          <p:spPr bwMode="auto">
            <a:xfrm>
              <a:off x="864" y="1344"/>
              <a:ext cx="192" cy="192"/>
            </a:xfrm>
            <a:prstGeom prst="ellipse">
              <a:avLst/>
            </a:prstGeom>
            <a:noFill/>
            <a:ln w="38100">
              <a:solidFill>
                <a:srgbClr val="EC4B3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cxnSp>
          <p:nvCxnSpPr>
            <p:cNvPr id="87112" name="AutoShape 72"/>
            <p:cNvCxnSpPr>
              <a:cxnSpLocks noChangeShapeType="1"/>
              <a:stCxn id="87109" idx="0"/>
              <a:endCxn id="87111" idx="0"/>
            </p:cNvCxnSpPr>
            <p:nvPr/>
          </p:nvCxnSpPr>
          <p:spPr bwMode="auto">
            <a:xfrm rot="5400000" flipH="1">
              <a:off x="817" y="1481"/>
              <a:ext cx="2438" cy="2152"/>
            </a:xfrm>
            <a:prstGeom prst="bentConnector3">
              <a:avLst>
                <a:gd name="adj1" fmla="val 108528"/>
              </a:avLst>
            </a:prstGeom>
            <a:noFill/>
            <a:ln w="12700">
              <a:solidFill>
                <a:schemeClr val="tx2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7116" name="Group 76"/>
          <p:cNvGrpSpPr>
            <a:grpSpLocks/>
          </p:cNvGrpSpPr>
          <p:nvPr/>
        </p:nvGrpSpPr>
        <p:grpSpPr bwMode="auto">
          <a:xfrm>
            <a:off x="1336675" y="5645150"/>
            <a:ext cx="590550" cy="1212850"/>
            <a:chOff x="1082" y="3094"/>
            <a:chExt cx="372" cy="748"/>
          </a:xfrm>
        </p:grpSpPr>
        <p:sp>
          <p:nvSpPr>
            <p:cNvPr id="87117" name="Text Box 77"/>
            <p:cNvSpPr txBox="1">
              <a:spLocks noChangeArrowheads="1"/>
            </p:cNvSpPr>
            <p:nvPr/>
          </p:nvSpPr>
          <p:spPr bwMode="auto">
            <a:xfrm>
              <a:off x="1082" y="3648"/>
              <a:ext cx="372" cy="19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000" b="1">
                  <a:solidFill>
                    <a:srgbClr val="A50021"/>
                  </a:solidFill>
                  <a:effectLst/>
                </a:rPr>
                <a:t>max</a:t>
              </a:r>
            </a:p>
          </p:txBody>
        </p:sp>
        <p:sp>
          <p:nvSpPr>
            <p:cNvPr id="87118" name="Oval 78"/>
            <p:cNvSpPr>
              <a:spLocks noChangeArrowheads="1"/>
            </p:cNvSpPr>
            <p:nvPr/>
          </p:nvSpPr>
          <p:spPr bwMode="auto">
            <a:xfrm>
              <a:off x="1104" y="3094"/>
              <a:ext cx="192" cy="192"/>
            </a:xfrm>
            <a:prstGeom prst="ellips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cxnSp>
          <p:nvCxnSpPr>
            <p:cNvPr id="87119" name="AutoShape 79"/>
            <p:cNvCxnSpPr>
              <a:cxnSpLocks noChangeShapeType="1"/>
              <a:stCxn id="87117" idx="0"/>
              <a:endCxn id="87118" idx="4"/>
            </p:cNvCxnSpPr>
            <p:nvPr/>
          </p:nvCxnSpPr>
          <p:spPr bwMode="auto">
            <a:xfrm rot="5400000" flipH="1">
              <a:off x="1056" y="3436"/>
              <a:ext cx="356" cy="68"/>
            </a:xfrm>
            <a:prstGeom prst="bentConnector3">
              <a:avLst>
                <a:gd name="adj1" fmla="val 50843"/>
              </a:avLst>
            </a:prstGeom>
            <a:noFill/>
            <a:ln w="12700">
              <a:solidFill>
                <a:srgbClr val="A5002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7134" name="Group 94"/>
          <p:cNvGrpSpPr>
            <a:grpSpLocks/>
          </p:cNvGrpSpPr>
          <p:nvPr/>
        </p:nvGrpSpPr>
        <p:grpSpPr bwMode="auto">
          <a:xfrm>
            <a:off x="762000" y="3130550"/>
            <a:ext cx="3733800" cy="2133600"/>
            <a:chOff x="480" y="1728"/>
            <a:chExt cx="2352" cy="1344"/>
          </a:xfrm>
        </p:grpSpPr>
        <p:sp>
          <p:nvSpPr>
            <p:cNvPr id="87120" name="Line 80"/>
            <p:cNvSpPr>
              <a:spLocks noChangeShapeType="1"/>
            </p:cNvSpPr>
            <p:nvPr/>
          </p:nvSpPr>
          <p:spPr bwMode="auto">
            <a:xfrm>
              <a:off x="480" y="1824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7121" name="Line 81"/>
            <p:cNvSpPr>
              <a:spLocks noChangeShapeType="1"/>
            </p:cNvSpPr>
            <p:nvPr/>
          </p:nvSpPr>
          <p:spPr bwMode="auto">
            <a:xfrm>
              <a:off x="480" y="2208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7122" name="Line 82"/>
            <p:cNvSpPr>
              <a:spLocks noChangeShapeType="1"/>
            </p:cNvSpPr>
            <p:nvPr/>
          </p:nvSpPr>
          <p:spPr bwMode="auto">
            <a:xfrm>
              <a:off x="480" y="2400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7123" name="Line 83"/>
            <p:cNvSpPr>
              <a:spLocks noChangeShapeType="1"/>
            </p:cNvSpPr>
            <p:nvPr/>
          </p:nvSpPr>
          <p:spPr bwMode="auto">
            <a:xfrm>
              <a:off x="480" y="2784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7124" name="Line 84"/>
            <p:cNvSpPr>
              <a:spLocks noChangeShapeType="1"/>
            </p:cNvSpPr>
            <p:nvPr/>
          </p:nvSpPr>
          <p:spPr bwMode="auto">
            <a:xfrm>
              <a:off x="480" y="2999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7125" name="Oval 85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7126" name="Oval 86"/>
            <p:cNvSpPr>
              <a:spLocks noChangeArrowheads="1"/>
            </p:cNvSpPr>
            <p:nvPr/>
          </p:nvSpPr>
          <p:spPr bwMode="auto">
            <a:xfrm>
              <a:off x="1104" y="2688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7127" name="Oval 87"/>
            <p:cNvSpPr>
              <a:spLocks noChangeArrowheads="1"/>
            </p:cNvSpPr>
            <p:nvPr/>
          </p:nvSpPr>
          <p:spPr bwMode="auto">
            <a:xfrm>
              <a:off x="1104" y="2304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7128" name="Oval 88"/>
            <p:cNvSpPr>
              <a:spLocks noChangeArrowheads="1"/>
            </p:cNvSpPr>
            <p:nvPr/>
          </p:nvSpPr>
          <p:spPr bwMode="auto">
            <a:xfrm>
              <a:off x="1104" y="2112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7129" name="Oval 89"/>
            <p:cNvSpPr>
              <a:spLocks noChangeArrowheads="1"/>
            </p:cNvSpPr>
            <p:nvPr/>
          </p:nvSpPr>
          <p:spPr bwMode="auto">
            <a:xfrm>
              <a:off x="1104" y="1728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87136" name="AutoShape 96"/>
          <p:cNvSpPr>
            <a:spLocks noChangeArrowheads="1"/>
          </p:cNvSpPr>
          <p:nvPr/>
        </p:nvSpPr>
        <p:spPr bwMode="auto">
          <a:xfrm>
            <a:off x="1476375" y="549275"/>
            <a:ext cx="7667625" cy="1135063"/>
          </a:xfrm>
          <a:prstGeom prst="wedgeEllipseCallout">
            <a:avLst>
              <a:gd name="adj1" fmla="val -37806"/>
              <a:gd name="adj2" fmla="val -9861"/>
            </a:avLst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lt-LT" altLang="lt-LT" sz="2400" i="1">
                <a:effectLst/>
                <a:cs typeface="Times New Roman" panose="02020603050405020304" pitchFamily="18" charset="0"/>
              </a:rPr>
              <a:t>Rasti </a:t>
            </a:r>
            <a:r>
              <a:rPr lang="lt-LT" altLang="lt-LT" sz="2400" i="1">
                <a:effectLst/>
              </a:rPr>
              <a:t>likusiame grafe didž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iausio laipsnio vir</a:t>
            </a:r>
            <a:r>
              <a:rPr lang="lt-LT" altLang="lt-LT" sz="2400" i="1">
                <a:effectLst/>
              </a:rPr>
              <a:t>šū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i="1">
                <a:effectLst/>
              </a:rPr>
              <a:t>ę </a:t>
            </a:r>
            <a:r>
              <a:rPr lang="lt-LT" altLang="lt-LT" sz="2400" i="1">
                <a:solidFill>
                  <a:schemeClr val="tx2"/>
                </a:solidFill>
                <a:effectLst/>
              </a:rPr>
              <a:t>tai viršūnė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87137" name="Text Box 97"/>
          <p:cNvSpPr txBox="1">
            <a:spLocks noChangeArrowheads="1"/>
          </p:cNvSpPr>
          <p:nvPr/>
        </p:nvSpPr>
        <p:spPr bwMode="auto">
          <a:xfrm>
            <a:off x="762000" y="5645150"/>
            <a:ext cx="37338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lt-LT" altLang="lt-LT" sz="1700" b="1">
                <a:solidFill>
                  <a:srgbClr val="EC4B3A"/>
                </a:solidFill>
                <a:effectLst/>
              </a:rPr>
              <a:t>          3    0     2     1    2     2     1    1</a:t>
            </a:r>
          </a:p>
        </p:txBody>
      </p:sp>
      <p:sp>
        <p:nvSpPr>
          <p:cNvPr id="87138" name="Text Box 98"/>
          <p:cNvSpPr txBox="1">
            <a:spLocks noChangeArrowheads="1"/>
          </p:cNvSpPr>
          <p:nvPr/>
        </p:nvSpPr>
        <p:spPr bwMode="auto">
          <a:xfrm>
            <a:off x="0" y="1700213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i="1">
                <a:effectLst/>
                <a:cs typeface="Times New Roman" panose="02020603050405020304" pitchFamily="18" charset="0"/>
              </a:rPr>
              <a:t>Iš grafo pašalin</a:t>
            </a:r>
            <a:r>
              <a:rPr lang="lt-LT" altLang="lt-LT" sz="2400" i="1">
                <a:effectLst/>
              </a:rPr>
              <a:t>ame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vir</a:t>
            </a:r>
            <a:r>
              <a:rPr lang="lt-LT" altLang="lt-LT" sz="2400" i="1">
                <a:effectLst/>
              </a:rPr>
              <a:t>šū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i="1">
                <a:effectLst/>
              </a:rPr>
              <a:t>ę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ir jai gretimas virš</a:t>
            </a:r>
            <a:r>
              <a:rPr lang="lt-LT" altLang="lt-LT" sz="2400" i="1">
                <a:effectLst/>
              </a:rPr>
              <a:t>ū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nes 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,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pSp>
        <p:nvGrpSpPr>
          <p:cNvPr id="87143" name="Group 103"/>
          <p:cNvGrpSpPr>
            <a:grpSpLocks/>
          </p:cNvGrpSpPr>
          <p:nvPr/>
        </p:nvGrpSpPr>
        <p:grpSpPr bwMode="auto">
          <a:xfrm>
            <a:off x="762000" y="2825750"/>
            <a:ext cx="3733800" cy="1828800"/>
            <a:chOff x="480" y="1536"/>
            <a:chExt cx="2352" cy="1152"/>
          </a:xfrm>
        </p:grpSpPr>
        <p:sp>
          <p:nvSpPr>
            <p:cNvPr id="87132" name="Oval 92"/>
            <p:cNvSpPr>
              <a:spLocks noChangeArrowheads="1"/>
            </p:cNvSpPr>
            <p:nvPr/>
          </p:nvSpPr>
          <p:spPr bwMode="auto">
            <a:xfrm>
              <a:off x="864" y="1536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7133" name="Line 93"/>
            <p:cNvSpPr>
              <a:spLocks noChangeShapeType="1"/>
            </p:cNvSpPr>
            <p:nvPr/>
          </p:nvSpPr>
          <p:spPr bwMode="auto">
            <a:xfrm>
              <a:off x="480" y="1632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7139" name="Oval 99"/>
            <p:cNvSpPr>
              <a:spLocks noChangeArrowheads="1"/>
            </p:cNvSpPr>
            <p:nvPr/>
          </p:nvSpPr>
          <p:spPr bwMode="auto">
            <a:xfrm>
              <a:off x="864" y="1920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7140" name="Oval 100"/>
            <p:cNvSpPr>
              <a:spLocks noChangeArrowheads="1"/>
            </p:cNvSpPr>
            <p:nvPr/>
          </p:nvSpPr>
          <p:spPr bwMode="auto">
            <a:xfrm>
              <a:off x="864" y="2496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87141" name="Line 101"/>
            <p:cNvSpPr>
              <a:spLocks noChangeShapeType="1"/>
            </p:cNvSpPr>
            <p:nvPr/>
          </p:nvSpPr>
          <p:spPr bwMode="auto">
            <a:xfrm>
              <a:off x="480" y="2016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87142" name="Line 102"/>
            <p:cNvSpPr>
              <a:spLocks noChangeShapeType="1"/>
            </p:cNvSpPr>
            <p:nvPr/>
          </p:nvSpPr>
          <p:spPr bwMode="auto">
            <a:xfrm>
              <a:off x="480" y="2592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</p:grpSp>
      <p:sp>
        <p:nvSpPr>
          <p:cNvPr id="87144" name="Text Box 104"/>
          <p:cNvSpPr txBox="1">
            <a:spLocks noChangeArrowheads="1"/>
          </p:cNvSpPr>
          <p:nvPr/>
        </p:nvSpPr>
        <p:spPr bwMode="auto">
          <a:xfrm>
            <a:off x="0" y="1700213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i="1">
                <a:effectLst/>
              </a:rPr>
              <a:t>Grafe neliko viršūnių (visos padengtos). </a:t>
            </a:r>
            <a:r>
              <a:rPr lang="lt-LT" altLang="lt-LT" sz="2400" b="1" i="1">
                <a:solidFill>
                  <a:schemeClr val="tx2"/>
                </a:solidFill>
                <a:effectLst/>
              </a:rPr>
              <a:t>Dominavimo sk. 2</a:t>
            </a:r>
            <a:endParaRPr lang="lt-LT" altLang="lt-LT" sz="24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16" dur="2000"/>
                                        <p:tgtEl>
                                          <p:spTgt spid="87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6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31" dur="500"/>
                                        <p:tgtEl>
                                          <p:spTgt spid="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4" dur="500"/>
                                        <p:tgtEl>
                                          <p:spTgt spid="8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57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2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5" dur="500"/>
                                        <p:tgtEl>
                                          <p:spTgt spid="8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35" grpId="0" animBg="1" autoUpdateAnimBg="0"/>
      <p:bldP spid="87135" grpId="1" animBg="1"/>
      <p:bldP spid="87042" grpId="0" animBg="1" autoUpdateAnimBg="0"/>
      <p:bldP spid="87079" grpId="0" animBg="1" autoUpdateAnimBg="0"/>
      <p:bldP spid="87081" grpId="0" animBg="1" autoUpdateAnimBg="0"/>
      <p:bldP spid="87088" grpId="0" animBg="1" autoUpdateAnimBg="0"/>
      <p:bldP spid="87136" grpId="0" animBg="1" autoUpdateAnimBg="0"/>
      <p:bldP spid="87137" grpId="0" autoUpdateAnimBg="0"/>
      <p:bldP spid="87138" grpId="0" animBg="1" autoUpdateAnimBg="0"/>
      <p:bldP spid="8714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9A0F-DA3F-435A-A7E4-E81D48D8E857}" type="slidenum">
              <a:rPr lang="lt-LT" altLang="lt-LT"/>
              <a:pPr/>
              <a:t>35</a:t>
            </a:fld>
            <a:endParaRPr lang="lt-LT" altLang="lt-LT"/>
          </a:p>
        </p:txBody>
      </p:sp>
      <p:grpSp>
        <p:nvGrpSpPr>
          <p:cNvPr id="333826" name="Group 2"/>
          <p:cNvGrpSpPr>
            <a:grpSpLocks noChangeAspect="1"/>
          </p:cNvGrpSpPr>
          <p:nvPr/>
        </p:nvGrpSpPr>
        <p:grpSpPr bwMode="auto">
          <a:xfrm>
            <a:off x="684213" y="2492375"/>
            <a:ext cx="3852862" cy="3429000"/>
            <a:chOff x="419" y="1344"/>
            <a:chExt cx="2427" cy="2160"/>
          </a:xfrm>
        </p:grpSpPr>
        <p:sp>
          <p:nvSpPr>
            <p:cNvPr id="3338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9" y="1344"/>
              <a:ext cx="2427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grpSp>
          <p:nvGrpSpPr>
            <p:cNvPr id="333828" name="Group 4"/>
            <p:cNvGrpSpPr>
              <a:grpSpLocks/>
            </p:cNvGrpSpPr>
            <p:nvPr/>
          </p:nvGrpSpPr>
          <p:grpSpPr bwMode="auto">
            <a:xfrm>
              <a:off x="454" y="1380"/>
              <a:ext cx="2352" cy="2088"/>
              <a:chOff x="454" y="1380"/>
              <a:chExt cx="2352" cy="2088"/>
            </a:xfrm>
          </p:grpSpPr>
          <p:sp>
            <p:nvSpPr>
              <p:cNvPr id="333829" name="Line 5"/>
              <p:cNvSpPr>
                <a:spLocks noChangeShapeType="1"/>
              </p:cNvSpPr>
              <p:nvPr/>
            </p:nvSpPr>
            <p:spPr bwMode="auto">
              <a:xfrm>
                <a:off x="454" y="1531"/>
                <a:ext cx="2352" cy="1"/>
              </a:xfrm>
              <a:prstGeom prst="line">
                <a:avLst/>
              </a:prstGeom>
              <a:noFill/>
              <a:ln w="142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30" name="Line 6"/>
              <p:cNvSpPr>
                <a:spLocks noChangeShapeType="1"/>
              </p:cNvSpPr>
              <p:nvPr/>
            </p:nvSpPr>
            <p:spPr bwMode="auto">
              <a:xfrm>
                <a:off x="454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31" name="Line 7"/>
              <p:cNvSpPr>
                <a:spLocks noChangeShapeType="1"/>
              </p:cNvSpPr>
              <p:nvPr/>
            </p:nvSpPr>
            <p:spPr bwMode="auto">
              <a:xfrm>
                <a:off x="548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32" name="Line 8"/>
              <p:cNvSpPr>
                <a:spLocks noChangeShapeType="1"/>
              </p:cNvSpPr>
              <p:nvPr/>
            </p:nvSpPr>
            <p:spPr bwMode="auto">
              <a:xfrm>
                <a:off x="641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33" name="Line 9"/>
              <p:cNvSpPr>
                <a:spLocks noChangeShapeType="1"/>
              </p:cNvSpPr>
              <p:nvPr/>
            </p:nvSpPr>
            <p:spPr bwMode="auto">
              <a:xfrm>
                <a:off x="734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34" name="Line 10"/>
              <p:cNvSpPr>
                <a:spLocks noChangeShapeType="1"/>
              </p:cNvSpPr>
              <p:nvPr/>
            </p:nvSpPr>
            <p:spPr bwMode="auto">
              <a:xfrm>
                <a:off x="828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35" name="Line 11"/>
              <p:cNvSpPr>
                <a:spLocks noChangeShapeType="1"/>
              </p:cNvSpPr>
              <p:nvPr/>
            </p:nvSpPr>
            <p:spPr bwMode="auto">
              <a:xfrm>
                <a:off x="921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36" name="Line 12"/>
              <p:cNvSpPr>
                <a:spLocks noChangeShapeType="1"/>
              </p:cNvSpPr>
              <p:nvPr/>
            </p:nvSpPr>
            <p:spPr bwMode="auto">
              <a:xfrm>
                <a:off x="1015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37" name="Line 13"/>
              <p:cNvSpPr>
                <a:spLocks noChangeShapeType="1"/>
              </p:cNvSpPr>
              <p:nvPr/>
            </p:nvSpPr>
            <p:spPr bwMode="auto">
              <a:xfrm>
                <a:off x="1108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38" name="Line 14"/>
              <p:cNvSpPr>
                <a:spLocks noChangeShapeType="1"/>
              </p:cNvSpPr>
              <p:nvPr/>
            </p:nvSpPr>
            <p:spPr bwMode="auto">
              <a:xfrm>
                <a:off x="1202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39" name="Line 15"/>
              <p:cNvSpPr>
                <a:spLocks noChangeShapeType="1"/>
              </p:cNvSpPr>
              <p:nvPr/>
            </p:nvSpPr>
            <p:spPr bwMode="auto">
              <a:xfrm>
                <a:off x="1295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40" name="Line 16"/>
              <p:cNvSpPr>
                <a:spLocks noChangeShapeType="1"/>
              </p:cNvSpPr>
              <p:nvPr/>
            </p:nvSpPr>
            <p:spPr bwMode="auto">
              <a:xfrm>
                <a:off x="1388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41" name="Line 17"/>
              <p:cNvSpPr>
                <a:spLocks noChangeShapeType="1"/>
              </p:cNvSpPr>
              <p:nvPr/>
            </p:nvSpPr>
            <p:spPr bwMode="auto">
              <a:xfrm>
                <a:off x="1482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42" name="Line 18"/>
              <p:cNvSpPr>
                <a:spLocks noChangeShapeType="1"/>
              </p:cNvSpPr>
              <p:nvPr/>
            </p:nvSpPr>
            <p:spPr bwMode="auto">
              <a:xfrm>
                <a:off x="1575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43" name="Line 19"/>
              <p:cNvSpPr>
                <a:spLocks noChangeShapeType="1"/>
              </p:cNvSpPr>
              <p:nvPr/>
            </p:nvSpPr>
            <p:spPr bwMode="auto">
              <a:xfrm>
                <a:off x="1669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44" name="Line 20"/>
              <p:cNvSpPr>
                <a:spLocks noChangeShapeType="1"/>
              </p:cNvSpPr>
              <p:nvPr/>
            </p:nvSpPr>
            <p:spPr bwMode="auto">
              <a:xfrm>
                <a:off x="1762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45" name="Line 21"/>
              <p:cNvSpPr>
                <a:spLocks noChangeShapeType="1"/>
              </p:cNvSpPr>
              <p:nvPr/>
            </p:nvSpPr>
            <p:spPr bwMode="auto">
              <a:xfrm>
                <a:off x="1856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46" name="Line 22"/>
              <p:cNvSpPr>
                <a:spLocks noChangeShapeType="1"/>
              </p:cNvSpPr>
              <p:nvPr/>
            </p:nvSpPr>
            <p:spPr bwMode="auto">
              <a:xfrm>
                <a:off x="1949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47" name="Line 23"/>
              <p:cNvSpPr>
                <a:spLocks noChangeShapeType="1"/>
              </p:cNvSpPr>
              <p:nvPr/>
            </p:nvSpPr>
            <p:spPr bwMode="auto">
              <a:xfrm>
                <a:off x="2042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48" name="Line 24"/>
              <p:cNvSpPr>
                <a:spLocks noChangeShapeType="1"/>
              </p:cNvSpPr>
              <p:nvPr/>
            </p:nvSpPr>
            <p:spPr bwMode="auto">
              <a:xfrm>
                <a:off x="2136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49" name="Line 25"/>
              <p:cNvSpPr>
                <a:spLocks noChangeShapeType="1"/>
              </p:cNvSpPr>
              <p:nvPr/>
            </p:nvSpPr>
            <p:spPr bwMode="auto">
              <a:xfrm>
                <a:off x="2229" y="173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50" name="Line 26"/>
              <p:cNvSpPr>
                <a:spLocks noChangeShapeType="1"/>
              </p:cNvSpPr>
              <p:nvPr/>
            </p:nvSpPr>
            <p:spPr bwMode="auto">
              <a:xfrm>
                <a:off x="2323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51" name="Line 27"/>
              <p:cNvSpPr>
                <a:spLocks noChangeShapeType="1"/>
              </p:cNvSpPr>
              <p:nvPr/>
            </p:nvSpPr>
            <p:spPr bwMode="auto">
              <a:xfrm>
                <a:off x="2416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52" name="Line 28"/>
              <p:cNvSpPr>
                <a:spLocks noChangeShapeType="1"/>
              </p:cNvSpPr>
              <p:nvPr/>
            </p:nvSpPr>
            <p:spPr bwMode="auto">
              <a:xfrm>
                <a:off x="2510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53" name="Line 29"/>
              <p:cNvSpPr>
                <a:spLocks noChangeShapeType="1"/>
              </p:cNvSpPr>
              <p:nvPr/>
            </p:nvSpPr>
            <p:spPr bwMode="auto">
              <a:xfrm>
                <a:off x="2603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54" name="Line 30"/>
              <p:cNvSpPr>
                <a:spLocks noChangeShapeType="1"/>
              </p:cNvSpPr>
              <p:nvPr/>
            </p:nvSpPr>
            <p:spPr bwMode="auto">
              <a:xfrm>
                <a:off x="2697" y="173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55" name="Line 31"/>
              <p:cNvSpPr>
                <a:spLocks noChangeShapeType="1"/>
              </p:cNvSpPr>
              <p:nvPr/>
            </p:nvSpPr>
            <p:spPr bwMode="auto">
              <a:xfrm>
                <a:off x="2790" y="1739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56" name="Line 32"/>
              <p:cNvSpPr>
                <a:spLocks noChangeShapeType="1"/>
              </p:cNvSpPr>
              <p:nvPr/>
            </p:nvSpPr>
            <p:spPr bwMode="auto">
              <a:xfrm>
                <a:off x="454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57" name="Line 33"/>
              <p:cNvSpPr>
                <a:spLocks noChangeShapeType="1"/>
              </p:cNvSpPr>
              <p:nvPr/>
            </p:nvSpPr>
            <p:spPr bwMode="auto">
              <a:xfrm>
                <a:off x="548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58" name="Line 34"/>
              <p:cNvSpPr>
                <a:spLocks noChangeShapeType="1"/>
              </p:cNvSpPr>
              <p:nvPr/>
            </p:nvSpPr>
            <p:spPr bwMode="auto">
              <a:xfrm>
                <a:off x="641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59" name="Line 35"/>
              <p:cNvSpPr>
                <a:spLocks noChangeShapeType="1"/>
              </p:cNvSpPr>
              <p:nvPr/>
            </p:nvSpPr>
            <p:spPr bwMode="auto">
              <a:xfrm>
                <a:off x="734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60" name="Line 36"/>
              <p:cNvSpPr>
                <a:spLocks noChangeShapeType="1"/>
              </p:cNvSpPr>
              <p:nvPr/>
            </p:nvSpPr>
            <p:spPr bwMode="auto">
              <a:xfrm>
                <a:off x="828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61" name="Line 37"/>
              <p:cNvSpPr>
                <a:spLocks noChangeShapeType="1"/>
              </p:cNvSpPr>
              <p:nvPr/>
            </p:nvSpPr>
            <p:spPr bwMode="auto">
              <a:xfrm>
                <a:off x="921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62" name="Line 38"/>
              <p:cNvSpPr>
                <a:spLocks noChangeShapeType="1"/>
              </p:cNvSpPr>
              <p:nvPr/>
            </p:nvSpPr>
            <p:spPr bwMode="auto">
              <a:xfrm>
                <a:off x="1015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63" name="Line 39"/>
              <p:cNvSpPr>
                <a:spLocks noChangeShapeType="1"/>
              </p:cNvSpPr>
              <p:nvPr/>
            </p:nvSpPr>
            <p:spPr bwMode="auto">
              <a:xfrm>
                <a:off x="1108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64" name="Line 40"/>
              <p:cNvSpPr>
                <a:spLocks noChangeShapeType="1"/>
              </p:cNvSpPr>
              <p:nvPr/>
            </p:nvSpPr>
            <p:spPr bwMode="auto">
              <a:xfrm>
                <a:off x="1202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65" name="Line 41"/>
              <p:cNvSpPr>
                <a:spLocks noChangeShapeType="1"/>
              </p:cNvSpPr>
              <p:nvPr/>
            </p:nvSpPr>
            <p:spPr bwMode="auto">
              <a:xfrm>
                <a:off x="1295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66" name="Line 42"/>
              <p:cNvSpPr>
                <a:spLocks noChangeShapeType="1"/>
              </p:cNvSpPr>
              <p:nvPr/>
            </p:nvSpPr>
            <p:spPr bwMode="auto">
              <a:xfrm>
                <a:off x="1388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67" name="Line 43"/>
              <p:cNvSpPr>
                <a:spLocks noChangeShapeType="1"/>
              </p:cNvSpPr>
              <p:nvPr/>
            </p:nvSpPr>
            <p:spPr bwMode="auto">
              <a:xfrm>
                <a:off x="1482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68" name="Line 44"/>
              <p:cNvSpPr>
                <a:spLocks noChangeShapeType="1"/>
              </p:cNvSpPr>
              <p:nvPr/>
            </p:nvSpPr>
            <p:spPr bwMode="auto">
              <a:xfrm>
                <a:off x="1575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69" name="Line 45"/>
              <p:cNvSpPr>
                <a:spLocks noChangeShapeType="1"/>
              </p:cNvSpPr>
              <p:nvPr/>
            </p:nvSpPr>
            <p:spPr bwMode="auto">
              <a:xfrm>
                <a:off x="1669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70" name="Line 46"/>
              <p:cNvSpPr>
                <a:spLocks noChangeShapeType="1"/>
              </p:cNvSpPr>
              <p:nvPr/>
            </p:nvSpPr>
            <p:spPr bwMode="auto">
              <a:xfrm>
                <a:off x="1762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71" name="Line 47"/>
              <p:cNvSpPr>
                <a:spLocks noChangeShapeType="1"/>
              </p:cNvSpPr>
              <p:nvPr/>
            </p:nvSpPr>
            <p:spPr bwMode="auto">
              <a:xfrm>
                <a:off x="1856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72" name="Line 48"/>
              <p:cNvSpPr>
                <a:spLocks noChangeShapeType="1"/>
              </p:cNvSpPr>
              <p:nvPr/>
            </p:nvSpPr>
            <p:spPr bwMode="auto">
              <a:xfrm>
                <a:off x="1949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73" name="Line 49"/>
              <p:cNvSpPr>
                <a:spLocks noChangeShapeType="1"/>
              </p:cNvSpPr>
              <p:nvPr/>
            </p:nvSpPr>
            <p:spPr bwMode="auto">
              <a:xfrm>
                <a:off x="2042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74" name="Line 50"/>
              <p:cNvSpPr>
                <a:spLocks noChangeShapeType="1"/>
              </p:cNvSpPr>
              <p:nvPr/>
            </p:nvSpPr>
            <p:spPr bwMode="auto">
              <a:xfrm>
                <a:off x="2136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75" name="Line 51"/>
              <p:cNvSpPr>
                <a:spLocks noChangeShapeType="1"/>
              </p:cNvSpPr>
              <p:nvPr/>
            </p:nvSpPr>
            <p:spPr bwMode="auto">
              <a:xfrm>
                <a:off x="2229" y="193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76" name="Line 52"/>
              <p:cNvSpPr>
                <a:spLocks noChangeShapeType="1"/>
              </p:cNvSpPr>
              <p:nvPr/>
            </p:nvSpPr>
            <p:spPr bwMode="auto">
              <a:xfrm>
                <a:off x="2323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77" name="Line 53"/>
              <p:cNvSpPr>
                <a:spLocks noChangeShapeType="1"/>
              </p:cNvSpPr>
              <p:nvPr/>
            </p:nvSpPr>
            <p:spPr bwMode="auto">
              <a:xfrm>
                <a:off x="2416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78" name="Line 54"/>
              <p:cNvSpPr>
                <a:spLocks noChangeShapeType="1"/>
              </p:cNvSpPr>
              <p:nvPr/>
            </p:nvSpPr>
            <p:spPr bwMode="auto">
              <a:xfrm>
                <a:off x="2510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79" name="Line 55"/>
              <p:cNvSpPr>
                <a:spLocks noChangeShapeType="1"/>
              </p:cNvSpPr>
              <p:nvPr/>
            </p:nvSpPr>
            <p:spPr bwMode="auto">
              <a:xfrm>
                <a:off x="2603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80" name="Line 56"/>
              <p:cNvSpPr>
                <a:spLocks noChangeShapeType="1"/>
              </p:cNvSpPr>
              <p:nvPr/>
            </p:nvSpPr>
            <p:spPr bwMode="auto">
              <a:xfrm>
                <a:off x="2697" y="193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81" name="Line 57"/>
              <p:cNvSpPr>
                <a:spLocks noChangeShapeType="1"/>
              </p:cNvSpPr>
              <p:nvPr/>
            </p:nvSpPr>
            <p:spPr bwMode="auto">
              <a:xfrm>
                <a:off x="2790" y="1933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82" name="Line 58"/>
              <p:cNvSpPr>
                <a:spLocks noChangeShapeType="1"/>
              </p:cNvSpPr>
              <p:nvPr/>
            </p:nvSpPr>
            <p:spPr bwMode="auto">
              <a:xfrm>
                <a:off x="454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83" name="Line 59"/>
              <p:cNvSpPr>
                <a:spLocks noChangeShapeType="1"/>
              </p:cNvSpPr>
              <p:nvPr/>
            </p:nvSpPr>
            <p:spPr bwMode="auto">
              <a:xfrm>
                <a:off x="548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84" name="Line 60"/>
              <p:cNvSpPr>
                <a:spLocks noChangeShapeType="1"/>
              </p:cNvSpPr>
              <p:nvPr/>
            </p:nvSpPr>
            <p:spPr bwMode="auto">
              <a:xfrm>
                <a:off x="641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85" name="Line 61"/>
              <p:cNvSpPr>
                <a:spLocks noChangeShapeType="1"/>
              </p:cNvSpPr>
              <p:nvPr/>
            </p:nvSpPr>
            <p:spPr bwMode="auto">
              <a:xfrm>
                <a:off x="734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86" name="Line 62"/>
              <p:cNvSpPr>
                <a:spLocks noChangeShapeType="1"/>
              </p:cNvSpPr>
              <p:nvPr/>
            </p:nvSpPr>
            <p:spPr bwMode="auto">
              <a:xfrm>
                <a:off x="828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87" name="Line 63"/>
              <p:cNvSpPr>
                <a:spLocks noChangeShapeType="1"/>
              </p:cNvSpPr>
              <p:nvPr/>
            </p:nvSpPr>
            <p:spPr bwMode="auto">
              <a:xfrm>
                <a:off x="921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88" name="Line 64"/>
              <p:cNvSpPr>
                <a:spLocks noChangeShapeType="1"/>
              </p:cNvSpPr>
              <p:nvPr/>
            </p:nvSpPr>
            <p:spPr bwMode="auto">
              <a:xfrm>
                <a:off x="1015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89" name="Line 65"/>
              <p:cNvSpPr>
                <a:spLocks noChangeShapeType="1"/>
              </p:cNvSpPr>
              <p:nvPr/>
            </p:nvSpPr>
            <p:spPr bwMode="auto">
              <a:xfrm>
                <a:off x="1108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90" name="Line 66"/>
              <p:cNvSpPr>
                <a:spLocks noChangeShapeType="1"/>
              </p:cNvSpPr>
              <p:nvPr/>
            </p:nvSpPr>
            <p:spPr bwMode="auto">
              <a:xfrm>
                <a:off x="1202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91" name="Line 67"/>
              <p:cNvSpPr>
                <a:spLocks noChangeShapeType="1"/>
              </p:cNvSpPr>
              <p:nvPr/>
            </p:nvSpPr>
            <p:spPr bwMode="auto">
              <a:xfrm>
                <a:off x="1295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92" name="Line 68"/>
              <p:cNvSpPr>
                <a:spLocks noChangeShapeType="1"/>
              </p:cNvSpPr>
              <p:nvPr/>
            </p:nvSpPr>
            <p:spPr bwMode="auto">
              <a:xfrm>
                <a:off x="1388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93" name="Line 69"/>
              <p:cNvSpPr>
                <a:spLocks noChangeShapeType="1"/>
              </p:cNvSpPr>
              <p:nvPr/>
            </p:nvSpPr>
            <p:spPr bwMode="auto">
              <a:xfrm>
                <a:off x="1482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94" name="Line 70"/>
              <p:cNvSpPr>
                <a:spLocks noChangeShapeType="1"/>
              </p:cNvSpPr>
              <p:nvPr/>
            </p:nvSpPr>
            <p:spPr bwMode="auto">
              <a:xfrm>
                <a:off x="1575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95" name="Line 71"/>
              <p:cNvSpPr>
                <a:spLocks noChangeShapeType="1"/>
              </p:cNvSpPr>
              <p:nvPr/>
            </p:nvSpPr>
            <p:spPr bwMode="auto">
              <a:xfrm>
                <a:off x="1669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96" name="Line 72"/>
              <p:cNvSpPr>
                <a:spLocks noChangeShapeType="1"/>
              </p:cNvSpPr>
              <p:nvPr/>
            </p:nvSpPr>
            <p:spPr bwMode="auto">
              <a:xfrm>
                <a:off x="1762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97" name="Line 73"/>
              <p:cNvSpPr>
                <a:spLocks noChangeShapeType="1"/>
              </p:cNvSpPr>
              <p:nvPr/>
            </p:nvSpPr>
            <p:spPr bwMode="auto">
              <a:xfrm>
                <a:off x="1856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98" name="Line 74"/>
              <p:cNvSpPr>
                <a:spLocks noChangeShapeType="1"/>
              </p:cNvSpPr>
              <p:nvPr/>
            </p:nvSpPr>
            <p:spPr bwMode="auto">
              <a:xfrm>
                <a:off x="1949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899" name="Line 75"/>
              <p:cNvSpPr>
                <a:spLocks noChangeShapeType="1"/>
              </p:cNvSpPr>
              <p:nvPr/>
            </p:nvSpPr>
            <p:spPr bwMode="auto">
              <a:xfrm>
                <a:off x="2042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00" name="Line 76"/>
              <p:cNvSpPr>
                <a:spLocks noChangeShapeType="1"/>
              </p:cNvSpPr>
              <p:nvPr/>
            </p:nvSpPr>
            <p:spPr bwMode="auto">
              <a:xfrm>
                <a:off x="2136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01" name="Line 77"/>
              <p:cNvSpPr>
                <a:spLocks noChangeShapeType="1"/>
              </p:cNvSpPr>
              <p:nvPr/>
            </p:nvSpPr>
            <p:spPr bwMode="auto">
              <a:xfrm>
                <a:off x="2229" y="2127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02" name="Line 78"/>
              <p:cNvSpPr>
                <a:spLocks noChangeShapeType="1"/>
              </p:cNvSpPr>
              <p:nvPr/>
            </p:nvSpPr>
            <p:spPr bwMode="auto">
              <a:xfrm>
                <a:off x="2323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03" name="Line 79"/>
              <p:cNvSpPr>
                <a:spLocks noChangeShapeType="1"/>
              </p:cNvSpPr>
              <p:nvPr/>
            </p:nvSpPr>
            <p:spPr bwMode="auto">
              <a:xfrm>
                <a:off x="2416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04" name="Line 80"/>
              <p:cNvSpPr>
                <a:spLocks noChangeShapeType="1"/>
              </p:cNvSpPr>
              <p:nvPr/>
            </p:nvSpPr>
            <p:spPr bwMode="auto">
              <a:xfrm>
                <a:off x="2510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05" name="Line 81"/>
              <p:cNvSpPr>
                <a:spLocks noChangeShapeType="1"/>
              </p:cNvSpPr>
              <p:nvPr/>
            </p:nvSpPr>
            <p:spPr bwMode="auto">
              <a:xfrm>
                <a:off x="2603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06" name="Line 82"/>
              <p:cNvSpPr>
                <a:spLocks noChangeShapeType="1"/>
              </p:cNvSpPr>
              <p:nvPr/>
            </p:nvSpPr>
            <p:spPr bwMode="auto">
              <a:xfrm>
                <a:off x="2697" y="2127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07" name="Line 83"/>
              <p:cNvSpPr>
                <a:spLocks noChangeShapeType="1"/>
              </p:cNvSpPr>
              <p:nvPr/>
            </p:nvSpPr>
            <p:spPr bwMode="auto">
              <a:xfrm>
                <a:off x="2790" y="2127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08" name="Line 84"/>
              <p:cNvSpPr>
                <a:spLocks noChangeShapeType="1"/>
              </p:cNvSpPr>
              <p:nvPr/>
            </p:nvSpPr>
            <p:spPr bwMode="auto">
              <a:xfrm>
                <a:off x="454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09" name="Line 85"/>
              <p:cNvSpPr>
                <a:spLocks noChangeShapeType="1"/>
              </p:cNvSpPr>
              <p:nvPr/>
            </p:nvSpPr>
            <p:spPr bwMode="auto">
              <a:xfrm>
                <a:off x="548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10" name="Line 86"/>
              <p:cNvSpPr>
                <a:spLocks noChangeShapeType="1"/>
              </p:cNvSpPr>
              <p:nvPr/>
            </p:nvSpPr>
            <p:spPr bwMode="auto">
              <a:xfrm>
                <a:off x="641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11" name="Line 87"/>
              <p:cNvSpPr>
                <a:spLocks noChangeShapeType="1"/>
              </p:cNvSpPr>
              <p:nvPr/>
            </p:nvSpPr>
            <p:spPr bwMode="auto">
              <a:xfrm>
                <a:off x="734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12" name="Line 88"/>
              <p:cNvSpPr>
                <a:spLocks noChangeShapeType="1"/>
              </p:cNvSpPr>
              <p:nvPr/>
            </p:nvSpPr>
            <p:spPr bwMode="auto">
              <a:xfrm>
                <a:off x="828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13" name="Line 89"/>
              <p:cNvSpPr>
                <a:spLocks noChangeShapeType="1"/>
              </p:cNvSpPr>
              <p:nvPr/>
            </p:nvSpPr>
            <p:spPr bwMode="auto">
              <a:xfrm>
                <a:off x="921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14" name="Line 90"/>
              <p:cNvSpPr>
                <a:spLocks noChangeShapeType="1"/>
              </p:cNvSpPr>
              <p:nvPr/>
            </p:nvSpPr>
            <p:spPr bwMode="auto">
              <a:xfrm>
                <a:off x="1015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15" name="Line 91"/>
              <p:cNvSpPr>
                <a:spLocks noChangeShapeType="1"/>
              </p:cNvSpPr>
              <p:nvPr/>
            </p:nvSpPr>
            <p:spPr bwMode="auto">
              <a:xfrm>
                <a:off x="1108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16" name="Line 92"/>
              <p:cNvSpPr>
                <a:spLocks noChangeShapeType="1"/>
              </p:cNvSpPr>
              <p:nvPr/>
            </p:nvSpPr>
            <p:spPr bwMode="auto">
              <a:xfrm>
                <a:off x="1202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17" name="Line 93"/>
              <p:cNvSpPr>
                <a:spLocks noChangeShapeType="1"/>
              </p:cNvSpPr>
              <p:nvPr/>
            </p:nvSpPr>
            <p:spPr bwMode="auto">
              <a:xfrm>
                <a:off x="1295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18" name="Line 94"/>
              <p:cNvSpPr>
                <a:spLocks noChangeShapeType="1"/>
              </p:cNvSpPr>
              <p:nvPr/>
            </p:nvSpPr>
            <p:spPr bwMode="auto">
              <a:xfrm>
                <a:off x="1388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19" name="Line 95"/>
              <p:cNvSpPr>
                <a:spLocks noChangeShapeType="1"/>
              </p:cNvSpPr>
              <p:nvPr/>
            </p:nvSpPr>
            <p:spPr bwMode="auto">
              <a:xfrm>
                <a:off x="1482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20" name="Line 96"/>
              <p:cNvSpPr>
                <a:spLocks noChangeShapeType="1"/>
              </p:cNvSpPr>
              <p:nvPr/>
            </p:nvSpPr>
            <p:spPr bwMode="auto">
              <a:xfrm>
                <a:off x="1575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21" name="Line 97"/>
              <p:cNvSpPr>
                <a:spLocks noChangeShapeType="1"/>
              </p:cNvSpPr>
              <p:nvPr/>
            </p:nvSpPr>
            <p:spPr bwMode="auto">
              <a:xfrm>
                <a:off x="1669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22" name="Line 98"/>
              <p:cNvSpPr>
                <a:spLocks noChangeShapeType="1"/>
              </p:cNvSpPr>
              <p:nvPr/>
            </p:nvSpPr>
            <p:spPr bwMode="auto">
              <a:xfrm>
                <a:off x="1762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23" name="Line 99"/>
              <p:cNvSpPr>
                <a:spLocks noChangeShapeType="1"/>
              </p:cNvSpPr>
              <p:nvPr/>
            </p:nvSpPr>
            <p:spPr bwMode="auto">
              <a:xfrm>
                <a:off x="1856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24" name="Line 100"/>
              <p:cNvSpPr>
                <a:spLocks noChangeShapeType="1"/>
              </p:cNvSpPr>
              <p:nvPr/>
            </p:nvSpPr>
            <p:spPr bwMode="auto">
              <a:xfrm>
                <a:off x="1949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25" name="Line 101"/>
              <p:cNvSpPr>
                <a:spLocks noChangeShapeType="1"/>
              </p:cNvSpPr>
              <p:nvPr/>
            </p:nvSpPr>
            <p:spPr bwMode="auto">
              <a:xfrm>
                <a:off x="2042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26" name="Line 102"/>
              <p:cNvSpPr>
                <a:spLocks noChangeShapeType="1"/>
              </p:cNvSpPr>
              <p:nvPr/>
            </p:nvSpPr>
            <p:spPr bwMode="auto">
              <a:xfrm>
                <a:off x="2136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27" name="Line 103"/>
              <p:cNvSpPr>
                <a:spLocks noChangeShapeType="1"/>
              </p:cNvSpPr>
              <p:nvPr/>
            </p:nvSpPr>
            <p:spPr bwMode="auto">
              <a:xfrm>
                <a:off x="2229" y="2321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28" name="Line 104"/>
              <p:cNvSpPr>
                <a:spLocks noChangeShapeType="1"/>
              </p:cNvSpPr>
              <p:nvPr/>
            </p:nvSpPr>
            <p:spPr bwMode="auto">
              <a:xfrm>
                <a:off x="2323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29" name="Line 105"/>
              <p:cNvSpPr>
                <a:spLocks noChangeShapeType="1"/>
              </p:cNvSpPr>
              <p:nvPr/>
            </p:nvSpPr>
            <p:spPr bwMode="auto">
              <a:xfrm>
                <a:off x="2416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30" name="Line 106"/>
              <p:cNvSpPr>
                <a:spLocks noChangeShapeType="1"/>
              </p:cNvSpPr>
              <p:nvPr/>
            </p:nvSpPr>
            <p:spPr bwMode="auto">
              <a:xfrm>
                <a:off x="2510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31" name="Line 107"/>
              <p:cNvSpPr>
                <a:spLocks noChangeShapeType="1"/>
              </p:cNvSpPr>
              <p:nvPr/>
            </p:nvSpPr>
            <p:spPr bwMode="auto">
              <a:xfrm>
                <a:off x="2603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32" name="Line 108"/>
              <p:cNvSpPr>
                <a:spLocks noChangeShapeType="1"/>
              </p:cNvSpPr>
              <p:nvPr/>
            </p:nvSpPr>
            <p:spPr bwMode="auto">
              <a:xfrm>
                <a:off x="2697" y="2321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33" name="Line 109"/>
              <p:cNvSpPr>
                <a:spLocks noChangeShapeType="1"/>
              </p:cNvSpPr>
              <p:nvPr/>
            </p:nvSpPr>
            <p:spPr bwMode="auto">
              <a:xfrm>
                <a:off x="2790" y="2321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34" name="Line 110"/>
              <p:cNvSpPr>
                <a:spLocks noChangeShapeType="1"/>
              </p:cNvSpPr>
              <p:nvPr/>
            </p:nvSpPr>
            <p:spPr bwMode="auto">
              <a:xfrm>
                <a:off x="454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35" name="Line 111"/>
              <p:cNvSpPr>
                <a:spLocks noChangeShapeType="1"/>
              </p:cNvSpPr>
              <p:nvPr/>
            </p:nvSpPr>
            <p:spPr bwMode="auto">
              <a:xfrm>
                <a:off x="548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36" name="Line 112"/>
              <p:cNvSpPr>
                <a:spLocks noChangeShapeType="1"/>
              </p:cNvSpPr>
              <p:nvPr/>
            </p:nvSpPr>
            <p:spPr bwMode="auto">
              <a:xfrm>
                <a:off x="641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37" name="Line 113"/>
              <p:cNvSpPr>
                <a:spLocks noChangeShapeType="1"/>
              </p:cNvSpPr>
              <p:nvPr/>
            </p:nvSpPr>
            <p:spPr bwMode="auto">
              <a:xfrm>
                <a:off x="734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38" name="Line 114"/>
              <p:cNvSpPr>
                <a:spLocks noChangeShapeType="1"/>
              </p:cNvSpPr>
              <p:nvPr/>
            </p:nvSpPr>
            <p:spPr bwMode="auto">
              <a:xfrm>
                <a:off x="828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39" name="Line 115"/>
              <p:cNvSpPr>
                <a:spLocks noChangeShapeType="1"/>
              </p:cNvSpPr>
              <p:nvPr/>
            </p:nvSpPr>
            <p:spPr bwMode="auto">
              <a:xfrm>
                <a:off x="921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40" name="Line 116"/>
              <p:cNvSpPr>
                <a:spLocks noChangeShapeType="1"/>
              </p:cNvSpPr>
              <p:nvPr/>
            </p:nvSpPr>
            <p:spPr bwMode="auto">
              <a:xfrm>
                <a:off x="1015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41" name="Line 117"/>
              <p:cNvSpPr>
                <a:spLocks noChangeShapeType="1"/>
              </p:cNvSpPr>
              <p:nvPr/>
            </p:nvSpPr>
            <p:spPr bwMode="auto">
              <a:xfrm>
                <a:off x="1108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42" name="Line 118"/>
              <p:cNvSpPr>
                <a:spLocks noChangeShapeType="1"/>
              </p:cNvSpPr>
              <p:nvPr/>
            </p:nvSpPr>
            <p:spPr bwMode="auto">
              <a:xfrm>
                <a:off x="1202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43" name="Line 119"/>
              <p:cNvSpPr>
                <a:spLocks noChangeShapeType="1"/>
              </p:cNvSpPr>
              <p:nvPr/>
            </p:nvSpPr>
            <p:spPr bwMode="auto">
              <a:xfrm>
                <a:off x="1295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44" name="Line 120"/>
              <p:cNvSpPr>
                <a:spLocks noChangeShapeType="1"/>
              </p:cNvSpPr>
              <p:nvPr/>
            </p:nvSpPr>
            <p:spPr bwMode="auto">
              <a:xfrm>
                <a:off x="1388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45" name="Line 121"/>
              <p:cNvSpPr>
                <a:spLocks noChangeShapeType="1"/>
              </p:cNvSpPr>
              <p:nvPr/>
            </p:nvSpPr>
            <p:spPr bwMode="auto">
              <a:xfrm>
                <a:off x="1482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46" name="Line 122"/>
              <p:cNvSpPr>
                <a:spLocks noChangeShapeType="1"/>
              </p:cNvSpPr>
              <p:nvPr/>
            </p:nvSpPr>
            <p:spPr bwMode="auto">
              <a:xfrm>
                <a:off x="1575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47" name="Line 123"/>
              <p:cNvSpPr>
                <a:spLocks noChangeShapeType="1"/>
              </p:cNvSpPr>
              <p:nvPr/>
            </p:nvSpPr>
            <p:spPr bwMode="auto">
              <a:xfrm>
                <a:off x="1669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48" name="Line 124"/>
              <p:cNvSpPr>
                <a:spLocks noChangeShapeType="1"/>
              </p:cNvSpPr>
              <p:nvPr/>
            </p:nvSpPr>
            <p:spPr bwMode="auto">
              <a:xfrm>
                <a:off x="1762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49" name="Line 125"/>
              <p:cNvSpPr>
                <a:spLocks noChangeShapeType="1"/>
              </p:cNvSpPr>
              <p:nvPr/>
            </p:nvSpPr>
            <p:spPr bwMode="auto">
              <a:xfrm>
                <a:off x="1856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50" name="Line 126"/>
              <p:cNvSpPr>
                <a:spLocks noChangeShapeType="1"/>
              </p:cNvSpPr>
              <p:nvPr/>
            </p:nvSpPr>
            <p:spPr bwMode="auto">
              <a:xfrm>
                <a:off x="1949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51" name="Line 127"/>
              <p:cNvSpPr>
                <a:spLocks noChangeShapeType="1"/>
              </p:cNvSpPr>
              <p:nvPr/>
            </p:nvSpPr>
            <p:spPr bwMode="auto">
              <a:xfrm>
                <a:off x="2042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52" name="Line 128"/>
              <p:cNvSpPr>
                <a:spLocks noChangeShapeType="1"/>
              </p:cNvSpPr>
              <p:nvPr/>
            </p:nvSpPr>
            <p:spPr bwMode="auto">
              <a:xfrm>
                <a:off x="2136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53" name="Line 129"/>
              <p:cNvSpPr>
                <a:spLocks noChangeShapeType="1"/>
              </p:cNvSpPr>
              <p:nvPr/>
            </p:nvSpPr>
            <p:spPr bwMode="auto">
              <a:xfrm>
                <a:off x="2229" y="2515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54" name="Line 130"/>
              <p:cNvSpPr>
                <a:spLocks noChangeShapeType="1"/>
              </p:cNvSpPr>
              <p:nvPr/>
            </p:nvSpPr>
            <p:spPr bwMode="auto">
              <a:xfrm>
                <a:off x="2323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55" name="Line 131"/>
              <p:cNvSpPr>
                <a:spLocks noChangeShapeType="1"/>
              </p:cNvSpPr>
              <p:nvPr/>
            </p:nvSpPr>
            <p:spPr bwMode="auto">
              <a:xfrm>
                <a:off x="2416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56" name="Line 132"/>
              <p:cNvSpPr>
                <a:spLocks noChangeShapeType="1"/>
              </p:cNvSpPr>
              <p:nvPr/>
            </p:nvSpPr>
            <p:spPr bwMode="auto">
              <a:xfrm>
                <a:off x="2510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57" name="Line 133"/>
              <p:cNvSpPr>
                <a:spLocks noChangeShapeType="1"/>
              </p:cNvSpPr>
              <p:nvPr/>
            </p:nvSpPr>
            <p:spPr bwMode="auto">
              <a:xfrm>
                <a:off x="2603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58" name="Line 134"/>
              <p:cNvSpPr>
                <a:spLocks noChangeShapeType="1"/>
              </p:cNvSpPr>
              <p:nvPr/>
            </p:nvSpPr>
            <p:spPr bwMode="auto">
              <a:xfrm>
                <a:off x="2697" y="2515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59" name="Line 135"/>
              <p:cNvSpPr>
                <a:spLocks noChangeShapeType="1"/>
              </p:cNvSpPr>
              <p:nvPr/>
            </p:nvSpPr>
            <p:spPr bwMode="auto">
              <a:xfrm>
                <a:off x="2790" y="2515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60" name="Line 136"/>
              <p:cNvSpPr>
                <a:spLocks noChangeShapeType="1"/>
              </p:cNvSpPr>
              <p:nvPr/>
            </p:nvSpPr>
            <p:spPr bwMode="auto">
              <a:xfrm>
                <a:off x="454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61" name="Line 137"/>
              <p:cNvSpPr>
                <a:spLocks noChangeShapeType="1"/>
              </p:cNvSpPr>
              <p:nvPr/>
            </p:nvSpPr>
            <p:spPr bwMode="auto">
              <a:xfrm>
                <a:off x="548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62" name="Line 138"/>
              <p:cNvSpPr>
                <a:spLocks noChangeShapeType="1"/>
              </p:cNvSpPr>
              <p:nvPr/>
            </p:nvSpPr>
            <p:spPr bwMode="auto">
              <a:xfrm>
                <a:off x="641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63" name="Line 139"/>
              <p:cNvSpPr>
                <a:spLocks noChangeShapeType="1"/>
              </p:cNvSpPr>
              <p:nvPr/>
            </p:nvSpPr>
            <p:spPr bwMode="auto">
              <a:xfrm>
                <a:off x="734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64" name="Line 140"/>
              <p:cNvSpPr>
                <a:spLocks noChangeShapeType="1"/>
              </p:cNvSpPr>
              <p:nvPr/>
            </p:nvSpPr>
            <p:spPr bwMode="auto">
              <a:xfrm>
                <a:off x="828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65" name="Line 141"/>
              <p:cNvSpPr>
                <a:spLocks noChangeShapeType="1"/>
              </p:cNvSpPr>
              <p:nvPr/>
            </p:nvSpPr>
            <p:spPr bwMode="auto">
              <a:xfrm>
                <a:off x="921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66" name="Line 142"/>
              <p:cNvSpPr>
                <a:spLocks noChangeShapeType="1"/>
              </p:cNvSpPr>
              <p:nvPr/>
            </p:nvSpPr>
            <p:spPr bwMode="auto">
              <a:xfrm>
                <a:off x="1015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67" name="Line 143"/>
              <p:cNvSpPr>
                <a:spLocks noChangeShapeType="1"/>
              </p:cNvSpPr>
              <p:nvPr/>
            </p:nvSpPr>
            <p:spPr bwMode="auto">
              <a:xfrm>
                <a:off x="1108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68" name="Line 144"/>
              <p:cNvSpPr>
                <a:spLocks noChangeShapeType="1"/>
              </p:cNvSpPr>
              <p:nvPr/>
            </p:nvSpPr>
            <p:spPr bwMode="auto">
              <a:xfrm>
                <a:off x="1202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69" name="Line 145"/>
              <p:cNvSpPr>
                <a:spLocks noChangeShapeType="1"/>
              </p:cNvSpPr>
              <p:nvPr/>
            </p:nvSpPr>
            <p:spPr bwMode="auto">
              <a:xfrm>
                <a:off x="1295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70" name="Line 146"/>
              <p:cNvSpPr>
                <a:spLocks noChangeShapeType="1"/>
              </p:cNvSpPr>
              <p:nvPr/>
            </p:nvSpPr>
            <p:spPr bwMode="auto">
              <a:xfrm>
                <a:off x="1388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71" name="Line 147"/>
              <p:cNvSpPr>
                <a:spLocks noChangeShapeType="1"/>
              </p:cNvSpPr>
              <p:nvPr/>
            </p:nvSpPr>
            <p:spPr bwMode="auto">
              <a:xfrm>
                <a:off x="1482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72" name="Line 148"/>
              <p:cNvSpPr>
                <a:spLocks noChangeShapeType="1"/>
              </p:cNvSpPr>
              <p:nvPr/>
            </p:nvSpPr>
            <p:spPr bwMode="auto">
              <a:xfrm>
                <a:off x="1575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73" name="Line 149"/>
              <p:cNvSpPr>
                <a:spLocks noChangeShapeType="1"/>
              </p:cNvSpPr>
              <p:nvPr/>
            </p:nvSpPr>
            <p:spPr bwMode="auto">
              <a:xfrm>
                <a:off x="1669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74" name="Line 150"/>
              <p:cNvSpPr>
                <a:spLocks noChangeShapeType="1"/>
              </p:cNvSpPr>
              <p:nvPr/>
            </p:nvSpPr>
            <p:spPr bwMode="auto">
              <a:xfrm>
                <a:off x="1762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75" name="Line 151"/>
              <p:cNvSpPr>
                <a:spLocks noChangeShapeType="1"/>
              </p:cNvSpPr>
              <p:nvPr/>
            </p:nvSpPr>
            <p:spPr bwMode="auto">
              <a:xfrm>
                <a:off x="1856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76" name="Line 152"/>
              <p:cNvSpPr>
                <a:spLocks noChangeShapeType="1"/>
              </p:cNvSpPr>
              <p:nvPr/>
            </p:nvSpPr>
            <p:spPr bwMode="auto">
              <a:xfrm>
                <a:off x="1949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77" name="Line 153"/>
              <p:cNvSpPr>
                <a:spLocks noChangeShapeType="1"/>
              </p:cNvSpPr>
              <p:nvPr/>
            </p:nvSpPr>
            <p:spPr bwMode="auto">
              <a:xfrm>
                <a:off x="2042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78" name="Line 154"/>
              <p:cNvSpPr>
                <a:spLocks noChangeShapeType="1"/>
              </p:cNvSpPr>
              <p:nvPr/>
            </p:nvSpPr>
            <p:spPr bwMode="auto">
              <a:xfrm>
                <a:off x="2136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79" name="Line 155"/>
              <p:cNvSpPr>
                <a:spLocks noChangeShapeType="1"/>
              </p:cNvSpPr>
              <p:nvPr/>
            </p:nvSpPr>
            <p:spPr bwMode="auto">
              <a:xfrm>
                <a:off x="2229" y="2709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80" name="Line 156"/>
              <p:cNvSpPr>
                <a:spLocks noChangeShapeType="1"/>
              </p:cNvSpPr>
              <p:nvPr/>
            </p:nvSpPr>
            <p:spPr bwMode="auto">
              <a:xfrm>
                <a:off x="2323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81" name="Line 157"/>
              <p:cNvSpPr>
                <a:spLocks noChangeShapeType="1"/>
              </p:cNvSpPr>
              <p:nvPr/>
            </p:nvSpPr>
            <p:spPr bwMode="auto">
              <a:xfrm>
                <a:off x="2416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82" name="Line 158"/>
              <p:cNvSpPr>
                <a:spLocks noChangeShapeType="1"/>
              </p:cNvSpPr>
              <p:nvPr/>
            </p:nvSpPr>
            <p:spPr bwMode="auto">
              <a:xfrm>
                <a:off x="2510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83" name="Line 159"/>
              <p:cNvSpPr>
                <a:spLocks noChangeShapeType="1"/>
              </p:cNvSpPr>
              <p:nvPr/>
            </p:nvSpPr>
            <p:spPr bwMode="auto">
              <a:xfrm>
                <a:off x="2603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84" name="Line 160"/>
              <p:cNvSpPr>
                <a:spLocks noChangeShapeType="1"/>
              </p:cNvSpPr>
              <p:nvPr/>
            </p:nvSpPr>
            <p:spPr bwMode="auto">
              <a:xfrm>
                <a:off x="2697" y="2709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85" name="Line 161"/>
              <p:cNvSpPr>
                <a:spLocks noChangeShapeType="1"/>
              </p:cNvSpPr>
              <p:nvPr/>
            </p:nvSpPr>
            <p:spPr bwMode="auto">
              <a:xfrm>
                <a:off x="2790" y="2709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86" name="Line 162"/>
              <p:cNvSpPr>
                <a:spLocks noChangeShapeType="1"/>
              </p:cNvSpPr>
              <p:nvPr/>
            </p:nvSpPr>
            <p:spPr bwMode="auto">
              <a:xfrm>
                <a:off x="454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87" name="Line 163"/>
              <p:cNvSpPr>
                <a:spLocks noChangeShapeType="1"/>
              </p:cNvSpPr>
              <p:nvPr/>
            </p:nvSpPr>
            <p:spPr bwMode="auto">
              <a:xfrm>
                <a:off x="548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88" name="Line 164"/>
              <p:cNvSpPr>
                <a:spLocks noChangeShapeType="1"/>
              </p:cNvSpPr>
              <p:nvPr/>
            </p:nvSpPr>
            <p:spPr bwMode="auto">
              <a:xfrm>
                <a:off x="641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89" name="Line 165"/>
              <p:cNvSpPr>
                <a:spLocks noChangeShapeType="1"/>
              </p:cNvSpPr>
              <p:nvPr/>
            </p:nvSpPr>
            <p:spPr bwMode="auto">
              <a:xfrm>
                <a:off x="734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90" name="Line 166"/>
              <p:cNvSpPr>
                <a:spLocks noChangeShapeType="1"/>
              </p:cNvSpPr>
              <p:nvPr/>
            </p:nvSpPr>
            <p:spPr bwMode="auto">
              <a:xfrm>
                <a:off x="828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91" name="Line 167"/>
              <p:cNvSpPr>
                <a:spLocks noChangeShapeType="1"/>
              </p:cNvSpPr>
              <p:nvPr/>
            </p:nvSpPr>
            <p:spPr bwMode="auto">
              <a:xfrm>
                <a:off x="921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92" name="Line 168"/>
              <p:cNvSpPr>
                <a:spLocks noChangeShapeType="1"/>
              </p:cNvSpPr>
              <p:nvPr/>
            </p:nvSpPr>
            <p:spPr bwMode="auto">
              <a:xfrm>
                <a:off x="1015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93" name="Line 169"/>
              <p:cNvSpPr>
                <a:spLocks noChangeShapeType="1"/>
              </p:cNvSpPr>
              <p:nvPr/>
            </p:nvSpPr>
            <p:spPr bwMode="auto">
              <a:xfrm>
                <a:off x="1108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94" name="Line 170"/>
              <p:cNvSpPr>
                <a:spLocks noChangeShapeType="1"/>
              </p:cNvSpPr>
              <p:nvPr/>
            </p:nvSpPr>
            <p:spPr bwMode="auto">
              <a:xfrm>
                <a:off x="1202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95" name="Line 171"/>
              <p:cNvSpPr>
                <a:spLocks noChangeShapeType="1"/>
              </p:cNvSpPr>
              <p:nvPr/>
            </p:nvSpPr>
            <p:spPr bwMode="auto">
              <a:xfrm>
                <a:off x="1295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96" name="Line 172"/>
              <p:cNvSpPr>
                <a:spLocks noChangeShapeType="1"/>
              </p:cNvSpPr>
              <p:nvPr/>
            </p:nvSpPr>
            <p:spPr bwMode="auto">
              <a:xfrm>
                <a:off x="1388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97" name="Line 173"/>
              <p:cNvSpPr>
                <a:spLocks noChangeShapeType="1"/>
              </p:cNvSpPr>
              <p:nvPr/>
            </p:nvSpPr>
            <p:spPr bwMode="auto">
              <a:xfrm>
                <a:off x="1482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98" name="Line 174"/>
              <p:cNvSpPr>
                <a:spLocks noChangeShapeType="1"/>
              </p:cNvSpPr>
              <p:nvPr/>
            </p:nvSpPr>
            <p:spPr bwMode="auto">
              <a:xfrm>
                <a:off x="1575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3999" name="Line 175"/>
              <p:cNvSpPr>
                <a:spLocks noChangeShapeType="1"/>
              </p:cNvSpPr>
              <p:nvPr/>
            </p:nvSpPr>
            <p:spPr bwMode="auto">
              <a:xfrm>
                <a:off x="1669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00" name="Line 176"/>
              <p:cNvSpPr>
                <a:spLocks noChangeShapeType="1"/>
              </p:cNvSpPr>
              <p:nvPr/>
            </p:nvSpPr>
            <p:spPr bwMode="auto">
              <a:xfrm>
                <a:off x="1762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01" name="Line 177"/>
              <p:cNvSpPr>
                <a:spLocks noChangeShapeType="1"/>
              </p:cNvSpPr>
              <p:nvPr/>
            </p:nvSpPr>
            <p:spPr bwMode="auto">
              <a:xfrm>
                <a:off x="1856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02" name="Line 178"/>
              <p:cNvSpPr>
                <a:spLocks noChangeShapeType="1"/>
              </p:cNvSpPr>
              <p:nvPr/>
            </p:nvSpPr>
            <p:spPr bwMode="auto">
              <a:xfrm>
                <a:off x="1949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03" name="Line 179"/>
              <p:cNvSpPr>
                <a:spLocks noChangeShapeType="1"/>
              </p:cNvSpPr>
              <p:nvPr/>
            </p:nvSpPr>
            <p:spPr bwMode="auto">
              <a:xfrm>
                <a:off x="2042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04" name="Line 180"/>
              <p:cNvSpPr>
                <a:spLocks noChangeShapeType="1"/>
              </p:cNvSpPr>
              <p:nvPr/>
            </p:nvSpPr>
            <p:spPr bwMode="auto">
              <a:xfrm>
                <a:off x="2136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05" name="Line 181"/>
              <p:cNvSpPr>
                <a:spLocks noChangeShapeType="1"/>
              </p:cNvSpPr>
              <p:nvPr/>
            </p:nvSpPr>
            <p:spPr bwMode="auto">
              <a:xfrm>
                <a:off x="2229" y="2903"/>
                <a:ext cx="5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06" name="Line 182"/>
              <p:cNvSpPr>
                <a:spLocks noChangeShapeType="1"/>
              </p:cNvSpPr>
              <p:nvPr/>
            </p:nvSpPr>
            <p:spPr bwMode="auto">
              <a:xfrm>
                <a:off x="2323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07" name="Line 183"/>
              <p:cNvSpPr>
                <a:spLocks noChangeShapeType="1"/>
              </p:cNvSpPr>
              <p:nvPr/>
            </p:nvSpPr>
            <p:spPr bwMode="auto">
              <a:xfrm>
                <a:off x="2416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08" name="Line 184"/>
              <p:cNvSpPr>
                <a:spLocks noChangeShapeType="1"/>
              </p:cNvSpPr>
              <p:nvPr/>
            </p:nvSpPr>
            <p:spPr bwMode="auto">
              <a:xfrm>
                <a:off x="2510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09" name="Line 185"/>
              <p:cNvSpPr>
                <a:spLocks noChangeShapeType="1"/>
              </p:cNvSpPr>
              <p:nvPr/>
            </p:nvSpPr>
            <p:spPr bwMode="auto">
              <a:xfrm>
                <a:off x="2603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10" name="Line 186"/>
              <p:cNvSpPr>
                <a:spLocks noChangeShapeType="1"/>
              </p:cNvSpPr>
              <p:nvPr/>
            </p:nvSpPr>
            <p:spPr bwMode="auto">
              <a:xfrm>
                <a:off x="2697" y="2903"/>
                <a:ext cx="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11" name="Line 187"/>
              <p:cNvSpPr>
                <a:spLocks noChangeShapeType="1"/>
              </p:cNvSpPr>
              <p:nvPr/>
            </p:nvSpPr>
            <p:spPr bwMode="auto">
              <a:xfrm>
                <a:off x="2790" y="2903"/>
                <a:ext cx="1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12" name="Line 188"/>
              <p:cNvSpPr>
                <a:spLocks noChangeShapeType="1"/>
              </p:cNvSpPr>
              <p:nvPr/>
            </p:nvSpPr>
            <p:spPr bwMode="auto">
              <a:xfrm>
                <a:off x="454" y="3091"/>
                <a:ext cx="2352" cy="1"/>
              </a:xfrm>
              <a:prstGeom prst="line">
                <a:avLst/>
              </a:prstGeom>
              <a:noFill/>
              <a:ln w="142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13" name="Line 189"/>
              <p:cNvSpPr>
                <a:spLocks noChangeShapeType="1"/>
              </p:cNvSpPr>
              <p:nvPr/>
            </p:nvSpPr>
            <p:spPr bwMode="auto">
              <a:xfrm>
                <a:off x="454" y="3293"/>
                <a:ext cx="2352" cy="1"/>
              </a:xfrm>
              <a:prstGeom prst="line">
                <a:avLst/>
              </a:prstGeom>
              <a:noFill/>
              <a:ln w="142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14" name="Line 190"/>
              <p:cNvSpPr>
                <a:spLocks noChangeShapeType="1"/>
              </p:cNvSpPr>
              <p:nvPr/>
            </p:nvSpPr>
            <p:spPr bwMode="auto">
              <a:xfrm>
                <a:off x="824" y="1380"/>
                <a:ext cx="1" cy="2088"/>
              </a:xfrm>
              <a:prstGeom prst="line">
                <a:avLst/>
              </a:prstGeom>
              <a:noFill/>
              <a:ln w="14288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15" name="Line 191"/>
              <p:cNvSpPr>
                <a:spLocks noChangeShapeType="1"/>
              </p:cNvSpPr>
              <p:nvPr/>
            </p:nvSpPr>
            <p:spPr bwMode="auto">
              <a:xfrm>
                <a:off x="1077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16" name="Line 192"/>
              <p:cNvSpPr>
                <a:spLocks noChangeShapeType="1"/>
              </p:cNvSpPr>
              <p:nvPr/>
            </p:nvSpPr>
            <p:spPr bwMode="auto">
              <a:xfrm>
                <a:off x="1077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17" name="Line 193"/>
              <p:cNvSpPr>
                <a:spLocks noChangeShapeType="1"/>
              </p:cNvSpPr>
              <p:nvPr/>
            </p:nvSpPr>
            <p:spPr bwMode="auto">
              <a:xfrm>
                <a:off x="1077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18" name="Line 194"/>
              <p:cNvSpPr>
                <a:spLocks noChangeShapeType="1"/>
              </p:cNvSpPr>
              <p:nvPr/>
            </p:nvSpPr>
            <p:spPr bwMode="auto">
              <a:xfrm>
                <a:off x="1077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19" name="Line 195"/>
              <p:cNvSpPr>
                <a:spLocks noChangeShapeType="1"/>
              </p:cNvSpPr>
              <p:nvPr/>
            </p:nvSpPr>
            <p:spPr bwMode="auto">
              <a:xfrm>
                <a:off x="1077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20" name="Line 196"/>
              <p:cNvSpPr>
                <a:spLocks noChangeShapeType="1"/>
              </p:cNvSpPr>
              <p:nvPr/>
            </p:nvSpPr>
            <p:spPr bwMode="auto">
              <a:xfrm>
                <a:off x="1077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21" name="Line 197"/>
              <p:cNvSpPr>
                <a:spLocks noChangeShapeType="1"/>
              </p:cNvSpPr>
              <p:nvPr/>
            </p:nvSpPr>
            <p:spPr bwMode="auto">
              <a:xfrm>
                <a:off x="1077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22" name="Line 198"/>
              <p:cNvSpPr>
                <a:spLocks noChangeShapeType="1"/>
              </p:cNvSpPr>
              <p:nvPr/>
            </p:nvSpPr>
            <p:spPr bwMode="auto">
              <a:xfrm>
                <a:off x="1077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23" name="Line 199"/>
              <p:cNvSpPr>
                <a:spLocks noChangeShapeType="1"/>
              </p:cNvSpPr>
              <p:nvPr/>
            </p:nvSpPr>
            <p:spPr bwMode="auto">
              <a:xfrm>
                <a:off x="1077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24" name="Line 200"/>
              <p:cNvSpPr>
                <a:spLocks noChangeShapeType="1"/>
              </p:cNvSpPr>
              <p:nvPr/>
            </p:nvSpPr>
            <p:spPr bwMode="auto">
              <a:xfrm>
                <a:off x="1077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25" name="Line 201"/>
              <p:cNvSpPr>
                <a:spLocks noChangeShapeType="1"/>
              </p:cNvSpPr>
              <p:nvPr/>
            </p:nvSpPr>
            <p:spPr bwMode="auto">
              <a:xfrm>
                <a:off x="1077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26" name="Line 202"/>
              <p:cNvSpPr>
                <a:spLocks noChangeShapeType="1"/>
              </p:cNvSpPr>
              <p:nvPr/>
            </p:nvSpPr>
            <p:spPr bwMode="auto">
              <a:xfrm>
                <a:off x="1077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27" name="Line 203"/>
              <p:cNvSpPr>
                <a:spLocks noChangeShapeType="1"/>
              </p:cNvSpPr>
              <p:nvPr/>
            </p:nvSpPr>
            <p:spPr bwMode="auto">
              <a:xfrm>
                <a:off x="1077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28" name="Line 204"/>
              <p:cNvSpPr>
                <a:spLocks noChangeShapeType="1"/>
              </p:cNvSpPr>
              <p:nvPr/>
            </p:nvSpPr>
            <p:spPr bwMode="auto">
              <a:xfrm>
                <a:off x="1077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334029" name="Group 205"/>
            <p:cNvGrpSpPr>
              <a:grpSpLocks/>
            </p:cNvGrpSpPr>
            <p:nvPr/>
          </p:nvGrpSpPr>
          <p:grpSpPr bwMode="auto">
            <a:xfrm>
              <a:off x="1077" y="1380"/>
              <a:ext cx="1491" cy="2088"/>
              <a:chOff x="1077" y="1380"/>
              <a:chExt cx="1491" cy="2088"/>
            </a:xfrm>
          </p:grpSpPr>
          <p:sp>
            <p:nvSpPr>
              <p:cNvPr id="334030" name="Line 206"/>
              <p:cNvSpPr>
                <a:spLocks noChangeShapeType="1"/>
              </p:cNvSpPr>
              <p:nvPr/>
            </p:nvSpPr>
            <p:spPr bwMode="auto">
              <a:xfrm>
                <a:off x="1077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31" name="Line 207"/>
              <p:cNvSpPr>
                <a:spLocks noChangeShapeType="1"/>
              </p:cNvSpPr>
              <p:nvPr/>
            </p:nvSpPr>
            <p:spPr bwMode="auto">
              <a:xfrm>
                <a:off x="1077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32" name="Line 208"/>
              <p:cNvSpPr>
                <a:spLocks noChangeShapeType="1"/>
              </p:cNvSpPr>
              <p:nvPr/>
            </p:nvSpPr>
            <p:spPr bwMode="auto">
              <a:xfrm>
                <a:off x="1077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33" name="Line 209"/>
              <p:cNvSpPr>
                <a:spLocks noChangeShapeType="1"/>
              </p:cNvSpPr>
              <p:nvPr/>
            </p:nvSpPr>
            <p:spPr bwMode="auto">
              <a:xfrm>
                <a:off x="1077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34" name="Line 210"/>
              <p:cNvSpPr>
                <a:spLocks noChangeShapeType="1"/>
              </p:cNvSpPr>
              <p:nvPr/>
            </p:nvSpPr>
            <p:spPr bwMode="auto">
              <a:xfrm>
                <a:off x="1077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35" name="Line 211"/>
              <p:cNvSpPr>
                <a:spLocks noChangeShapeType="1"/>
              </p:cNvSpPr>
              <p:nvPr/>
            </p:nvSpPr>
            <p:spPr bwMode="auto">
              <a:xfrm>
                <a:off x="1077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36" name="Line 212"/>
              <p:cNvSpPr>
                <a:spLocks noChangeShapeType="1"/>
              </p:cNvSpPr>
              <p:nvPr/>
            </p:nvSpPr>
            <p:spPr bwMode="auto">
              <a:xfrm>
                <a:off x="1077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37" name="Line 213"/>
              <p:cNvSpPr>
                <a:spLocks noChangeShapeType="1"/>
              </p:cNvSpPr>
              <p:nvPr/>
            </p:nvSpPr>
            <p:spPr bwMode="auto">
              <a:xfrm>
                <a:off x="1077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38" name="Line 214"/>
              <p:cNvSpPr>
                <a:spLocks noChangeShapeType="1"/>
              </p:cNvSpPr>
              <p:nvPr/>
            </p:nvSpPr>
            <p:spPr bwMode="auto">
              <a:xfrm>
                <a:off x="1077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39" name="Line 215"/>
              <p:cNvSpPr>
                <a:spLocks noChangeShapeType="1"/>
              </p:cNvSpPr>
              <p:nvPr/>
            </p:nvSpPr>
            <p:spPr bwMode="auto">
              <a:xfrm>
                <a:off x="1077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40" name="Line 216"/>
              <p:cNvSpPr>
                <a:spLocks noChangeShapeType="1"/>
              </p:cNvSpPr>
              <p:nvPr/>
            </p:nvSpPr>
            <p:spPr bwMode="auto">
              <a:xfrm>
                <a:off x="1077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41" name="Line 217"/>
              <p:cNvSpPr>
                <a:spLocks noChangeShapeType="1"/>
              </p:cNvSpPr>
              <p:nvPr/>
            </p:nvSpPr>
            <p:spPr bwMode="auto">
              <a:xfrm>
                <a:off x="1077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42" name="Line 218"/>
              <p:cNvSpPr>
                <a:spLocks noChangeShapeType="1"/>
              </p:cNvSpPr>
              <p:nvPr/>
            </p:nvSpPr>
            <p:spPr bwMode="auto">
              <a:xfrm>
                <a:off x="1077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43" name="Line 219"/>
              <p:cNvSpPr>
                <a:spLocks noChangeShapeType="1"/>
              </p:cNvSpPr>
              <p:nvPr/>
            </p:nvSpPr>
            <p:spPr bwMode="auto">
              <a:xfrm>
                <a:off x="1077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44" name="Line 220"/>
              <p:cNvSpPr>
                <a:spLocks noChangeShapeType="1"/>
              </p:cNvSpPr>
              <p:nvPr/>
            </p:nvSpPr>
            <p:spPr bwMode="auto">
              <a:xfrm>
                <a:off x="1077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45" name="Line 221"/>
              <p:cNvSpPr>
                <a:spLocks noChangeShapeType="1"/>
              </p:cNvSpPr>
              <p:nvPr/>
            </p:nvSpPr>
            <p:spPr bwMode="auto">
              <a:xfrm>
                <a:off x="1077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46" name="Line 222"/>
              <p:cNvSpPr>
                <a:spLocks noChangeShapeType="1"/>
              </p:cNvSpPr>
              <p:nvPr/>
            </p:nvSpPr>
            <p:spPr bwMode="auto">
              <a:xfrm>
                <a:off x="1077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47" name="Line 223"/>
              <p:cNvSpPr>
                <a:spLocks noChangeShapeType="1"/>
              </p:cNvSpPr>
              <p:nvPr/>
            </p:nvSpPr>
            <p:spPr bwMode="auto">
              <a:xfrm>
                <a:off x="1321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48" name="Line 224"/>
              <p:cNvSpPr>
                <a:spLocks noChangeShapeType="1"/>
              </p:cNvSpPr>
              <p:nvPr/>
            </p:nvSpPr>
            <p:spPr bwMode="auto">
              <a:xfrm>
                <a:off x="1321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49" name="Line 225"/>
              <p:cNvSpPr>
                <a:spLocks noChangeShapeType="1"/>
              </p:cNvSpPr>
              <p:nvPr/>
            </p:nvSpPr>
            <p:spPr bwMode="auto">
              <a:xfrm>
                <a:off x="1321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50" name="Line 226"/>
              <p:cNvSpPr>
                <a:spLocks noChangeShapeType="1"/>
              </p:cNvSpPr>
              <p:nvPr/>
            </p:nvSpPr>
            <p:spPr bwMode="auto">
              <a:xfrm>
                <a:off x="1321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51" name="Line 227"/>
              <p:cNvSpPr>
                <a:spLocks noChangeShapeType="1"/>
              </p:cNvSpPr>
              <p:nvPr/>
            </p:nvSpPr>
            <p:spPr bwMode="auto">
              <a:xfrm>
                <a:off x="1321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52" name="Line 228"/>
              <p:cNvSpPr>
                <a:spLocks noChangeShapeType="1"/>
              </p:cNvSpPr>
              <p:nvPr/>
            </p:nvSpPr>
            <p:spPr bwMode="auto">
              <a:xfrm>
                <a:off x="1321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53" name="Line 229"/>
              <p:cNvSpPr>
                <a:spLocks noChangeShapeType="1"/>
              </p:cNvSpPr>
              <p:nvPr/>
            </p:nvSpPr>
            <p:spPr bwMode="auto">
              <a:xfrm>
                <a:off x="1321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54" name="Line 230"/>
              <p:cNvSpPr>
                <a:spLocks noChangeShapeType="1"/>
              </p:cNvSpPr>
              <p:nvPr/>
            </p:nvSpPr>
            <p:spPr bwMode="auto">
              <a:xfrm>
                <a:off x="1321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55" name="Line 231"/>
              <p:cNvSpPr>
                <a:spLocks noChangeShapeType="1"/>
              </p:cNvSpPr>
              <p:nvPr/>
            </p:nvSpPr>
            <p:spPr bwMode="auto">
              <a:xfrm>
                <a:off x="1321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56" name="Line 232"/>
              <p:cNvSpPr>
                <a:spLocks noChangeShapeType="1"/>
              </p:cNvSpPr>
              <p:nvPr/>
            </p:nvSpPr>
            <p:spPr bwMode="auto">
              <a:xfrm>
                <a:off x="1321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57" name="Line 233"/>
              <p:cNvSpPr>
                <a:spLocks noChangeShapeType="1"/>
              </p:cNvSpPr>
              <p:nvPr/>
            </p:nvSpPr>
            <p:spPr bwMode="auto">
              <a:xfrm>
                <a:off x="1321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58" name="Line 234"/>
              <p:cNvSpPr>
                <a:spLocks noChangeShapeType="1"/>
              </p:cNvSpPr>
              <p:nvPr/>
            </p:nvSpPr>
            <p:spPr bwMode="auto">
              <a:xfrm>
                <a:off x="1321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59" name="Line 235"/>
              <p:cNvSpPr>
                <a:spLocks noChangeShapeType="1"/>
              </p:cNvSpPr>
              <p:nvPr/>
            </p:nvSpPr>
            <p:spPr bwMode="auto">
              <a:xfrm>
                <a:off x="1321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60" name="Line 236"/>
              <p:cNvSpPr>
                <a:spLocks noChangeShapeType="1"/>
              </p:cNvSpPr>
              <p:nvPr/>
            </p:nvSpPr>
            <p:spPr bwMode="auto">
              <a:xfrm>
                <a:off x="1321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61" name="Line 237"/>
              <p:cNvSpPr>
                <a:spLocks noChangeShapeType="1"/>
              </p:cNvSpPr>
              <p:nvPr/>
            </p:nvSpPr>
            <p:spPr bwMode="auto">
              <a:xfrm>
                <a:off x="1321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62" name="Line 238"/>
              <p:cNvSpPr>
                <a:spLocks noChangeShapeType="1"/>
              </p:cNvSpPr>
              <p:nvPr/>
            </p:nvSpPr>
            <p:spPr bwMode="auto">
              <a:xfrm>
                <a:off x="1321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63" name="Line 239"/>
              <p:cNvSpPr>
                <a:spLocks noChangeShapeType="1"/>
              </p:cNvSpPr>
              <p:nvPr/>
            </p:nvSpPr>
            <p:spPr bwMode="auto">
              <a:xfrm>
                <a:off x="1321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64" name="Line 240"/>
              <p:cNvSpPr>
                <a:spLocks noChangeShapeType="1"/>
              </p:cNvSpPr>
              <p:nvPr/>
            </p:nvSpPr>
            <p:spPr bwMode="auto">
              <a:xfrm>
                <a:off x="1321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65" name="Line 241"/>
              <p:cNvSpPr>
                <a:spLocks noChangeShapeType="1"/>
              </p:cNvSpPr>
              <p:nvPr/>
            </p:nvSpPr>
            <p:spPr bwMode="auto">
              <a:xfrm>
                <a:off x="1321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66" name="Line 242"/>
              <p:cNvSpPr>
                <a:spLocks noChangeShapeType="1"/>
              </p:cNvSpPr>
              <p:nvPr/>
            </p:nvSpPr>
            <p:spPr bwMode="auto">
              <a:xfrm>
                <a:off x="1321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67" name="Line 243"/>
              <p:cNvSpPr>
                <a:spLocks noChangeShapeType="1"/>
              </p:cNvSpPr>
              <p:nvPr/>
            </p:nvSpPr>
            <p:spPr bwMode="auto">
              <a:xfrm>
                <a:off x="1321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68" name="Line 244"/>
              <p:cNvSpPr>
                <a:spLocks noChangeShapeType="1"/>
              </p:cNvSpPr>
              <p:nvPr/>
            </p:nvSpPr>
            <p:spPr bwMode="auto">
              <a:xfrm>
                <a:off x="1321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69" name="Line 245"/>
              <p:cNvSpPr>
                <a:spLocks noChangeShapeType="1"/>
              </p:cNvSpPr>
              <p:nvPr/>
            </p:nvSpPr>
            <p:spPr bwMode="auto">
              <a:xfrm>
                <a:off x="1321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70" name="Line 246"/>
              <p:cNvSpPr>
                <a:spLocks noChangeShapeType="1"/>
              </p:cNvSpPr>
              <p:nvPr/>
            </p:nvSpPr>
            <p:spPr bwMode="auto">
              <a:xfrm>
                <a:off x="1321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71" name="Line 247"/>
              <p:cNvSpPr>
                <a:spLocks noChangeShapeType="1"/>
              </p:cNvSpPr>
              <p:nvPr/>
            </p:nvSpPr>
            <p:spPr bwMode="auto">
              <a:xfrm>
                <a:off x="1321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72" name="Line 248"/>
              <p:cNvSpPr>
                <a:spLocks noChangeShapeType="1"/>
              </p:cNvSpPr>
              <p:nvPr/>
            </p:nvSpPr>
            <p:spPr bwMode="auto">
              <a:xfrm>
                <a:off x="1321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73" name="Line 249"/>
              <p:cNvSpPr>
                <a:spLocks noChangeShapeType="1"/>
              </p:cNvSpPr>
              <p:nvPr/>
            </p:nvSpPr>
            <p:spPr bwMode="auto">
              <a:xfrm>
                <a:off x="1321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74" name="Line 250"/>
              <p:cNvSpPr>
                <a:spLocks noChangeShapeType="1"/>
              </p:cNvSpPr>
              <p:nvPr/>
            </p:nvSpPr>
            <p:spPr bwMode="auto">
              <a:xfrm>
                <a:off x="1321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75" name="Line 251"/>
              <p:cNvSpPr>
                <a:spLocks noChangeShapeType="1"/>
              </p:cNvSpPr>
              <p:nvPr/>
            </p:nvSpPr>
            <p:spPr bwMode="auto">
              <a:xfrm>
                <a:off x="1321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76" name="Line 252"/>
              <p:cNvSpPr>
                <a:spLocks noChangeShapeType="1"/>
              </p:cNvSpPr>
              <p:nvPr/>
            </p:nvSpPr>
            <p:spPr bwMode="auto">
              <a:xfrm>
                <a:off x="1321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77" name="Line 253"/>
              <p:cNvSpPr>
                <a:spLocks noChangeShapeType="1"/>
              </p:cNvSpPr>
              <p:nvPr/>
            </p:nvSpPr>
            <p:spPr bwMode="auto">
              <a:xfrm>
                <a:off x="1321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78" name="Line 254"/>
              <p:cNvSpPr>
                <a:spLocks noChangeShapeType="1"/>
              </p:cNvSpPr>
              <p:nvPr/>
            </p:nvSpPr>
            <p:spPr bwMode="auto">
              <a:xfrm>
                <a:off x="1574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79" name="Line 255"/>
              <p:cNvSpPr>
                <a:spLocks noChangeShapeType="1"/>
              </p:cNvSpPr>
              <p:nvPr/>
            </p:nvSpPr>
            <p:spPr bwMode="auto">
              <a:xfrm>
                <a:off x="1574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80" name="Line 256"/>
              <p:cNvSpPr>
                <a:spLocks noChangeShapeType="1"/>
              </p:cNvSpPr>
              <p:nvPr/>
            </p:nvSpPr>
            <p:spPr bwMode="auto">
              <a:xfrm>
                <a:off x="1574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81" name="Line 257"/>
              <p:cNvSpPr>
                <a:spLocks noChangeShapeType="1"/>
              </p:cNvSpPr>
              <p:nvPr/>
            </p:nvSpPr>
            <p:spPr bwMode="auto">
              <a:xfrm>
                <a:off x="1574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82" name="Line 258"/>
              <p:cNvSpPr>
                <a:spLocks noChangeShapeType="1"/>
              </p:cNvSpPr>
              <p:nvPr/>
            </p:nvSpPr>
            <p:spPr bwMode="auto">
              <a:xfrm>
                <a:off x="1574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83" name="Line 259"/>
              <p:cNvSpPr>
                <a:spLocks noChangeShapeType="1"/>
              </p:cNvSpPr>
              <p:nvPr/>
            </p:nvSpPr>
            <p:spPr bwMode="auto">
              <a:xfrm>
                <a:off x="1574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84" name="Line 260"/>
              <p:cNvSpPr>
                <a:spLocks noChangeShapeType="1"/>
              </p:cNvSpPr>
              <p:nvPr/>
            </p:nvSpPr>
            <p:spPr bwMode="auto">
              <a:xfrm>
                <a:off x="1574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85" name="Line 261"/>
              <p:cNvSpPr>
                <a:spLocks noChangeShapeType="1"/>
              </p:cNvSpPr>
              <p:nvPr/>
            </p:nvSpPr>
            <p:spPr bwMode="auto">
              <a:xfrm>
                <a:off x="1574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86" name="Line 262"/>
              <p:cNvSpPr>
                <a:spLocks noChangeShapeType="1"/>
              </p:cNvSpPr>
              <p:nvPr/>
            </p:nvSpPr>
            <p:spPr bwMode="auto">
              <a:xfrm>
                <a:off x="1574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87" name="Line 263"/>
              <p:cNvSpPr>
                <a:spLocks noChangeShapeType="1"/>
              </p:cNvSpPr>
              <p:nvPr/>
            </p:nvSpPr>
            <p:spPr bwMode="auto">
              <a:xfrm>
                <a:off x="1574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88" name="Line 264"/>
              <p:cNvSpPr>
                <a:spLocks noChangeShapeType="1"/>
              </p:cNvSpPr>
              <p:nvPr/>
            </p:nvSpPr>
            <p:spPr bwMode="auto">
              <a:xfrm>
                <a:off x="1574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89" name="Line 265"/>
              <p:cNvSpPr>
                <a:spLocks noChangeShapeType="1"/>
              </p:cNvSpPr>
              <p:nvPr/>
            </p:nvSpPr>
            <p:spPr bwMode="auto">
              <a:xfrm>
                <a:off x="1574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90" name="Line 266"/>
              <p:cNvSpPr>
                <a:spLocks noChangeShapeType="1"/>
              </p:cNvSpPr>
              <p:nvPr/>
            </p:nvSpPr>
            <p:spPr bwMode="auto">
              <a:xfrm>
                <a:off x="1574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91" name="Line 267"/>
              <p:cNvSpPr>
                <a:spLocks noChangeShapeType="1"/>
              </p:cNvSpPr>
              <p:nvPr/>
            </p:nvSpPr>
            <p:spPr bwMode="auto">
              <a:xfrm>
                <a:off x="1574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92" name="Line 268"/>
              <p:cNvSpPr>
                <a:spLocks noChangeShapeType="1"/>
              </p:cNvSpPr>
              <p:nvPr/>
            </p:nvSpPr>
            <p:spPr bwMode="auto">
              <a:xfrm>
                <a:off x="1574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93" name="Line 269"/>
              <p:cNvSpPr>
                <a:spLocks noChangeShapeType="1"/>
              </p:cNvSpPr>
              <p:nvPr/>
            </p:nvSpPr>
            <p:spPr bwMode="auto">
              <a:xfrm>
                <a:off x="1574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94" name="Line 270"/>
              <p:cNvSpPr>
                <a:spLocks noChangeShapeType="1"/>
              </p:cNvSpPr>
              <p:nvPr/>
            </p:nvSpPr>
            <p:spPr bwMode="auto">
              <a:xfrm>
                <a:off x="1574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95" name="Line 271"/>
              <p:cNvSpPr>
                <a:spLocks noChangeShapeType="1"/>
              </p:cNvSpPr>
              <p:nvPr/>
            </p:nvSpPr>
            <p:spPr bwMode="auto">
              <a:xfrm>
                <a:off x="1574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96" name="Line 272"/>
              <p:cNvSpPr>
                <a:spLocks noChangeShapeType="1"/>
              </p:cNvSpPr>
              <p:nvPr/>
            </p:nvSpPr>
            <p:spPr bwMode="auto">
              <a:xfrm>
                <a:off x="1574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97" name="Line 273"/>
              <p:cNvSpPr>
                <a:spLocks noChangeShapeType="1"/>
              </p:cNvSpPr>
              <p:nvPr/>
            </p:nvSpPr>
            <p:spPr bwMode="auto">
              <a:xfrm>
                <a:off x="1574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98" name="Line 274"/>
              <p:cNvSpPr>
                <a:spLocks noChangeShapeType="1"/>
              </p:cNvSpPr>
              <p:nvPr/>
            </p:nvSpPr>
            <p:spPr bwMode="auto">
              <a:xfrm>
                <a:off x="1574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099" name="Line 275"/>
              <p:cNvSpPr>
                <a:spLocks noChangeShapeType="1"/>
              </p:cNvSpPr>
              <p:nvPr/>
            </p:nvSpPr>
            <p:spPr bwMode="auto">
              <a:xfrm>
                <a:off x="1574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00" name="Line 276"/>
              <p:cNvSpPr>
                <a:spLocks noChangeShapeType="1"/>
              </p:cNvSpPr>
              <p:nvPr/>
            </p:nvSpPr>
            <p:spPr bwMode="auto">
              <a:xfrm>
                <a:off x="1574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01" name="Line 277"/>
              <p:cNvSpPr>
                <a:spLocks noChangeShapeType="1"/>
              </p:cNvSpPr>
              <p:nvPr/>
            </p:nvSpPr>
            <p:spPr bwMode="auto">
              <a:xfrm>
                <a:off x="1574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02" name="Line 278"/>
              <p:cNvSpPr>
                <a:spLocks noChangeShapeType="1"/>
              </p:cNvSpPr>
              <p:nvPr/>
            </p:nvSpPr>
            <p:spPr bwMode="auto">
              <a:xfrm>
                <a:off x="1574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03" name="Line 279"/>
              <p:cNvSpPr>
                <a:spLocks noChangeShapeType="1"/>
              </p:cNvSpPr>
              <p:nvPr/>
            </p:nvSpPr>
            <p:spPr bwMode="auto">
              <a:xfrm>
                <a:off x="1574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04" name="Line 280"/>
              <p:cNvSpPr>
                <a:spLocks noChangeShapeType="1"/>
              </p:cNvSpPr>
              <p:nvPr/>
            </p:nvSpPr>
            <p:spPr bwMode="auto">
              <a:xfrm>
                <a:off x="1574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05" name="Line 281"/>
              <p:cNvSpPr>
                <a:spLocks noChangeShapeType="1"/>
              </p:cNvSpPr>
              <p:nvPr/>
            </p:nvSpPr>
            <p:spPr bwMode="auto">
              <a:xfrm>
                <a:off x="1574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06" name="Line 282"/>
              <p:cNvSpPr>
                <a:spLocks noChangeShapeType="1"/>
              </p:cNvSpPr>
              <p:nvPr/>
            </p:nvSpPr>
            <p:spPr bwMode="auto">
              <a:xfrm>
                <a:off x="1574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07" name="Line 283"/>
              <p:cNvSpPr>
                <a:spLocks noChangeShapeType="1"/>
              </p:cNvSpPr>
              <p:nvPr/>
            </p:nvSpPr>
            <p:spPr bwMode="auto">
              <a:xfrm>
                <a:off x="1574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08" name="Line 284"/>
              <p:cNvSpPr>
                <a:spLocks noChangeShapeType="1"/>
              </p:cNvSpPr>
              <p:nvPr/>
            </p:nvSpPr>
            <p:spPr bwMode="auto">
              <a:xfrm>
                <a:off x="1574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09" name="Line 285"/>
              <p:cNvSpPr>
                <a:spLocks noChangeShapeType="1"/>
              </p:cNvSpPr>
              <p:nvPr/>
            </p:nvSpPr>
            <p:spPr bwMode="auto">
              <a:xfrm>
                <a:off x="1817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10" name="Line 286"/>
              <p:cNvSpPr>
                <a:spLocks noChangeShapeType="1"/>
              </p:cNvSpPr>
              <p:nvPr/>
            </p:nvSpPr>
            <p:spPr bwMode="auto">
              <a:xfrm>
                <a:off x="1817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11" name="Line 287"/>
              <p:cNvSpPr>
                <a:spLocks noChangeShapeType="1"/>
              </p:cNvSpPr>
              <p:nvPr/>
            </p:nvSpPr>
            <p:spPr bwMode="auto">
              <a:xfrm>
                <a:off x="1817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12" name="Line 288"/>
              <p:cNvSpPr>
                <a:spLocks noChangeShapeType="1"/>
              </p:cNvSpPr>
              <p:nvPr/>
            </p:nvSpPr>
            <p:spPr bwMode="auto">
              <a:xfrm>
                <a:off x="1817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13" name="Line 289"/>
              <p:cNvSpPr>
                <a:spLocks noChangeShapeType="1"/>
              </p:cNvSpPr>
              <p:nvPr/>
            </p:nvSpPr>
            <p:spPr bwMode="auto">
              <a:xfrm>
                <a:off x="1817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14" name="Line 290"/>
              <p:cNvSpPr>
                <a:spLocks noChangeShapeType="1"/>
              </p:cNvSpPr>
              <p:nvPr/>
            </p:nvSpPr>
            <p:spPr bwMode="auto">
              <a:xfrm>
                <a:off x="1817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15" name="Line 291"/>
              <p:cNvSpPr>
                <a:spLocks noChangeShapeType="1"/>
              </p:cNvSpPr>
              <p:nvPr/>
            </p:nvSpPr>
            <p:spPr bwMode="auto">
              <a:xfrm>
                <a:off x="1817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16" name="Line 292"/>
              <p:cNvSpPr>
                <a:spLocks noChangeShapeType="1"/>
              </p:cNvSpPr>
              <p:nvPr/>
            </p:nvSpPr>
            <p:spPr bwMode="auto">
              <a:xfrm>
                <a:off x="1817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17" name="Line 293"/>
              <p:cNvSpPr>
                <a:spLocks noChangeShapeType="1"/>
              </p:cNvSpPr>
              <p:nvPr/>
            </p:nvSpPr>
            <p:spPr bwMode="auto">
              <a:xfrm>
                <a:off x="1817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18" name="Line 294"/>
              <p:cNvSpPr>
                <a:spLocks noChangeShapeType="1"/>
              </p:cNvSpPr>
              <p:nvPr/>
            </p:nvSpPr>
            <p:spPr bwMode="auto">
              <a:xfrm>
                <a:off x="1817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19" name="Line 295"/>
              <p:cNvSpPr>
                <a:spLocks noChangeShapeType="1"/>
              </p:cNvSpPr>
              <p:nvPr/>
            </p:nvSpPr>
            <p:spPr bwMode="auto">
              <a:xfrm>
                <a:off x="1817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20" name="Line 296"/>
              <p:cNvSpPr>
                <a:spLocks noChangeShapeType="1"/>
              </p:cNvSpPr>
              <p:nvPr/>
            </p:nvSpPr>
            <p:spPr bwMode="auto">
              <a:xfrm>
                <a:off x="1817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21" name="Line 297"/>
              <p:cNvSpPr>
                <a:spLocks noChangeShapeType="1"/>
              </p:cNvSpPr>
              <p:nvPr/>
            </p:nvSpPr>
            <p:spPr bwMode="auto">
              <a:xfrm>
                <a:off x="1817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22" name="Line 298"/>
              <p:cNvSpPr>
                <a:spLocks noChangeShapeType="1"/>
              </p:cNvSpPr>
              <p:nvPr/>
            </p:nvSpPr>
            <p:spPr bwMode="auto">
              <a:xfrm>
                <a:off x="1817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23" name="Line 299"/>
              <p:cNvSpPr>
                <a:spLocks noChangeShapeType="1"/>
              </p:cNvSpPr>
              <p:nvPr/>
            </p:nvSpPr>
            <p:spPr bwMode="auto">
              <a:xfrm>
                <a:off x="1817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24" name="Line 300"/>
              <p:cNvSpPr>
                <a:spLocks noChangeShapeType="1"/>
              </p:cNvSpPr>
              <p:nvPr/>
            </p:nvSpPr>
            <p:spPr bwMode="auto">
              <a:xfrm>
                <a:off x="1817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25" name="Line 301"/>
              <p:cNvSpPr>
                <a:spLocks noChangeShapeType="1"/>
              </p:cNvSpPr>
              <p:nvPr/>
            </p:nvSpPr>
            <p:spPr bwMode="auto">
              <a:xfrm>
                <a:off x="1817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26" name="Line 302"/>
              <p:cNvSpPr>
                <a:spLocks noChangeShapeType="1"/>
              </p:cNvSpPr>
              <p:nvPr/>
            </p:nvSpPr>
            <p:spPr bwMode="auto">
              <a:xfrm>
                <a:off x="1817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27" name="Line 303"/>
              <p:cNvSpPr>
                <a:spLocks noChangeShapeType="1"/>
              </p:cNvSpPr>
              <p:nvPr/>
            </p:nvSpPr>
            <p:spPr bwMode="auto">
              <a:xfrm>
                <a:off x="1817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28" name="Line 304"/>
              <p:cNvSpPr>
                <a:spLocks noChangeShapeType="1"/>
              </p:cNvSpPr>
              <p:nvPr/>
            </p:nvSpPr>
            <p:spPr bwMode="auto">
              <a:xfrm>
                <a:off x="1817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29" name="Line 305"/>
              <p:cNvSpPr>
                <a:spLocks noChangeShapeType="1"/>
              </p:cNvSpPr>
              <p:nvPr/>
            </p:nvSpPr>
            <p:spPr bwMode="auto">
              <a:xfrm>
                <a:off x="1817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30" name="Line 306"/>
              <p:cNvSpPr>
                <a:spLocks noChangeShapeType="1"/>
              </p:cNvSpPr>
              <p:nvPr/>
            </p:nvSpPr>
            <p:spPr bwMode="auto">
              <a:xfrm>
                <a:off x="1817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31" name="Line 307"/>
              <p:cNvSpPr>
                <a:spLocks noChangeShapeType="1"/>
              </p:cNvSpPr>
              <p:nvPr/>
            </p:nvSpPr>
            <p:spPr bwMode="auto">
              <a:xfrm>
                <a:off x="1817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32" name="Line 308"/>
              <p:cNvSpPr>
                <a:spLocks noChangeShapeType="1"/>
              </p:cNvSpPr>
              <p:nvPr/>
            </p:nvSpPr>
            <p:spPr bwMode="auto">
              <a:xfrm>
                <a:off x="1817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33" name="Line 309"/>
              <p:cNvSpPr>
                <a:spLocks noChangeShapeType="1"/>
              </p:cNvSpPr>
              <p:nvPr/>
            </p:nvSpPr>
            <p:spPr bwMode="auto">
              <a:xfrm>
                <a:off x="1817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34" name="Line 310"/>
              <p:cNvSpPr>
                <a:spLocks noChangeShapeType="1"/>
              </p:cNvSpPr>
              <p:nvPr/>
            </p:nvSpPr>
            <p:spPr bwMode="auto">
              <a:xfrm>
                <a:off x="1817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35" name="Line 311"/>
              <p:cNvSpPr>
                <a:spLocks noChangeShapeType="1"/>
              </p:cNvSpPr>
              <p:nvPr/>
            </p:nvSpPr>
            <p:spPr bwMode="auto">
              <a:xfrm>
                <a:off x="1817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36" name="Line 312"/>
              <p:cNvSpPr>
                <a:spLocks noChangeShapeType="1"/>
              </p:cNvSpPr>
              <p:nvPr/>
            </p:nvSpPr>
            <p:spPr bwMode="auto">
              <a:xfrm>
                <a:off x="1817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37" name="Line 313"/>
              <p:cNvSpPr>
                <a:spLocks noChangeShapeType="1"/>
              </p:cNvSpPr>
              <p:nvPr/>
            </p:nvSpPr>
            <p:spPr bwMode="auto">
              <a:xfrm>
                <a:off x="1817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38" name="Line 314"/>
              <p:cNvSpPr>
                <a:spLocks noChangeShapeType="1"/>
              </p:cNvSpPr>
              <p:nvPr/>
            </p:nvSpPr>
            <p:spPr bwMode="auto">
              <a:xfrm>
                <a:off x="1817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39" name="Line 315"/>
              <p:cNvSpPr>
                <a:spLocks noChangeShapeType="1"/>
              </p:cNvSpPr>
              <p:nvPr/>
            </p:nvSpPr>
            <p:spPr bwMode="auto">
              <a:xfrm>
                <a:off x="1817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40" name="Line 316"/>
              <p:cNvSpPr>
                <a:spLocks noChangeShapeType="1"/>
              </p:cNvSpPr>
              <p:nvPr/>
            </p:nvSpPr>
            <p:spPr bwMode="auto">
              <a:xfrm>
                <a:off x="2062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41" name="Line 317"/>
              <p:cNvSpPr>
                <a:spLocks noChangeShapeType="1"/>
              </p:cNvSpPr>
              <p:nvPr/>
            </p:nvSpPr>
            <p:spPr bwMode="auto">
              <a:xfrm>
                <a:off x="2062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42" name="Line 318"/>
              <p:cNvSpPr>
                <a:spLocks noChangeShapeType="1"/>
              </p:cNvSpPr>
              <p:nvPr/>
            </p:nvSpPr>
            <p:spPr bwMode="auto">
              <a:xfrm>
                <a:off x="2062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43" name="Line 319"/>
              <p:cNvSpPr>
                <a:spLocks noChangeShapeType="1"/>
              </p:cNvSpPr>
              <p:nvPr/>
            </p:nvSpPr>
            <p:spPr bwMode="auto">
              <a:xfrm>
                <a:off x="2062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44" name="Line 320"/>
              <p:cNvSpPr>
                <a:spLocks noChangeShapeType="1"/>
              </p:cNvSpPr>
              <p:nvPr/>
            </p:nvSpPr>
            <p:spPr bwMode="auto">
              <a:xfrm>
                <a:off x="2062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45" name="Line 321"/>
              <p:cNvSpPr>
                <a:spLocks noChangeShapeType="1"/>
              </p:cNvSpPr>
              <p:nvPr/>
            </p:nvSpPr>
            <p:spPr bwMode="auto">
              <a:xfrm>
                <a:off x="2062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46" name="Line 322"/>
              <p:cNvSpPr>
                <a:spLocks noChangeShapeType="1"/>
              </p:cNvSpPr>
              <p:nvPr/>
            </p:nvSpPr>
            <p:spPr bwMode="auto">
              <a:xfrm>
                <a:off x="2062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47" name="Line 323"/>
              <p:cNvSpPr>
                <a:spLocks noChangeShapeType="1"/>
              </p:cNvSpPr>
              <p:nvPr/>
            </p:nvSpPr>
            <p:spPr bwMode="auto">
              <a:xfrm>
                <a:off x="2062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48" name="Line 324"/>
              <p:cNvSpPr>
                <a:spLocks noChangeShapeType="1"/>
              </p:cNvSpPr>
              <p:nvPr/>
            </p:nvSpPr>
            <p:spPr bwMode="auto">
              <a:xfrm>
                <a:off x="2062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49" name="Line 325"/>
              <p:cNvSpPr>
                <a:spLocks noChangeShapeType="1"/>
              </p:cNvSpPr>
              <p:nvPr/>
            </p:nvSpPr>
            <p:spPr bwMode="auto">
              <a:xfrm>
                <a:off x="2062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50" name="Line 326"/>
              <p:cNvSpPr>
                <a:spLocks noChangeShapeType="1"/>
              </p:cNvSpPr>
              <p:nvPr/>
            </p:nvSpPr>
            <p:spPr bwMode="auto">
              <a:xfrm>
                <a:off x="2062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51" name="Line 327"/>
              <p:cNvSpPr>
                <a:spLocks noChangeShapeType="1"/>
              </p:cNvSpPr>
              <p:nvPr/>
            </p:nvSpPr>
            <p:spPr bwMode="auto">
              <a:xfrm>
                <a:off x="2062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52" name="Line 328"/>
              <p:cNvSpPr>
                <a:spLocks noChangeShapeType="1"/>
              </p:cNvSpPr>
              <p:nvPr/>
            </p:nvSpPr>
            <p:spPr bwMode="auto">
              <a:xfrm>
                <a:off x="2062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53" name="Line 329"/>
              <p:cNvSpPr>
                <a:spLocks noChangeShapeType="1"/>
              </p:cNvSpPr>
              <p:nvPr/>
            </p:nvSpPr>
            <p:spPr bwMode="auto">
              <a:xfrm>
                <a:off x="2062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54" name="Line 330"/>
              <p:cNvSpPr>
                <a:spLocks noChangeShapeType="1"/>
              </p:cNvSpPr>
              <p:nvPr/>
            </p:nvSpPr>
            <p:spPr bwMode="auto">
              <a:xfrm>
                <a:off x="2062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55" name="Line 331"/>
              <p:cNvSpPr>
                <a:spLocks noChangeShapeType="1"/>
              </p:cNvSpPr>
              <p:nvPr/>
            </p:nvSpPr>
            <p:spPr bwMode="auto">
              <a:xfrm>
                <a:off x="2062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56" name="Line 332"/>
              <p:cNvSpPr>
                <a:spLocks noChangeShapeType="1"/>
              </p:cNvSpPr>
              <p:nvPr/>
            </p:nvSpPr>
            <p:spPr bwMode="auto">
              <a:xfrm>
                <a:off x="2062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57" name="Line 333"/>
              <p:cNvSpPr>
                <a:spLocks noChangeShapeType="1"/>
              </p:cNvSpPr>
              <p:nvPr/>
            </p:nvSpPr>
            <p:spPr bwMode="auto">
              <a:xfrm>
                <a:off x="2062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58" name="Line 334"/>
              <p:cNvSpPr>
                <a:spLocks noChangeShapeType="1"/>
              </p:cNvSpPr>
              <p:nvPr/>
            </p:nvSpPr>
            <p:spPr bwMode="auto">
              <a:xfrm>
                <a:off x="2062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59" name="Line 335"/>
              <p:cNvSpPr>
                <a:spLocks noChangeShapeType="1"/>
              </p:cNvSpPr>
              <p:nvPr/>
            </p:nvSpPr>
            <p:spPr bwMode="auto">
              <a:xfrm>
                <a:off x="2062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60" name="Line 336"/>
              <p:cNvSpPr>
                <a:spLocks noChangeShapeType="1"/>
              </p:cNvSpPr>
              <p:nvPr/>
            </p:nvSpPr>
            <p:spPr bwMode="auto">
              <a:xfrm>
                <a:off x="2062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61" name="Line 337"/>
              <p:cNvSpPr>
                <a:spLocks noChangeShapeType="1"/>
              </p:cNvSpPr>
              <p:nvPr/>
            </p:nvSpPr>
            <p:spPr bwMode="auto">
              <a:xfrm>
                <a:off x="2062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62" name="Line 338"/>
              <p:cNvSpPr>
                <a:spLocks noChangeShapeType="1"/>
              </p:cNvSpPr>
              <p:nvPr/>
            </p:nvSpPr>
            <p:spPr bwMode="auto">
              <a:xfrm>
                <a:off x="2062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63" name="Line 339"/>
              <p:cNvSpPr>
                <a:spLocks noChangeShapeType="1"/>
              </p:cNvSpPr>
              <p:nvPr/>
            </p:nvSpPr>
            <p:spPr bwMode="auto">
              <a:xfrm>
                <a:off x="2062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64" name="Line 340"/>
              <p:cNvSpPr>
                <a:spLocks noChangeShapeType="1"/>
              </p:cNvSpPr>
              <p:nvPr/>
            </p:nvSpPr>
            <p:spPr bwMode="auto">
              <a:xfrm>
                <a:off x="2062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65" name="Line 341"/>
              <p:cNvSpPr>
                <a:spLocks noChangeShapeType="1"/>
              </p:cNvSpPr>
              <p:nvPr/>
            </p:nvSpPr>
            <p:spPr bwMode="auto">
              <a:xfrm>
                <a:off x="2062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66" name="Line 342"/>
              <p:cNvSpPr>
                <a:spLocks noChangeShapeType="1"/>
              </p:cNvSpPr>
              <p:nvPr/>
            </p:nvSpPr>
            <p:spPr bwMode="auto">
              <a:xfrm>
                <a:off x="2062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67" name="Line 343"/>
              <p:cNvSpPr>
                <a:spLocks noChangeShapeType="1"/>
              </p:cNvSpPr>
              <p:nvPr/>
            </p:nvSpPr>
            <p:spPr bwMode="auto">
              <a:xfrm>
                <a:off x="2062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68" name="Line 344"/>
              <p:cNvSpPr>
                <a:spLocks noChangeShapeType="1"/>
              </p:cNvSpPr>
              <p:nvPr/>
            </p:nvSpPr>
            <p:spPr bwMode="auto">
              <a:xfrm>
                <a:off x="2062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69" name="Line 345"/>
              <p:cNvSpPr>
                <a:spLocks noChangeShapeType="1"/>
              </p:cNvSpPr>
              <p:nvPr/>
            </p:nvSpPr>
            <p:spPr bwMode="auto">
              <a:xfrm>
                <a:off x="2062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70" name="Line 346"/>
              <p:cNvSpPr>
                <a:spLocks noChangeShapeType="1"/>
              </p:cNvSpPr>
              <p:nvPr/>
            </p:nvSpPr>
            <p:spPr bwMode="auto">
              <a:xfrm>
                <a:off x="2062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71" name="Line 347"/>
              <p:cNvSpPr>
                <a:spLocks noChangeShapeType="1"/>
              </p:cNvSpPr>
              <p:nvPr/>
            </p:nvSpPr>
            <p:spPr bwMode="auto">
              <a:xfrm>
                <a:off x="2315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72" name="Line 348"/>
              <p:cNvSpPr>
                <a:spLocks noChangeShapeType="1"/>
              </p:cNvSpPr>
              <p:nvPr/>
            </p:nvSpPr>
            <p:spPr bwMode="auto">
              <a:xfrm>
                <a:off x="2315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73" name="Line 349"/>
              <p:cNvSpPr>
                <a:spLocks noChangeShapeType="1"/>
              </p:cNvSpPr>
              <p:nvPr/>
            </p:nvSpPr>
            <p:spPr bwMode="auto">
              <a:xfrm>
                <a:off x="2315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74" name="Line 350"/>
              <p:cNvSpPr>
                <a:spLocks noChangeShapeType="1"/>
              </p:cNvSpPr>
              <p:nvPr/>
            </p:nvSpPr>
            <p:spPr bwMode="auto">
              <a:xfrm>
                <a:off x="2315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75" name="Line 351"/>
              <p:cNvSpPr>
                <a:spLocks noChangeShapeType="1"/>
              </p:cNvSpPr>
              <p:nvPr/>
            </p:nvSpPr>
            <p:spPr bwMode="auto">
              <a:xfrm>
                <a:off x="2315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76" name="Line 352"/>
              <p:cNvSpPr>
                <a:spLocks noChangeShapeType="1"/>
              </p:cNvSpPr>
              <p:nvPr/>
            </p:nvSpPr>
            <p:spPr bwMode="auto">
              <a:xfrm>
                <a:off x="2315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77" name="Line 353"/>
              <p:cNvSpPr>
                <a:spLocks noChangeShapeType="1"/>
              </p:cNvSpPr>
              <p:nvPr/>
            </p:nvSpPr>
            <p:spPr bwMode="auto">
              <a:xfrm>
                <a:off x="2315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78" name="Line 354"/>
              <p:cNvSpPr>
                <a:spLocks noChangeShapeType="1"/>
              </p:cNvSpPr>
              <p:nvPr/>
            </p:nvSpPr>
            <p:spPr bwMode="auto">
              <a:xfrm>
                <a:off x="2315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79" name="Line 355"/>
              <p:cNvSpPr>
                <a:spLocks noChangeShapeType="1"/>
              </p:cNvSpPr>
              <p:nvPr/>
            </p:nvSpPr>
            <p:spPr bwMode="auto">
              <a:xfrm>
                <a:off x="2315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80" name="Line 356"/>
              <p:cNvSpPr>
                <a:spLocks noChangeShapeType="1"/>
              </p:cNvSpPr>
              <p:nvPr/>
            </p:nvSpPr>
            <p:spPr bwMode="auto">
              <a:xfrm>
                <a:off x="2315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81" name="Line 357"/>
              <p:cNvSpPr>
                <a:spLocks noChangeShapeType="1"/>
              </p:cNvSpPr>
              <p:nvPr/>
            </p:nvSpPr>
            <p:spPr bwMode="auto">
              <a:xfrm>
                <a:off x="2315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82" name="Line 358"/>
              <p:cNvSpPr>
                <a:spLocks noChangeShapeType="1"/>
              </p:cNvSpPr>
              <p:nvPr/>
            </p:nvSpPr>
            <p:spPr bwMode="auto">
              <a:xfrm>
                <a:off x="2315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83" name="Line 359"/>
              <p:cNvSpPr>
                <a:spLocks noChangeShapeType="1"/>
              </p:cNvSpPr>
              <p:nvPr/>
            </p:nvSpPr>
            <p:spPr bwMode="auto">
              <a:xfrm>
                <a:off x="2315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84" name="Line 360"/>
              <p:cNvSpPr>
                <a:spLocks noChangeShapeType="1"/>
              </p:cNvSpPr>
              <p:nvPr/>
            </p:nvSpPr>
            <p:spPr bwMode="auto">
              <a:xfrm>
                <a:off x="2315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85" name="Line 361"/>
              <p:cNvSpPr>
                <a:spLocks noChangeShapeType="1"/>
              </p:cNvSpPr>
              <p:nvPr/>
            </p:nvSpPr>
            <p:spPr bwMode="auto">
              <a:xfrm>
                <a:off x="2315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86" name="Line 362"/>
              <p:cNvSpPr>
                <a:spLocks noChangeShapeType="1"/>
              </p:cNvSpPr>
              <p:nvPr/>
            </p:nvSpPr>
            <p:spPr bwMode="auto">
              <a:xfrm>
                <a:off x="2315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87" name="Line 363"/>
              <p:cNvSpPr>
                <a:spLocks noChangeShapeType="1"/>
              </p:cNvSpPr>
              <p:nvPr/>
            </p:nvSpPr>
            <p:spPr bwMode="auto">
              <a:xfrm>
                <a:off x="2315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88" name="Line 364"/>
              <p:cNvSpPr>
                <a:spLocks noChangeShapeType="1"/>
              </p:cNvSpPr>
              <p:nvPr/>
            </p:nvSpPr>
            <p:spPr bwMode="auto">
              <a:xfrm>
                <a:off x="2315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89" name="Line 365"/>
              <p:cNvSpPr>
                <a:spLocks noChangeShapeType="1"/>
              </p:cNvSpPr>
              <p:nvPr/>
            </p:nvSpPr>
            <p:spPr bwMode="auto">
              <a:xfrm>
                <a:off x="2315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90" name="Line 366"/>
              <p:cNvSpPr>
                <a:spLocks noChangeShapeType="1"/>
              </p:cNvSpPr>
              <p:nvPr/>
            </p:nvSpPr>
            <p:spPr bwMode="auto">
              <a:xfrm>
                <a:off x="2315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91" name="Line 367"/>
              <p:cNvSpPr>
                <a:spLocks noChangeShapeType="1"/>
              </p:cNvSpPr>
              <p:nvPr/>
            </p:nvSpPr>
            <p:spPr bwMode="auto">
              <a:xfrm>
                <a:off x="2315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92" name="Line 368"/>
              <p:cNvSpPr>
                <a:spLocks noChangeShapeType="1"/>
              </p:cNvSpPr>
              <p:nvPr/>
            </p:nvSpPr>
            <p:spPr bwMode="auto">
              <a:xfrm>
                <a:off x="2315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93" name="Line 369"/>
              <p:cNvSpPr>
                <a:spLocks noChangeShapeType="1"/>
              </p:cNvSpPr>
              <p:nvPr/>
            </p:nvSpPr>
            <p:spPr bwMode="auto">
              <a:xfrm>
                <a:off x="2315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94" name="Line 370"/>
              <p:cNvSpPr>
                <a:spLocks noChangeShapeType="1"/>
              </p:cNvSpPr>
              <p:nvPr/>
            </p:nvSpPr>
            <p:spPr bwMode="auto">
              <a:xfrm>
                <a:off x="2315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95" name="Line 371"/>
              <p:cNvSpPr>
                <a:spLocks noChangeShapeType="1"/>
              </p:cNvSpPr>
              <p:nvPr/>
            </p:nvSpPr>
            <p:spPr bwMode="auto">
              <a:xfrm>
                <a:off x="2315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96" name="Line 372"/>
              <p:cNvSpPr>
                <a:spLocks noChangeShapeType="1"/>
              </p:cNvSpPr>
              <p:nvPr/>
            </p:nvSpPr>
            <p:spPr bwMode="auto">
              <a:xfrm>
                <a:off x="2315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97" name="Line 373"/>
              <p:cNvSpPr>
                <a:spLocks noChangeShapeType="1"/>
              </p:cNvSpPr>
              <p:nvPr/>
            </p:nvSpPr>
            <p:spPr bwMode="auto">
              <a:xfrm>
                <a:off x="2315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98" name="Line 374"/>
              <p:cNvSpPr>
                <a:spLocks noChangeShapeType="1"/>
              </p:cNvSpPr>
              <p:nvPr/>
            </p:nvSpPr>
            <p:spPr bwMode="auto">
              <a:xfrm>
                <a:off x="2315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199" name="Line 375"/>
              <p:cNvSpPr>
                <a:spLocks noChangeShapeType="1"/>
              </p:cNvSpPr>
              <p:nvPr/>
            </p:nvSpPr>
            <p:spPr bwMode="auto">
              <a:xfrm>
                <a:off x="2315" y="330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00" name="Line 376"/>
              <p:cNvSpPr>
                <a:spLocks noChangeShapeType="1"/>
              </p:cNvSpPr>
              <p:nvPr/>
            </p:nvSpPr>
            <p:spPr bwMode="auto">
              <a:xfrm>
                <a:off x="2315" y="337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01" name="Line 377"/>
              <p:cNvSpPr>
                <a:spLocks noChangeShapeType="1"/>
              </p:cNvSpPr>
              <p:nvPr/>
            </p:nvSpPr>
            <p:spPr bwMode="auto">
              <a:xfrm>
                <a:off x="2315" y="3442"/>
                <a:ext cx="1" cy="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02" name="Line 378"/>
              <p:cNvSpPr>
                <a:spLocks noChangeShapeType="1"/>
              </p:cNvSpPr>
              <p:nvPr/>
            </p:nvSpPr>
            <p:spPr bwMode="auto">
              <a:xfrm>
                <a:off x="2567" y="13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03" name="Line 379"/>
              <p:cNvSpPr>
                <a:spLocks noChangeShapeType="1"/>
              </p:cNvSpPr>
              <p:nvPr/>
            </p:nvSpPr>
            <p:spPr bwMode="auto">
              <a:xfrm>
                <a:off x="2567" y="144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04" name="Line 380"/>
              <p:cNvSpPr>
                <a:spLocks noChangeShapeType="1"/>
              </p:cNvSpPr>
              <p:nvPr/>
            </p:nvSpPr>
            <p:spPr bwMode="auto">
              <a:xfrm>
                <a:off x="2567" y="151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05" name="Line 381"/>
              <p:cNvSpPr>
                <a:spLocks noChangeShapeType="1"/>
              </p:cNvSpPr>
              <p:nvPr/>
            </p:nvSpPr>
            <p:spPr bwMode="auto">
              <a:xfrm>
                <a:off x="2567" y="1587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06" name="Line 382"/>
              <p:cNvSpPr>
                <a:spLocks noChangeShapeType="1"/>
              </p:cNvSpPr>
              <p:nvPr/>
            </p:nvSpPr>
            <p:spPr bwMode="auto">
              <a:xfrm>
                <a:off x="2567" y="165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07" name="Line 383"/>
              <p:cNvSpPr>
                <a:spLocks noChangeShapeType="1"/>
              </p:cNvSpPr>
              <p:nvPr/>
            </p:nvSpPr>
            <p:spPr bwMode="auto">
              <a:xfrm>
                <a:off x="2567" y="1724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08" name="Line 384"/>
              <p:cNvSpPr>
                <a:spLocks noChangeShapeType="1"/>
              </p:cNvSpPr>
              <p:nvPr/>
            </p:nvSpPr>
            <p:spPr bwMode="auto">
              <a:xfrm>
                <a:off x="2567" y="1793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09" name="Line 385"/>
              <p:cNvSpPr>
                <a:spLocks noChangeShapeType="1"/>
              </p:cNvSpPr>
              <p:nvPr/>
            </p:nvSpPr>
            <p:spPr bwMode="auto">
              <a:xfrm>
                <a:off x="2567" y="18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10" name="Line 386"/>
              <p:cNvSpPr>
                <a:spLocks noChangeShapeType="1"/>
              </p:cNvSpPr>
              <p:nvPr/>
            </p:nvSpPr>
            <p:spPr bwMode="auto">
              <a:xfrm>
                <a:off x="2567" y="193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11" name="Line 387"/>
              <p:cNvSpPr>
                <a:spLocks noChangeShapeType="1"/>
              </p:cNvSpPr>
              <p:nvPr/>
            </p:nvSpPr>
            <p:spPr bwMode="auto">
              <a:xfrm>
                <a:off x="2567" y="199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12" name="Line 388"/>
              <p:cNvSpPr>
                <a:spLocks noChangeShapeType="1"/>
              </p:cNvSpPr>
              <p:nvPr/>
            </p:nvSpPr>
            <p:spPr bwMode="auto">
              <a:xfrm>
                <a:off x="2567" y="2068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13" name="Line 389"/>
              <p:cNvSpPr>
                <a:spLocks noChangeShapeType="1"/>
              </p:cNvSpPr>
              <p:nvPr/>
            </p:nvSpPr>
            <p:spPr bwMode="auto">
              <a:xfrm>
                <a:off x="2567" y="213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14" name="Line 390"/>
              <p:cNvSpPr>
                <a:spLocks noChangeShapeType="1"/>
              </p:cNvSpPr>
              <p:nvPr/>
            </p:nvSpPr>
            <p:spPr bwMode="auto">
              <a:xfrm>
                <a:off x="2567" y="2205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15" name="Line 391"/>
              <p:cNvSpPr>
                <a:spLocks noChangeShapeType="1"/>
              </p:cNvSpPr>
              <p:nvPr/>
            </p:nvSpPr>
            <p:spPr bwMode="auto">
              <a:xfrm>
                <a:off x="2567" y="2274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16" name="Line 392"/>
              <p:cNvSpPr>
                <a:spLocks noChangeShapeType="1"/>
              </p:cNvSpPr>
              <p:nvPr/>
            </p:nvSpPr>
            <p:spPr bwMode="auto">
              <a:xfrm>
                <a:off x="2567" y="234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17" name="Line 393"/>
              <p:cNvSpPr>
                <a:spLocks noChangeShapeType="1"/>
              </p:cNvSpPr>
              <p:nvPr/>
            </p:nvSpPr>
            <p:spPr bwMode="auto">
              <a:xfrm>
                <a:off x="2567" y="241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18" name="Line 394"/>
              <p:cNvSpPr>
                <a:spLocks noChangeShapeType="1"/>
              </p:cNvSpPr>
              <p:nvPr/>
            </p:nvSpPr>
            <p:spPr bwMode="auto">
              <a:xfrm>
                <a:off x="2567" y="2480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19" name="Line 395"/>
              <p:cNvSpPr>
                <a:spLocks noChangeShapeType="1"/>
              </p:cNvSpPr>
              <p:nvPr/>
            </p:nvSpPr>
            <p:spPr bwMode="auto">
              <a:xfrm>
                <a:off x="2567" y="254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20" name="Line 396"/>
              <p:cNvSpPr>
                <a:spLocks noChangeShapeType="1"/>
              </p:cNvSpPr>
              <p:nvPr/>
            </p:nvSpPr>
            <p:spPr bwMode="auto">
              <a:xfrm>
                <a:off x="2567" y="261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21" name="Line 397"/>
              <p:cNvSpPr>
                <a:spLocks noChangeShapeType="1"/>
              </p:cNvSpPr>
              <p:nvPr/>
            </p:nvSpPr>
            <p:spPr bwMode="auto">
              <a:xfrm>
                <a:off x="2567" y="2686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22" name="Line 398"/>
              <p:cNvSpPr>
                <a:spLocks noChangeShapeType="1"/>
              </p:cNvSpPr>
              <p:nvPr/>
            </p:nvSpPr>
            <p:spPr bwMode="auto">
              <a:xfrm>
                <a:off x="2567" y="2755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23" name="Line 399"/>
              <p:cNvSpPr>
                <a:spLocks noChangeShapeType="1"/>
              </p:cNvSpPr>
              <p:nvPr/>
            </p:nvSpPr>
            <p:spPr bwMode="auto">
              <a:xfrm>
                <a:off x="2567" y="2823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24" name="Line 400"/>
              <p:cNvSpPr>
                <a:spLocks noChangeShapeType="1"/>
              </p:cNvSpPr>
              <p:nvPr/>
            </p:nvSpPr>
            <p:spPr bwMode="auto">
              <a:xfrm>
                <a:off x="2567" y="2892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25" name="Line 401"/>
              <p:cNvSpPr>
                <a:spLocks noChangeShapeType="1"/>
              </p:cNvSpPr>
              <p:nvPr/>
            </p:nvSpPr>
            <p:spPr bwMode="auto">
              <a:xfrm>
                <a:off x="2567" y="2961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26" name="Line 402"/>
              <p:cNvSpPr>
                <a:spLocks noChangeShapeType="1"/>
              </p:cNvSpPr>
              <p:nvPr/>
            </p:nvSpPr>
            <p:spPr bwMode="auto">
              <a:xfrm>
                <a:off x="2567" y="3029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27" name="Line 403"/>
              <p:cNvSpPr>
                <a:spLocks noChangeShapeType="1"/>
              </p:cNvSpPr>
              <p:nvPr/>
            </p:nvSpPr>
            <p:spPr bwMode="auto">
              <a:xfrm>
                <a:off x="2567" y="3098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28" name="Line 404"/>
              <p:cNvSpPr>
                <a:spLocks noChangeShapeType="1"/>
              </p:cNvSpPr>
              <p:nvPr/>
            </p:nvSpPr>
            <p:spPr bwMode="auto">
              <a:xfrm>
                <a:off x="2567" y="3167"/>
                <a:ext cx="1" cy="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229" name="Line 405"/>
              <p:cNvSpPr>
                <a:spLocks noChangeShapeType="1"/>
              </p:cNvSpPr>
              <p:nvPr/>
            </p:nvSpPr>
            <p:spPr bwMode="auto">
              <a:xfrm>
                <a:off x="2567" y="3236"/>
                <a:ext cx="1" cy="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sp>
          <p:nvSpPr>
            <p:cNvPr id="334230" name="Line 406"/>
            <p:cNvSpPr>
              <a:spLocks noChangeShapeType="1"/>
            </p:cNvSpPr>
            <p:nvPr/>
          </p:nvSpPr>
          <p:spPr bwMode="auto">
            <a:xfrm>
              <a:off x="2567" y="3304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31" name="Line 407"/>
            <p:cNvSpPr>
              <a:spLocks noChangeShapeType="1"/>
            </p:cNvSpPr>
            <p:nvPr/>
          </p:nvSpPr>
          <p:spPr bwMode="auto">
            <a:xfrm>
              <a:off x="2567" y="3373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32" name="Line 408"/>
            <p:cNvSpPr>
              <a:spLocks noChangeShapeType="1"/>
            </p:cNvSpPr>
            <p:nvPr/>
          </p:nvSpPr>
          <p:spPr bwMode="auto">
            <a:xfrm>
              <a:off x="2567" y="3442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33" name="Line 409"/>
            <p:cNvSpPr>
              <a:spLocks noChangeShapeType="1"/>
            </p:cNvSpPr>
            <p:nvPr/>
          </p:nvSpPr>
          <p:spPr bwMode="auto">
            <a:xfrm>
              <a:off x="2801" y="1380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34" name="Line 410"/>
            <p:cNvSpPr>
              <a:spLocks noChangeShapeType="1"/>
            </p:cNvSpPr>
            <p:nvPr/>
          </p:nvSpPr>
          <p:spPr bwMode="auto">
            <a:xfrm>
              <a:off x="2801" y="1449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35" name="Line 411"/>
            <p:cNvSpPr>
              <a:spLocks noChangeShapeType="1"/>
            </p:cNvSpPr>
            <p:nvPr/>
          </p:nvSpPr>
          <p:spPr bwMode="auto">
            <a:xfrm>
              <a:off x="2801" y="1518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36" name="Line 412"/>
            <p:cNvSpPr>
              <a:spLocks noChangeShapeType="1"/>
            </p:cNvSpPr>
            <p:nvPr/>
          </p:nvSpPr>
          <p:spPr bwMode="auto">
            <a:xfrm>
              <a:off x="2801" y="1587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37" name="Line 413"/>
            <p:cNvSpPr>
              <a:spLocks noChangeShapeType="1"/>
            </p:cNvSpPr>
            <p:nvPr/>
          </p:nvSpPr>
          <p:spPr bwMode="auto">
            <a:xfrm>
              <a:off x="2801" y="1655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38" name="Line 414"/>
            <p:cNvSpPr>
              <a:spLocks noChangeShapeType="1"/>
            </p:cNvSpPr>
            <p:nvPr/>
          </p:nvSpPr>
          <p:spPr bwMode="auto">
            <a:xfrm>
              <a:off x="2801" y="1724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39" name="Line 415"/>
            <p:cNvSpPr>
              <a:spLocks noChangeShapeType="1"/>
            </p:cNvSpPr>
            <p:nvPr/>
          </p:nvSpPr>
          <p:spPr bwMode="auto">
            <a:xfrm>
              <a:off x="2801" y="1793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40" name="Line 416"/>
            <p:cNvSpPr>
              <a:spLocks noChangeShapeType="1"/>
            </p:cNvSpPr>
            <p:nvPr/>
          </p:nvSpPr>
          <p:spPr bwMode="auto">
            <a:xfrm>
              <a:off x="2801" y="1861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41" name="Line 417"/>
            <p:cNvSpPr>
              <a:spLocks noChangeShapeType="1"/>
            </p:cNvSpPr>
            <p:nvPr/>
          </p:nvSpPr>
          <p:spPr bwMode="auto">
            <a:xfrm>
              <a:off x="2801" y="1930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42" name="Line 418"/>
            <p:cNvSpPr>
              <a:spLocks noChangeShapeType="1"/>
            </p:cNvSpPr>
            <p:nvPr/>
          </p:nvSpPr>
          <p:spPr bwMode="auto">
            <a:xfrm>
              <a:off x="2801" y="1999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43" name="Line 419"/>
            <p:cNvSpPr>
              <a:spLocks noChangeShapeType="1"/>
            </p:cNvSpPr>
            <p:nvPr/>
          </p:nvSpPr>
          <p:spPr bwMode="auto">
            <a:xfrm>
              <a:off x="2801" y="2068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44" name="Line 420"/>
            <p:cNvSpPr>
              <a:spLocks noChangeShapeType="1"/>
            </p:cNvSpPr>
            <p:nvPr/>
          </p:nvSpPr>
          <p:spPr bwMode="auto">
            <a:xfrm>
              <a:off x="2801" y="2136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45" name="Line 421"/>
            <p:cNvSpPr>
              <a:spLocks noChangeShapeType="1"/>
            </p:cNvSpPr>
            <p:nvPr/>
          </p:nvSpPr>
          <p:spPr bwMode="auto">
            <a:xfrm>
              <a:off x="2801" y="2205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46" name="Line 422"/>
            <p:cNvSpPr>
              <a:spLocks noChangeShapeType="1"/>
            </p:cNvSpPr>
            <p:nvPr/>
          </p:nvSpPr>
          <p:spPr bwMode="auto">
            <a:xfrm>
              <a:off x="2801" y="2274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47" name="Line 423"/>
            <p:cNvSpPr>
              <a:spLocks noChangeShapeType="1"/>
            </p:cNvSpPr>
            <p:nvPr/>
          </p:nvSpPr>
          <p:spPr bwMode="auto">
            <a:xfrm>
              <a:off x="2801" y="2342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48" name="Line 424"/>
            <p:cNvSpPr>
              <a:spLocks noChangeShapeType="1"/>
            </p:cNvSpPr>
            <p:nvPr/>
          </p:nvSpPr>
          <p:spPr bwMode="auto">
            <a:xfrm>
              <a:off x="2801" y="2411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49" name="Line 425"/>
            <p:cNvSpPr>
              <a:spLocks noChangeShapeType="1"/>
            </p:cNvSpPr>
            <p:nvPr/>
          </p:nvSpPr>
          <p:spPr bwMode="auto">
            <a:xfrm>
              <a:off x="2801" y="2480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50" name="Line 426"/>
            <p:cNvSpPr>
              <a:spLocks noChangeShapeType="1"/>
            </p:cNvSpPr>
            <p:nvPr/>
          </p:nvSpPr>
          <p:spPr bwMode="auto">
            <a:xfrm>
              <a:off x="2801" y="2548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51" name="Line 427"/>
            <p:cNvSpPr>
              <a:spLocks noChangeShapeType="1"/>
            </p:cNvSpPr>
            <p:nvPr/>
          </p:nvSpPr>
          <p:spPr bwMode="auto">
            <a:xfrm>
              <a:off x="2801" y="2617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52" name="Line 428"/>
            <p:cNvSpPr>
              <a:spLocks noChangeShapeType="1"/>
            </p:cNvSpPr>
            <p:nvPr/>
          </p:nvSpPr>
          <p:spPr bwMode="auto">
            <a:xfrm>
              <a:off x="2801" y="2686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53" name="Line 429"/>
            <p:cNvSpPr>
              <a:spLocks noChangeShapeType="1"/>
            </p:cNvSpPr>
            <p:nvPr/>
          </p:nvSpPr>
          <p:spPr bwMode="auto">
            <a:xfrm>
              <a:off x="2801" y="2755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54" name="Line 430"/>
            <p:cNvSpPr>
              <a:spLocks noChangeShapeType="1"/>
            </p:cNvSpPr>
            <p:nvPr/>
          </p:nvSpPr>
          <p:spPr bwMode="auto">
            <a:xfrm>
              <a:off x="2801" y="2823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55" name="Line 431"/>
            <p:cNvSpPr>
              <a:spLocks noChangeShapeType="1"/>
            </p:cNvSpPr>
            <p:nvPr/>
          </p:nvSpPr>
          <p:spPr bwMode="auto">
            <a:xfrm>
              <a:off x="2801" y="2892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56" name="Line 432"/>
            <p:cNvSpPr>
              <a:spLocks noChangeShapeType="1"/>
            </p:cNvSpPr>
            <p:nvPr/>
          </p:nvSpPr>
          <p:spPr bwMode="auto">
            <a:xfrm>
              <a:off x="2801" y="2961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57" name="Line 433"/>
            <p:cNvSpPr>
              <a:spLocks noChangeShapeType="1"/>
            </p:cNvSpPr>
            <p:nvPr/>
          </p:nvSpPr>
          <p:spPr bwMode="auto">
            <a:xfrm>
              <a:off x="2801" y="3029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58" name="Line 434"/>
            <p:cNvSpPr>
              <a:spLocks noChangeShapeType="1"/>
            </p:cNvSpPr>
            <p:nvPr/>
          </p:nvSpPr>
          <p:spPr bwMode="auto">
            <a:xfrm>
              <a:off x="2801" y="3098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59" name="Line 435"/>
            <p:cNvSpPr>
              <a:spLocks noChangeShapeType="1"/>
            </p:cNvSpPr>
            <p:nvPr/>
          </p:nvSpPr>
          <p:spPr bwMode="auto">
            <a:xfrm>
              <a:off x="2801" y="3167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60" name="Line 436"/>
            <p:cNvSpPr>
              <a:spLocks noChangeShapeType="1"/>
            </p:cNvSpPr>
            <p:nvPr/>
          </p:nvSpPr>
          <p:spPr bwMode="auto">
            <a:xfrm>
              <a:off x="2801" y="3236"/>
              <a:ext cx="1" cy="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61" name="Line 437"/>
            <p:cNvSpPr>
              <a:spLocks noChangeShapeType="1"/>
            </p:cNvSpPr>
            <p:nvPr/>
          </p:nvSpPr>
          <p:spPr bwMode="auto">
            <a:xfrm>
              <a:off x="2801" y="3304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62" name="Line 438"/>
            <p:cNvSpPr>
              <a:spLocks noChangeShapeType="1"/>
            </p:cNvSpPr>
            <p:nvPr/>
          </p:nvSpPr>
          <p:spPr bwMode="auto">
            <a:xfrm>
              <a:off x="2801" y="3373"/>
              <a:ext cx="1" cy="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63" name="Line 439"/>
            <p:cNvSpPr>
              <a:spLocks noChangeShapeType="1"/>
            </p:cNvSpPr>
            <p:nvPr/>
          </p:nvSpPr>
          <p:spPr bwMode="auto">
            <a:xfrm>
              <a:off x="2801" y="3442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264" name="Rectangle 440"/>
            <p:cNvSpPr>
              <a:spLocks noChangeArrowheads="1"/>
            </p:cNvSpPr>
            <p:nvPr/>
          </p:nvSpPr>
          <p:spPr bwMode="auto">
            <a:xfrm>
              <a:off x="450" y="3254"/>
              <a:ext cx="137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400">
                  <a:solidFill>
                    <a:schemeClr val="bg2"/>
                  </a:solidFill>
                  <a:effectLst/>
                  <a:latin typeface="Symbol" panose="05050102010706020507" pitchFamily="18" charset="2"/>
                </a:rPr>
                <a:t>å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endParaRPr>
            </a:p>
          </p:txBody>
        </p:sp>
        <p:sp>
          <p:nvSpPr>
            <p:cNvPr id="334265" name="Rectangle 441"/>
            <p:cNvSpPr>
              <a:spLocks noChangeArrowheads="1"/>
            </p:cNvSpPr>
            <p:nvPr/>
          </p:nvSpPr>
          <p:spPr bwMode="auto">
            <a:xfrm>
              <a:off x="450" y="3060"/>
              <a:ext cx="137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400">
                  <a:solidFill>
                    <a:schemeClr val="bg2"/>
                  </a:solidFill>
                  <a:effectLst/>
                  <a:latin typeface="Symbol" panose="05050102010706020507" pitchFamily="18" charset="2"/>
                </a:rPr>
                <a:t>å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endParaRPr>
            </a:p>
          </p:txBody>
        </p:sp>
        <p:sp>
          <p:nvSpPr>
            <p:cNvPr id="334266" name="Rectangle 442"/>
            <p:cNvSpPr>
              <a:spLocks noChangeArrowheads="1"/>
            </p:cNvSpPr>
            <p:nvPr/>
          </p:nvSpPr>
          <p:spPr bwMode="auto">
            <a:xfrm>
              <a:off x="2643" y="3111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3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67" name="Rectangle 443"/>
            <p:cNvSpPr>
              <a:spLocks noChangeArrowheads="1"/>
            </p:cNvSpPr>
            <p:nvPr/>
          </p:nvSpPr>
          <p:spPr bwMode="auto">
            <a:xfrm>
              <a:off x="2395" y="3111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68" name="Rectangle 444"/>
            <p:cNvSpPr>
              <a:spLocks noChangeArrowheads="1"/>
            </p:cNvSpPr>
            <p:nvPr/>
          </p:nvSpPr>
          <p:spPr bwMode="auto">
            <a:xfrm>
              <a:off x="2143" y="3111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69" name="Rectangle 445"/>
            <p:cNvSpPr>
              <a:spLocks noChangeArrowheads="1"/>
            </p:cNvSpPr>
            <p:nvPr/>
          </p:nvSpPr>
          <p:spPr bwMode="auto">
            <a:xfrm>
              <a:off x="1892" y="3111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5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70" name="Rectangle 446"/>
            <p:cNvSpPr>
              <a:spLocks noChangeArrowheads="1"/>
            </p:cNvSpPr>
            <p:nvPr/>
          </p:nvSpPr>
          <p:spPr bwMode="auto">
            <a:xfrm>
              <a:off x="1650" y="3111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3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71" name="Rectangle 447"/>
            <p:cNvSpPr>
              <a:spLocks noChangeArrowheads="1"/>
            </p:cNvSpPr>
            <p:nvPr/>
          </p:nvSpPr>
          <p:spPr bwMode="auto">
            <a:xfrm>
              <a:off x="1402" y="3111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72" name="Rectangle 448"/>
            <p:cNvSpPr>
              <a:spLocks noChangeArrowheads="1"/>
            </p:cNvSpPr>
            <p:nvPr/>
          </p:nvSpPr>
          <p:spPr bwMode="auto">
            <a:xfrm>
              <a:off x="1152" y="3111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5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73" name="Rectangle 449"/>
            <p:cNvSpPr>
              <a:spLocks noChangeArrowheads="1"/>
            </p:cNvSpPr>
            <p:nvPr/>
          </p:nvSpPr>
          <p:spPr bwMode="auto">
            <a:xfrm>
              <a:off x="905" y="3111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74" name="Rectangle 450"/>
            <p:cNvSpPr>
              <a:spLocks noChangeArrowheads="1"/>
            </p:cNvSpPr>
            <p:nvPr/>
          </p:nvSpPr>
          <p:spPr bwMode="auto">
            <a:xfrm>
              <a:off x="2640" y="2917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75" name="Rectangle 451"/>
            <p:cNvSpPr>
              <a:spLocks noChangeArrowheads="1"/>
            </p:cNvSpPr>
            <p:nvPr/>
          </p:nvSpPr>
          <p:spPr bwMode="auto">
            <a:xfrm>
              <a:off x="2140" y="2917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76" name="Rectangle 452"/>
            <p:cNvSpPr>
              <a:spLocks noChangeArrowheads="1"/>
            </p:cNvSpPr>
            <p:nvPr/>
          </p:nvSpPr>
          <p:spPr bwMode="auto">
            <a:xfrm>
              <a:off x="1151" y="2917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77" name="Rectangle 453"/>
            <p:cNvSpPr>
              <a:spLocks noChangeArrowheads="1"/>
            </p:cNvSpPr>
            <p:nvPr/>
          </p:nvSpPr>
          <p:spPr bwMode="auto">
            <a:xfrm>
              <a:off x="2393" y="2722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78" name="Rectangle 454"/>
            <p:cNvSpPr>
              <a:spLocks noChangeArrowheads="1"/>
            </p:cNvSpPr>
            <p:nvPr/>
          </p:nvSpPr>
          <p:spPr bwMode="auto">
            <a:xfrm>
              <a:off x="1891" y="2722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79" name="Rectangle 455"/>
            <p:cNvSpPr>
              <a:spLocks noChangeArrowheads="1"/>
            </p:cNvSpPr>
            <p:nvPr/>
          </p:nvSpPr>
          <p:spPr bwMode="auto">
            <a:xfrm>
              <a:off x="1399" y="2722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80" name="Rectangle 456"/>
            <p:cNvSpPr>
              <a:spLocks noChangeArrowheads="1"/>
            </p:cNvSpPr>
            <p:nvPr/>
          </p:nvSpPr>
          <p:spPr bwMode="auto">
            <a:xfrm>
              <a:off x="1151" y="2722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81" name="Rectangle 457"/>
            <p:cNvSpPr>
              <a:spLocks noChangeArrowheads="1"/>
            </p:cNvSpPr>
            <p:nvPr/>
          </p:nvSpPr>
          <p:spPr bwMode="auto">
            <a:xfrm>
              <a:off x="2640" y="2528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82" name="Rectangle 458"/>
            <p:cNvSpPr>
              <a:spLocks noChangeArrowheads="1"/>
            </p:cNvSpPr>
            <p:nvPr/>
          </p:nvSpPr>
          <p:spPr bwMode="auto">
            <a:xfrm>
              <a:off x="2140" y="2528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83" name="Rectangle 459"/>
            <p:cNvSpPr>
              <a:spLocks noChangeArrowheads="1"/>
            </p:cNvSpPr>
            <p:nvPr/>
          </p:nvSpPr>
          <p:spPr bwMode="auto">
            <a:xfrm>
              <a:off x="1647" y="2528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84" name="Rectangle 460"/>
            <p:cNvSpPr>
              <a:spLocks noChangeArrowheads="1"/>
            </p:cNvSpPr>
            <p:nvPr/>
          </p:nvSpPr>
          <p:spPr bwMode="auto">
            <a:xfrm>
              <a:off x="902" y="2528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85" name="Rectangle 461"/>
            <p:cNvSpPr>
              <a:spLocks noChangeArrowheads="1"/>
            </p:cNvSpPr>
            <p:nvPr/>
          </p:nvSpPr>
          <p:spPr bwMode="auto">
            <a:xfrm>
              <a:off x="2393" y="2334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86" name="Rectangle 462"/>
            <p:cNvSpPr>
              <a:spLocks noChangeArrowheads="1"/>
            </p:cNvSpPr>
            <p:nvPr/>
          </p:nvSpPr>
          <p:spPr bwMode="auto">
            <a:xfrm>
              <a:off x="1891" y="2334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87" name="Rectangle 463"/>
            <p:cNvSpPr>
              <a:spLocks noChangeArrowheads="1"/>
            </p:cNvSpPr>
            <p:nvPr/>
          </p:nvSpPr>
          <p:spPr bwMode="auto">
            <a:xfrm>
              <a:off x="1399" y="2334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88" name="Rectangle 464"/>
            <p:cNvSpPr>
              <a:spLocks noChangeArrowheads="1"/>
            </p:cNvSpPr>
            <p:nvPr/>
          </p:nvSpPr>
          <p:spPr bwMode="auto">
            <a:xfrm>
              <a:off x="1151" y="2334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89" name="Rectangle 465"/>
            <p:cNvSpPr>
              <a:spLocks noChangeArrowheads="1"/>
            </p:cNvSpPr>
            <p:nvPr/>
          </p:nvSpPr>
          <p:spPr bwMode="auto">
            <a:xfrm>
              <a:off x="902" y="2334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90" name="Rectangle 466"/>
            <p:cNvSpPr>
              <a:spLocks noChangeArrowheads="1"/>
            </p:cNvSpPr>
            <p:nvPr/>
          </p:nvSpPr>
          <p:spPr bwMode="auto">
            <a:xfrm>
              <a:off x="2140" y="2140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91" name="Rectangle 467"/>
            <p:cNvSpPr>
              <a:spLocks noChangeArrowheads="1"/>
            </p:cNvSpPr>
            <p:nvPr/>
          </p:nvSpPr>
          <p:spPr bwMode="auto">
            <a:xfrm>
              <a:off x="1647" y="2140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92" name="Rectangle 468"/>
            <p:cNvSpPr>
              <a:spLocks noChangeArrowheads="1"/>
            </p:cNvSpPr>
            <p:nvPr/>
          </p:nvSpPr>
          <p:spPr bwMode="auto">
            <a:xfrm>
              <a:off x="1151" y="2140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93" name="Rectangle 469"/>
            <p:cNvSpPr>
              <a:spLocks noChangeArrowheads="1"/>
            </p:cNvSpPr>
            <p:nvPr/>
          </p:nvSpPr>
          <p:spPr bwMode="auto">
            <a:xfrm>
              <a:off x="2393" y="1946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94" name="Rectangle 470"/>
            <p:cNvSpPr>
              <a:spLocks noChangeArrowheads="1"/>
            </p:cNvSpPr>
            <p:nvPr/>
          </p:nvSpPr>
          <p:spPr bwMode="auto">
            <a:xfrm>
              <a:off x="1891" y="1946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95" name="Rectangle 471"/>
            <p:cNvSpPr>
              <a:spLocks noChangeArrowheads="1"/>
            </p:cNvSpPr>
            <p:nvPr/>
          </p:nvSpPr>
          <p:spPr bwMode="auto">
            <a:xfrm>
              <a:off x="1399" y="1946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96" name="Rectangle 472"/>
            <p:cNvSpPr>
              <a:spLocks noChangeArrowheads="1"/>
            </p:cNvSpPr>
            <p:nvPr/>
          </p:nvSpPr>
          <p:spPr bwMode="auto">
            <a:xfrm>
              <a:off x="902" y="1946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97" name="Rectangle 473"/>
            <p:cNvSpPr>
              <a:spLocks noChangeArrowheads="1"/>
            </p:cNvSpPr>
            <p:nvPr/>
          </p:nvSpPr>
          <p:spPr bwMode="auto">
            <a:xfrm>
              <a:off x="2640" y="1752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98" name="Rectangle 474"/>
            <p:cNvSpPr>
              <a:spLocks noChangeArrowheads="1"/>
            </p:cNvSpPr>
            <p:nvPr/>
          </p:nvSpPr>
          <p:spPr bwMode="auto">
            <a:xfrm>
              <a:off x="2393" y="1752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299" name="Rectangle 475"/>
            <p:cNvSpPr>
              <a:spLocks noChangeArrowheads="1"/>
            </p:cNvSpPr>
            <p:nvPr/>
          </p:nvSpPr>
          <p:spPr bwMode="auto">
            <a:xfrm>
              <a:off x="1891" y="1752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00" name="Rectangle 476"/>
            <p:cNvSpPr>
              <a:spLocks noChangeArrowheads="1"/>
            </p:cNvSpPr>
            <p:nvPr/>
          </p:nvSpPr>
          <p:spPr bwMode="auto">
            <a:xfrm>
              <a:off x="1647" y="1752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01" name="Rectangle 477"/>
            <p:cNvSpPr>
              <a:spLocks noChangeArrowheads="1"/>
            </p:cNvSpPr>
            <p:nvPr/>
          </p:nvSpPr>
          <p:spPr bwMode="auto">
            <a:xfrm>
              <a:off x="1151" y="1752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02" name="Rectangle 478"/>
            <p:cNvSpPr>
              <a:spLocks noChangeArrowheads="1"/>
            </p:cNvSpPr>
            <p:nvPr/>
          </p:nvSpPr>
          <p:spPr bwMode="auto">
            <a:xfrm>
              <a:off x="2140" y="1558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03" name="Rectangle 479"/>
            <p:cNvSpPr>
              <a:spLocks noChangeArrowheads="1"/>
            </p:cNvSpPr>
            <p:nvPr/>
          </p:nvSpPr>
          <p:spPr bwMode="auto">
            <a:xfrm>
              <a:off x="1891" y="1558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04" name="Rectangle 480"/>
            <p:cNvSpPr>
              <a:spLocks noChangeArrowheads="1"/>
            </p:cNvSpPr>
            <p:nvPr/>
          </p:nvSpPr>
          <p:spPr bwMode="auto">
            <a:xfrm>
              <a:off x="1399" y="1558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05" name="Rectangle 481"/>
            <p:cNvSpPr>
              <a:spLocks noChangeArrowheads="1"/>
            </p:cNvSpPr>
            <p:nvPr/>
          </p:nvSpPr>
          <p:spPr bwMode="auto">
            <a:xfrm>
              <a:off x="902" y="1558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06" name="Rectangle 482"/>
            <p:cNvSpPr>
              <a:spLocks noChangeArrowheads="1"/>
            </p:cNvSpPr>
            <p:nvPr/>
          </p:nvSpPr>
          <p:spPr bwMode="auto">
            <a:xfrm>
              <a:off x="566" y="2962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8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07" name="Rectangle 483"/>
            <p:cNvSpPr>
              <a:spLocks noChangeArrowheads="1"/>
            </p:cNvSpPr>
            <p:nvPr/>
          </p:nvSpPr>
          <p:spPr bwMode="auto">
            <a:xfrm>
              <a:off x="566" y="2767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7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08" name="Rectangle 484"/>
            <p:cNvSpPr>
              <a:spLocks noChangeArrowheads="1"/>
            </p:cNvSpPr>
            <p:nvPr/>
          </p:nvSpPr>
          <p:spPr bwMode="auto">
            <a:xfrm>
              <a:off x="567" y="2573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6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09" name="Rectangle 485"/>
            <p:cNvSpPr>
              <a:spLocks noChangeArrowheads="1"/>
            </p:cNvSpPr>
            <p:nvPr/>
          </p:nvSpPr>
          <p:spPr bwMode="auto">
            <a:xfrm>
              <a:off x="567" y="2379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5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10" name="Rectangle 486"/>
            <p:cNvSpPr>
              <a:spLocks noChangeArrowheads="1"/>
            </p:cNvSpPr>
            <p:nvPr/>
          </p:nvSpPr>
          <p:spPr bwMode="auto">
            <a:xfrm>
              <a:off x="568" y="2185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11" name="Rectangle 487"/>
            <p:cNvSpPr>
              <a:spLocks noChangeArrowheads="1"/>
            </p:cNvSpPr>
            <p:nvPr/>
          </p:nvSpPr>
          <p:spPr bwMode="auto">
            <a:xfrm>
              <a:off x="568" y="1991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3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12" name="Rectangle 488"/>
            <p:cNvSpPr>
              <a:spLocks noChangeArrowheads="1"/>
            </p:cNvSpPr>
            <p:nvPr/>
          </p:nvSpPr>
          <p:spPr bwMode="auto">
            <a:xfrm>
              <a:off x="568" y="1797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2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13" name="Rectangle 489"/>
            <p:cNvSpPr>
              <a:spLocks noChangeArrowheads="1"/>
            </p:cNvSpPr>
            <p:nvPr/>
          </p:nvSpPr>
          <p:spPr bwMode="auto">
            <a:xfrm>
              <a:off x="566" y="1603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14" name="Rectangle 490"/>
            <p:cNvSpPr>
              <a:spLocks noChangeArrowheads="1"/>
            </p:cNvSpPr>
            <p:nvPr/>
          </p:nvSpPr>
          <p:spPr bwMode="auto">
            <a:xfrm>
              <a:off x="2658" y="1409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8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15" name="Rectangle 491"/>
            <p:cNvSpPr>
              <a:spLocks noChangeArrowheads="1"/>
            </p:cNvSpPr>
            <p:nvPr/>
          </p:nvSpPr>
          <p:spPr bwMode="auto">
            <a:xfrm>
              <a:off x="2410" y="1409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7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16" name="Rectangle 492"/>
            <p:cNvSpPr>
              <a:spLocks noChangeArrowheads="1"/>
            </p:cNvSpPr>
            <p:nvPr/>
          </p:nvSpPr>
          <p:spPr bwMode="auto">
            <a:xfrm>
              <a:off x="2158" y="1409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6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17" name="Rectangle 493"/>
            <p:cNvSpPr>
              <a:spLocks noChangeArrowheads="1"/>
            </p:cNvSpPr>
            <p:nvPr/>
          </p:nvSpPr>
          <p:spPr bwMode="auto">
            <a:xfrm>
              <a:off x="1909" y="1409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5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18" name="Rectangle 494"/>
            <p:cNvSpPr>
              <a:spLocks noChangeArrowheads="1"/>
            </p:cNvSpPr>
            <p:nvPr/>
          </p:nvSpPr>
          <p:spPr bwMode="auto">
            <a:xfrm>
              <a:off x="1667" y="1409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4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19" name="Rectangle 495"/>
            <p:cNvSpPr>
              <a:spLocks noChangeArrowheads="1"/>
            </p:cNvSpPr>
            <p:nvPr/>
          </p:nvSpPr>
          <p:spPr bwMode="auto">
            <a:xfrm>
              <a:off x="1419" y="1409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3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20" name="Rectangle 496"/>
            <p:cNvSpPr>
              <a:spLocks noChangeArrowheads="1"/>
            </p:cNvSpPr>
            <p:nvPr/>
          </p:nvSpPr>
          <p:spPr bwMode="auto">
            <a:xfrm>
              <a:off x="1170" y="1409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2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21" name="Rectangle 497"/>
            <p:cNvSpPr>
              <a:spLocks noChangeArrowheads="1"/>
            </p:cNvSpPr>
            <p:nvPr/>
          </p:nvSpPr>
          <p:spPr bwMode="auto">
            <a:xfrm>
              <a:off x="920" y="1409"/>
              <a:ext cx="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000">
                  <a:solidFill>
                    <a:schemeClr val="bg2"/>
                  </a:solidFill>
                  <a:effectLst/>
                </a:rPr>
                <a:t>1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4322" name="Rectangle 498"/>
            <p:cNvSpPr>
              <a:spLocks noChangeArrowheads="1"/>
            </p:cNvSpPr>
            <p:nvPr/>
          </p:nvSpPr>
          <p:spPr bwMode="auto">
            <a:xfrm>
              <a:off x="553" y="1364"/>
              <a:ext cx="64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600" i="1">
                  <a:solidFill>
                    <a:schemeClr val="bg2"/>
                  </a:solidFill>
                  <a:effectLst/>
                </a:rPr>
                <a:t>v</a:t>
              </a:r>
              <a:endParaRPr lang="lt-LT" altLang="lt-LT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34323" name="Rectangle 499"/>
          <p:cNvSpPr>
            <a:spLocks noChangeArrowheads="1"/>
          </p:cNvSpPr>
          <p:nvPr/>
        </p:nvSpPr>
        <p:spPr bwMode="auto">
          <a:xfrm>
            <a:off x="5003800" y="2565400"/>
            <a:ext cx="3960813" cy="3527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lt-LT" altLang="lt-LT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4324" name="AutoShape 500"/>
          <p:cNvSpPr>
            <a:spLocks noChangeArrowheads="1"/>
          </p:cNvSpPr>
          <p:nvPr/>
        </p:nvSpPr>
        <p:spPr bwMode="auto">
          <a:xfrm>
            <a:off x="1400175" y="692150"/>
            <a:ext cx="7634288" cy="1135063"/>
          </a:xfrm>
          <a:prstGeom prst="wedgeEllipseCallout">
            <a:avLst>
              <a:gd name="adj1" fmla="val -42472"/>
              <a:gd name="adj2" fmla="val 95037"/>
            </a:avLst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>
                <a:effectLst/>
              </a:rPr>
              <a:t>Gretimumo matrica +1-tukai įstrižainėje</a:t>
            </a:r>
          </a:p>
        </p:txBody>
      </p:sp>
      <p:sp>
        <p:nvSpPr>
          <p:cNvPr id="334325" name="AutoShape 501"/>
          <p:cNvSpPr>
            <a:spLocks noGrp="1" noChangeArrowheads="1"/>
          </p:cNvSpPr>
          <p:nvPr>
            <p:ph type="title"/>
          </p:nvPr>
        </p:nvSpPr>
        <p:spPr>
          <a:xfrm>
            <a:off x="5795963" y="981075"/>
            <a:ext cx="3119437" cy="608013"/>
          </a:xfrm>
          <a:prstGeom prst="wedgeEllipseCallout">
            <a:avLst>
              <a:gd name="adj1" fmla="val -59722"/>
              <a:gd name="adj2" fmla="val -87861"/>
            </a:avLst>
          </a:prstGeom>
          <a:ln/>
        </p:spPr>
        <p:txBody>
          <a:bodyPr/>
          <a:lstStyle/>
          <a:p>
            <a:r>
              <a:rPr lang="lt-LT" altLang="lt-LT" sz="3200"/>
              <a:t>Pavyzdys</a:t>
            </a:r>
          </a:p>
        </p:txBody>
      </p:sp>
      <p:grpSp>
        <p:nvGrpSpPr>
          <p:cNvPr id="334326" name="Group 502"/>
          <p:cNvGrpSpPr>
            <a:grpSpLocks/>
          </p:cNvGrpSpPr>
          <p:nvPr/>
        </p:nvGrpSpPr>
        <p:grpSpPr bwMode="auto">
          <a:xfrm rot="-21577505">
            <a:off x="4878388" y="2565400"/>
            <a:ext cx="4265612" cy="3516313"/>
            <a:chOff x="2828" y="1672"/>
            <a:chExt cx="2687" cy="2215"/>
          </a:xfrm>
        </p:grpSpPr>
        <p:sp>
          <p:nvSpPr>
            <p:cNvPr id="334327" name="Rectangle 503"/>
            <p:cNvSpPr>
              <a:spLocks noChangeArrowheads="1"/>
            </p:cNvSpPr>
            <p:nvPr/>
          </p:nvSpPr>
          <p:spPr bwMode="auto">
            <a:xfrm>
              <a:off x="2855" y="2256"/>
              <a:ext cx="3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328" name="Rectangle 504"/>
            <p:cNvSpPr>
              <a:spLocks noChangeArrowheads="1"/>
            </p:cNvSpPr>
            <p:nvPr/>
          </p:nvSpPr>
          <p:spPr bwMode="auto">
            <a:xfrm>
              <a:off x="3005" y="228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6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334329" name="Rectangle 505"/>
            <p:cNvSpPr>
              <a:spLocks noChangeArrowheads="1"/>
            </p:cNvSpPr>
            <p:nvPr/>
          </p:nvSpPr>
          <p:spPr bwMode="auto">
            <a:xfrm>
              <a:off x="3277" y="1684"/>
              <a:ext cx="46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330" name="Rectangle 506"/>
            <p:cNvSpPr>
              <a:spLocks noChangeArrowheads="1"/>
            </p:cNvSpPr>
            <p:nvPr/>
          </p:nvSpPr>
          <p:spPr bwMode="auto">
            <a:xfrm>
              <a:off x="3460" y="171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7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334331" name="Rectangle 507"/>
            <p:cNvSpPr>
              <a:spLocks noChangeArrowheads="1"/>
            </p:cNvSpPr>
            <p:nvPr/>
          </p:nvSpPr>
          <p:spPr bwMode="auto">
            <a:xfrm>
              <a:off x="4655" y="1672"/>
              <a:ext cx="3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332" name="Rectangle 508"/>
            <p:cNvSpPr>
              <a:spLocks noChangeArrowheads="1"/>
            </p:cNvSpPr>
            <p:nvPr/>
          </p:nvSpPr>
          <p:spPr bwMode="auto">
            <a:xfrm>
              <a:off x="4832" y="169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8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334333" name="Rectangle 509"/>
            <p:cNvSpPr>
              <a:spLocks noChangeArrowheads="1"/>
            </p:cNvSpPr>
            <p:nvPr/>
          </p:nvSpPr>
          <p:spPr bwMode="auto">
            <a:xfrm>
              <a:off x="5131" y="2287"/>
              <a:ext cx="36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334" name="Rectangle 510"/>
            <p:cNvSpPr>
              <a:spLocks noChangeArrowheads="1"/>
            </p:cNvSpPr>
            <p:nvPr/>
          </p:nvSpPr>
          <p:spPr bwMode="auto">
            <a:xfrm>
              <a:off x="5254" y="231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1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334335" name="Rectangle 511"/>
            <p:cNvSpPr>
              <a:spLocks noChangeArrowheads="1"/>
            </p:cNvSpPr>
            <p:nvPr/>
          </p:nvSpPr>
          <p:spPr bwMode="auto">
            <a:xfrm>
              <a:off x="5146" y="3059"/>
              <a:ext cx="36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336" name="Rectangle 512"/>
            <p:cNvSpPr>
              <a:spLocks noChangeArrowheads="1"/>
            </p:cNvSpPr>
            <p:nvPr/>
          </p:nvSpPr>
          <p:spPr bwMode="auto">
            <a:xfrm>
              <a:off x="5269" y="308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2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334337" name="Rectangle 513"/>
            <p:cNvSpPr>
              <a:spLocks noChangeArrowheads="1"/>
            </p:cNvSpPr>
            <p:nvPr/>
          </p:nvSpPr>
          <p:spPr bwMode="auto">
            <a:xfrm>
              <a:off x="4636" y="3477"/>
              <a:ext cx="36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338" name="Rectangle 514"/>
            <p:cNvSpPr>
              <a:spLocks noChangeArrowheads="1"/>
            </p:cNvSpPr>
            <p:nvPr/>
          </p:nvSpPr>
          <p:spPr bwMode="auto">
            <a:xfrm>
              <a:off x="4315" y="369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3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334339" name="Rectangle 515"/>
            <p:cNvSpPr>
              <a:spLocks noChangeArrowheads="1"/>
            </p:cNvSpPr>
            <p:nvPr/>
          </p:nvSpPr>
          <p:spPr bwMode="auto">
            <a:xfrm>
              <a:off x="3250" y="3469"/>
              <a:ext cx="44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340" name="Rectangle 516"/>
            <p:cNvSpPr>
              <a:spLocks noChangeArrowheads="1"/>
            </p:cNvSpPr>
            <p:nvPr/>
          </p:nvSpPr>
          <p:spPr bwMode="auto">
            <a:xfrm>
              <a:off x="3424" y="349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4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334341" name="Rectangle 517"/>
            <p:cNvSpPr>
              <a:spLocks noChangeArrowheads="1"/>
            </p:cNvSpPr>
            <p:nvPr/>
          </p:nvSpPr>
          <p:spPr bwMode="auto">
            <a:xfrm>
              <a:off x="2828" y="2993"/>
              <a:ext cx="36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342" name="Rectangle 518"/>
            <p:cNvSpPr>
              <a:spLocks noChangeArrowheads="1"/>
            </p:cNvSpPr>
            <p:nvPr/>
          </p:nvSpPr>
          <p:spPr bwMode="auto">
            <a:xfrm>
              <a:off x="2978" y="301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lt-LT" altLang="lt-LT" sz="2000" b="1">
                  <a:effectLst/>
                </a:rPr>
                <a:t>5</a:t>
              </a:r>
              <a:endParaRPr lang="lt-LT" altLang="lt-LT" sz="2800" b="1">
                <a:effectLst/>
              </a:endParaRPr>
            </a:p>
          </p:txBody>
        </p:sp>
        <p:sp>
          <p:nvSpPr>
            <p:cNvPr id="334343" name="Freeform 519"/>
            <p:cNvSpPr>
              <a:spLocks/>
            </p:cNvSpPr>
            <p:nvPr/>
          </p:nvSpPr>
          <p:spPr bwMode="auto">
            <a:xfrm>
              <a:off x="3308" y="1868"/>
              <a:ext cx="1761" cy="1763"/>
            </a:xfrm>
            <a:custGeom>
              <a:avLst/>
              <a:gdLst>
                <a:gd name="T0" fmla="*/ 1266 w 1761"/>
                <a:gd name="T1" fmla="*/ 0 h 1763"/>
                <a:gd name="T2" fmla="*/ 0 w 1761"/>
                <a:gd name="T3" fmla="*/ 492 h 1763"/>
                <a:gd name="T4" fmla="*/ 495 w 1761"/>
                <a:gd name="T5" fmla="*/ 1763 h 1763"/>
                <a:gd name="T6" fmla="*/ 1761 w 1761"/>
                <a:gd name="T7" fmla="*/ 1267 h 1763"/>
                <a:gd name="T8" fmla="*/ 1266 w 1761"/>
                <a:gd name="T9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1" h="1763">
                  <a:moveTo>
                    <a:pt x="1266" y="0"/>
                  </a:moveTo>
                  <a:lnTo>
                    <a:pt x="0" y="492"/>
                  </a:lnTo>
                  <a:lnTo>
                    <a:pt x="495" y="1763"/>
                  </a:lnTo>
                  <a:lnTo>
                    <a:pt x="1761" y="1267"/>
                  </a:lnTo>
                  <a:lnTo>
                    <a:pt x="1266" y="0"/>
                  </a:lnTo>
                  <a:close/>
                </a:path>
              </a:pathLst>
            </a:cu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344" name="Freeform 520"/>
            <p:cNvSpPr>
              <a:spLocks/>
            </p:cNvSpPr>
            <p:nvPr/>
          </p:nvSpPr>
          <p:spPr bwMode="auto">
            <a:xfrm>
              <a:off x="3254" y="2390"/>
              <a:ext cx="1812" cy="1268"/>
            </a:xfrm>
            <a:custGeom>
              <a:avLst/>
              <a:gdLst>
                <a:gd name="T0" fmla="*/ 0 w 1812"/>
                <a:gd name="T1" fmla="*/ 726 h 1268"/>
                <a:gd name="T2" fmla="*/ 1267 w 1812"/>
                <a:gd name="T3" fmla="*/ 1268 h 1268"/>
                <a:gd name="T4" fmla="*/ 1812 w 1812"/>
                <a:gd name="T5" fmla="*/ 0 h 1268"/>
                <a:gd name="T6" fmla="*/ 0 w 1812"/>
                <a:gd name="T7" fmla="*/ 726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2" h="1268">
                  <a:moveTo>
                    <a:pt x="0" y="726"/>
                  </a:moveTo>
                  <a:lnTo>
                    <a:pt x="1267" y="1268"/>
                  </a:lnTo>
                  <a:lnTo>
                    <a:pt x="1812" y="0"/>
                  </a:lnTo>
                  <a:lnTo>
                    <a:pt x="0" y="726"/>
                  </a:lnTo>
                  <a:close/>
                </a:path>
              </a:pathLst>
            </a:cu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334345" name="Freeform 521"/>
            <p:cNvSpPr>
              <a:spLocks/>
            </p:cNvSpPr>
            <p:nvPr/>
          </p:nvSpPr>
          <p:spPr bwMode="auto">
            <a:xfrm>
              <a:off x="3262" y="1849"/>
              <a:ext cx="1266" cy="1809"/>
            </a:xfrm>
            <a:custGeom>
              <a:avLst/>
              <a:gdLst>
                <a:gd name="T0" fmla="*/ 545 w 1266"/>
                <a:gd name="T1" fmla="*/ 0 h 1809"/>
                <a:gd name="T2" fmla="*/ 0 w 1266"/>
                <a:gd name="T3" fmla="*/ 1267 h 1809"/>
                <a:gd name="T4" fmla="*/ 1266 w 1266"/>
                <a:gd name="T5" fmla="*/ 1809 h 1809"/>
                <a:gd name="T6" fmla="*/ 545 w 1266"/>
                <a:gd name="T7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6" h="1809">
                  <a:moveTo>
                    <a:pt x="545" y="0"/>
                  </a:moveTo>
                  <a:lnTo>
                    <a:pt x="0" y="1267"/>
                  </a:lnTo>
                  <a:lnTo>
                    <a:pt x="1266" y="1809"/>
                  </a:lnTo>
                  <a:lnTo>
                    <a:pt x="545" y="0"/>
                  </a:lnTo>
                  <a:close/>
                </a:path>
              </a:pathLst>
            </a:cu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grpSp>
          <p:nvGrpSpPr>
            <p:cNvPr id="334346" name="Group 522"/>
            <p:cNvGrpSpPr>
              <a:grpSpLocks/>
            </p:cNvGrpSpPr>
            <p:nvPr/>
          </p:nvGrpSpPr>
          <p:grpSpPr bwMode="auto">
            <a:xfrm>
              <a:off x="3258" y="2325"/>
              <a:ext cx="1861" cy="81"/>
              <a:chOff x="3258" y="2325"/>
              <a:chExt cx="1861" cy="81"/>
            </a:xfrm>
          </p:grpSpPr>
          <p:sp>
            <p:nvSpPr>
              <p:cNvPr id="334347" name="Line 523"/>
              <p:cNvSpPr>
                <a:spLocks noChangeShapeType="1"/>
              </p:cNvSpPr>
              <p:nvPr/>
            </p:nvSpPr>
            <p:spPr bwMode="auto">
              <a:xfrm>
                <a:off x="3296" y="2364"/>
                <a:ext cx="1781" cy="1"/>
              </a:xfrm>
              <a:prstGeom prst="line">
                <a:avLst/>
              </a:prstGeom>
              <a:noFill/>
              <a:ln w="2381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348" name="Oval 524"/>
              <p:cNvSpPr>
                <a:spLocks noChangeArrowheads="1"/>
              </p:cNvSpPr>
              <p:nvPr/>
            </p:nvSpPr>
            <p:spPr bwMode="auto">
              <a:xfrm>
                <a:off x="3258" y="2325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349" name="Oval 525"/>
              <p:cNvSpPr>
                <a:spLocks noChangeArrowheads="1"/>
              </p:cNvSpPr>
              <p:nvPr/>
            </p:nvSpPr>
            <p:spPr bwMode="auto">
              <a:xfrm>
                <a:off x="5039" y="232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334350" name="Group 526"/>
            <p:cNvGrpSpPr>
              <a:grpSpLocks/>
            </p:cNvGrpSpPr>
            <p:nvPr/>
          </p:nvGrpSpPr>
          <p:grpSpPr bwMode="auto">
            <a:xfrm>
              <a:off x="3757" y="1822"/>
              <a:ext cx="1343" cy="1344"/>
              <a:chOff x="3757" y="1822"/>
              <a:chExt cx="1343" cy="1344"/>
            </a:xfrm>
          </p:grpSpPr>
          <p:sp>
            <p:nvSpPr>
              <p:cNvPr id="334351" name="Line 527"/>
              <p:cNvSpPr>
                <a:spLocks noChangeShapeType="1"/>
              </p:cNvSpPr>
              <p:nvPr/>
            </p:nvSpPr>
            <p:spPr bwMode="auto">
              <a:xfrm>
                <a:off x="3795" y="1860"/>
                <a:ext cx="1263" cy="1264"/>
              </a:xfrm>
              <a:prstGeom prst="line">
                <a:avLst/>
              </a:prstGeom>
              <a:noFill/>
              <a:ln w="2381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352" name="Oval 528"/>
              <p:cNvSpPr>
                <a:spLocks noChangeArrowheads="1"/>
              </p:cNvSpPr>
              <p:nvPr/>
            </p:nvSpPr>
            <p:spPr bwMode="auto">
              <a:xfrm>
                <a:off x="3757" y="1822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353" name="Oval 529"/>
              <p:cNvSpPr>
                <a:spLocks noChangeArrowheads="1"/>
              </p:cNvSpPr>
              <p:nvPr/>
            </p:nvSpPr>
            <p:spPr bwMode="auto">
              <a:xfrm>
                <a:off x="5020" y="308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sp>
          <p:nvSpPr>
            <p:cNvPr id="334354" name="Oval 530"/>
            <p:cNvSpPr>
              <a:spLocks noChangeArrowheads="1"/>
            </p:cNvSpPr>
            <p:nvPr/>
          </p:nvSpPr>
          <p:spPr bwMode="auto">
            <a:xfrm>
              <a:off x="4532" y="1826"/>
              <a:ext cx="73" cy="7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334355" name="Oval 531"/>
            <p:cNvSpPr>
              <a:spLocks noChangeArrowheads="1"/>
            </p:cNvSpPr>
            <p:nvPr/>
          </p:nvSpPr>
          <p:spPr bwMode="auto">
            <a:xfrm>
              <a:off x="4494" y="3611"/>
              <a:ext cx="69" cy="7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grpSp>
          <p:nvGrpSpPr>
            <p:cNvPr id="334356" name="Group 532"/>
            <p:cNvGrpSpPr>
              <a:grpSpLocks/>
            </p:cNvGrpSpPr>
            <p:nvPr/>
          </p:nvGrpSpPr>
          <p:grpSpPr bwMode="auto">
            <a:xfrm>
              <a:off x="3243" y="3085"/>
              <a:ext cx="1819" cy="81"/>
              <a:chOff x="3243" y="3085"/>
              <a:chExt cx="1819" cy="81"/>
            </a:xfrm>
          </p:grpSpPr>
          <p:sp>
            <p:nvSpPr>
              <p:cNvPr id="334357" name="Line 533"/>
              <p:cNvSpPr>
                <a:spLocks noChangeShapeType="1"/>
              </p:cNvSpPr>
              <p:nvPr/>
            </p:nvSpPr>
            <p:spPr bwMode="auto">
              <a:xfrm>
                <a:off x="3281" y="3124"/>
                <a:ext cx="1781" cy="1"/>
              </a:xfrm>
              <a:prstGeom prst="line">
                <a:avLst/>
              </a:prstGeom>
              <a:noFill/>
              <a:ln w="2381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334358" name="Oval 534"/>
              <p:cNvSpPr>
                <a:spLocks noChangeArrowheads="1"/>
              </p:cNvSpPr>
              <p:nvPr/>
            </p:nvSpPr>
            <p:spPr bwMode="auto">
              <a:xfrm>
                <a:off x="3243" y="308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sp>
          <p:nvSpPr>
            <p:cNvPr id="334359" name="Oval 535"/>
            <p:cNvSpPr>
              <a:spLocks noChangeArrowheads="1"/>
            </p:cNvSpPr>
            <p:nvPr/>
          </p:nvSpPr>
          <p:spPr bwMode="auto">
            <a:xfrm>
              <a:off x="3765" y="3569"/>
              <a:ext cx="73" cy="7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sp>
        <p:nvSpPr>
          <p:cNvPr id="334360" name="AutoShape 536"/>
          <p:cNvSpPr>
            <a:spLocks noChangeArrowheads="1"/>
          </p:cNvSpPr>
          <p:nvPr/>
        </p:nvSpPr>
        <p:spPr bwMode="auto">
          <a:xfrm>
            <a:off x="1476375" y="692150"/>
            <a:ext cx="7667625" cy="1135063"/>
          </a:xfrm>
          <a:prstGeom prst="wedgeEllipseCallout">
            <a:avLst>
              <a:gd name="adj1" fmla="val -36583"/>
              <a:gd name="adj2" fmla="val 62028"/>
            </a:avLst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lt-LT" altLang="lt-LT" sz="2400" i="1">
                <a:effectLst/>
                <a:cs typeface="Times New Roman" panose="02020603050405020304" pitchFamily="18" charset="0"/>
              </a:rPr>
              <a:t>Rasti </a:t>
            </a:r>
            <a:r>
              <a:rPr lang="lt-LT" altLang="lt-LT" sz="2400" i="1">
                <a:effectLst/>
              </a:rPr>
              <a:t>didž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iausio laipsnio vir</a:t>
            </a:r>
            <a:r>
              <a:rPr lang="lt-LT" altLang="lt-LT" sz="2400" i="1">
                <a:effectLst/>
              </a:rPr>
              <a:t>šū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i="1">
                <a:effectLst/>
              </a:rPr>
              <a:t>ę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v</a:t>
            </a:r>
            <a:r>
              <a:rPr lang="lt-LT" altLang="lt-LT" sz="2400" i="1">
                <a:effectLst/>
              </a:rPr>
              <a:t>;  </a:t>
            </a:r>
            <a:r>
              <a:rPr lang="lt-LT" altLang="lt-LT" sz="2400" i="1">
                <a:solidFill>
                  <a:schemeClr val="tx2"/>
                </a:solidFill>
                <a:effectLst/>
              </a:rPr>
              <a:t>tai viršūnė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lt-LT" altLang="lt-LT" sz="2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lt-LT" altLang="lt-LT" sz="2400">
                <a:solidFill>
                  <a:schemeClr val="tx2"/>
                </a:solidFill>
                <a:effectLst/>
              </a:rPr>
              <a:t>(</a:t>
            </a:r>
            <a:r>
              <a:rPr lang="lt-LT" altLang="lt-LT" sz="2400" i="1">
                <a:solidFill>
                  <a:schemeClr val="tx2"/>
                </a:solidFill>
                <a:effectLst/>
              </a:rPr>
              <a:t>arba  </a:t>
            </a:r>
            <a:r>
              <a:rPr lang="lt-LT" altLang="lt-LT" sz="2400">
                <a:solidFill>
                  <a:schemeClr val="tx2"/>
                </a:solidFill>
                <a:effectLst/>
              </a:rPr>
              <a:t>5)</a:t>
            </a:r>
          </a:p>
        </p:txBody>
      </p:sp>
      <p:sp>
        <p:nvSpPr>
          <p:cNvPr id="334361" name="Text Box 537"/>
          <p:cNvSpPr txBox="1">
            <a:spLocks noChangeArrowheads="1"/>
          </p:cNvSpPr>
          <p:nvPr/>
        </p:nvSpPr>
        <p:spPr bwMode="auto">
          <a:xfrm>
            <a:off x="3962400" y="6330950"/>
            <a:ext cx="12192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t-LT" altLang="lt-LT" sz="2400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A=</a:t>
            </a:r>
          </a:p>
        </p:txBody>
      </p:sp>
      <p:grpSp>
        <p:nvGrpSpPr>
          <p:cNvPr id="334362" name="Group 538"/>
          <p:cNvGrpSpPr>
            <a:grpSpLocks/>
          </p:cNvGrpSpPr>
          <p:nvPr/>
        </p:nvGrpSpPr>
        <p:grpSpPr bwMode="auto">
          <a:xfrm>
            <a:off x="1752600" y="2520950"/>
            <a:ext cx="3046413" cy="4235450"/>
            <a:chOff x="1104" y="1338"/>
            <a:chExt cx="1919" cy="2668"/>
          </a:xfrm>
        </p:grpSpPr>
        <p:sp>
          <p:nvSpPr>
            <p:cNvPr id="334363" name="Oval 539"/>
            <p:cNvSpPr>
              <a:spLocks noChangeArrowheads="1"/>
            </p:cNvSpPr>
            <p:nvPr/>
          </p:nvSpPr>
          <p:spPr bwMode="auto">
            <a:xfrm>
              <a:off x="1104" y="1344"/>
              <a:ext cx="192" cy="192"/>
            </a:xfrm>
            <a:prstGeom prst="ellipse">
              <a:avLst/>
            </a:prstGeom>
            <a:noFill/>
            <a:ln w="38100">
              <a:solidFill>
                <a:srgbClr val="EC4B3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334364" name="Text Box 540"/>
            <p:cNvSpPr txBox="1">
              <a:spLocks noChangeArrowheads="1"/>
            </p:cNvSpPr>
            <p:nvPr/>
          </p:nvSpPr>
          <p:spPr bwMode="auto">
            <a:xfrm>
              <a:off x="2916" y="3776"/>
              <a:ext cx="10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cxnSp>
          <p:nvCxnSpPr>
            <p:cNvPr id="334365" name="AutoShape 541"/>
            <p:cNvCxnSpPr>
              <a:cxnSpLocks noChangeShapeType="1"/>
              <a:stCxn id="334364" idx="0"/>
              <a:endCxn id="334363" idx="0"/>
            </p:cNvCxnSpPr>
            <p:nvPr/>
          </p:nvCxnSpPr>
          <p:spPr bwMode="auto">
            <a:xfrm rot="5400000" flipH="1">
              <a:off x="866" y="1672"/>
              <a:ext cx="2438" cy="1769"/>
            </a:xfrm>
            <a:prstGeom prst="bentConnector3">
              <a:avLst>
                <a:gd name="adj1" fmla="val 104713"/>
              </a:avLst>
            </a:prstGeom>
            <a:noFill/>
            <a:ln w="12700">
              <a:solidFill>
                <a:schemeClr val="tx2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4366" name="Group 542"/>
          <p:cNvGrpSpPr>
            <a:grpSpLocks/>
          </p:cNvGrpSpPr>
          <p:nvPr/>
        </p:nvGrpSpPr>
        <p:grpSpPr bwMode="auto">
          <a:xfrm>
            <a:off x="1717675" y="5299075"/>
            <a:ext cx="590550" cy="1193800"/>
            <a:chOff x="1082" y="3094"/>
            <a:chExt cx="372" cy="752"/>
          </a:xfrm>
        </p:grpSpPr>
        <p:sp>
          <p:nvSpPr>
            <p:cNvPr id="334367" name="Text Box 543"/>
            <p:cNvSpPr txBox="1">
              <a:spLocks noChangeArrowheads="1"/>
            </p:cNvSpPr>
            <p:nvPr/>
          </p:nvSpPr>
          <p:spPr bwMode="auto">
            <a:xfrm>
              <a:off x="1082" y="3648"/>
              <a:ext cx="37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000" b="1">
                  <a:solidFill>
                    <a:srgbClr val="A50021"/>
                  </a:solidFill>
                  <a:effectLst/>
                </a:rPr>
                <a:t>max</a:t>
              </a:r>
            </a:p>
          </p:txBody>
        </p:sp>
        <p:sp>
          <p:nvSpPr>
            <p:cNvPr id="334368" name="Oval 544"/>
            <p:cNvSpPr>
              <a:spLocks noChangeArrowheads="1"/>
            </p:cNvSpPr>
            <p:nvPr/>
          </p:nvSpPr>
          <p:spPr bwMode="auto">
            <a:xfrm>
              <a:off x="1104" y="3094"/>
              <a:ext cx="192" cy="192"/>
            </a:xfrm>
            <a:prstGeom prst="ellips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cxnSp>
          <p:nvCxnSpPr>
            <p:cNvPr id="334369" name="AutoShape 545"/>
            <p:cNvCxnSpPr>
              <a:cxnSpLocks noChangeShapeType="1"/>
              <a:stCxn id="334367" idx="0"/>
              <a:endCxn id="334368" idx="4"/>
            </p:cNvCxnSpPr>
            <p:nvPr/>
          </p:nvCxnSpPr>
          <p:spPr bwMode="auto">
            <a:xfrm rot="5400000" flipH="1">
              <a:off x="1056" y="3436"/>
              <a:ext cx="356" cy="68"/>
            </a:xfrm>
            <a:prstGeom prst="bentConnector3">
              <a:avLst>
                <a:gd name="adj1" fmla="val 50843"/>
              </a:avLst>
            </a:prstGeom>
            <a:noFill/>
            <a:ln w="12700">
              <a:solidFill>
                <a:srgbClr val="A5002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4370" name="Text Box 546"/>
          <p:cNvSpPr txBox="1">
            <a:spLocks noChangeArrowheads="1"/>
          </p:cNvSpPr>
          <p:nvPr/>
        </p:nvSpPr>
        <p:spPr bwMode="auto">
          <a:xfrm>
            <a:off x="0" y="1700213"/>
            <a:ext cx="91027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i="1">
                <a:effectLst/>
                <a:cs typeface="Times New Roman" panose="02020603050405020304" pitchFamily="18" charset="0"/>
              </a:rPr>
              <a:t>Iš grafo pašalin</a:t>
            </a:r>
            <a:r>
              <a:rPr lang="lt-LT" altLang="lt-LT" sz="2400" i="1">
                <a:effectLst/>
              </a:rPr>
              <a:t>ame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vir</a:t>
            </a:r>
            <a:r>
              <a:rPr lang="lt-LT" altLang="lt-LT" sz="2400" i="1">
                <a:effectLst/>
              </a:rPr>
              <a:t>šū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i="1">
                <a:effectLst/>
              </a:rPr>
              <a:t>ę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i="1">
                <a:effectLst/>
              </a:rPr>
              <a:t>ir jai gretimas viršūnes</a:t>
            </a:r>
            <a:r>
              <a:rPr lang="lt-LT" altLang="lt-LT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4, 5, 7, 8</a:t>
            </a:r>
          </a:p>
        </p:txBody>
      </p:sp>
      <p:grpSp>
        <p:nvGrpSpPr>
          <p:cNvPr id="334371" name="Group 547"/>
          <p:cNvGrpSpPr>
            <a:grpSpLocks/>
          </p:cNvGrpSpPr>
          <p:nvPr/>
        </p:nvGrpSpPr>
        <p:grpSpPr bwMode="auto">
          <a:xfrm>
            <a:off x="5410200" y="2673350"/>
            <a:ext cx="3124200" cy="3048000"/>
            <a:chOff x="3408" y="1440"/>
            <a:chExt cx="1968" cy="1920"/>
          </a:xfrm>
        </p:grpSpPr>
        <p:sp>
          <p:nvSpPr>
            <p:cNvPr id="334372" name="Oval 548"/>
            <p:cNvSpPr>
              <a:spLocks noChangeArrowheads="1"/>
            </p:cNvSpPr>
            <p:nvPr/>
          </p:nvSpPr>
          <p:spPr bwMode="auto">
            <a:xfrm>
              <a:off x="5232" y="2736"/>
              <a:ext cx="144" cy="144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334373" name="Group 549"/>
            <p:cNvGrpSpPr>
              <a:grpSpLocks/>
            </p:cNvGrpSpPr>
            <p:nvPr/>
          </p:nvGrpSpPr>
          <p:grpSpPr bwMode="auto">
            <a:xfrm>
              <a:off x="3408" y="2688"/>
              <a:ext cx="192" cy="192"/>
              <a:chOff x="5184" y="3360"/>
              <a:chExt cx="144" cy="144"/>
            </a:xfrm>
          </p:grpSpPr>
          <p:sp>
            <p:nvSpPr>
              <p:cNvPr id="334374" name="Line 550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334375" name="Line 551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334376" name="Group 552"/>
            <p:cNvGrpSpPr>
              <a:grpSpLocks/>
            </p:cNvGrpSpPr>
            <p:nvPr/>
          </p:nvGrpSpPr>
          <p:grpSpPr bwMode="auto">
            <a:xfrm>
              <a:off x="4704" y="1440"/>
              <a:ext cx="192" cy="192"/>
              <a:chOff x="5184" y="3360"/>
              <a:chExt cx="144" cy="144"/>
            </a:xfrm>
          </p:grpSpPr>
          <p:sp>
            <p:nvSpPr>
              <p:cNvPr id="334377" name="Line 553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334378" name="Line 554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334379" name="Group 555"/>
            <p:cNvGrpSpPr>
              <a:grpSpLocks/>
            </p:cNvGrpSpPr>
            <p:nvPr/>
          </p:nvGrpSpPr>
          <p:grpSpPr bwMode="auto">
            <a:xfrm>
              <a:off x="3936" y="3168"/>
              <a:ext cx="192" cy="192"/>
              <a:chOff x="5184" y="3360"/>
              <a:chExt cx="144" cy="144"/>
            </a:xfrm>
          </p:grpSpPr>
          <p:sp>
            <p:nvSpPr>
              <p:cNvPr id="334380" name="Line 556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334381" name="Line 557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334382" name="Group 558"/>
            <p:cNvGrpSpPr>
              <a:grpSpLocks/>
            </p:cNvGrpSpPr>
            <p:nvPr/>
          </p:nvGrpSpPr>
          <p:grpSpPr bwMode="auto">
            <a:xfrm>
              <a:off x="3936" y="1440"/>
              <a:ext cx="192" cy="192"/>
              <a:chOff x="5184" y="3360"/>
              <a:chExt cx="144" cy="144"/>
            </a:xfrm>
          </p:grpSpPr>
          <p:sp>
            <p:nvSpPr>
              <p:cNvPr id="334383" name="Line 559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334384" name="Line 560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</p:grpSp>
      <p:grpSp>
        <p:nvGrpSpPr>
          <p:cNvPr id="334385" name="Group 561"/>
          <p:cNvGrpSpPr>
            <a:grpSpLocks/>
          </p:cNvGrpSpPr>
          <p:nvPr/>
        </p:nvGrpSpPr>
        <p:grpSpPr bwMode="auto">
          <a:xfrm>
            <a:off x="5486400" y="3435350"/>
            <a:ext cx="3124200" cy="2362200"/>
            <a:chOff x="3456" y="1920"/>
            <a:chExt cx="1968" cy="1488"/>
          </a:xfrm>
        </p:grpSpPr>
        <p:grpSp>
          <p:nvGrpSpPr>
            <p:cNvPr id="334386" name="Group 562"/>
            <p:cNvGrpSpPr>
              <a:grpSpLocks/>
            </p:cNvGrpSpPr>
            <p:nvPr/>
          </p:nvGrpSpPr>
          <p:grpSpPr bwMode="auto">
            <a:xfrm>
              <a:off x="3456" y="1920"/>
              <a:ext cx="192" cy="192"/>
              <a:chOff x="5184" y="3360"/>
              <a:chExt cx="144" cy="144"/>
            </a:xfrm>
          </p:grpSpPr>
          <p:sp>
            <p:nvSpPr>
              <p:cNvPr id="334387" name="Line 563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334388" name="Line 564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grpSp>
          <p:nvGrpSpPr>
            <p:cNvPr id="334389" name="Group 565"/>
            <p:cNvGrpSpPr>
              <a:grpSpLocks/>
            </p:cNvGrpSpPr>
            <p:nvPr/>
          </p:nvGrpSpPr>
          <p:grpSpPr bwMode="auto">
            <a:xfrm>
              <a:off x="4656" y="3216"/>
              <a:ext cx="192" cy="192"/>
              <a:chOff x="5184" y="3360"/>
              <a:chExt cx="144" cy="144"/>
            </a:xfrm>
          </p:grpSpPr>
          <p:sp>
            <p:nvSpPr>
              <p:cNvPr id="334390" name="Line 566"/>
              <p:cNvSpPr>
                <a:spLocks noChangeShapeType="1"/>
              </p:cNvSpPr>
              <p:nvPr/>
            </p:nvSpPr>
            <p:spPr bwMode="auto">
              <a:xfrm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  <p:sp>
            <p:nvSpPr>
              <p:cNvPr id="334391" name="Line 567"/>
              <p:cNvSpPr>
                <a:spLocks noChangeShapeType="1"/>
              </p:cNvSpPr>
              <p:nvPr/>
            </p:nvSpPr>
            <p:spPr bwMode="auto">
              <a:xfrm rot="16345171" flipH="1">
                <a:off x="518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lt-LT"/>
              </a:p>
            </p:txBody>
          </p:sp>
        </p:grpSp>
        <p:sp>
          <p:nvSpPr>
            <p:cNvPr id="334392" name="Oval 568"/>
            <p:cNvSpPr>
              <a:spLocks noChangeArrowheads="1"/>
            </p:cNvSpPr>
            <p:nvPr/>
          </p:nvSpPr>
          <p:spPr bwMode="auto">
            <a:xfrm>
              <a:off x="5280" y="1968"/>
              <a:ext cx="144" cy="144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grpSp>
        <p:nvGrpSpPr>
          <p:cNvPr id="334393" name="Group 569"/>
          <p:cNvGrpSpPr>
            <a:grpSpLocks/>
          </p:cNvGrpSpPr>
          <p:nvPr/>
        </p:nvGrpSpPr>
        <p:grpSpPr bwMode="auto">
          <a:xfrm>
            <a:off x="1371600" y="2511425"/>
            <a:ext cx="3654425" cy="4235450"/>
            <a:chOff x="864" y="1338"/>
            <a:chExt cx="2302" cy="2668"/>
          </a:xfrm>
        </p:grpSpPr>
        <p:sp>
          <p:nvSpPr>
            <p:cNvPr id="334394" name="Text Box 570"/>
            <p:cNvSpPr txBox="1">
              <a:spLocks noChangeArrowheads="1"/>
            </p:cNvSpPr>
            <p:nvPr/>
          </p:nvSpPr>
          <p:spPr bwMode="auto">
            <a:xfrm>
              <a:off x="3059" y="3776"/>
              <a:ext cx="10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4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34395" name="Oval 571"/>
            <p:cNvSpPr>
              <a:spLocks noChangeArrowheads="1"/>
            </p:cNvSpPr>
            <p:nvPr/>
          </p:nvSpPr>
          <p:spPr bwMode="auto">
            <a:xfrm>
              <a:off x="864" y="1344"/>
              <a:ext cx="192" cy="192"/>
            </a:xfrm>
            <a:prstGeom prst="ellipse">
              <a:avLst/>
            </a:prstGeom>
            <a:noFill/>
            <a:ln w="38100">
              <a:solidFill>
                <a:srgbClr val="EC4B3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cxnSp>
          <p:nvCxnSpPr>
            <p:cNvPr id="334396" name="AutoShape 572"/>
            <p:cNvCxnSpPr>
              <a:cxnSpLocks noChangeShapeType="1"/>
              <a:stCxn id="334394" idx="0"/>
              <a:endCxn id="334395" idx="0"/>
            </p:cNvCxnSpPr>
            <p:nvPr/>
          </p:nvCxnSpPr>
          <p:spPr bwMode="auto">
            <a:xfrm rot="5400000" flipH="1">
              <a:off x="817" y="1481"/>
              <a:ext cx="2438" cy="2152"/>
            </a:xfrm>
            <a:prstGeom prst="bentConnector3">
              <a:avLst>
                <a:gd name="adj1" fmla="val 108528"/>
              </a:avLst>
            </a:prstGeom>
            <a:noFill/>
            <a:ln w="12700">
              <a:solidFill>
                <a:schemeClr val="tx2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4397" name="Group 573"/>
          <p:cNvGrpSpPr>
            <a:grpSpLocks/>
          </p:cNvGrpSpPr>
          <p:nvPr/>
        </p:nvGrpSpPr>
        <p:grpSpPr bwMode="auto">
          <a:xfrm>
            <a:off x="1336675" y="5589588"/>
            <a:ext cx="590550" cy="1212850"/>
            <a:chOff x="1082" y="3094"/>
            <a:chExt cx="372" cy="748"/>
          </a:xfrm>
        </p:grpSpPr>
        <p:sp>
          <p:nvSpPr>
            <p:cNvPr id="334398" name="Text Box 574"/>
            <p:cNvSpPr txBox="1">
              <a:spLocks noChangeArrowheads="1"/>
            </p:cNvSpPr>
            <p:nvPr/>
          </p:nvSpPr>
          <p:spPr bwMode="auto">
            <a:xfrm>
              <a:off x="1082" y="3648"/>
              <a:ext cx="372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t-LT" altLang="lt-LT" sz="2000" b="1">
                  <a:solidFill>
                    <a:srgbClr val="A50021"/>
                  </a:solidFill>
                  <a:effectLst/>
                </a:rPr>
                <a:t>max</a:t>
              </a:r>
            </a:p>
          </p:txBody>
        </p:sp>
        <p:sp>
          <p:nvSpPr>
            <p:cNvPr id="334399" name="Oval 575"/>
            <p:cNvSpPr>
              <a:spLocks noChangeArrowheads="1"/>
            </p:cNvSpPr>
            <p:nvPr/>
          </p:nvSpPr>
          <p:spPr bwMode="auto">
            <a:xfrm>
              <a:off x="1104" y="3094"/>
              <a:ext cx="192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cxnSp>
          <p:nvCxnSpPr>
            <p:cNvPr id="334400" name="AutoShape 576"/>
            <p:cNvCxnSpPr>
              <a:cxnSpLocks noChangeShapeType="1"/>
              <a:stCxn id="334398" idx="0"/>
              <a:endCxn id="334399" idx="4"/>
            </p:cNvCxnSpPr>
            <p:nvPr/>
          </p:nvCxnSpPr>
          <p:spPr bwMode="auto">
            <a:xfrm rot="5400000" flipH="1">
              <a:off x="1056" y="3436"/>
              <a:ext cx="356" cy="68"/>
            </a:xfrm>
            <a:prstGeom prst="bentConnector3">
              <a:avLst>
                <a:gd name="adj1" fmla="val 50843"/>
              </a:avLst>
            </a:prstGeom>
            <a:noFill/>
            <a:ln w="12700">
              <a:solidFill>
                <a:srgbClr val="A5002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4401" name="Group 577"/>
          <p:cNvGrpSpPr>
            <a:grpSpLocks/>
          </p:cNvGrpSpPr>
          <p:nvPr/>
        </p:nvGrpSpPr>
        <p:grpSpPr bwMode="auto">
          <a:xfrm>
            <a:off x="762000" y="3130550"/>
            <a:ext cx="3733800" cy="2133600"/>
            <a:chOff x="480" y="1728"/>
            <a:chExt cx="2352" cy="1344"/>
          </a:xfrm>
        </p:grpSpPr>
        <p:sp>
          <p:nvSpPr>
            <p:cNvPr id="334402" name="Line 578"/>
            <p:cNvSpPr>
              <a:spLocks noChangeShapeType="1"/>
            </p:cNvSpPr>
            <p:nvPr/>
          </p:nvSpPr>
          <p:spPr bwMode="auto">
            <a:xfrm>
              <a:off x="480" y="1824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334403" name="Line 579"/>
            <p:cNvSpPr>
              <a:spLocks noChangeShapeType="1"/>
            </p:cNvSpPr>
            <p:nvPr/>
          </p:nvSpPr>
          <p:spPr bwMode="auto">
            <a:xfrm>
              <a:off x="480" y="2208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334404" name="Line 580"/>
            <p:cNvSpPr>
              <a:spLocks noChangeShapeType="1"/>
            </p:cNvSpPr>
            <p:nvPr/>
          </p:nvSpPr>
          <p:spPr bwMode="auto">
            <a:xfrm>
              <a:off x="480" y="2400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334405" name="Line 581"/>
            <p:cNvSpPr>
              <a:spLocks noChangeShapeType="1"/>
            </p:cNvSpPr>
            <p:nvPr/>
          </p:nvSpPr>
          <p:spPr bwMode="auto">
            <a:xfrm>
              <a:off x="480" y="2784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334406" name="Line 582"/>
            <p:cNvSpPr>
              <a:spLocks noChangeShapeType="1"/>
            </p:cNvSpPr>
            <p:nvPr/>
          </p:nvSpPr>
          <p:spPr bwMode="auto">
            <a:xfrm>
              <a:off x="480" y="2999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334407" name="Oval 583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334408" name="Oval 584"/>
            <p:cNvSpPr>
              <a:spLocks noChangeArrowheads="1"/>
            </p:cNvSpPr>
            <p:nvPr/>
          </p:nvSpPr>
          <p:spPr bwMode="auto">
            <a:xfrm>
              <a:off x="1104" y="2688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334409" name="Oval 585"/>
            <p:cNvSpPr>
              <a:spLocks noChangeArrowheads="1"/>
            </p:cNvSpPr>
            <p:nvPr/>
          </p:nvSpPr>
          <p:spPr bwMode="auto">
            <a:xfrm>
              <a:off x="1104" y="2304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334410" name="Oval 586"/>
            <p:cNvSpPr>
              <a:spLocks noChangeArrowheads="1"/>
            </p:cNvSpPr>
            <p:nvPr/>
          </p:nvSpPr>
          <p:spPr bwMode="auto">
            <a:xfrm>
              <a:off x="1104" y="2112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334411" name="Oval 587"/>
            <p:cNvSpPr>
              <a:spLocks noChangeArrowheads="1"/>
            </p:cNvSpPr>
            <p:nvPr/>
          </p:nvSpPr>
          <p:spPr bwMode="auto">
            <a:xfrm>
              <a:off x="1104" y="1728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</p:grpSp>
      <p:sp>
        <p:nvSpPr>
          <p:cNvPr id="334412" name="AutoShape 588"/>
          <p:cNvSpPr>
            <a:spLocks noChangeArrowheads="1"/>
          </p:cNvSpPr>
          <p:nvPr/>
        </p:nvSpPr>
        <p:spPr bwMode="auto">
          <a:xfrm>
            <a:off x="1476375" y="692150"/>
            <a:ext cx="7667625" cy="1135063"/>
          </a:xfrm>
          <a:prstGeom prst="wedgeEllipseCallout">
            <a:avLst>
              <a:gd name="adj1" fmla="val -33106"/>
              <a:gd name="adj2" fmla="val 12380"/>
            </a:avLst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lt-LT" altLang="lt-LT" sz="2400" i="1">
                <a:effectLst/>
                <a:cs typeface="Times New Roman" panose="02020603050405020304" pitchFamily="18" charset="0"/>
              </a:rPr>
              <a:t>Rasti </a:t>
            </a:r>
            <a:r>
              <a:rPr lang="lt-LT" altLang="lt-LT" sz="2400" i="1">
                <a:effectLst/>
              </a:rPr>
              <a:t>likusiame grafe didž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iausio laipsnio vir</a:t>
            </a:r>
            <a:r>
              <a:rPr lang="lt-LT" altLang="lt-LT" sz="2400" i="1">
                <a:effectLst/>
              </a:rPr>
              <a:t>šū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i="1">
                <a:effectLst/>
              </a:rPr>
              <a:t>ę </a:t>
            </a:r>
            <a:r>
              <a:rPr lang="lt-LT" altLang="lt-LT" sz="2400" i="1">
                <a:solidFill>
                  <a:schemeClr val="tx2"/>
                </a:solidFill>
                <a:effectLst/>
              </a:rPr>
              <a:t>tai viršūnė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34413" name="Text Box 589"/>
          <p:cNvSpPr txBox="1">
            <a:spLocks noChangeArrowheads="1"/>
          </p:cNvSpPr>
          <p:nvPr/>
        </p:nvSpPr>
        <p:spPr bwMode="auto">
          <a:xfrm>
            <a:off x="755650" y="5589588"/>
            <a:ext cx="373380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lt-LT" altLang="lt-LT" sz="1700" b="1">
                <a:solidFill>
                  <a:srgbClr val="EC4B3A"/>
                </a:solidFill>
                <a:effectLst/>
              </a:rPr>
              <a:t>          3    0     2     1    2     2     1    1</a:t>
            </a:r>
          </a:p>
        </p:txBody>
      </p:sp>
      <p:sp>
        <p:nvSpPr>
          <p:cNvPr id="334414" name="Text Box 590"/>
          <p:cNvSpPr txBox="1">
            <a:spLocks noChangeArrowheads="1"/>
          </p:cNvSpPr>
          <p:nvPr/>
        </p:nvSpPr>
        <p:spPr bwMode="auto">
          <a:xfrm>
            <a:off x="0" y="1700213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i="1">
                <a:effectLst/>
                <a:cs typeface="Times New Roman" panose="02020603050405020304" pitchFamily="18" charset="0"/>
              </a:rPr>
              <a:t>Iš grafo pašalin</a:t>
            </a:r>
            <a:r>
              <a:rPr lang="lt-LT" altLang="lt-LT" sz="2400" i="1">
                <a:effectLst/>
              </a:rPr>
              <a:t>ame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vir</a:t>
            </a:r>
            <a:r>
              <a:rPr lang="lt-LT" altLang="lt-LT" sz="2400" i="1">
                <a:effectLst/>
              </a:rPr>
              <a:t>šū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n</a:t>
            </a:r>
            <a:r>
              <a:rPr lang="lt-LT" altLang="lt-LT" sz="2400" i="1">
                <a:effectLst/>
              </a:rPr>
              <a:t>ę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lt-LT" altLang="lt-LT" sz="2400" i="1">
                <a:effectLst/>
                <a:cs typeface="Times New Roman" panose="02020603050405020304" pitchFamily="18" charset="0"/>
              </a:rPr>
              <a:t> </a:t>
            </a:r>
            <a:r>
              <a:rPr lang="lt-LT" altLang="lt-LT" sz="2400" i="1">
                <a:effectLst/>
              </a:rPr>
              <a:t>ir jai gretimas viršūnes</a:t>
            </a:r>
            <a:r>
              <a:rPr lang="lt-LT" altLang="lt-LT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, </a:t>
            </a:r>
            <a:r>
              <a:rPr lang="lt-LT" altLang="lt-LT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grpSp>
        <p:nvGrpSpPr>
          <p:cNvPr id="334415" name="Group 591"/>
          <p:cNvGrpSpPr>
            <a:grpSpLocks/>
          </p:cNvGrpSpPr>
          <p:nvPr/>
        </p:nvGrpSpPr>
        <p:grpSpPr bwMode="auto">
          <a:xfrm>
            <a:off x="762000" y="2825750"/>
            <a:ext cx="3733800" cy="1828800"/>
            <a:chOff x="480" y="1536"/>
            <a:chExt cx="2352" cy="1152"/>
          </a:xfrm>
        </p:grpSpPr>
        <p:sp>
          <p:nvSpPr>
            <p:cNvPr id="334416" name="Oval 592"/>
            <p:cNvSpPr>
              <a:spLocks noChangeArrowheads="1"/>
            </p:cNvSpPr>
            <p:nvPr/>
          </p:nvSpPr>
          <p:spPr bwMode="auto">
            <a:xfrm>
              <a:off x="864" y="1536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334417" name="Line 593"/>
            <p:cNvSpPr>
              <a:spLocks noChangeShapeType="1"/>
            </p:cNvSpPr>
            <p:nvPr/>
          </p:nvSpPr>
          <p:spPr bwMode="auto">
            <a:xfrm>
              <a:off x="480" y="1632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334418" name="Oval 594"/>
            <p:cNvSpPr>
              <a:spLocks noChangeArrowheads="1"/>
            </p:cNvSpPr>
            <p:nvPr/>
          </p:nvSpPr>
          <p:spPr bwMode="auto">
            <a:xfrm>
              <a:off x="864" y="1920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334419" name="Oval 595"/>
            <p:cNvSpPr>
              <a:spLocks noChangeArrowheads="1"/>
            </p:cNvSpPr>
            <p:nvPr/>
          </p:nvSpPr>
          <p:spPr bwMode="auto">
            <a:xfrm>
              <a:off x="864" y="2496"/>
              <a:ext cx="192" cy="192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sp>
          <p:nvSpPr>
            <p:cNvPr id="334420" name="Line 596"/>
            <p:cNvSpPr>
              <a:spLocks noChangeShapeType="1"/>
            </p:cNvSpPr>
            <p:nvPr/>
          </p:nvSpPr>
          <p:spPr bwMode="auto">
            <a:xfrm>
              <a:off x="480" y="2016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  <p:sp>
          <p:nvSpPr>
            <p:cNvPr id="334421" name="Line 597"/>
            <p:cNvSpPr>
              <a:spLocks noChangeShapeType="1"/>
            </p:cNvSpPr>
            <p:nvPr/>
          </p:nvSpPr>
          <p:spPr bwMode="auto">
            <a:xfrm>
              <a:off x="480" y="2592"/>
              <a:ext cx="235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t-LT"/>
            </a:p>
          </p:txBody>
        </p:sp>
      </p:grpSp>
      <p:sp>
        <p:nvSpPr>
          <p:cNvPr id="334422" name="Text Box 598"/>
          <p:cNvSpPr txBox="1">
            <a:spLocks noChangeArrowheads="1"/>
          </p:cNvSpPr>
          <p:nvPr/>
        </p:nvSpPr>
        <p:spPr bwMode="auto">
          <a:xfrm>
            <a:off x="0" y="1700213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400" i="1">
                <a:effectLst/>
              </a:rPr>
              <a:t>Grafe neliko viršūnių (visos padengtos). </a:t>
            </a:r>
            <a:r>
              <a:rPr lang="lt-LT" altLang="lt-LT" sz="2400" b="1" i="1">
                <a:solidFill>
                  <a:schemeClr val="tx2"/>
                </a:solidFill>
                <a:effectLst/>
              </a:rPr>
              <a:t>Dominavimo sk. 2</a:t>
            </a:r>
            <a:endParaRPr lang="lt-LT" altLang="lt-LT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 nodeType="withEffect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5" dur="500"/>
                                        <p:tgtEl>
                                          <p:spTgt spid="33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30" dur="500"/>
                                        <p:tgtEl>
                                          <p:spTgt spid="33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3" dur="500"/>
                                        <p:tgtEl>
                                          <p:spTgt spid="33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56" dur="500"/>
                                        <p:tgtEl>
                                          <p:spTgt spid="33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1" dur="500"/>
                                        <p:tgtEl>
                                          <p:spTgt spid="33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4" dur="500"/>
                                        <p:tgtEl>
                                          <p:spTgt spid="33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324" grpId="0" animBg="1" autoUpdateAnimBg="0"/>
      <p:bldP spid="334324" grpId="1" animBg="1"/>
      <p:bldP spid="334325" grpId="0" animBg="1" autoUpdateAnimBg="0"/>
      <p:bldP spid="334360" grpId="0" animBg="1" autoUpdateAnimBg="0"/>
      <p:bldP spid="334361" grpId="0" animBg="1" autoUpdateAnimBg="0"/>
      <p:bldP spid="334370" grpId="0" animBg="1" autoUpdateAnimBg="0"/>
      <p:bldP spid="334412" grpId="0" animBg="1" autoUpdateAnimBg="0"/>
      <p:bldP spid="334413" grpId="0" autoUpdateAnimBg="0"/>
      <p:bldP spid="334414" grpId="0" animBg="1" autoUpdateAnimBg="0"/>
      <p:bldP spid="33442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9123-A594-4580-BCF5-3EDC920D450B}" type="slidenum">
              <a:rPr lang="lt-LT" altLang="lt-LT"/>
              <a:pPr/>
              <a:t>36</a:t>
            </a:fld>
            <a:endParaRPr lang="lt-LT" altLang="lt-LT"/>
          </a:p>
        </p:txBody>
      </p:sp>
      <p:sp>
        <p:nvSpPr>
          <p:cNvPr id="88076" name="AutoShap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 sz="2800" b="1"/>
              <a:t>“Godus” algoritmas neapskaičiuoja mažiausiosios dominuojančiosios aibės</a:t>
            </a:r>
          </a:p>
        </p:txBody>
      </p:sp>
      <p:sp>
        <p:nvSpPr>
          <p:cNvPr id="8807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2198688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t-LT" altLang="lt-LT" sz="2800"/>
              <a:t>Pavyzdys 2</a:t>
            </a:r>
            <a:endParaRPr lang="lt-LT" altLang="lt-LT" sz="2400"/>
          </a:p>
          <a:p>
            <a:pPr algn="just">
              <a:spcBef>
                <a:spcPct val="0"/>
              </a:spcBef>
              <a:buFontTx/>
              <a:buNone/>
            </a:pPr>
            <a:r>
              <a:rPr lang="lt-LT" altLang="lt-LT" sz="2400"/>
              <a:t>Algoritmas </a:t>
            </a:r>
            <a:r>
              <a:rPr lang="lt-LT" altLang="lt-LT" sz="2400" b="1"/>
              <a:t>visada apskaičiuos minimaliąją dominuojančiąją aibę, tačiau ji ne visada bus mažiausioji.</a:t>
            </a:r>
            <a:r>
              <a:rPr lang="lt-LT" altLang="lt-LT" sz="2400"/>
              <a:t> Šiam grafui mažiausioji dominuojančioji aibė yra {6,7,8,9,10}, o pagal algoritmą apskaičiuota minimalioji dominuojančioji aibė yra {11,12,13,1,2,3,4,5}.</a:t>
            </a:r>
          </a:p>
        </p:txBody>
      </p:sp>
      <p:sp>
        <p:nvSpPr>
          <p:cNvPr id="88078" name="AutoShape 14"/>
          <p:cNvSpPr>
            <a:spLocks noChangeAspect="1" noChangeArrowheads="1" noTextEdit="1"/>
          </p:cNvSpPr>
          <p:nvPr/>
        </p:nvSpPr>
        <p:spPr bwMode="auto">
          <a:xfrm>
            <a:off x="1357313" y="4268788"/>
            <a:ext cx="6170612" cy="25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grpSp>
        <p:nvGrpSpPr>
          <p:cNvPr id="88082" name="Group 18"/>
          <p:cNvGrpSpPr>
            <a:grpSpLocks/>
          </p:cNvGrpSpPr>
          <p:nvPr/>
        </p:nvGrpSpPr>
        <p:grpSpPr bwMode="auto">
          <a:xfrm>
            <a:off x="4271963" y="4502150"/>
            <a:ext cx="120650" cy="944563"/>
            <a:chOff x="2679" y="2715"/>
            <a:chExt cx="78" cy="595"/>
          </a:xfrm>
        </p:grpSpPr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2716" y="2744"/>
              <a:ext cx="1" cy="566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081" name="Oval 17"/>
            <p:cNvSpPr>
              <a:spLocks noChangeArrowheads="1"/>
            </p:cNvSpPr>
            <p:nvPr/>
          </p:nvSpPr>
          <p:spPr bwMode="auto">
            <a:xfrm>
              <a:off x="2679" y="2715"/>
              <a:ext cx="78" cy="6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085" name="Group 21"/>
          <p:cNvGrpSpPr>
            <a:grpSpLocks/>
          </p:cNvGrpSpPr>
          <p:nvPr/>
        </p:nvGrpSpPr>
        <p:grpSpPr bwMode="auto">
          <a:xfrm>
            <a:off x="4271963" y="5411788"/>
            <a:ext cx="120650" cy="1182687"/>
            <a:chOff x="2679" y="3288"/>
            <a:chExt cx="78" cy="745"/>
          </a:xfrm>
        </p:grpSpPr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>
              <a:off x="2716" y="3316"/>
              <a:ext cx="1" cy="71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084" name="Oval 20"/>
            <p:cNvSpPr>
              <a:spLocks noChangeArrowheads="1"/>
            </p:cNvSpPr>
            <p:nvPr/>
          </p:nvSpPr>
          <p:spPr bwMode="auto">
            <a:xfrm>
              <a:off x="2679" y="3288"/>
              <a:ext cx="78" cy="5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088" name="Group 24"/>
          <p:cNvGrpSpPr>
            <a:grpSpLocks/>
          </p:cNvGrpSpPr>
          <p:nvPr/>
        </p:nvGrpSpPr>
        <p:grpSpPr bwMode="auto">
          <a:xfrm>
            <a:off x="4364038" y="5500688"/>
            <a:ext cx="1439862" cy="1128712"/>
            <a:chOff x="2716" y="3344"/>
            <a:chExt cx="930" cy="711"/>
          </a:xfrm>
        </p:grpSpPr>
        <p:sp>
          <p:nvSpPr>
            <p:cNvPr id="88086" name="Line 22"/>
            <p:cNvSpPr>
              <a:spLocks noChangeShapeType="1"/>
            </p:cNvSpPr>
            <p:nvPr/>
          </p:nvSpPr>
          <p:spPr bwMode="auto">
            <a:xfrm>
              <a:off x="2716" y="3344"/>
              <a:ext cx="889" cy="68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087" name="Oval 23"/>
            <p:cNvSpPr>
              <a:spLocks noChangeArrowheads="1"/>
            </p:cNvSpPr>
            <p:nvPr/>
          </p:nvSpPr>
          <p:spPr bwMode="auto">
            <a:xfrm>
              <a:off x="3568" y="3996"/>
              <a:ext cx="78" cy="5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091" name="Group 27"/>
          <p:cNvGrpSpPr>
            <a:grpSpLocks/>
          </p:cNvGrpSpPr>
          <p:nvPr/>
        </p:nvGrpSpPr>
        <p:grpSpPr bwMode="auto">
          <a:xfrm>
            <a:off x="4321175" y="5510213"/>
            <a:ext cx="1406525" cy="1106487"/>
            <a:chOff x="2690" y="3350"/>
            <a:chExt cx="908" cy="697"/>
          </a:xfrm>
        </p:grpSpPr>
        <p:sp>
          <p:nvSpPr>
            <p:cNvPr id="88089" name="Line 25"/>
            <p:cNvSpPr>
              <a:spLocks noChangeShapeType="1"/>
            </p:cNvSpPr>
            <p:nvPr/>
          </p:nvSpPr>
          <p:spPr bwMode="auto">
            <a:xfrm flipH="1">
              <a:off x="2727" y="3350"/>
              <a:ext cx="871" cy="666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090" name="Oval 26"/>
            <p:cNvSpPr>
              <a:spLocks noChangeArrowheads="1"/>
            </p:cNvSpPr>
            <p:nvPr/>
          </p:nvSpPr>
          <p:spPr bwMode="auto">
            <a:xfrm>
              <a:off x="2690" y="3987"/>
              <a:ext cx="78" cy="6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094" name="Group 30"/>
          <p:cNvGrpSpPr>
            <a:grpSpLocks/>
          </p:cNvGrpSpPr>
          <p:nvPr/>
        </p:nvGrpSpPr>
        <p:grpSpPr bwMode="auto">
          <a:xfrm>
            <a:off x="5730875" y="4524375"/>
            <a:ext cx="120650" cy="944563"/>
            <a:chOff x="3598" y="2729"/>
            <a:chExt cx="78" cy="595"/>
          </a:xfrm>
        </p:grpSpPr>
        <p:sp>
          <p:nvSpPr>
            <p:cNvPr id="88092" name="Line 28"/>
            <p:cNvSpPr>
              <a:spLocks noChangeShapeType="1"/>
            </p:cNvSpPr>
            <p:nvPr/>
          </p:nvSpPr>
          <p:spPr bwMode="auto">
            <a:xfrm>
              <a:off x="3635" y="2758"/>
              <a:ext cx="1" cy="566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093" name="Oval 29"/>
            <p:cNvSpPr>
              <a:spLocks noChangeArrowheads="1"/>
            </p:cNvSpPr>
            <p:nvPr/>
          </p:nvSpPr>
          <p:spPr bwMode="auto">
            <a:xfrm>
              <a:off x="3598" y="2729"/>
              <a:ext cx="78" cy="6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097" name="Group 33"/>
          <p:cNvGrpSpPr>
            <a:grpSpLocks/>
          </p:cNvGrpSpPr>
          <p:nvPr/>
        </p:nvGrpSpPr>
        <p:grpSpPr bwMode="auto">
          <a:xfrm>
            <a:off x="5713413" y="5434013"/>
            <a:ext cx="120650" cy="1168400"/>
            <a:chOff x="3587" y="3302"/>
            <a:chExt cx="78" cy="736"/>
          </a:xfrm>
        </p:grpSpPr>
        <p:sp>
          <p:nvSpPr>
            <p:cNvPr id="88095" name="Line 31"/>
            <p:cNvSpPr>
              <a:spLocks noChangeShapeType="1"/>
            </p:cNvSpPr>
            <p:nvPr/>
          </p:nvSpPr>
          <p:spPr bwMode="auto">
            <a:xfrm>
              <a:off x="3624" y="3330"/>
              <a:ext cx="1" cy="70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096" name="Oval 32"/>
            <p:cNvSpPr>
              <a:spLocks noChangeArrowheads="1"/>
            </p:cNvSpPr>
            <p:nvPr/>
          </p:nvSpPr>
          <p:spPr bwMode="auto">
            <a:xfrm>
              <a:off x="3587" y="3302"/>
              <a:ext cx="78" cy="5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100" name="Group 36"/>
          <p:cNvGrpSpPr>
            <a:grpSpLocks/>
          </p:cNvGrpSpPr>
          <p:nvPr/>
        </p:nvGrpSpPr>
        <p:grpSpPr bwMode="auto">
          <a:xfrm>
            <a:off x="6861175" y="4524375"/>
            <a:ext cx="119063" cy="944563"/>
            <a:chOff x="4310" y="2729"/>
            <a:chExt cx="77" cy="595"/>
          </a:xfrm>
        </p:grpSpPr>
        <p:sp>
          <p:nvSpPr>
            <p:cNvPr id="88098" name="Line 34"/>
            <p:cNvSpPr>
              <a:spLocks noChangeShapeType="1"/>
            </p:cNvSpPr>
            <p:nvPr/>
          </p:nvSpPr>
          <p:spPr bwMode="auto">
            <a:xfrm>
              <a:off x="4347" y="2758"/>
              <a:ext cx="1" cy="566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099" name="Oval 35"/>
            <p:cNvSpPr>
              <a:spLocks noChangeArrowheads="1"/>
            </p:cNvSpPr>
            <p:nvPr/>
          </p:nvSpPr>
          <p:spPr bwMode="auto">
            <a:xfrm>
              <a:off x="4310" y="2729"/>
              <a:ext cx="77" cy="6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103" name="Group 39"/>
          <p:cNvGrpSpPr>
            <a:grpSpLocks/>
          </p:cNvGrpSpPr>
          <p:nvPr/>
        </p:nvGrpSpPr>
        <p:grpSpPr bwMode="auto">
          <a:xfrm>
            <a:off x="4391025" y="5419725"/>
            <a:ext cx="2578100" cy="1182688"/>
            <a:chOff x="2716" y="3293"/>
            <a:chExt cx="1664" cy="745"/>
          </a:xfrm>
        </p:grpSpPr>
        <p:sp>
          <p:nvSpPr>
            <p:cNvPr id="88101" name="Line 37"/>
            <p:cNvSpPr>
              <a:spLocks noChangeShapeType="1"/>
            </p:cNvSpPr>
            <p:nvPr/>
          </p:nvSpPr>
          <p:spPr bwMode="auto">
            <a:xfrm flipV="1">
              <a:off x="2716" y="3322"/>
              <a:ext cx="1623" cy="716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102" name="Oval 38"/>
            <p:cNvSpPr>
              <a:spLocks noChangeArrowheads="1"/>
            </p:cNvSpPr>
            <p:nvPr/>
          </p:nvSpPr>
          <p:spPr bwMode="auto">
            <a:xfrm>
              <a:off x="4302" y="3293"/>
              <a:ext cx="78" cy="6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107" name="Group 43"/>
          <p:cNvGrpSpPr>
            <a:grpSpLocks/>
          </p:cNvGrpSpPr>
          <p:nvPr/>
        </p:nvGrpSpPr>
        <p:grpSpPr bwMode="auto">
          <a:xfrm>
            <a:off x="5727700" y="5419725"/>
            <a:ext cx="1241425" cy="1219200"/>
            <a:chOff x="3579" y="3293"/>
            <a:chExt cx="801" cy="768"/>
          </a:xfrm>
        </p:grpSpPr>
        <p:sp>
          <p:nvSpPr>
            <p:cNvPr id="88104" name="Line 40"/>
            <p:cNvSpPr>
              <a:spLocks noChangeShapeType="1"/>
            </p:cNvSpPr>
            <p:nvPr/>
          </p:nvSpPr>
          <p:spPr bwMode="auto">
            <a:xfrm flipH="1">
              <a:off x="3616" y="3322"/>
              <a:ext cx="723" cy="70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105" name="Oval 41"/>
            <p:cNvSpPr>
              <a:spLocks noChangeArrowheads="1"/>
            </p:cNvSpPr>
            <p:nvPr/>
          </p:nvSpPr>
          <p:spPr bwMode="auto">
            <a:xfrm>
              <a:off x="4302" y="3293"/>
              <a:ext cx="78" cy="6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106" name="Oval 42"/>
            <p:cNvSpPr>
              <a:spLocks noChangeArrowheads="1"/>
            </p:cNvSpPr>
            <p:nvPr/>
          </p:nvSpPr>
          <p:spPr bwMode="auto">
            <a:xfrm>
              <a:off x="3579" y="4002"/>
              <a:ext cx="78" cy="5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110" name="Group 46"/>
          <p:cNvGrpSpPr>
            <a:grpSpLocks/>
          </p:cNvGrpSpPr>
          <p:nvPr/>
        </p:nvGrpSpPr>
        <p:grpSpPr bwMode="auto">
          <a:xfrm>
            <a:off x="2940050" y="5465763"/>
            <a:ext cx="3963988" cy="1131887"/>
            <a:chOff x="1801" y="3322"/>
            <a:chExt cx="2538" cy="733"/>
          </a:xfrm>
        </p:grpSpPr>
        <p:sp>
          <p:nvSpPr>
            <p:cNvPr id="88108" name="Line 44"/>
            <p:cNvSpPr>
              <a:spLocks noChangeShapeType="1"/>
            </p:cNvSpPr>
            <p:nvPr/>
          </p:nvSpPr>
          <p:spPr bwMode="auto">
            <a:xfrm flipH="1">
              <a:off x="1838" y="3322"/>
              <a:ext cx="2501" cy="702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109" name="Oval 45"/>
            <p:cNvSpPr>
              <a:spLocks noChangeArrowheads="1"/>
            </p:cNvSpPr>
            <p:nvPr/>
          </p:nvSpPr>
          <p:spPr bwMode="auto">
            <a:xfrm>
              <a:off x="1801" y="3996"/>
              <a:ext cx="77" cy="5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113" name="Group 49"/>
          <p:cNvGrpSpPr>
            <a:grpSpLocks/>
          </p:cNvGrpSpPr>
          <p:nvPr/>
        </p:nvGrpSpPr>
        <p:grpSpPr bwMode="auto">
          <a:xfrm>
            <a:off x="2859088" y="4548188"/>
            <a:ext cx="120650" cy="944562"/>
            <a:chOff x="1789" y="2744"/>
            <a:chExt cx="78" cy="595"/>
          </a:xfrm>
        </p:grpSpPr>
        <p:sp>
          <p:nvSpPr>
            <p:cNvPr id="88111" name="Line 47"/>
            <p:cNvSpPr>
              <a:spLocks noChangeShapeType="1"/>
            </p:cNvSpPr>
            <p:nvPr/>
          </p:nvSpPr>
          <p:spPr bwMode="auto">
            <a:xfrm>
              <a:off x="1826" y="2772"/>
              <a:ext cx="1" cy="56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112" name="Oval 48"/>
            <p:cNvSpPr>
              <a:spLocks noChangeArrowheads="1"/>
            </p:cNvSpPr>
            <p:nvPr/>
          </p:nvSpPr>
          <p:spPr bwMode="auto">
            <a:xfrm>
              <a:off x="1789" y="2744"/>
              <a:ext cx="78" cy="5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116" name="Group 52"/>
          <p:cNvGrpSpPr>
            <a:grpSpLocks/>
          </p:cNvGrpSpPr>
          <p:nvPr/>
        </p:nvGrpSpPr>
        <p:grpSpPr bwMode="auto">
          <a:xfrm>
            <a:off x="2859088" y="5424488"/>
            <a:ext cx="120650" cy="1169987"/>
            <a:chOff x="1789" y="3296"/>
            <a:chExt cx="78" cy="737"/>
          </a:xfrm>
        </p:grpSpPr>
        <p:sp>
          <p:nvSpPr>
            <p:cNvPr id="88114" name="Line 50"/>
            <p:cNvSpPr>
              <a:spLocks noChangeShapeType="1"/>
            </p:cNvSpPr>
            <p:nvPr/>
          </p:nvSpPr>
          <p:spPr bwMode="auto">
            <a:xfrm>
              <a:off x="1826" y="3324"/>
              <a:ext cx="1" cy="70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115" name="Oval 51"/>
            <p:cNvSpPr>
              <a:spLocks noChangeArrowheads="1"/>
            </p:cNvSpPr>
            <p:nvPr/>
          </p:nvSpPr>
          <p:spPr bwMode="auto">
            <a:xfrm>
              <a:off x="1789" y="3296"/>
              <a:ext cx="78" cy="6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119" name="Group 55"/>
          <p:cNvGrpSpPr>
            <a:grpSpLocks/>
          </p:cNvGrpSpPr>
          <p:nvPr/>
        </p:nvGrpSpPr>
        <p:grpSpPr bwMode="auto">
          <a:xfrm>
            <a:off x="2951163" y="5500688"/>
            <a:ext cx="1441450" cy="1128712"/>
            <a:chOff x="1826" y="3344"/>
            <a:chExt cx="931" cy="711"/>
          </a:xfrm>
        </p:grpSpPr>
        <p:sp>
          <p:nvSpPr>
            <p:cNvPr id="88117" name="Line 53"/>
            <p:cNvSpPr>
              <a:spLocks noChangeShapeType="1"/>
            </p:cNvSpPr>
            <p:nvPr/>
          </p:nvSpPr>
          <p:spPr bwMode="auto">
            <a:xfrm>
              <a:off x="1826" y="3344"/>
              <a:ext cx="890" cy="68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118" name="Oval 54"/>
            <p:cNvSpPr>
              <a:spLocks noChangeArrowheads="1"/>
            </p:cNvSpPr>
            <p:nvPr/>
          </p:nvSpPr>
          <p:spPr bwMode="auto">
            <a:xfrm>
              <a:off x="2679" y="3996"/>
              <a:ext cx="78" cy="5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122" name="Group 58"/>
          <p:cNvGrpSpPr>
            <a:grpSpLocks/>
          </p:cNvGrpSpPr>
          <p:nvPr/>
        </p:nvGrpSpPr>
        <p:grpSpPr bwMode="auto">
          <a:xfrm>
            <a:off x="2890838" y="5487988"/>
            <a:ext cx="1406525" cy="1106487"/>
            <a:chOff x="1789" y="3336"/>
            <a:chExt cx="908" cy="697"/>
          </a:xfrm>
        </p:grpSpPr>
        <p:sp>
          <p:nvSpPr>
            <p:cNvPr id="88120" name="Line 56"/>
            <p:cNvSpPr>
              <a:spLocks noChangeShapeType="1"/>
            </p:cNvSpPr>
            <p:nvPr/>
          </p:nvSpPr>
          <p:spPr bwMode="auto">
            <a:xfrm flipH="1">
              <a:off x="1826" y="3336"/>
              <a:ext cx="871" cy="666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auto">
            <a:xfrm>
              <a:off x="1789" y="3973"/>
              <a:ext cx="78" cy="6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125" name="Group 61"/>
          <p:cNvGrpSpPr>
            <a:grpSpLocks/>
          </p:cNvGrpSpPr>
          <p:nvPr/>
        </p:nvGrpSpPr>
        <p:grpSpPr bwMode="auto">
          <a:xfrm>
            <a:off x="1619250" y="4508500"/>
            <a:ext cx="120650" cy="944563"/>
            <a:chOff x="948" y="2763"/>
            <a:chExt cx="78" cy="595"/>
          </a:xfrm>
        </p:grpSpPr>
        <p:sp>
          <p:nvSpPr>
            <p:cNvPr id="88123" name="Line 59"/>
            <p:cNvSpPr>
              <a:spLocks noChangeShapeType="1"/>
            </p:cNvSpPr>
            <p:nvPr/>
          </p:nvSpPr>
          <p:spPr bwMode="auto">
            <a:xfrm>
              <a:off x="985" y="2792"/>
              <a:ext cx="1" cy="566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124" name="Oval 60"/>
            <p:cNvSpPr>
              <a:spLocks noChangeArrowheads="1"/>
            </p:cNvSpPr>
            <p:nvPr/>
          </p:nvSpPr>
          <p:spPr bwMode="auto">
            <a:xfrm>
              <a:off x="948" y="2763"/>
              <a:ext cx="78" cy="6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grpSp>
        <p:nvGrpSpPr>
          <p:cNvPr id="88128" name="Group 64"/>
          <p:cNvGrpSpPr>
            <a:grpSpLocks/>
          </p:cNvGrpSpPr>
          <p:nvPr/>
        </p:nvGrpSpPr>
        <p:grpSpPr bwMode="auto">
          <a:xfrm>
            <a:off x="1638300" y="5397500"/>
            <a:ext cx="4024313" cy="1138238"/>
            <a:chOff x="959" y="3279"/>
            <a:chExt cx="2598" cy="717"/>
          </a:xfrm>
        </p:grpSpPr>
        <p:sp>
          <p:nvSpPr>
            <p:cNvPr id="88126" name="Line 62"/>
            <p:cNvSpPr>
              <a:spLocks noChangeShapeType="1"/>
            </p:cNvSpPr>
            <p:nvPr/>
          </p:nvSpPr>
          <p:spPr bwMode="auto">
            <a:xfrm flipH="1" flipV="1">
              <a:off x="996" y="3307"/>
              <a:ext cx="2561" cy="68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auto">
            <a:xfrm>
              <a:off x="959" y="3279"/>
              <a:ext cx="78" cy="6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sp>
        <p:nvSpPr>
          <p:cNvPr id="88129" name="Line 65"/>
          <p:cNvSpPr>
            <a:spLocks noChangeShapeType="1"/>
          </p:cNvSpPr>
          <p:nvPr/>
        </p:nvSpPr>
        <p:spPr bwMode="auto">
          <a:xfrm>
            <a:off x="1789113" y="5465763"/>
            <a:ext cx="2508250" cy="1136650"/>
          </a:xfrm>
          <a:prstGeom prst="line">
            <a:avLst/>
          </a:prstGeom>
          <a:noFill/>
          <a:ln w="238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88130" name="Line 66"/>
          <p:cNvSpPr>
            <a:spLocks noChangeShapeType="1"/>
          </p:cNvSpPr>
          <p:nvPr/>
        </p:nvSpPr>
        <p:spPr bwMode="auto">
          <a:xfrm>
            <a:off x="1692275" y="5445125"/>
            <a:ext cx="1222375" cy="1068388"/>
          </a:xfrm>
          <a:prstGeom prst="line">
            <a:avLst/>
          </a:prstGeom>
          <a:noFill/>
          <a:ln w="238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88131" name="Rectangle 67"/>
          <p:cNvSpPr>
            <a:spLocks noChangeArrowheads="1"/>
          </p:cNvSpPr>
          <p:nvPr/>
        </p:nvSpPr>
        <p:spPr bwMode="auto">
          <a:xfrm>
            <a:off x="1352550" y="4273550"/>
            <a:ext cx="57451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88132" name="Rectangle 68"/>
          <p:cNvSpPr>
            <a:spLocks noChangeArrowheads="1"/>
          </p:cNvSpPr>
          <p:nvPr/>
        </p:nvSpPr>
        <p:spPr bwMode="auto">
          <a:xfrm>
            <a:off x="1403350" y="4305300"/>
            <a:ext cx="6424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lt-LT" altLang="lt-LT" sz="2000">
                <a:effectLst/>
              </a:rPr>
              <a:t>1                   2                    3                      4             5	</a:t>
            </a:r>
            <a:endParaRPr lang="lt-LT" altLang="lt-LT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133" name="Rectangle 69"/>
          <p:cNvSpPr>
            <a:spLocks noChangeArrowheads="1"/>
          </p:cNvSpPr>
          <p:nvPr/>
        </p:nvSpPr>
        <p:spPr bwMode="auto">
          <a:xfrm>
            <a:off x="1952625" y="5208588"/>
            <a:ext cx="55864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88134" name="Rectangle 70"/>
          <p:cNvSpPr>
            <a:spLocks noChangeArrowheads="1"/>
          </p:cNvSpPr>
          <p:nvPr/>
        </p:nvSpPr>
        <p:spPr bwMode="auto">
          <a:xfrm>
            <a:off x="1976438" y="5235575"/>
            <a:ext cx="545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lt-LT" altLang="lt-LT" sz="2000">
                <a:effectLst/>
              </a:rPr>
              <a:t>6                7                  8                    9            10</a:t>
            </a:r>
            <a:endParaRPr lang="lt-LT" altLang="lt-LT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135" name="Rectangle 71"/>
          <p:cNvSpPr>
            <a:spLocks noChangeArrowheads="1"/>
          </p:cNvSpPr>
          <p:nvPr/>
        </p:nvSpPr>
        <p:spPr bwMode="auto">
          <a:xfrm>
            <a:off x="3176588" y="6521450"/>
            <a:ext cx="3362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88136" name="Rectangle 72"/>
          <p:cNvSpPr>
            <a:spLocks noChangeArrowheads="1"/>
          </p:cNvSpPr>
          <p:nvPr/>
        </p:nvSpPr>
        <p:spPr bwMode="auto">
          <a:xfrm>
            <a:off x="3201988" y="6553200"/>
            <a:ext cx="3082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lt-LT" altLang="lt-LT" sz="2000">
                <a:effectLst/>
              </a:rPr>
              <a:t>11                12                13</a:t>
            </a:r>
            <a:endParaRPr lang="lt-LT" altLang="lt-LT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137" name="Line 73"/>
          <p:cNvSpPr>
            <a:spLocks noChangeShapeType="1"/>
          </p:cNvSpPr>
          <p:nvPr/>
        </p:nvSpPr>
        <p:spPr bwMode="auto">
          <a:xfrm>
            <a:off x="2982913" y="5461000"/>
            <a:ext cx="2779712" cy="1111250"/>
          </a:xfrm>
          <a:prstGeom prst="line">
            <a:avLst/>
          </a:prstGeom>
          <a:noFill/>
          <a:ln w="238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88138" name="Line 74"/>
          <p:cNvSpPr>
            <a:spLocks noChangeShapeType="1"/>
          </p:cNvSpPr>
          <p:nvPr/>
        </p:nvSpPr>
        <p:spPr bwMode="auto">
          <a:xfrm flipH="1">
            <a:off x="2987675" y="5445125"/>
            <a:ext cx="2779713" cy="1096963"/>
          </a:xfrm>
          <a:prstGeom prst="line">
            <a:avLst/>
          </a:prstGeom>
          <a:noFill/>
          <a:ln w="238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t-L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3EA6110-8D15-4C11-BB20-AF01B375C412}" type="slidenum">
              <a:rPr lang="lt-LT" altLang="lt-LT"/>
              <a:pPr/>
              <a:t>37</a:t>
            </a:fld>
            <a:endParaRPr lang="lt-LT" altLang="lt-LT"/>
          </a:p>
        </p:txBody>
      </p:sp>
      <p:sp>
        <p:nvSpPr>
          <p:cNvPr id="208898" name="AutoShap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lt-LT" altLang="lt-LT"/>
              <a:t>Ačiū už dėmesį</a:t>
            </a:r>
          </a:p>
        </p:txBody>
      </p:sp>
      <p:sp>
        <p:nvSpPr>
          <p:cNvPr id="208899" name="AutoShap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lt-LT" altLang="lt-LT" sz="2800"/>
              <a:t>Su Jumis bendravo </a:t>
            </a:r>
          </a:p>
          <a:p>
            <a:pPr>
              <a:lnSpc>
                <a:spcPct val="90000"/>
              </a:lnSpc>
            </a:pPr>
            <a:r>
              <a:rPr lang="lt-LT" altLang="lt-LT" sz="2800"/>
              <a:t>Birutė Jarašiūnienė</a:t>
            </a:r>
          </a:p>
          <a:p>
            <a:pPr>
              <a:lnSpc>
                <a:spcPct val="90000"/>
              </a:lnSpc>
            </a:pPr>
            <a:r>
              <a:rPr lang="lt-LT" altLang="lt-LT" sz="2800"/>
              <a:t>birute.jarasiuniene@ktu.lt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3BAB-4F7A-4ED6-90B2-94DF78A99285}" type="slidenum">
              <a:rPr lang="lt-LT" altLang="lt-LT"/>
              <a:pPr/>
              <a:t>4</a:t>
            </a:fld>
            <a:endParaRPr lang="lt-LT" altLang="lt-LT"/>
          </a:p>
        </p:txBody>
      </p:sp>
      <p:sp>
        <p:nvSpPr>
          <p:cNvPr id="58426" name="AutoShape 5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Ciklomatinis skaičius </a:t>
            </a:r>
          </a:p>
        </p:txBody>
      </p:sp>
      <p:sp>
        <p:nvSpPr>
          <p:cNvPr id="58427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lt-LT" altLang="lt-LT"/>
              <a:t>Nagrinėsime neorientuotuosius grafus, kurie gali būti ir multigrafai. </a:t>
            </a:r>
            <a:br>
              <a:rPr lang="lt-LT" altLang="lt-LT"/>
            </a:br>
            <a:r>
              <a:rPr lang="lt-LT" altLang="lt-LT"/>
              <a:t>Grafo  </a:t>
            </a:r>
            <a:r>
              <a:rPr lang="lt-LT" altLang="lt-LT" i="1"/>
              <a:t>G</a:t>
            </a:r>
            <a:r>
              <a:rPr lang="lt-LT" altLang="lt-LT"/>
              <a:t>(</a:t>
            </a:r>
            <a:r>
              <a:rPr lang="lt-LT" altLang="lt-LT" i="1"/>
              <a:t>V,U</a:t>
            </a:r>
            <a:r>
              <a:rPr lang="lt-LT" altLang="lt-LT"/>
              <a:t>) </a:t>
            </a:r>
            <a:r>
              <a:rPr lang="lt-LT" altLang="lt-LT" b="1" i="1">
                <a:solidFill>
                  <a:schemeClr val="tx2"/>
                </a:solidFill>
              </a:rPr>
              <a:t>ciklomatinis skaičius  </a:t>
            </a:r>
            <a:r>
              <a:rPr lang="lt-LT" altLang="lt-LT" b="1" i="1">
                <a:solidFill>
                  <a:schemeClr val="tx2"/>
                </a:solidFill>
                <a:sym typeface="Symbol" panose="05050102010706020507" pitchFamily="18" charset="2"/>
              </a:rPr>
              <a:t></a:t>
            </a:r>
            <a:r>
              <a:rPr lang="lt-LT" altLang="lt-LT" b="1">
                <a:solidFill>
                  <a:schemeClr val="tx2"/>
                </a:solidFill>
              </a:rPr>
              <a:t>(</a:t>
            </a:r>
            <a:r>
              <a:rPr lang="lt-LT" altLang="lt-LT" b="1" i="1">
                <a:solidFill>
                  <a:schemeClr val="tx2"/>
                </a:solidFill>
              </a:rPr>
              <a:t>G</a:t>
            </a:r>
            <a:r>
              <a:rPr lang="lt-LT" altLang="lt-LT" b="1">
                <a:solidFill>
                  <a:schemeClr val="tx2"/>
                </a:solidFill>
              </a:rPr>
              <a:t>)</a:t>
            </a:r>
            <a:r>
              <a:rPr lang="lt-LT" altLang="lt-LT"/>
              <a:t>  apibrėžiamas formule </a:t>
            </a:r>
            <a:r>
              <a:rPr lang="lt-LT" altLang="lt-LT" b="1" i="1"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</a:t>
            </a:r>
            <a:r>
              <a:rPr lang="lt-LT" altLang="lt-LT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lt-LT" altLang="lt-LT" b="1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lt-LT" altLang="lt-LT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lt-LT" altLang="lt-LT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lt-LT" altLang="lt-LT"/>
              <a:t> =</a:t>
            </a:r>
            <a:r>
              <a:rPr lang="lt-LT" altLang="lt-LT" i="1"/>
              <a:t> m-n+p</a:t>
            </a:r>
          </a:p>
          <a:p>
            <a:pPr>
              <a:buFontTx/>
              <a:buNone/>
            </a:pPr>
            <a:r>
              <a:rPr lang="lt-LT" altLang="lt-LT"/>
              <a:t>Čia</a:t>
            </a:r>
          </a:p>
          <a:p>
            <a:pPr lvl="1"/>
            <a:r>
              <a:rPr lang="lt-LT" altLang="lt-LT" i="1"/>
              <a:t>m</a:t>
            </a:r>
            <a:r>
              <a:rPr lang="lt-LT" altLang="lt-LT"/>
              <a:t> – briaunų skaičius,</a:t>
            </a:r>
          </a:p>
          <a:p>
            <a:pPr lvl="1"/>
            <a:r>
              <a:rPr lang="lt-LT" altLang="lt-LT" i="1"/>
              <a:t>n</a:t>
            </a:r>
            <a:r>
              <a:rPr lang="lt-LT" altLang="lt-LT"/>
              <a:t> – viršūnių skaičius, o </a:t>
            </a:r>
          </a:p>
          <a:p>
            <a:pPr lvl="1"/>
            <a:r>
              <a:rPr lang="lt-LT" altLang="lt-LT" i="1"/>
              <a:t>p</a:t>
            </a:r>
            <a:r>
              <a:rPr lang="lt-LT" altLang="lt-LT"/>
              <a:t> – jungiųjų komponenčių skaičius.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37-D312-4004-A23D-7608416704D3}" type="slidenum">
              <a:rPr lang="lt-LT" altLang="lt-LT"/>
              <a:pPr/>
              <a:t>5</a:t>
            </a:fld>
            <a:endParaRPr lang="lt-LT" altLang="lt-LT"/>
          </a:p>
        </p:txBody>
      </p:sp>
      <p:grpSp>
        <p:nvGrpSpPr>
          <p:cNvPr id="2146" name="Group 98"/>
          <p:cNvGrpSpPr>
            <a:grpSpLocks/>
          </p:cNvGrpSpPr>
          <p:nvPr/>
        </p:nvGrpSpPr>
        <p:grpSpPr bwMode="auto">
          <a:xfrm>
            <a:off x="4800600" y="3200400"/>
            <a:ext cx="3429000" cy="3394075"/>
            <a:chOff x="2496" y="2064"/>
            <a:chExt cx="2160" cy="2138"/>
          </a:xfrm>
        </p:grpSpPr>
        <p:sp>
          <p:nvSpPr>
            <p:cNvPr id="2104" name="Freeform 56"/>
            <p:cNvSpPr>
              <a:spLocks/>
            </p:cNvSpPr>
            <p:nvPr/>
          </p:nvSpPr>
          <p:spPr bwMode="auto">
            <a:xfrm>
              <a:off x="2729" y="3116"/>
              <a:ext cx="712" cy="841"/>
            </a:xfrm>
            <a:custGeom>
              <a:avLst/>
              <a:gdLst>
                <a:gd name="T0" fmla="*/ 0 w 712"/>
                <a:gd name="T1" fmla="*/ 0 h 841"/>
                <a:gd name="T2" fmla="*/ 712 w 712"/>
                <a:gd name="T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2" h="841">
                  <a:moveTo>
                    <a:pt x="0" y="0"/>
                  </a:moveTo>
                  <a:lnTo>
                    <a:pt x="712" y="841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4368" y="2256"/>
              <a:ext cx="1" cy="982"/>
            </a:xfrm>
            <a:custGeom>
              <a:avLst/>
              <a:gdLst>
                <a:gd name="T0" fmla="*/ 0 w 1"/>
                <a:gd name="T1" fmla="*/ 0 h 982"/>
                <a:gd name="T2" fmla="*/ 0 w 1"/>
                <a:gd name="T3" fmla="*/ 982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82">
                  <a:moveTo>
                    <a:pt x="0" y="0"/>
                  </a:moveTo>
                  <a:lnTo>
                    <a:pt x="0" y="982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2736" y="2283"/>
              <a:ext cx="669" cy="797"/>
            </a:xfrm>
            <a:custGeom>
              <a:avLst/>
              <a:gdLst>
                <a:gd name="T0" fmla="*/ 0 w 669"/>
                <a:gd name="T1" fmla="*/ 797 h 797"/>
                <a:gd name="T2" fmla="*/ 669 w 669"/>
                <a:gd name="T3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9" h="797">
                  <a:moveTo>
                    <a:pt x="0" y="797"/>
                  </a:moveTo>
                  <a:lnTo>
                    <a:pt x="669" y="0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3491" y="3210"/>
              <a:ext cx="877" cy="3"/>
            </a:xfrm>
            <a:custGeom>
              <a:avLst/>
              <a:gdLst>
                <a:gd name="T0" fmla="*/ 0 w 877"/>
                <a:gd name="T1" fmla="*/ 3 h 3"/>
                <a:gd name="T2" fmla="*/ 877 w 877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7" h="3">
                  <a:moveTo>
                    <a:pt x="0" y="3"/>
                  </a:moveTo>
                  <a:lnTo>
                    <a:pt x="877" y="0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2746" y="3107"/>
              <a:ext cx="716" cy="103"/>
            </a:xfrm>
            <a:custGeom>
              <a:avLst/>
              <a:gdLst>
                <a:gd name="T0" fmla="*/ 0 w 716"/>
                <a:gd name="T1" fmla="*/ 0 h 103"/>
                <a:gd name="T2" fmla="*/ 716 w 716"/>
                <a:gd name="T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6" h="103">
                  <a:moveTo>
                    <a:pt x="0" y="0"/>
                  </a:moveTo>
                  <a:lnTo>
                    <a:pt x="716" y="103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3441" y="3231"/>
              <a:ext cx="27" cy="744"/>
            </a:xfrm>
            <a:custGeom>
              <a:avLst/>
              <a:gdLst>
                <a:gd name="T0" fmla="*/ 0 w 27"/>
                <a:gd name="T1" fmla="*/ 726 h 744"/>
                <a:gd name="T2" fmla="*/ 27 w 27"/>
                <a:gd name="T3" fmla="*/ 744 h 744"/>
                <a:gd name="T4" fmla="*/ 23 w 27"/>
                <a:gd name="T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744">
                  <a:moveTo>
                    <a:pt x="0" y="726"/>
                  </a:moveTo>
                  <a:lnTo>
                    <a:pt x="27" y="744"/>
                  </a:lnTo>
                  <a:lnTo>
                    <a:pt x="23" y="0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2112" name="Freeform 64"/>
            <p:cNvSpPr>
              <a:spLocks/>
            </p:cNvSpPr>
            <p:nvPr/>
          </p:nvSpPr>
          <p:spPr bwMode="auto">
            <a:xfrm>
              <a:off x="3482" y="2256"/>
              <a:ext cx="895" cy="957"/>
            </a:xfrm>
            <a:custGeom>
              <a:avLst/>
              <a:gdLst>
                <a:gd name="T0" fmla="*/ 895 w 895"/>
                <a:gd name="T1" fmla="*/ 0 h 957"/>
                <a:gd name="T2" fmla="*/ 0 w 895"/>
                <a:gd name="T3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5" h="957">
                  <a:moveTo>
                    <a:pt x="895" y="0"/>
                  </a:moveTo>
                  <a:lnTo>
                    <a:pt x="0" y="957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>
              <a:off x="3452" y="2256"/>
              <a:ext cx="907" cy="47"/>
            </a:xfrm>
            <a:custGeom>
              <a:avLst/>
              <a:gdLst>
                <a:gd name="T0" fmla="*/ 0 w 907"/>
                <a:gd name="T1" fmla="*/ 47 h 47"/>
                <a:gd name="T2" fmla="*/ 907 w 907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7" h="47">
                  <a:moveTo>
                    <a:pt x="0" y="47"/>
                  </a:moveTo>
                  <a:lnTo>
                    <a:pt x="907" y="0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grpSp>
          <p:nvGrpSpPr>
            <p:cNvPr id="2114" name="Group 66"/>
            <p:cNvGrpSpPr>
              <a:grpSpLocks/>
            </p:cNvGrpSpPr>
            <p:nvPr/>
          </p:nvGrpSpPr>
          <p:grpSpPr bwMode="auto">
            <a:xfrm>
              <a:off x="4320" y="2160"/>
              <a:ext cx="336" cy="218"/>
              <a:chOff x="2832" y="1632"/>
              <a:chExt cx="336" cy="218"/>
            </a:xfrm>
          </p:grpSpPr>
          <p:sp>
            <p:nvSpPr>
              <p:cNvPr id="2115" name="Text Box 67"/>
              <p:cNvSpPr txBox="1">
                <a:spLocks noChangeArrowheads="1"/>
              </p:cNvSpPr>
              <p:nvPr/>
            </p:nvSpPr>
            <p:spPr bwMode="auto">
              <a:xfrm>
                <a:off x="2928" y="1632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3</a:t>
                </a:r>
              </a:p>
            </p:txBody>
          </p:sp>
          <p:sp>
            <p:nvSpPr>
              <p:cNvPr id="2116" name="Oval 68"/>
              <p:cNvSpPr>
                <a:spLocks noChangeArrowheads="1"/>
              </p:cNvSpPr>
              <p:nvPr/>
            </p:nvSpPr>
            <p:spPr bwMode="auto">
              <a:xfrm>
                <a:off x="2832" y="168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2117" name="Group 69"/>
            <p:cNvGrpSpPr>
              <a:grpSpLocks/>
            </p:cNvGrpSpPr>
            <p:nvPr/>
          </p:nvGrpSpPr>
          <p:grpSpPr bwMode="auto">
            <a:xfrm>
              <a:off x="3264" y="2064"/>
              <a:ext cx="192" cy="288"/>
              <a:chOff x="1872" y="1488"/>
              <a:chExt cx="192" cy="288"/>
            </a:xfrm>
          </p:grpSpPr>
          <p:sp>
            <p:nvSpPr>
              <p:cNvPr id="2118" name="Text Box 70"/>
              <p:cNvSpPr txBox="1">
                <a:spLocks noChangeArrowheads="1"/>
              </p:cNvSpPr>
              <p:nvPr/>
            </p:nvSpPr>
            <p:spPr bwMode="auto">
              <a:xfrm>
                <a:off x="1872" y="14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2</a:t>
                </a:r>
              </a:p>
            </p:txBody>
          </p:sp>
          <p:sp>
            <p:nvSpPr>
              <p:cNvPr id="2119" name="Oval 71"/>
              <p:cNvSpPr>
                <a:spLocks noChangeArrowheads="1"/>
              </p:cNvSpPr>
              <p:nvPr/>
            </p:nvSpPr>
            <p:spPr bwMode="auto">
              <a:xfrm>
                <a:off x="1968" y="168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2120" name="Group 72"/>
            <p:cNvGrpSpPr>
              <a:grpSpLocks/>
            </p:cNvGrpSpPr>
            <p:nvPr/>
          </p:nvGrpSpPr>
          <p:grpSpPr bwMode="auto">
            <a:xfrm>
              <a:off x="4299" y="2976"/>
              <a:ext cx="309" cy="288"/>
              <a:chOff x="2811" y="2448"/>
              <a:chExt cx="309" cy="288"/>
            </a:xfrm>
          </p:grpSpPr>
          <p:sp>
            <p:nvSpPr>
              <p:cNvPr id="2121" name="Text Box 73"/>
              <p:cNvSpPr txBox="1">
                <a:spLocks noChangeArrowheads="1"/>
              </p:cNvSpPr>
              <p:nvPr/>
            </p:nvSpPr>
            <p:spPr bwMode="auto">
              <a:xfrm>
                <a:off x="2880" y="2448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4</a:t>
                </a:r>
              </a:p>
            </p:txBody>
          </p:sp>
          <p:sp>
            <p:nvSpPr>
              <p:cNvPr id="2122" name="Oval 74"/>
              <p:cNvSpPr>
                <a:spLocks noChangeArrowheads="1"/>
              </p:cNvSpPr>
              <p:nvPr/>
            </p:nvSpPr>
            <p:spPr bwMode="auto">
              <a:xfrm>
                <a:off x="2811" y="264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2123" name="Group 75"/>
            <p:cNvGrpSpPr>
              <a:grpSpLocks/>
            </p:cNvGrpSpPr>
            <p:nvPr/>
          </p:nvGrpSpPr>
          <p:grpSpPr bwMode="auto">
            <a:xfrm>
              <a:off x="2496" y="2976"/>
              <a:ext cx="288" cy="298"/>
              <a:chOff x="1008" y="2448"/>
              <a:chExt cx="288" cy="298"/>
            </a:xfrm>
          </p:grpSpPr>
          <p:sp>
            <p:nvSpPr>
              <p:cNvPr id="2124" name="Text Box 76"/>
              <p:cNvSpPr txBox="1">
                <a:spLocks noChangeArrowheads="1"/>
              </p:cNvSpPr>
              <p:nvPr/>
            </p:nvSpPr>
            <p:spPr bwMode="auto">
              <a:xfrm>
                <a:off x="1008" y="249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lt-LT" altLang="lt-LT" sz="2000" b="1">
                  <a:effectLst/>
                </a:endParaRPr>
              </a:p>
            </p:txBody>
          </p:sp>
          <p:sp>
            <p:nvSpPr>
              <p:cNvPr id="2125" name="Text Box 77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lt-LT" altLang="lt-LT" sz="2000" b="1">
                    <a:effectLst/>
                  </a:rPr>
                  <a:t>1</a:t>
                </a:r>
              </a:p>
            </p:txBody>
          </p:sp>
          <p:sp>
            <p:nvSpPr>
              <p:cNvPr id="2126" name="Oval 78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2127" name="Group 79"/>
            <p:cNvGrpSpPr>
              <a:grpSpLocks/>
            </p:cNvGrpSpPr>
            <p:nvPr/>
          </p:nvGrpSpPr>
          <p:grpSpPr bwMode="auto">
            <a:xfrm>
              <a:off x="3312" y="3888"/>
              <a:ext cx="240" cy="314"/>
              <a:chOff x="1872" y="3408"/>
              <a:chExt cx="240" cy="314"/>
            </a:xfrm>
          </p:grpSpPr>
          <p:sp>
            <p:nvSpPr>
              <p:cNvPr id="2128" name="Text Box 80"/>
              <p:cNvSpPr txBox="1">
                <a:spLocks noChangeArrowheads="1"/>
              </p:cNvSpPr>
              <p:nvPr/>
            </p:nvSpPr>
            <p:spPr bwMode="auto">
              <a:xfrm>
                <a:off x="1872" y="3504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6</a:t>
                </a:r>
              </a:p>
            </p:txBody>
          </p:sp>
          <p:sp>
            <p:nvSpPr>
              <p:cNvPr id="2129" name="Oval 81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2130" name="Group 82"/>
            <p:cNvGrpSpPr>
              <a:grpSpLocks/>
            </p:cNvGrpSpPr>
            <p:nvPr/>
          </p:nvGrpSpPr>
          <p:grpSpPr bwMode="auto">
            <a:xfrm>
              <a:off x="3312" y="2976"/>
              <a:ext cx="240" cy="288"/>
              <a:chOff x="1824" y="2448"/>
              <a:chExt cx="240" cy="288"/>
            </a:xfrm>
          </p:grpSpPr>
          <p:sp>
            <p:nvSpPr>
              <p:cNvPr id="2131" name="Text Box 83"/>
              <p:cNvSpPr txBox="1">
                <a:spLocks noChangeArrowheads="1"/>
              </p:cNvSpPr>
              <p:nvPr/>
            </p:nvSpPr>
            <p:spPr bwMode="auto">
              <a:xfrm>
                <a:off x="1824" y="2448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5</a:t>
                </a:r>
              </a:p>
            </p:txBody>
          </p:sp>
          <p:sp>
            <p:nvSpPr>
              <p:cNvPr id="2132" name="Oval 84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</p:grpSp>
      <p:sp>
        <p:nvSpPr>
          <p:cNvPr id="2170" name="AutoShape 12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 sz="3200" b="1"/>
              <a:t>Nepriklausomų ciklų apskaičiavimo uždavinys</a:t>
            </a:r>
          </a:p>
        </p:txBody>
      </p:sp>
      <p:sp>
        <p:nvSpPr>
          <p:cNvPr id="2171" name="Rectangle 12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9138"/>
            <a:ext cx="4038600" cy="46085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t-LT" altLang="lt-LT" sz="2400"/>
              <a:t>Duotas jungusis neorientuotasis (n,m)-grafas (ne multigrafas) </a:t>
            </a:r>
            <a:br>
              <a:rPr lang="lt-LT" altLang="lt-LT" sz="2400"/>
            </a:br>
            <a:r>
              <a:rPr lang="lt-LT" altLang="lt-LT" sz="2400"/>
              <a:t> G = (U, V )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400"/>
              <a:t>Rasti nepriklausomų ciklų bazę.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400"/>
              <a:t>Įveskime </a:t>
            </a:r>
            <a:r>
              <a:rPr lang="lt-LT" altLang="lt-LT" sz="2400">
                <a:solidFill>
                  <a:schemeClr val="tx2"/>
                </a:solidFill>
              </a:rPr>
              <a:t>atvirkštinės briaunos</a:t>
            </a:r>
            <a:r>
              <a:rPr lang="lt-LT" altLang="lt-LT" sz="2400"/>
              <a:t> sąvoką.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400"/>
              <a:t>Tarkime, kad H = (V,U ) yra grafo G dalinis grafas, neturintis ciklų. Toks dalinis grafas vadinamas </a:t>
            </a:r>
            <a:r>
              <a:rPr lang="lt-LT" altLang="lt-LT" sz="2400">
                <a:solidFill>
                  <a:schemeClr val="tx2"/>
                </a:solidFill>
              </a:rPr>
              <a:t>dengiančiu medžiu</a:t>
            </a:r>
            <a:r>
              <a:rPr lang="lt-LT" altLang="lt-LT" sz="2400"/>
              <a:t>.</a:t>
            </a:r>
          </a:p>
        </p:txBody>
      </p:sp>
      <p:sp>
        <p:nvSpPr>
          <p:cNvPr id="2172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9138"/>
            <a:ext cx="4038600" cy="127635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lt-LT" altLang="lt-LT" sz="2400"/>
              <a:t>Dengiantis medis turi (n-1) briauną ir neturi ciklų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lt-LT" altLang="lt-LT" sz="2400"/>
              <a:t>čia</a:t>
            </a:r>
            <a:r>
              <a:rPr lang="lt-LT" altLang="lt-LT" sz="2400" i="1"/>
              <a:t>  n - </a:t>
            </a:r>
            <a:r>
              <a:rPr lang="lt-LT" altLang="lt-LT" sz="2400"/>
              <a:t>1 = 5</a:t>
            </a:r>
          </a:p>
        </p:txBody>
      </p:sp>
      <p:grpSp>
        <p:nvGrpSpPr>
          <p:cNvPr id="2147" name="Group 99"/>
          <p:cNvGrpSpPr>
            <a:grpSpLocks/>
          </p:cNvGrpSpPr>
          <p:nvPr/>
        </p:nvGrpSpPr>
        <p:grpSpPr bwMode="auto">
          <a:xfrm>
            <a:off x="5029200" y="3429000"/>
            <a:ext cx="2814638" cy="2879725"/>
            <a:chOff x="1126" y="2064"/>
            <a:chExt cx="1773" cy="1814"/>
          </a:xfrm>
        </p:grpSpPr>
        <p:grpSp>
          <p:nvGrpSpPr>
            <p:cNvPr id="2148" name="Group 100"/>
            <p:cNvGrpSpPr>
              <a:grpSpLocks/>
            </p:cNvGrpSpPr>
            <p:nvPr/>
          </p:nvGrpSpPr>
          <p:grpSpPr bwMode="auto">
            <a:xfrm>
              <a:off x="1872" y="3024"/>
              <a:ext cx="922" cy="134"/>
              <a:chOff x="3216" y="2736"/>
              <a:chExt cx="922" cy="134"/>
            </a:xfrm>
          </p:grpSpPr>
          <p:sp>
            <p:nvSpPr>
              <p:cNvPr id="2149" name="Freeform 101"/>
              <p:cNvSpPr>
                <a:spLocks/>
              </p:cNvSpPr>
              <p:nvPr/>
            </p:nvSpPr>
            <p:spPr bwMode="auto">
              <a:xfrm>
                <a:off x="3362" y="2775"/>
                <a:ext cx="776" cy="3"/>
              </a:xfrm>
              <a:custGeom>
                <a:avLst/>
                <a:gdLst>
                  <a:gd name="T0" fmla="*/ 0 w 776"/>
                  <a:gd name="T1" fmla="*/ 0 h 3"/>
                  <a:gd name="T2" fmla="*/ 776 w 776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6" h="3">
                    <a:moveTo>
                      <a:pt x="0" y="0"/>
                    </a:moveTo>
                    <a:lnTo>
                      <a:pt x="776" y="3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150" name="Oval 102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2151" name="Group 103"/>
            <p:cNvGrpSpPr>
              <a:grpSpLocks/>
            </p:cNvGrpSpPr>
            <p:nvPr/>
          </p:nvGrpSpPr>
          <p:grpSpPr bwMode="auto">
            <a:xfrm>
              <a:off x="1126" y="2112"/>
              <a:ext cx="842" cy="926"/>
              <a:chOff x="2470" y="1824"/>
              <a:chExt cx="842" cy="926"/>
            </a:xfrm>
          </p:grpSpPr>
          <p:sp>
            <p:nvSpPr>
              <p:cNvPr id="2152" name="Oval 104"/>
              <p:cNvSpPr>
                <a:spLocks noChangeArrowheads="1"/>
              </p:cNvSpPr>
              <p:nvPr/>
            </p:nvSpPr>
            <p:spPr bwMode="auto">
              <a:xfrm>
                <a:off x="2470" y="261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grpSp>
            <p:nvGrpSpPr>
              <p:cNvPr id="2153" name="Group 105"/>
              <p:cNvGrpSpPr>
                <a:grpSpLocks/>
              </p:cNvGrpSpPr>
              <p:nvPr/>
            </p:nvGrpSpPr>
            <p:grpSpPr bwMode="auto">
              <a:xfrm>
                <a:off x="2552" y="1824"/>
                <a:ext cx="760" cy="831"/>
                <a:chOff x="2552" y="1824"/>
                <a:chExt cx="760" cy="831"/>
              </a:xfrm>
            </p:grpSpPr>
            <p:sp>
              <p:nvSpPr>
                <p:cNvPr id="2154" name="Freeform 106"/>
                <p:cNvSpPr>
                  <a:spLocks/>
                </p:cNvSpPr>
                <p:nvPr/>
              </p:nvSpPr>
              <p:spPr bwMode="auto">
                <a:xfrm>
                  <a:off x="2552" y="1917"/>
                  <a:ext cx="621" cy="738"/>
                </a:xfrm>
                <a:custGeom>
                  <a:avLst/>
                  <a:gdLst>
                    <a:gd name="T0" fmla="*/ 0 w 621"/>
                    <a:gd name="T1" fmla="*/ 738 h 738"/>
                    <a:gd name="T2" fmla="*/ 621 w 621"/>
                    <a:gd name="T3" fmla="*/ 0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1" h="738">
                      <a:moveTo>
                        <a:pt x="0" y="738"/>
                      </a:moveTo>
                      <a:lnTo>
                        <a:pt x="621" y="0"/>
                      </a:lnTo>
                    </a:path>
                  </a:pathLst>
                </a:cu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2155" name="Oval 107"/>
                <p:cNvSpPr>
                  <a:spLocks noChangeArrowheads="1"/>
                </p:cNvSpPr>
                <p:nvPr/>
              </p:nvSpPr>
              <p:spPr bwMode="auto">
                <a:xfrm>
                  <a:off x="3176" y="1824"/>
                  <a:ext cx="136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lt-LT" altLang="lt-LT" sz="2000" b="1">
                    <a:effectLst/>
                  </a:endParaRPr>
                </a:p>
              </p:txBody>
            </p:sp>
          </p:grpSp>
        </p:grpSp>
        <p:grpSp>
          <p:nvGrpSpPr>
            <p:cNvPr id="2156" name="Group 108"/>
            <p:cNvGrpSpPr>
              <a:grpSpLocks/>
            </p:cNvGrpSpPr>
            <p:nvPr/>
          </p:nvGrpSpPr>
          <p:grpSpPr bwMode="auto">
            <a:xfrm>
              <a:off x="1965" y="2064"/>
              <a:ext cx="934" cy="134"/>
              <a:chOff x="3309" y="1776"/>
              <a:chExt cx="934" cy="134"/>
            </a:xfrm>
          </p:grpSpPr>
          <p:sp>
            <p:nvSpPr>
              <p:cNvPr id="2157" name="Freeform 109"/>
              <p:cNvSpPr>
                <a:spLocks/>
              </p:cNvSpPr>
              <p:nvPr/>
            </p:nvSpPr>
            <p:spPr bwMode="auto">
              <a:xfrm>
                <a:off x="3309" y="1843"/>
                <a:ext cx="786" cy="21"/>
              </a:xfrm>
              <a:custGeom>
                <a:avLst/>
                <a:gdLst>
                  <a:gd name="T0" fmla="*/ 0 w 786"/>
                  <a:gd name="T1" fmla="*/ 21 h 21"/>
                  <a:gd name="T2" fmla="*/ 786 w 786"/>
                  <a:gd name="T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6" h="21">
                    <a:moveTo>
                      <a:pt x="0" y="21"/>
                    </a:moveTo>
                    <a:lnTo>
                      <a:pt x="786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2158" name="Oval 110"/>
              <p:cNvSpPr>
                <a:spLocks noChangeArrowheads="1"/>
              </p:cNvSpPr>
              <p:nvPr/>
            </p:nvSpPr>
            <p:spPr bwMode="auto">
              <a:xfrm>
                <a:off x="4109" y="177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2159" name="Group 111"/>
            <p:cNvGrpSpPr>
              <a:grpSpLocks/>
            </p:cNvGrpSpPr>
            <p:nvPr/>
          </p:nvGrpSpPr>
          <p:grpSpPr bwMode="auto">
            <a:xfrm>
              <a:off x="2765" y="2215"/>
              <a:ext cx="134" cy="943"/>
              <a:chOff x="4109" y="1927"/>
              <a:chExt cx="134" cy="943"/>
            </a:xfrm>
          </p:grpSpPr>
          <p:sp>
            <p:nvSpPr>
              <p:cNvPr id="2160" name="Oval 112"/>
              <p:cNvSpPr>
                <a:spLocks noChangeArrowheads="1"/>
              </p:cNvSpPr>
              <p:nvPr/>
            </p:nvSpPr>
            <p:spPr bwMode="auto">
              <a:xfrm>
                <a:off x="4109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2161" name="Freeform 113"/>
              <p:cNvSpPr>
                <a:spLocks/>
              </p:cNvSpPr>
              <p:nvPr/>
            </p:nvSpPr>
            <p:spPr bwMode="auto">
              <a:xfrm>
                <a:off x="4179" y="1927"/>
                <a:ext cx="0" cy="817"/>
              </a:xfrm>
              <a:custGeom>
                <a:avLst/>
                <a:gdLst>
                  <a:gd name="T0" fmla="*/ 0 w 1"/>
                  <a:gd name="T1" fmla="*/ 0 h 817"/>
                  <a:gd name="T2" fmla="*/ 0 w 1"/>
                  <a:gd name="T3" fmla="*/ 817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17">
                    <a:moveTo>
                      <a:pt x="0" y="0"/>
                    </a:moveTo>
                    <a:lnTo>
                      <a:pt x="0" y="817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2162" name="Group 114"/>
            <p:cNvGrpSpPr>
              <a:grpSpLocks/>
            </p:cNvGrpSpPr>
            <p:nvPr/>
          </p:nvGrpSpPr>
          <p:grpSpPr bwMode="auto">
            <a:xfrm>
              <a:off x="1872" y="3147"/>
              <a:ext cx="134" cy="731"/>
              <a:chOff x="3216" y="2859"/>
              <a:chExt cx="134" cy="731"/>
            </a:xfrm>
          </p:grpSpPr>
          <p:sp>
            <p:nvSpPr>
              <p:cNvPr id="2163" name="Oval 115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2164" name="Freeform 116"/>
              <p:cNvSpPr>
                <a:spLocks/>
              </p:cNvSpPr>
              <p:nvPr/>
            </p:nvSpPr>
            <p:spPr bwMode="auto">
              <a:xfrm>
                <a:off x="3278" y="2859"/>
                <a:ext cx="0" cy="576"/>
              </a:xfrm>
              <a:custGeom>
                <a:avLst/>
                <a:gdLst>
                  <a:gd name="T0" fmla="*/ 0 w 1"/>
                  <a:gd name="T1" fmla="*/ 576 h 576"/>
                  <a:gd name="T2" fmla="*/ 0 w 1"/>
                  <a:gd name="T3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576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8749-A6A9-40F6-94EC-D5D803CE3FF6}" type="slidenum">
              <a:rPr lang="lt-LT" altLang="lt-LT"/>
              <a:pPr/>
              <a:t>6</a:t>
            </a:fld>
            <a:endParaRPr lang="lt-LT" altLang="lt-LT"/>
          </a:p>
        </p:txBody>
      </p:sp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533400" y="3200400"/>
            <a:ext cx="3429000" cy="3394075"/>
            <a:chOff x="2496" y="2064"/>
            <a:chExt cx="2160" cy="2138"/>
          </a:xfrm>
        </p:grpSpPr>
        <p:sp>
          <p:nvSpPr>
            <p:cNvPr id="64515" name="Freeform 3"/>
            <p:cNvSpPr>
              <a:spLocks/>
            </p:cNvSpPr>
            <p:nvPr/>
          </p:nvSpPr>
          <p:spPr bwMode="auto">
            <a:xfrm>
              <a:off x="2729" y="3116"/>
              <a:ext cx="712" cy="841"/>
            </a:xfrm>
            <a:custGeom>
              <a:avLst/>
              <a:gdLst>
                <a:gd name="T0" fmla="*/ 0 w 712"/>
                <a:gd name="T1" fmla="*/ 0 h 841"/>
                <a:gd name="T2" fmla="*/ 712 w 712"/>
                <a:gd name="T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2" h="841">
                  <a:moveTo>
                    <a:pt x="0" y="0"/>
                  </a:moveTo>
                  <a:lnTo>
                    <a:pt x="712" y="841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4516" name="Freeform 4"/>
            <p:cNvSpPr>
              <a:spLocks/>
            </p:cNvSpPr>
            <p:nvPr/>
          </p:nvSpPr>
          <p:spPr bwMode="auto">
            <a:xfrm>
              <a:off x="4368" y="2256"/>
              <a:ext cx="1" cy="982"/>
            </a:xfrm>
            <a:custGeom>
              <a:avLst/>
              <a:gdLst>
                <a:gd name="T0" fmla="*/ 0 w 1"/>
                <a:gd name="T1" fmla="*/ 0 h 982"/>
                <a:gd name="T2" fmla="*/ 0 w 1"/>
                <a:gd name="T3" fmla="*/ 982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82">
                  <a:moveTo>
                    <a:pt x="0" y="0"/>
                  </a:moveTo>
                  <a:lnTo>
                    <a:pt x="0" y="982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4517" name="Freeform 5"/>
            <p:cNvSpPr>
              <a:spLocks/>
            </p:cNvSpPr>
            <p:nvPr/>
          </p:nvSpPr>
          <p:spPr bwMode="auto">
            <a:xfrm>
              <a:off x="2736" y="2283"/>
              <a:ext cx="669" cy="797"/>
            </a:xfrm>
            <a:custGeom>
              <a:avLst/>
              <a:gdLst>
                <a:gd name="T0" fmla="*/ 0 w 669"/>
                <a:gd name="T1" fmla="*/ 797 h 797"/>
                <a:gd name="T2" fmla="*/ 669 w 669"/>
                <a:gd name="T3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9" h="797">
                  <a:moveTo>
                    <a:pt x="0" y="797"/>
                  </a:moveTo>
                  <a:lnTo>
                    <a:pt x="669" y="0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4518" name="Freeform 6"/>
            <p:cNvSpPr>
              <a:spLocks/>
            </p:cNvSpPr>
            <p:nvPr/>
          </p:nvSpPr>
          <p:spPr bwMode="auto">
            <a:xfrm>
              <a:off x="3491" y="3210"/>
              <a:ext cx="877" cy="3"/>
            </a:xfrm>
            <a:custGeom>
              <a:avLst/>
              <a:gdLst>
                <a:gd name="T0" fmla="*/ 0 w 877"/>
                <a:gd name="T1" fmla="*/ 3 h 3"/>
                <a:gd name="T2" fmla="*/ 877 w 877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7" h="3">
                  <a:moveTo>
                    <a:pt x="0" y="3"/>
                  </a:moveTo>
                  <a:lnTo>
                    <a:pt x="877" y="0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4519" name="Freeform 7"/>
            <p:cNvSpPr>
              <a:spLocks/>
            </p:cNvSpPr>
            <p:nvPr/>
          </p:nvSpPr>
          <p:spPr bwMode="auto">
            <a:xfrm>
              <a:off x="2746" y="3107"/>
              <a:ext cx="716" cy="103"/>
            </a:xfrm>
            <a:custGeom>
              <a:avLst/>
              <a:gdLst>
                <a:gd name="T0" fmla="*/ 0 w 716"/>
                <a:gd name="T1" fmla="*/ 0 h 103"/>
                <a:gd name="T2" fmla="*/ 716 w 716"/>
                <a:gd name="T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6" h="103">
                  <a:moveTo>
                    <a:pt x="0" y="0"/>
                  </a:moveTo>
                  <a:lnTo>
                    <a:pt x="716" y="103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4520" name="Freeform 8"/>
            <p:cNvSpPr>
              <a:spLocks/>
            </p:cNvSpPr>
            <p:nvPr/>
          </p:nvSpPr>
          <p:spPr bwMode="auto">
            <a:xfrm>
              <a:off x="3441" y="3231"/>
              <a:ext cx="27" cy="744"/>
            </a:xfrm>
            <a:custGeom>
              <a:avLst/>
              <a:gdLst>
                <a:gd name="T0" fmla="*/ 0 w 27"/>
                <a:gd name="T1" fmla="*/ 726 h 744"/>
                <a:gd name="T2" fmla="*/ 27 w 27"/>
                <a:gd name="T3" fmla="*/ 744 h 744"/>
                <a:gd name="T4" fmla="*/ 23 w 27"/>
                <a:gd name="T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744">
                  <a:moveTo>
                    <a:pt x="0" y="726"/>
                  </a:moveTo>
                  <a:lnTo>
                    <a:pt x="27" y="744"/>
                  </a:lnTo>
                  <a:lnTo>
                    <a:pt x="23" y="0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4521" name="Freeform 9"/>
            <p:cNvSpPr>
              <a:spLocks/>
            </p:cNvSpPr>
            <p:nvPr/>
          </p:nvSpPr>
          <p:spPr bwMode="auto">
            <a:xfrm>
              <a:off x="3482" y="2256"/>
              <a:ext cx="895" cy="957"/>
            </a:xfrm>
            <a:custGeom>
              <a:avLst/>
              <a:gdLst>
                <a:gd name="T0" fmla="*/ 895 w 895"/>
                <a:gd name="T1" fmla="*/ 0 h 957"/>
                <a:gd name="T2" fmla="*/ 0 w 895"/>
                <a:gd name="T3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5" h="957">
                  <a:moveTo>
                    <a:pt x="895" y="0"/>
                  </a:moveTo>
                  <a:lnTo>
                    <a:pt x="0" y="957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4522" name="Freeform 10"/>
            <p:cNvSpPr>
              <a:spLocks/>
            </p:cNvSpPr>
            <p:nvPr/>
          </p:nvSpPr>
          <p:spPr bwMode="auto">
            <a:xfrm>
              <a:off x="3452" y="2256"/>
              <a:ext cx="907" cy="47"/>
            </a:xfrm>
            <a:custGeom>
              <a:avLst/>
              <a:gdLst>
                <a:gd name="T0" fmla="*/ 0 w 907"/>
                <a:gd name="T1" fmla="*/ 47 h 47"/>
                <a:gd name="T2" fmla="*/ 907 w 907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7" h="47">
                  <a:moveTo>
                    <a:pt x="0" y="47"/>
                  </a:moveTo>
                  <a:lnTo>
                    <a:pt x="907" y="0"/>
                  </a:lnTo>
                </a:path>
              </a:pathLst>
            </a:custGeom>
            <a:noFill/>
            <a:ln w="28575">
              <a:solidFill>
                <a:srgbClr val="BA9F8E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grpSp>
          <p:nvGrpSpPr>
            <p:cNvPr id="64523" name="Group 11"/>
            <p:cNvGrpSpPr>
              <a:grpSpLocks/>
            </p:cNvGrpSpPr>
            <p:nvPr/>
          </p:nvGrpSpPr>
          <p:grpSpPr bwMode="auto">
            <a:xfrm>
              <a:off x="4320" y="2160"/>
              <a:ext cx="336" cy="218"/>
              <a:chOff x="2832" y="1632"/>
              <a:chExt cx="336" cy="218"/>
            </a:xfrm>
          </p:grpSpPr>
          <p:sp>
            <p:nvSpPr>
              <p:cNvPr id="64524" name="Text Box 12"/>
              <p:cNvSpPr txBox="1">
                <a:spLocks noChangeArrowheads="1"/>
              </p:cNvSpPr>
              <p:nvPr/>
            </p:nvSpPr>
            <p:spPr bwMode="auto">
              <a:xfrm>
                <a:off x="2928" y="1632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3</a:t>
                </a:r>
              </a:p>
            </p:txBody>
          </p:sp>
          <p:sp>
            <p:nvSpPr>
              <p:cNvPr id="64525" name="Oval 13"/>
              <p:cNvSpPr>
                <a:spLocks noChangeArrowheads="1"/>
              </p:cNvSpPr>
              <p:nvPr/>
            </p:nvSpPr>
            <p:spPr bwMode="auto">
              <a:xfrm>
                <a:off x="2832" y="168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4526" name="Group 14"/>
            <p:cNvGrpSpPr>
              <a:grpSpLocks/>
            </p:cNvGrpSpPr>
            <p:nvPr/>
          </p:nvGrpSpPr>
          <p:grpSpPr bwMode="auto">
            <a:xfrm>
              <a:off x="3264" y="2064"/>
              <a:ext cx="192" cy="288"/>
              <a:chOff x="1872" y="1488"/>
              <a:chExt cx="192" cy="288"/>
            </a:xfrm>
          </p:grpSpPr>
          <p:sp>
            <p:nvSpPr>
              <p:cNvPr id="64527" name="Text Box 15"/>
              <p:cNvSpPr txBox="1">
                <a:spLocks noChangeArrowheads="1"/>
              </p:cNvSpPr>
              <p:nvPr/>
            </p:nvSpPr>
            <p:spPr bwMode="auto">
              <a:xfrm>
                <a:off x="1872" y="14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2</a:t>
                </a:r>
              </a:p>
            </p:txBody>
          </p:sp>
          <p:sp>
            <p:nvSpPr>
              <p:cNvPr id="64528" name="Oval 16"/>
              <p:cNvSpPr>
                <a:spLocks noChangeArrowheads="1"/>
              </p:cNvSpPr>
              <p:nvPr/>
            </p:nvSpPr>
            <p:spPr bwMode="auto">
              <a:xfrm>
                <a:off x="1968" y="168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4529" name="Group 17"/>
            <p:cNvGrpSpPr>
              <a:grpSpLocks/>
            </p:cNvGrpSpPr>
            <p:nvPr/>
          </p:nvGrpSpPr>
          <p:grpSpPr bwMode="auto">
            <a:xfrm>
              <a:off x="4299" y="2976"/>
              <a:ext cx="309" cy="288"/>
              <a:chOff x="2811" y="2448"/>
              <a:chExt cx="309" cy="288"/>
            </a:xfrm>
          </p:grpSpPr>
          <p:sp>
            <p:nvSpPr>
              <p:cNvPr id="64530" name="Text Box 18"/>
              <p:cNvSpPr txBox="1">
                <a:spLocks noChangeArrowheads="1"/>
              </p:cNvSpPr>
              <p:nvPr/>
            </p:nvSpPr>
            <p:spPr bwMode="auto">
              <a:xfrm>
                <a:off x="2880" y="2448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4</a:t>
                </a:r>
              </a:p>
            </p:txBody>
          </p:sp>
          <p:sp>
            <p:nvSpPr>
              <p:cNvPr id="64531" name="Oval 19"/>
              <p:cNvSpPr>
                <a:spLocks noChangeArrowheads="1"/>
              </p:cNvSpPr>
              <p:nvPr/>
            </p:nvSpPr>
            <p:spPr bwMode="auto">
              <a:xfrm>
                <a:off x="2811" y="264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4532" name="Group 20"/>
            <p:cNvGrpSpPr>
              <a:grpSpLocks/>
            </p:cNvGrpSpPr>
            <p:nvPr/>
          </p:nvGrpSpPr>
          <p:grpSpPr bwMode="auto">
            <a:xfrm>
              <a:off x="2496" y="2976"/>
              <a:ext cx="288" cy="298"/>
              <a:chOff x="1008" y="2448"/>
              <a:chExt cx="288" cy="298"/>
            </a:xfrm>
          </p:grpSpPr>
          <p:sp>
            <p:nvSpPr>
              <p:cNvPr id="64533" name="Text Box 21"/>
              <p:cNvSpPr txBox="1">
                <a:spLocks noChangeArrowheads="1"/>
              </p:cNvSpPr>
              <p:nvPr/>
            </p:nvSpPr>
            <p:spPr bwMode="auto">
              <a:xfrm>
                <a:off x="1008" y="249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lt-LT" altLang="lt-LT" sz="2000" b="1">
                  <a:effectLst/>
                </a:endParaRPr>
              </a:p>
            </p:txBody>
          </p:sp>
          <p:sp>
            <p:nvSpPr>
              <p:cNvPr id="64534" name="Text Box 22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lt-LT" altLang="lt-LT" sz="2000" b="1">
                    <a:effectLst/>
                  </a:rPr>
                  <a:t>1</a:t>
                </a:r>
              </a:p>
            </p:txBody>
          </p:sp>
          <p:sp>
            <p:nvSpPr>
              <p:cNvPr id="64535" name="Oval 23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4536" name="Group 24"/>
            <p:cNvGrpSpPr>
              <a:grpSpLocks/>
            </p:cNvGrpSpPr>
            <p:nvPr/>
          </p:nvGrpSpPr>
          <p:grpSpPr bwMode="auto">
            <a:xfrm>
              <a:off x="3312" y="3888"/>
              <a:ext cx="240" cy="314"/>
              <a:chOff x="1872" y="3408"/>
              <a:chExt cx="240" cy="314"/>
            </a:xfrm>
          </p:grpSpPr>
          <p:sp>
            <p:nvSpPr>
              <p:cNvPr id="64537" name="Text Box 25"/>
              <p:cNvSpPr txBox="1">
                <a:spLocks noChangeArrowheads="1"/>
              </p:cNvSpPr>
              <p:nvPr/>
            </p:nvSpPr>
            <p:spPr bwMode="auto">
              <a:xfrm>
                <a:off x="1872" y="3504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6</a:t>
                </a:r>
              </a:p>
            </p:txBody>
          </p:sp>
          <p:sp>
            <p:nvSpPr>
              <p:cNvPr id="64538" name="Oval 26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4539" name="Group 27"/>
            <p:cNvGrpSpPr>
              <a:grpSpLocks/>
            </p:cNvGrpSpPr>
            <p:nvPr/>
          </p:nvGrpSpPr>
          <p:grpSpPr bwMode="auto">
            <a:xfrm>
              <a:off x="3312" y="2976"/>
              <a:ext cx="240" cy="288"/>
              <a:chOff x="1824" y="2448"/>
              <a:chExt cx="240" cy="288"/>
            </a:xfrm>
          </p:grpSpPr>
          <p:sp>
            <p:nvSpPr>
              <p:cNvPr id="64540" name="Text Box 28"/>
              <p:cNvSpPr txBox="1">
                <a:spLocks noChangeArrowheads="1"/>
              </p:cNvSpPr>
              <p:nvPr/>
            </p:nvSpPr>
            <p:spPr bwMode="auto">
              <a:xfrm>
                <a:off x="1824" y="2448"/>
                <a:ext cx="24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lt-LT" altLang="lt-LT" sz="2000" b="1">
                    <a:effectLst/>
                  </a:rPr>
                  <a:t>5</a:t>
                </a:r>
              </a:p>
            </p:txBody>
          </p:sp>
          <p:sp>
            <p:nvSpPr>
              <p:cNvPr id="64541" name="Oval 29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96" cy="9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</p:grpSp>
      <p:sp>
        <p:nvSpPr>
          <p:cNvPr id="64575" name="AutoShape 6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Atvirkštinė briauna (styga) </a:t>
            </a:r>
          </a:p>
        </p:txBody>
      </p:sp>
      <p:sp>
        <p:nvSpPr>
          <p:cNvPr id="64576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1474787"/>
          </a:xfrm>
        </p:spPr>
        <p:txBody>
          <a:bodyPr/>
          <a:lstStyle/>
          <a:p>
            <a:pPr>
              <a:buFontTx/>
              <a:buNone/>
            </a:pPr>
            <a:r>
              <a:rPr lang="lt-LT" altLang="lt-LT"/>
              <a:t>Grafo </a:t>
            </a:r>
            <a:r>
              <a:rPr lang="lt-LT" altLang="lt-LT" i="1"/>
              <a:t>G</a:t>
            </a:r>
            <a:r>
              <a:rPr lang="lt-LT" altLang="lt-LT"/>
              <a:t> briauna (</a:t>
            </a:r>
            <a:r>
              <a:rPr lang="lt-LT" altLang="lt-LT" i="1"/>
              <a:t>u,v</a:t>
            </a:r>
            <a:r>
              <a:rPr lang="lt-LT" altLang="lt-LT"/>
              <a:t>) yra </a:t>
            </a:r>
            <a:r>
              <a:rPr lang="lt-LT" altLang="lt-LT" i="1">
                <a:solidFill>
                  <a:schemeClr val="tx2"/>
                </a:solidFill>
              </a:rPr>
              <a:t>atvirkštinė briauna</a:t>
            </a:r>
            <a:r>
              <a:rPr lang="lt-LT" altLang="lt-LT"/>
              <a:t> (</a:t>
            </a:r>
            <a:r>
              <a:rPr lang="lt-LT" altLang="lt-LT" i="1">
                <a:solidFill>
                  <a:schemeClr val="tx2"/>
                </a:solidFill>
              </a:rPr>
              <a:t>styga</a:t>
            </a:r>
            <a:r>
              <a:rPr lang="lt-LT" altLang="lt-LT"/>
              <a:t>), jei ji nepriklauso dengiančio medžio  </a:t>
            </a:r>
            <a:r>
              <a:rPr lang="lt-LT" altLang="lt-LT" i="1"/>
              <a:t>H</a:t>
            </a:r>
            <a:r>
              <a:rPr lang="lt-LT" altLang="lt-LT"/>
              <a:t>  briaunų aibei.</a:t>
            </a:r>
          </a:p>
        </p:txBody>
      </p:sp>
      <p:grpSp>
        <p:nvGrpSpPr>
          <p:cNvPr id="64546" name="Group 34"/>
          <p:cNvGrpSpPr>
            <a:grpSpLocks/>
          </p:cNvGrpSpPr>
          <p:nvPr/>
        </p:nvGrpSpPr>
        <p:grpSpPr bwMode="auto">
          <a:xfrm>
            <a:off x="762000" y="3429000"/>
            <a:ext cx="2814638" cy="2879725"/>
            <a:chOff x="1126" y="2064"/>
            <a:chExt cx="1773" cy="1814"/>
          </a:xfrm>
        </p:grpSpPr>
        <p:grpSp>
          <p:nvGrpSpPr>
            <p:cNvPr id="64547" name="Group 35"/>
            <p:cNvGrpSpPr>
              <a:grpSpLocks/>
            </p:cNvGrpSpPr>
            <p:nvPr/>
          </p:nvGrpSpPr>
          <p:grpSpPr bwMode="auto">
            <a:xfrm>
              <a:off x="1872" y="3024"/>
              <a:ext cx="922" cy="134"/>
              <a:chOff x="3216" y="2736"/>
              <a:chExt cx="922" cy="134"/>
            </a:xfrm>
          </p:grpSpPr>
          <p:sp>
            <p:nvSpPr>
              <p:cNvPr id="64548" name="Freeform 36"/>
              <p:cNvSpPr>
                <a:spLocks/>
              </p:cNvSpPr>
              <p:nvPr/>
            </p:nvSpPr>
            <p:spPr bwMode="auto">
              <a:xfrm>
                <a:off x="3362" y="2775"/>
                <a:ext cx="776" cy="3"/>
              </a:xfrm>
              <a:custGeom>
                <a:avLst/>
                <a:gdLst>
                  <a:gd name="T0" fmla="*/ 0 w 776"/>
                  <a:gd name="T1" fmla="*/ 0 h 3"/>
                  <a:gd name="T2" fmla="*/ 776 w 776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6" h="3">
                    <a:moveTo>
                      <a:pt x="0" y="0"/>
                    </a:moveTo>
                    <a:lnTo>
                      <a:pt x="776" y="3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4549" name="Oval 37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4550" name="Group 38"/>
            <p:cNvGrpSpPr>
              <a:grpSpLocks/>
            </p:cNvGrpSpPr>
            <p:nvPr/>
          </p:nvGrpSpPr>
          <p:grpSpPr bwMode="auto">
            <a:xfrm>
              <a:off x="1126" y="2112"/>
              <a:ext cx="842" cy="926"/>
              <a:chOff x="2470" y="1824"/>
              <a:chExt cx="842" cy="926"/>
            </a:xfrm>
          </p:grpSpPr>
          <p:sp>
            <p:nvSpPr>
              <p:cNvPr id="64551" name="Oval 39"/>
              <p:cNvSpPr>
                <a:spLocks noChangeArrowheads="1"/>
              </p:cNvSpPr>
              <p:nvPr/>
            </p:nvSpPr>
            <p:spPr bwMode="auto">
              <a:xfrm>
                <a:off x="2470" y="261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grpSp>
            <p:nvGrpSpPr>
              <p:cNvPr id="64552" name="Group 40"/>
              <p:cNvGrpSpPr>
                <a:grpSpLocks/>
              </p:cNvGrpSpPr>
              <p:nvPr/>
            </p:nvGrpSpPr>
            <p:grpSpPr bwMode="auto">
              <a:xfrm>
                <a:off x="2552" y="1824"/>
                <a:ext cx="760" cy="831"/>
                <a:chOff x="2552" y="1824"/>
                <a:chExt cx="760" cy="831"/>
              </a:xfrm>
            </p:grpSpPr>
            <p:sp>
              <p:nvSpPr>
                <p:cNvPr id="64553" name="Freeform 41"/>
                <p:cNvSpPr>
                  <a:spLocks/>
                </p:cNvSpPr>
                <p:nvPr/>
              </p:nvSpPr>
              <p:spPr bwMode="auto">
                <a:xfrm>
                  <a:off x="2552" y="1917"/>
                  <a:ext cx="621" cy="738"/>
                </a:xfrm>
                <a:custGeom>
                  <a:avLst/>
                  <a:gdLst>
                    <a:gd name="T0" fmla="*/ 0 w 621"/>
                    <a:gd name="T1" fmla="*/ 738 h 738"/>
                    <a:gd name="T2" fmla="*/ 621 w 621"/>
                    <a:gd name="T3" fmla="*/ 0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1" h="738">
                      <a:moveTo>
                        <a:pt x="0" y="738"/>
                      </a:moveTo>
                      <a:lnTo>
                        <a:pt x="621" y="0"/>
                      </a:lnTo>
                    </a:path>
                  </a:pathLst>
                </a:cu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4554" name="Oval 42"/>
                <p:cNvSpPr>
                  <a:spLocks noChangeArrowheads="1"/>
                </p:cNvSpPr>
                <p:nvPr/>
              </p:nvSpPr>
              <p:spPr bwMode="auto">
                <a:xfrm>
                  <a:off x="3176" y="1824"/>
                  <a:ext cx="136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lt-LT" altLang="lt-LT" sz="2000" b="1">
                    <a:effectLst/>
                  </a:endParaRPr>
                </a:p>
              </p:txBody>
            </p:sp>
          </p:grpSp>
        </p:grpSp>
        <p:grpSp>
          <p:nvGrpSpPr>
            <p:cNvPr id="64555" name="Group 43"/>
            <p:cNvGrpSpPr>
              <a:grpSpLocks/>
            </p:cNvGrpSpPr>
            <p:nvPr/>
          </p:nvGrpSpPr>
          <p:grpSpPr bwMode="auto">
            <a:xfrm>
              <a:off x="1965" y="2064"/>
              <a:ext cx="934" cy="134"/>
              <a:chOff x="3309" y="1776"/>
              <a:chExt cx="934" cy="134"/>
            </a:xfrm>
          </p:grpSpPr>
          <p:sp>
            <p:nvSpPr>
              <p:cNvPr id="64556" name="Freeform 44"/>
              <p:cNvSpPr>
                <a:spLocks/>
              </p:cNvSpPr>
              <p:nvPr/>
            </p:nvSpPr>
            <p:spPr bwMode="auto">
              <a:xfrm>
                <a:off x="3309" y="1843"/>
                <a:ext cx="786" cy="21"/>
              </a:xfrm>
              <a:custGeom>
                <a:avLst/>
                <a:gdLst>
                  <a:gd name="T0" fmla="*/ 0 w 786"/>
                  <a:gd name="T1" fmla="*/ 21 h 21"/>
                  <a:gd name="T2" fmla="*/ 786 w 786"/>
                  <a:gd name="T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6" h="21">
                    <a:moveTo>
                      <a:pt x="0" y="21"/>
                    </a:moveTo>
                    <a:lnTo>
                      <a:pt x="786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4557" name="Oval 45"/>
              <p:cNvSpPr>
                <a:spLocks noChangeArrowheads="1"/>
              </p:cNvSpPr>
              <p:nvPr/>
            </p:nvSpPr>
            <p:spPr bwMode="auto">
              <a:xfrm>
                <a:off x="4109" y="177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4558" name="Group 46"/>
            <p:cNvGrpSpPr>
              <a:grpSpLocks/>
            </p:cNvGrpSpPr>
            <p:nvPr/>
          </p:nvGrpSpPr>
          <p:grpSpPr bwMode="auto">
            <a:xfrm>
              <a:off x="2765" y="2215"/>
              <a:ext cx="134" cy="943"/>
              <a:chOff x="4109" y="1927"/>
              <a:chExt cx="134" cy="943"/>
            </a:xfrm>
          </p:grpSpPr>
          <p:sp>
            <p:nvSpPr>
              <p:cNvPr id="64559" name="Oval 47"/>
              <p:cNvSpPr>
                <a:spLocks noChangeArrowheads="1"/>
              </p:cNvSpPr>
              <p:nvPr/>
            </p:nvSpPr>
            <p:spPr bwMode="auto">
              <a:xfrm>
                <a:off x="4109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4560" name="Freeform 48"/>
              <p:cNvSpPr>
                <a:spLocks/>
              </p:cNvSpPr>
              <p:nvPr/>
            </p:nvSpPr>
            <p:spPr bwMode="auto">
              <a:xfrm>
                <a:off x="4179" y="1927"/>
                <a:ext cx="0" cy="817"/>
              </a:xfrm>
              <a:custGeom>
                <a:avLst/>
                <a:gdLst>
                  <a:gd name="T0" fmla="*/ 0 w 1"/>
                  <a:gd name="T1" fmla="*/ 0 h 817"/>
                  <a:gd name="T2" fmla="*/ 0 w 1"/>
                  <a:gd name="T3" fmla="*/ 817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17">
                    <a:moveTo>
                      <a:pt x="0" y="0"/>
                    </a:moveTo>
                    <a:lnTo>
                      <a:pt x="0" y="817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4561" name="Group 49"/>
            <p:cNvGrpSpPr>
              <a:grpSpLocks/>
            </p:cNvGrpSpPr>
            <p:nvPr/>
          </p:nvGrpSpPr>
          <p:grpSpPr bwMode="auto">
            <a:xfrm>
              <a:off x="1872" y="3147"/>
              <a:ext cx="134" cy="731"/>
              <a:chOff x="3216" y="2859"/>
              <a:chExt cx="134" cy="731"/>
            </a:xfrm>
          </p:grpSpPr>
          <p:sp>
            <p:nvSpPr>
              <p:cNvPr id="64562" name="Oval 50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4563" name="Freeform 51"/>
              <p:cNvSpPr>
                <a:spLocks/>
              </p:cNvSpPr>
              <p:nvPr/>
            </p:nvSpPr>
            <p:spPr bwMode="auto">
              <a:xfrm>
                <a:off x="3278" y="2859"/>
                <a:ext cx="0" cy="576"/>
              </a:xfrm>
              <a:custGeom>
                <a:avLst/>
                <a:gdLst>
                  <a:gd name="T0" fmla="*/ 0 w 1"/>
                  <a:gd name="T1" fmla="*/ 576 h 576"/>
                  <a:gd name="T2" fmla="*/ 0 w 1"/>
                  <a:gd name="T3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576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</p:grpSp>
      <p:sp>
        <p:nvSpPr>
          <p:cNvPr id="64564" name="Text Box 52"/>
          <p:cNvSpPr txBox="1">
            <a:spLocks noChangeArrowheads="1"/>
          </p:cNvSpPr>
          <p:nvPr/>
        </p:nvSpPr>
        <p:spPr bwMode="auto">
          <a:xfrm>
            <a:off x="4284663" y="4365625"/>
            <a:ext cx="4859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800">
                <a:effectLst/>
                <a:cs typeface="Times New Roman" panose="02020603050405020304" pitchFamily="18" charset="0"/>
              </a:rPr>
              <a:t>tai </a:t>
            </a:r>
            <a:r>
              <a:rPr lang="lt-LT" altLang="lt-LT" sz="2800">
                <a:solidFill>
                  <a:schemeClr val="tx2"/>
                </a:solidFill>
                <a:effectLst/>
                <a:cs typeface="Times New Roman" panose="02020603050405020304" pitchFamily="18" charset="0"/>
              </a:rPr>
              <a:t>atvirkštini</a:t>
            </a:r>
            <a:r>
              <a:rPr lang="lt-LT" altLang="lt-LT" sz="2800">
                <a:solidFill>
                  <a:schemeClr val="tx2"/>
                </a:solidFill>
                <a:effectLst/>
              </a:rPr>
              <a:t>ų</a:t>
            </a:r>
            <a:r>
              <a:rPr lang="lt-LT" altLang="lt-LT" sz="2800">
                <a:solidFill>
                  <a:schemeClr val="tx2"/>
                </a:solidFill>
                <a:effectLst/>
                <a:cs typeface="Times New Roman" panose="02020603050405020304" pitchFamily="18" charset="0"/>
              </a:rPr>
              <a:t> briaun</a:t>
            </a:r>
            <a:r>
              <a:rPr lang="lt-LT" altLang="lt-LT" sz="2800">
                <a:solidFill>
                  <a:schemeClr val="tx2"/>
                </a:solidFill>
                <a:effectLst/>
              </a:rPr>
              <a:t>ų</a:t>
            </a:r>
            <a:r>
              <a:rPr lang="lt-LT" altLang="lt-LT" sz="2800">
                <a:solidFill>
                  <a:schemeClr val="tx2"/>
                </a:solidFill>
                <a:effectLst/>
                <a:cs typeface="Times New Roman" panose="02020603050405020304" pitchFamily="18" charset="0"/>
              </a:rPr>
              <a:t> skai</a:t>
            </a:r>
            <a:r>
              <a:rPr lang="lt-LT" altLang="lt-LT" sz="2800">
                <a:solidFill>
                  <a:schemeClr val="tx2"/>
                </a:solidFill>
                <a:effectLst/>
              </a:rPr>
              <a:t>č</a:t>
            </a:r>
            <a:r>
              <a:rPr lang="lt-LT" altLang="lt-LT" sz="2800">
                <a:solidFill>
                  <a:schemeClr val="tx2"/>
                </a:solidFill>
                <a:effectLst/>
                <a:cs typeface="Times New Roman" panose="02020603050405020304" pitchFamily="18" charset="0"/>
              </a:rPr>
              <a:t>ius</a:t>
            </a:r>
            <a:r>
              <a:rPr lang="lt-LT" altLang="lt-LT" sz="2800">
                <a:effectLst/>
                <a:cs typeface="Times New Roman" panose="02020603050405020304" pitchFamily="18" charset="0"/>
              </a:rPr>
              <a:t> yra lygus   </a:t>
            </a:r>
            <a:r>
              <a:rPr lang="lt-LT" altLang="lt-LT" sz="2800" i="1">
                <a:effectLst/>
              </a:rPr>
              <a:t>m – n </a:t>
            </a:r>
            <a:r>
              <a:rPr lang="lt-LT" altLang="lt-LT" sz="2800">
                <a:effectLst/>
              </a:rPr>
              <a:t>+ 1</a:t>
            </a:r>
          </a:p>
        </p:txBody>
      </p:sp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4859338" y="3573463"/>
            <a:ext cx="361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800">
                <a:effectLst/>
              </a:rPr>
              <a:t>Kadangi | </a:t>
            </a:r>
            <a:r>
              <a:rPr lang="lt-LT" altLang="lt-LT" sz="2800" i="1">
                <a:effectLst/>
              </a:rPr>
              <a:t>U</a:t>
            </a:r>
            <a:r>
              <a:rPr lang="lt-LT" altLang="lt-LT" sz="2800" i="1" baseline="-25000">
                <a:effectLst/>
              </a:rPr>
              <a:t>H </a:t>
            </a:r>
            <a:r>
              <a:rPr lang="lt-LT" altLang="lt-LT" sz="2800">
                <a:effectLst/>
              </a:rPr>
              <a:t>| = </a:t>
            </a:r>
            <a:r>
              <a:rPr lang="lt-LT" altLang="lt-LT" sz="2800" i="1">
                <a:effectLst/>
              </a:rPr>
              <a:t>n </a:t>
            </a:r>
            <a:r>
              <a:rPr lang="lt-LT" altLang="lt-LT" sz="2800">
                <a:effectLst/>
              </a:rPr>
              <a:t>-1</a:t>
            </a:r>
          </a:p>
        </p:txBody>
      </p:sp>
      <p:sp>
        <p:nvSpPr>
          <p:cNvPr id="64568" name="Text Box 56"/>
          <p:cNvSpPr txBox="1">
            <a:spLocks noChangeArrowheads="1"/>
          </p:cNvSpPr>
          <p:nvPr/>
        </p:nvSpPr>
        <p:spPr bwMode="auto">
          <a:xfrm>
            <a:off x="4572000" y="5516563"/>
            <a:ext cx="431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2800" i="1">
                <a:effectLst/>
              </a:rPr>
              <a:t>m – n </a:t>
            </a:r>
            <a:r>
              <a:rPr lang="lt-LT" altLang="lt-LT" sz="2800">
                <a:effectLst/>
              </a:rPr>
              <a:t>+ 1 = 8 – 6 + 1 = </a:t>
            </a:r>
            <a:r>
              <a:rPr lang="lt-LT" altLang="lt-LT" sz="2800">
                <a:solidFill>
                  <a:schemeClr val="tx2"/>
                </a:solidFill>
                <a:effectLst/>
              </a:rPr>
              <a:t>3</a:t>
            </a:r>
          </a:p>
        </p:txBody>
      </p:sp>
      <p:sp>
        <p:nvSpPr>
          <p:cNvPr id="64571" name="Freeform 59"/>
          <p:cNvSpPr>
            <a:spLocks/>
          </p:cNvSpPr>
          <p:nvPr/>
        </p:nvSpPr>
        <p:spPr bwMode="auto">
          <a:xfrm>
            <a:off x="1009650" y="4900613"/>
            <a:ext cx="928688" cy="112712"/>
          </a:xfrm>
          <a:custGeom>
            <a:avLst/>
            <a:gdLst>
              <a:gd name="T0" fmla="*/ 0 w 585"/>
              <a:gd name="T1" fmla="*/ 0 h 71"/>
              <a:gd name="T2" fmla="*/ 585 w 585"/>
              <a:gd name="T3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85" h="71">
                <a:moveTo>
                  <a:pt x="0" y="0"/>
                </a:moveTo>
                <a:lnTo>
                  <a:pt x="585" y="71"/>
                </a:lnTo>
              </a:path>
            </a:pathLst>
          </a:custGeom>
          <a:noFill/>
          <a:ln w="57150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4572" name="Freeform 60"/>
          <p:cNvSpPr>
            <a:spLocks/>
          </p:cNvSpPr>
          <p:nvPr/>
        </p:nvSpPr>
        <p:spPr bwMode="auto">
          <a:xfrm>
            <a:off x="990600" y="4953000"/>
            <a:ext cx="962025" cy="1157288"/>
          </a:xfrm>
          <a:custGeom>
            <a:avLst/>
            <a:gdLst>
              <a:gd name="T0" fmla="*/ 0 w 606"/>
              <a:gd name="T1" fmla="*/ 0 h 729"/>
              <a:gd name="T2" fmla="*/ 606 w 606"/>
              <a:gd name="T3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6" h="729">
                <a:moveTo>
                  <a:pt x="0" y="0"/>
                </a:moveTo>
                <a:lnTo>
                  <a:pt x="606" y="729"/>
                </a:lnTo>
              </a:path>
            </a:pathLst>
          </a:custGeom>
          <a:noFill/>
          <a:ln w="57150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4573" name="Freeform 61"/>
          <p:cNvSpPr>
            <a:spLocks/>
          </p:cNvSpPr>
          <p:nvPr/>
        </p:nvSpPr>
        <p:spPr bwMode="auto">
          <a:xfrm>
            <a:off x="2135188" y="3633788"/>
            <a:ext cx="1238250" cy="1336675"/>
          </a:xfrm>
          <a:custGeom>
            <a:avLst/>
            <a:gdLst>
              <a:gd name="T0" fmla="*/ 0 w 780"/>
              <a:gd name="T1" fmla="*/ 842 h 842"/>
              <a:gd name="T2" fmla="*/ 780 w 780"/>
              <a:gd name="T3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0" h="842">
                <a:moveTo>
                  <a:pt x="0" y="842"/>
                </a:moveTo>
                <a:lnTo>
                  <a:pt x="780" y="0"/>
                </a:lnTo>
              </a:path>
            </a:pathLst>
          </a:custGeom>
          <a:noFill/>
          <a:ln w="57150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8" grpId="0" autoUpdateAnimBg="0"/>
      <p:bldP spid="64571" grpId="0" animBg="1"/>
      <p:bldP spid="64572" grpId="0" animBg="1"/>
      <p:bldP spid="645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D8F6-275E-4FF1-AECF-D2F0D40BF9C3}" type="slidenum">
              <a:rPr lang="lt-LT" altLang="lt-LT"/>
              <a:pPr/>
              <a:t>7</a:t>
            </a:fld>
            <a:endParaRPr lang="lt-LT" altLang="lt-LT"/>
          </a:p>
        </p:txBody>
      </p:sp>
      <p:sp>
        <p:nvSpPr>
          <p:cNvPr id="63673" name="AutoShape 18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 sz="3200"/>
              <a:t>Atvirkštinių briaunų skaičius = nepriklausomų ciklų skaičiui</a:t>
            </a:r>
          </a:p>
        </p:txBody>
      </p:sp>
      <p:sp>
        <p:nvSpPr>
          <p:cNvPr id="63674" name="Rectangle 18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16113"/>
            <a:ext cx="8229600" cy="160655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lt-LT" altLang="lt-LT" sz="2800"/>
              <a:t>Kiekviena atvirkštinė briauna </a:t>
            </a:r>
            <a:r>
              <a:rPr lang="lt-LT" altLang="lt-LT" sz="2800" i="1"/>
              <a:t>e</a:t>
            </a:r>
            <a:r>
              <a:rPr lang="lt-LT" altLang="lt-LT" sz="2800"/>
              <a:t>=(</a:t>
            </a:r>
            <a:r>
              <a:rPr lang="lt-LT" altLang="lt-LT" sz="2800" i="1"/>
              <a:t>u,v</a:t>
            </a:r>
            <a:r>
              <a:rPr lang="lt-LT" altLang="lt-LT" sz="2800"/>
              <a:t>) drauge su dengiančio medžio briaunomis, priklausančiomis grandinei, jungiančiai viršūnę </a:t>
            </a:r>
            <a:r>
              <a:rPr lang="lt-LT" altLang="lt-LT" sz="2800" i="1"/>
              <a:t>u</a:t>
            </a:r>
            <a:r>
              <a:rPr lang="lt-LT" altLang="lt-LT" sz="2800"/>
              <a:t> su viršūne </a:t>
            </a:r>
            <a:r>
              <a:rPr lang="lt-LT" altLang="lt-LT" sz="2800" i="1"/>
              <a:t>v</a:t>
            </a:r>
            <a:r>
              <a:rPr lang="lt-LT" altLang="lt-LT" sz="2800"/>
              <a:t>, sudaro vieną nepriklausomą grafo </a:t>
            </a:r>
            <a:r>
              <a:rPr lang="lt-LT" altLang="lt-LT" sz="2800" i="1"/>
              <a:t>G</a:t>
            </a:r>
            <a:r>
              <a:rPr lang="lt-LT" altLang="lt-LT" sz="2800"/>
              <a:t> ciklą.</a:t>
            </a:r>
          </a:p>
        </p:txBody>
      </p:sp>
      <p:grpSp>
        <p:nvGrpSpPr>
          <p:cNvPr id="63561" name="Group 73"/>
          <p:cNvGrpSpPr>
            <a:grpSpLocks/>
          </p:cNvGrpSpPr>
          <p:nvPr/>
        </p:nvGrpSpPr>
        <p:grpSpPr bwMode="auto">
          <a:xfrm>
            <a:off x="1273175" y="3529013"/>
            <a:ext cx="4038600" cy="3429000"/>
            <a:chOff x="816" y="1920"/>
            <a:chExt cx="2544" cy="2160"/>
          </a:xfrm>
        </p:grpSpPr>
        <p:sp>
          <p:nvSpPr>
            <p:cNvPr id="63560" name="Rectangle 72"/>
            <p:cNvSpPr>
              <a:spLocks noChangeArrowheads="1"/>
            </p:cNvSpPr>
            <p:nvPr/>
          </p:nvSpPr>
          <p:spPr bwMode="auto">
            <a:xfrm>
              <a:off x="816" y="1920"/>
              <a:ext cx="2544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3557" name="Group 69"/>
            <p:cNvGrpSpPr>
              <a:grpSpLocks/>
            </p:cNvGrpSpPr>
            <p:nvPr/>
          </p:nvGrpSpPr>
          <p:grpSpPr bwMode="auto">
            <a:xfrm>
              <a:off x="960" y="1920"/>
              <a:ext cx="2208" cy="2138"/>
              <a:chOff x="960" y="1920"/>
              <a:chExt cx="2208" cy="2138"/>
            </a:xfrm>
          </p:grpSpPr>
          <p:sp>
            <p:nvSpPr>
              <p:cNvPr id="63492" name="Freeform 4"/>
              <p:cNvSpPr>
                <a:spLocks/>
              </p:cNvSpPr>
              <p:nvPr/>
            </p:nvSpPr>
            <p:spPr bwMode="auto">
              <a:xfrm>
                <a:off x="1193" y="2972"/>
                <a:ext cx="712" cy="841"/>
              </a:xfrm>
              <a:custGeom>
                <a:avLst/>
                <a:gdLst>
                  <a:gd name="T0" fmla="*/ 0 w 712"/>
                  <a:gd name="T1" fmla="*/ 0 h 841"/>
                  <a:gd name="T2" fmla="*/ 712 w 712"/>
                  <a:gd name="T3" fmla="*/ 84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841">
                    <a:moveTo>
                      <a:pt x="0" y="0"/>
                    </a:moveTo>
                    <a:lnTo>
                      <a:pt x="712" y="841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495" name="Freeform 7"/>
              <p:cNvSpPr>
                <a:spLocks/>
              </p:cNvSpPr>
              <p:nvPr/>
            </p:nvSpPr>
            <p:spPr bwMode="auto">
              <a:xfrm>
                <a:off x="2832" y="2112"/>
                <a:ext cx="1" cy="982"/>
              </a:xfrm>
              <a:custGeom>
                <a:avLst/>
                <a:gdLst>
                  <a:gd name="T0" fmla="*/ 0 w 1"/>
                  <a:gd name="T1" fmla="*/ 0 h 982"/>
                  <a:gd name="T2" fmla="*/ 0 w 1"/>
                  <a:gd name="T3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82">
                    <a:moveTo>
                      <a:pt x="0" y="0"/>
                    </a:moveTo>
                    <a:lnTo>
                      <a:pt x="0" y="982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496" name="Freeform 8"/>
              <p:cNvSpPr>
                <a:spLocks/>
              </p:cNvSpPr>
              <p:nvPr/>
            </p:nvSpPr>
            <p:spPr bwMode="auto">
              <a:xfrm>
                <a:off x="1200" y="2139"/>
                <a:ext cx="669" cy="797"/>
              </a:xfrm>
              <a:custGeom>
                <a:avLst/>
                <a:gdLst>
                  <a:gd name="T0" fmla="*/ 0 w 669"/>
                  <a:gd name="T1" fmla="*/ 797 h 797"/>
                  <a:gd name="T2" fmla="*/ 669 w 669"/>
                  <a:gd name="T3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9" h="797">
                    <a:moveTo>
                      <a:pt x="0" y="797"/>
                    </a:moveTo>
                    <a:lnTo>
                      <a:pt x="669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497" name="Freeform 9"/>
              <p:cNvSpPr>
                <a:spLocks/>
              </p:cNvSpPr>
              <p:nvPr/>
            </p:nvSpPr>
            <p:spPr bwMode="auto">
              <a:xfrm>
                <a:off x="1955" y="3066"/>
                <a:ext cx="877" cy="3"/>
              </a:xfrm>
              <a:custGeom>
                <a:avLst/>
                <a:gdLst>
                  <a:gd name="T0" fmla="*/ 0 w 877"/>
                  <a:gd name="T1" fmla="*/ 3 h 3"/>
                  <a:gd name="T2" fmla="*/ 877 w 8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7" h="3">
                    <a:moveTo>
                      <a:pt x="0" y="3"/>
                    </a:moveTo>
                    <a:lnTo>
                      <a:pt x="87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498" name="Freeform 10"/>
              <p:cNvSpPr>
                <a:spLocks/>
              </p:cNvSpPr>
              <p:nvPr/>
            </p:nvSpPr>
            <p:spPr bwMode="auto">
              <a:xfrm>
                <a:off x="1210" y="2963"/>
                <a:ext cx="716" cy="103"/>
              </a:xfrm>
              <a:custGeom>
                <a:avLst/>
                <a:gdLst>
                  <a:gd name="T0" fmla="*/ 0 w 716"/>
                  <a:gd name="T1" fmla="*/ 0 h 103"/>
                  <a:gd name="T2" fmla="*/ 716 w 716"/>
                  <a:gd name="T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6" h="103">
                    <a:moveTo>
                      <a:pt x="0" y="0"/>
                    </a:moveTo>
                    <a:lnTo>
                      <a:pt x="716" y="103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499" name="Freeform 11"/>
              <p:cNvSpPr>
                <a:spLocks/>
              </p:cNvSpPr>
              <p:nvPr/>
            </p:nvSpPr>
            <p:spPr bwMode="auto">
              <a:xfrm>
                <a:off x="1905" y="3087"/>
                <a:ext cx="27" cy="744"/>
              </a:xfrm>
              <a:custGeom>
                <a:avLst/>
                <a:gdLst>
                  <a:gd name="T0" fmla="*/ 0 w 27"/>
                  <a:gd name="T1" fmla="*/ 726 h 744"/>
                  <a:gd name="T2" fmla="*/ 27 w 27"/>
                  <a:gd name="T3" fmla="*/ 744 h 744"/>
                  <a:gd name="T4" fmla="*/ 23 w 27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744">
                    <a:moveTo>
                      <a:pt x="0" y="726"/>
                    </a:moveTo>
                    <a:lnTo>
                      <a:pt x="27" y="744"/>
                    </a:lnTo>
                    <a:lnTo>
                      <a:pt x="23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00" name="Freeform 12"/>
              <p:cNvSpPr>
                <a:spLocks/>
              </p:cNvSpPr>
              <p:nvPr/>
            </p:nvSpPr>
            <p:spPr bwMode="auto">
              <a:xfrm>
                <a:off x="1946" y="2112"/>
                <a:ext cx="895" cy="957"/>
              </a:xfrm>
              <a:custGeom>
                <a:avLst/>
                <a:gdLst>
                  <a:gd name="T0" fmla="*/ 895 w 895"/>
                  <a:gd name="T1" fmla="*/ 0 h 957"/>
                  <a:gd name="T2" fmla="*/ 0 w 895"/>
                  <a:gd name="T3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5" h="957">
                    <a:moveTo>
                      <a:pt x="895" y="0"/>
                    </a:moveTo>
                    <a:lnTo>
                      <a:pt x="0" y="957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01" name="Freeform 13"/>
              <p:cNvSpPr>
                <a:spLocks/>
              </p:cNvSpPr>
              <p:nvPr/>
            </p:nvSpPr>
            <p:spPr bwMode="auto">
              <a:xfrm>
                <a:off x="1916" y="2112"/>
                <a:ext cx="907" cy="47"/>
              </a:xfrm>
              <a:custGeom>
                <a:avLst/>
                <a:gdLst>
                  <a:gd name="T0" fmla="*/ 0 w 907"/>
                  <a:gd name="T1" fmla="*/ 47 h 47"/>
                  <a:gd name="T2" fmla="*/ 907 w 907"/>
                  <a:gd name="T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7" h="47">
                    <a:moveTo>
                      <a:pt x="0" y="47"/>
                    </a:moveTo>
                    <a:lnTo>
                      <a:pt x="90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grpSp>
            <p:nvGrpSpPr>
              <p:cNvPr id="63502" name="Group 14"/>
              <p:cNvGrpSpPr>
                <a:grpSpLocks/>
              </p:cNvGrpSpPr>
              <p:nvPr/>
            </p:nvGrpSpPr>
            <p:grpSpPr bwMode="auto">
              <a:xfrm>
                <a:off x="2784" y="2016"/>
                <a:ext cx="336" cy="218"/>
                <a:chOff x="2832" y="1632"/>
                <a:chExt cx="336" cy="218"/>
              </a:xfrm>
            </p:grpSpPr>
            <p:sp>
              <p:nvSpPr>
                <p:cNvPr id="6350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28" y="1632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3</a:t>
                  </a:r>
                </a:p>
              </p:txBody>
            </p:sp>
            <p:sp>
              <p:nvSpPr>
                <p:cNvPr id="63504" name="Oval 16"/>
                <p:cNvSpPr>
                  <a:spLocks noChangeArrowheads="1"/>
                </p:cNvSpPr>
                <p:nvPr/>
              </p:nvSpPr>
              <p:spPr bwMode="auto">
                <a:xfrm>
                  <a:off x="2832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505" name="Group 17"/>
              <p:cNvGrpSpPr>
                <a:grpSpLocks/>
              </p:cNvGrpSpPr>
              <p:nvPr/>
            </p:nvGrpSpPr>
            <p:grpSpPr bwMode="auto">
              <a:xfrm>
                <a:off x="1728" y="1920"/>
                <a:ext cx="192" cy="288"/>
                <a:chOff x="1872" y="1488"/>
                <a:chExt cx="192" cy="288"/>
              </a:xfrm>
            </p:grpSpPr>
            <p:sp>
              <p:nvSpPr>
                <p:cNvPr id="6350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2</a:t>
                  </a:r>
                </a:p>
              </p:txBody>
            </p:sp>
            <p:sp>
              <p:nvSpPr>
                <p:cNvPr id="63507" name="Oval 19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508" name="Group 20"/>
              <p:cNvGrpSpPr>
                <a:grpSpLocks/>
              </p:cNvGrpSpPr>
              <p:nvPr/>
            </p:nvGrpSpPr>
            <p:grpSpPr bwMode="auto">
              <a:xfrm>
                <a:off x="2763" y="2784"/>
                <a:ext cx="405" cy="336"/>
                <a:chOff x="4107" y="2496"/>
                <a:chExt cx="405" cy="336"/>
              </a:xfrm>
            </p:grpSpPr>
            <p:sp>
              <p:nvSpPr>
                <p:cNvPr id="6350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72" y="2496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4</a:t>
                  </a:r>
                </a:p>
              </p:txBody>
            </p:sp>
            <p:sp>
              <p:nvSpPr>
                <p:cNvPr id="63510" name="Oval 22"/>
                <p:cNvSpPr>
                  <a:spLocks noChangeArrowheads="1"/>
                </p:cNvSpPr>
                <p:nvPr/>
              </p:nvSpPr>
              <p:spPr bwMode="auto">
                <a:xfrm>
                  <a:off x="4107" y="2736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511" name="Group 23"/>
              <p:cNvGrpSpPr>
                <a:grpSpLocks/>
              </p:cNvGrpSpPr>
              <p:nvPr/>
            </p:nvGrpSpPr>
            <p:grpSpPr bwMode="auto">
              <a:xfrm>
                <a:off x="960" y="2832"/>
                <a:ext cx="288" cy="298"/>
                <a:chOff x="1008" y="2448"/>
                <a:chExt cx="288" cy="298"/>
              </a:xfrm>
            </p:grpSpPr>
            <p:sp>
              <p:nvSpPr>
                <p:cNvPr id="6351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008" y="249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lt-LT" altLang="lt-LT" sz="2000" b="1">
                    <a:effectLst/>
                  </a:endParaRPr>
                </a:p>
              </p:txBody>
            </p:sp>
            <p:sp>
              <p:nvSpPr>
                <p:cNvPr id="635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08" y="244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lt-LT" altLang="lt-LT" sz="2000" b="1">
                      <a:effectLst/>
                    </a:rPr>
                    <a:t>1</a:t>
                  </a:r>
                </a:p>
              </p:txBody>
            </p:sp>
            <p:sp>
              <p:nvSpPr>
                <p:cNvPr id="63514" name="Oval 26"/>
                <p:cNvSpPr>
                  <a:spLocks noChangeArrowheads="1"/>
                </p:cNvSpPr>
                <p:nvPr/>
              </p:nvSpPr>
              <p:spPr bwMode="auto">
                <a:xfrm>
                  <a:off x="1200" y="2544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515" name="Group 27"/>
              <p:cNvGrpSpPr>
                <a:grpSpLocks/>
              </p:cNvGrpSpPr>
              <p:nvPr/>
            </p:nvGrpSpPr>
            <p:grpSpPr bwMode="auto">
              <a:xfrm>
                <a:off x="1776" y="3744"/>
                <a:ext cx="240" cy="314"/>
                <a:chOff x="1872" y="3408"/>
                <a:chExt cx="240" cy="314"/>
              </a:xfrm>
            </p:grpSpPr>
            <p:sp>
              <p:nvSpPr>
                <p:cNvPr id="6351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872" y="3504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6</a:t>
                  </a:r>
                </a:p>
              </p:txBody>
            </p:sp>
            <p:sp>
              <p:nvSpPr>
                <p:cNvPr id="63517" name="Oval 29"/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518" name="Group 30"/>
              <p:cNvGrpSpPr>
                <a:grpSpLocks/>
              </p:cNvGrpSpPr>
              <p:nvPr/>
            </p:nvGrpSpPr>
            <p:grpSpPr bwMode="auto">
              <a:xfrm>
                <a:off x="1776" y="2832"/>
                <a:ext cx="240" cy="288"/>
                <a:chOff x="1824" y="2448"/>
                <a:chExt cx="240" cy="288"/>
              </a:xfrm>
            </p:grpSpPr>
            <p:sp>
              <p:nvSpPr>
                <p:cNvPr id="635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5</a:t>
                  </a:r>
                </a:p>
              </p:txBody>
            </p:sp>
            <p:sp>
              <p:nvSpPr>
                <p:cNvPr id="63520" name="Oval 32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</p:grpSp>
      <p:grpSp>
        <p:nvGrpSpPr>
          <p:cNvPr id="63558" name="Group 70"/>
          <p:cNvGrpSpPr>
            <a:grpSpLocks/>
          </p:cNvGrpSpPr>
          <p:nvPr/>
        </p:nvGrpSpPr>
        <p:grpSpPr bwMode="auto">
          <a:xfrm>
            <a:off x="1751013" y="3724275"/>
            <a:ext cx="2814637" cy="2879725"/>
            <a:chOff x="1126" y="2064"/>
            <a:chExt cx="1773" cy="1814"/>
          </a:xfrm>
        </p:grpSpPr>
        <p:grpSp>
          <p:nvGrpSpPr>
            <p:cNvPr id="63527" name="Group 39"/>
            <p:cNvGrpSpPr>
              <a:grpSpLocks/>
            </p:cNvGrpSpPr>
            <p:nvPr/>
          </p:nvGrpSpPr>
          <p:grpSpPr bwMode="auto">
            <a:xfrm>
              <a:off x="1872" y="3024"/>
              <a:ext cx="922" cy="134"/>
              <a:chOff x="3216" y="2736"/>
              <a:chExt cx="922" cy="134"/>
            </a:xfrm>
          </p:grpSpPr>
          <p:sp>
            <p:nvSpPr>
              <p:cNvPr id="63528" name="Freeform 40"/>
              <p:cNvSpPr>
                <a:spLocks/>
              </p:cNvSpPr>
              <p:nvPr/>
            </p:nvSpPr>
            <p:spPr bwMode="auto">
              <a:xfrm>
                <a:off x="3362" y="2775"/>
                <a:ext cx="776" cy="3"/>
              </a:xfrm>
              <a:custGeom>
                <a:avLst/>
                <a:gdLst>
                  <a:gd name="T0" fmla="*/ 0 w 776"/>
                  <a:gd name="T1" fmla="*/ 0 h 3"/>
                  <a:gd name="T2" fmla="*/ 776 w 776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6" h="3">
                    <a:moveTo>
                      <a:pt x="0" y="0"/>
                    </a:moveTo>
                    <a:lnTo>
                      <a:pt x="776" y="3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29" name="Oval 41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3530" name="Group 42"/>
            <p:cNvGrpSpPr>
              <a:grpSpLocks/>
            </p:cNvGrpSpPr>
            <p:nvPr/>
          </p:nvGrpSpPr>
          <p:grpSpPr bwMode="auto">
            <a:xfrm>
              <a:off x="1126" y="2112"/>
              <a:ext cx="842" cy="926"/>
              <a:chOff x="2470" y="1824"/>
              <a:chExt cx="842" cy="926"/>
            </a:xfrm>
          </p:grpSpPr>
          <p:sp>
            <p:nvSpPr>
              <p:cNvPr id="63531" name="Oval 43"/>
              <p:cNvSpPr>
                <a:spLocks noChangeArrowheads="1"/>
              </p:cNvSpPr>
              <p:nvPr/>
            </p:nvSpPr>
            <p:spPr bwMode="auto">
              <a:xfrm>
                <a:off x="2470" y="261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grpSp>
            <p:nvGrpSpPr>
              <p:cNvPr id="63532" name="Group 44"/>
              <p:cNvGrpSpPr>
                <a:grpSpLocks/>
              </p:cNvGrpSpPr>
              <p:nvPr/>
            </p:nvGrpSpPr>
            <p:grpSpPr bwMode="auto">
              <a:xfrm>
                <a:off x="2552" y="1824"/>
                <a:ext cx="760" cy="831"/>
                <a:chOff x="2552" y="1824"/>
                <a:chExt cx="760" cy="831"/>
              </a:xfrm>
            </p:grpSpPr>
            <p:sp>
              <p:nvSpPr>
                <p:cNvPr id="63533" name="Freeform 45"/>
                <p:cNvSpPr>
                  <a:spLocks/>
                </p:cNvSpPr>
                <p:nvPr/>
              </p:nvSpPr>
              <p:spPr bwMode="auto">
                <a:xfrm>
                  <a:off x="2552" y="1917"/>
                  <a:ext cx="621" cy="738"/>
                </a:xfrm>
                <a:custGeom>
                  <a:avLst/>
                  <a:gdLst>
                    <a:gd name="T0" fmla="*/ 0 w 621"/>
                    <a:gd name="T1" fmla="*/ 738 h 738"/>
                    <a:gd name="T2" fmla="*/ 621 w 621"/>
                    <a:gd name="T3" fmla="*/ 0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1" h="738">
                      <a:moveTo>
                        <a:pt x="0" y="738"/>
                      </a:moveTo>
                      <a:lnTo>
                        <a:pt x="621" y="0"/>
                      </a:lnTo>
                    </a:path>
                  </a:pathLst>
                </a:cu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3534" name="Oval 46"/>
                <p:cNvSpPr>
                  <a:spLocks noChangeArrowheads="1"/>
                </p:cNvSpPr>
                <p:nvPr/>
              </p:nvSpPr>
              <p:spPr bwMode="auto">
                <a:xfrm>
                  <a:off x="3176" y="1824"/>
                  <a:ext cx="136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lt-LT" altLang="lt-LT" sz="2000" b="1">
                    <a:effectLst/>
                  </a:endParaRPr>
                </a:p>
              </p:txBody>
            </p:sp>
          </p:grpSp>
        </p:grpSp>
        <p:grpSp>
          <p:nvGrpSpPr>
            <p:cNvPr id="63535" name="Group 47"/>
            <p:cNvGrpSpPr>
              <a:grpSpLocks/>
            </p:cNvGrpSpPr>
            <p:nvPr/>
          </p:nvGrpSpPr>
          <p:grpSpPr bwMode="auto">
            <a:xfrm>
              <a:off x="1965" y="2064"/>
              <a:ext cx="934" cy="134"/>
              <a:chOff x="3309" y="1776"/>
              <a:chExt cx="934" cy="134"/>
            </a:xfrm>
          </p:grpSpPr>
          <p:sp>
            <p:nvSpPr>
              <p:cNvPr id="63536" name="Freeform 48"/>
              <p:cNvSpPr>
                <a:spLocks/>
              </p:cNvSpPr>
              <p:nvPr/>
            </p:nvSpPr>
            <p:spPr bwMode="auto">
              <a:xfrm>
                <a:off x="3309" y="1843"/>
                <a:ext cx="786" cy="21"/>
              </a:xfrm>
              <a:custGeom>
                <a:avLst/>
                <a:gdLst>
                  <a:gd name="T0" fmla="*/ 0 w 786"/>
                  <a:gd name="T1" fmla="*/ 21 h 21"/>
                  <a:gd name="T2" fmla="*/ 786 w 786"/>
                  <a:gd name="T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6" h="21">
                    <a:moveTo>
                      <a:pt x="0" y="21"/>
                    </a:moveTo>
                    <a:lnTo>
                      <a:pt x="786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37" name="Oval 49"/>
              <p:cNvSpPr>
                <a:spLocks noChangeArrowheads="1"/>
              </p:cNvSpPr>
              <p:nvPr/>
            </p:nvSpPr>
            <p:spPr bwMode="auto">
              <a:xfrm>
                <a:off x="4109" y="177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3544" name="Group 56"/>
            <p:cNvGrpSpPr>
              <a:grpSpLocks/>
            </p:cNvGrpSpPr>
            <p:nvPr/>
          </p:nvGrpSpPr>
          <p:grpSpPr bwMode="auto">
            <a:xfrm>
              <a:off x="2765" y="2215"/>
              <a:ext cx="134" cy="943"/>
              <a:chOff x="4109" y="1927"/>
              <a:chExt cx="134" cy="943"/>
            </a:xfrm>
          </p:grpSpPr>
          <p:sp>
            <p:nvSpPr>
              <p:cNvPr id="63545" name="Oval 57"/>
              <p:cNvSpPr>
                <a:spLocks noChangeArrowheads="1"/>
              </p:cNvSpPr>
              <p:nvPr/>
            </p:nvSpPr>
            <p:spPr bwMode="auto">
              <a:xfrm>
                <a:off x="4109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3546" name="Freeform 58"/>
              <p:cNvSpPr>
                <a:spLocks/>
              </p:cNvSpPr>
              <p:nvPr/>
            </p:nvSpPr>
            <p:spPr bwMode="auto">
              <a:xfrm>
                <a:off x="4179" y="1927"/>
                <a:ext cx="0" cy="817"/>
              </a:xfrm>
              <a:custGeom>
                <a:avLst/>
                <a:gdLst>
                  <a:gd name="T0" fmla="*/ 0 w 1"/>
                  <a:gd name="T1" fmla="*/ 0 h 817"/>
                  <a:gd name="T2" fmla="*/ 0 w 1"/>
                  <a:gd name="T3" fmla="*/ 817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17">
                    <a:moveTo>
                      <a:pt x="0" y="0"/>
                    </a:moveTo>
                    <a:lnTo>
                      <a:pt x="0" y="817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3547" name="Group 59"/>
            <p:cNvGrpSpPr>
              <a:grpSpLocks/>
            </p:cNvGrpSpPr>
            <p:nvPr/>
          </p:nvGrpSpPr>
          <p:grpSpPr bwMode="auto">
            <a:xfrm>
              <a:off x="1872" y="3147"/>
              <a:ext cx="134" cy="731"/>
              <a:chOff x="3216" y="2859"/>
              <a:chExt cx="134" cy="731"/>
            </a:xfrm>
          </p:grpSpPr>
          <p:sp>
            <p:nvSpPr>
              <p:cNvPr id="63548" name="Oval 60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3549" name="Freeform 61"/>
              <p:cNvSpPr>
                <a:spLocks/>
              </p:cNvSpPr>
              <p:nvPr/>
            </p:nvSpPr>
            <p:spPr bwMode="auto">
              <a:xfrm>
                <a:off x="3278" y="2859"/>
                <a:ext cx="0" cy="576"/>
              </a:xfrm>
              <a:custGeom>
                <a:avLst/>
                <a:gdLst>
                  <a:gd name="T0" fmla="*/ 0 w 1"/>
                  <a:gd name="T1" fmla="*/ 576 h 576"/>
                  <a:gd name="T2" fmla="*/ 0 w 1"/>
                  <a:gd name="T3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576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</p:grpSp>
      <p:sp>
        <p:nvSpPr>
          <p:cNvPr id="63550" name="Freeform 62"/>
          <p:cNvSpPr>
            <a:spLocks/>
          </p:cNvSpPr>
          <p:nvPr/>
        </p:nvSpPr>
        <p:spPr bwMode="auto">
          <a:xfrm>
            <a:off x="3100388" y="5492750"/>
            <a:ext cx="0" cy="765175"/>
          </a:xfrm>
          <a:custGeom>
            <a:avLst/>
            <a:gdLst>
              <a:gd name="T0" fmla="*/ 0 w 1"/>
              <a:gd name="T1" fmla="*/ 0 h 482"/>
              <a:gd name="T2" fmla="*/ 0 w 1"/>
              <a:gd name="T3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82">
                <a:moveTo>
                  <a:pt x="0" y="0"/>
                </a:moveTo>
                <a:lnTo>
                  <a:pt x="0" y="482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3552" name="Freeform 64"/>
          <p:cNvSpPr>
            <a:spLocks/>
          </p:cNvSpPr>
          <p:nvPr/>
        </p:nvSpPr>
        <p:spPr bwMode="auto">
          <a:xfrm flipV="1">
            <a:off x="3163888" y="5302250"/>
            <a:ext cx="1133475" cy="74613"/>
          </a:xfrm>
          <a:custGeom>
            <a:avLst/>
            <a:gdLst>
              <a:gd name="T0" fmla="*/ 576 w 576"/>
              <a:gd name="T1" fmla="*/ 0 h 1"/>
              <a:gd name="T2" fmla="*/ 0 w 57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1">
                <a:moveTo>
                  <a:pt x="57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3554" name="Freeform 66"/>
          <p:cNvSpPr>
            <a:spLocks/>
          </p:cNvSpPr>
          <p:nvPr/>
        </p:nvSpPr>
        <p:spPr bwMode="auto">
          <a:xfrm>
            <a:off x="4375150" y="4016375"/>
            <a:ext cx="84138" cy="1079500"/>
          </a:xfrm>
          <a:custGeom>
            <a:avLst/>
            <a:gdLst>
              <a:gd name="T0" fmla="*/ 0 w 1"/>
              <a:gd name="T1" fmla="*/ 617 h 617"/>
              <a:gd name="T2" fmla="*/ 0 w 1"/>
              <a:gd name="T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17">
                <a:moveTo>
                  <a:pt x="0" y="61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3555" name="Freeform 67"/>
          <p:cNvSpPr>
            <a:spLocks/>
          </p:cNvSpPr>
          <p:nvPr/>
        </p:nvSpPr>
        <p:spPr bwMode="auto">
          <a:xfrm>
            <a:off x="3155950" y="3937000"/>
            <a:ext cx="1074738" cy="92075"/>
          </a:xfrm>
          <a:custGeom>
            <a:avLst/>
            <a:gdLst>
              <a:gd name="T0" fmla="*/ 576 w 576"/>
              <a:gd name="T1" fmla="*/ 0 h 1"/>
              <a:gd name="T2" fmla="*/ 0 w 57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1">
                <a:moveTo>
                  <a:pt x="57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3556" name="Freeform 68"/>
          <p:cNvSpPr>
            <a:spLocks/>
          </p:cNvSpPr>
          <p:nvPr/>
        </p:nvSpPr>
        <p:spPr bwMode="auto">
          <a:xfrm>
            <a:off x="2033588" y="4029075"/>
            <a:ext cx="901700" cy="1046163"/>
          </a:xfrm>
          <a:custGeom>
            <a:avLst/>
            <a:gdLst>
              <a:gd name="T0" fmla="*/ 475 w 475"/>
              <a:gd name="T1" fmla="*/ 0 h 545"/>
              <a:gd name="T2" fmla="*/ 0 w 475"/>
              <a:gd name="T3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5" h="545">
                <a:moveTo>
                  <a:pt x="475" y="0"/>
                </a:moveTo>
                <a:lnTo>
                  <a:pt x="0" y="545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3559" name="Freeform 71"/>
          <p:cNvSpPr>
            <a:spLocks/>
          </p:cNvSpPr>
          <p:nvPr/>
        </p:nvSpPr>
        <p:spPr bwMode="auto">
          <a:xfrm>
            <a:off x="1979613" y="5224463"/>
            <a:ext cx="1008062" cy="1176337"/>
          </a:xfrm>
          <a:custGeom>
            <a:avLst/>
            <a:gdLst>
              <a:gd name="T0" fmla="*/ 0 w 635"/>
              <a:gd name="T1" fmla="*/ 0 h 741"/>
              <a:gd name="T2" fmla="*/ 635 w 635"/>
              <a:gd name="T3" fmla="*/ 741 h 74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5" h="741">
                <a:moveTo>
                  <a:pt x="0" y="0"/>
                </a:moveTo>
                <a:lnTo>
                  <a:pt x="635" y="741"/>
                </a:lnTo>
              </a:path>
            </a:pathLst>
          </a:custGeom>
          <a:noFill/>
          <a:ln w="57150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3563" name="Text Box 75"/>
          <p:cNvSpPr txBox="1">
            <a:spLocks noChangeArrowheads="1"/>
          </p:cNvSpPr>
          <p:nvPr/>
        </p:nvSpPr>
        <p:spPr bwMode="auto">
          <a:xfrm>
            <a:off x="5724525" y="38608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 i="1">
                <a:effectLst/>
              </a:rPr>
              <a:t>C</a:t>
            </a:r>
            <a:r>
              <a:rPr lang="lt-LT" altLang="lt-LT" sz="3200" baseline="-18000">
                <a:solidFill>
                  <a:srgbClr val="EC4B3A"/>
                </a:solidFill>
                <a:effectLst/>
              </a:rPr>
              <a:t>16</a:t>
            </a:r>
            <a:r>
              <a:rPr lang="lt-LT" altLang="lt-LT" sz="3200">
                <a:effectLst/>
              </a:rPr>
              <a:t>=</a:t>
            </a:r>
            <a:r>
              <a:rPr lang="lt-LT" altLang="lt-LT" sz="3200" b="1">
                <a:solidFill>
                  <a:srgbClr val="EC4B3A"/>
                </a:solidFill>
                <a:effectLst/>
              </a:rPr>
              <a:t>16</a:t>
            </a:r>
            <a:r>
              <a:rPr lang="lt-LT" altLang="lt-LT" sz="3200">
                <a:solidFill>
                  <a:schemeClr val="tx2"/>
                </a:solidFill>
                <a:effectLst/>
              </a:rPr>
              <a:t>54321</a:t>
            </a:r>
          </a:p>
        </p:txBody>
      </p:sp>
      <p:grpSp>
        <p:nvGrpSpPr>
          <p:cNvPr id="63564" name="Group 76"/>
          <p:cNvGrpSpPr>
            <a:grpSpLocks/>
          </p:cNvGrpSpPr>
          <p:nvPr/>
        </p:nvGrpSpPr>
        <p:grpSpPr bwMode="auto">
          <a:xfrm>
            <a:off x="1279525" y="3511550"/>
            <a:ext cx="4038600" cy="3429000"/>
            <a:chOff x="816" y="1920"/>
            <a:chExt cx="2544" cy="2160"/>
          </a:xfrm>
        </p:grpSpPr>
        <p:sp>
          <p:nvSpPr>
            <p:cNvPr id="63565" name="Rectangle 77"/>
            <p:cNvSpPr>
              <a:spLocks noChangeArrowheads="1"/>
            </p:cNvSpPr>
            <p:nvPr/>
          </p:nvSpPr>
          <p:spPr bwMode="auto">
            <a:xfrm>
              <a:off x="816" y="1920"/>
              <a:ext cx="2544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3566" name="Group 78"/>
            <p:cNvGrpSpPr>
              <a:grpSpLocks/>
            </p:cNvGrpSpPr>
            <p:nvPr/>
          </p:nvGrpSpPr>
          <p:grpSpPr bwMode="auto">
            <a:xfrm>
              <a:off x="960" y="1920"/>
              <a:ext cx="2208" cy="2138"/>
              <a:chOff x="960" y="1920"/>
              <a:chExt cx="2208" cy="2138"/>
            </a:xfrm>
          </p:grpSpPr>
          <p:sp>
            <p:nvSpPr>
              <p:cNvPr id="63567" name="Freeform 79"/>
              <p:cNvSpPr>
                <a:spLocks/>
              </p:cNvSpPr>
              <p:nvPr/>
            </p:nvSpPr>
            <p:spPr bwMode="auto">
              <a:xfrm>
                <a:off x="1193" y="2972"/>
                <a:ext cx="712" cy="841"/>
              </a:xfrm>
              <a:custGeom>
                <a:avLst/>
                <a:gdLst>
                  <a:gd name="T0" fmla="*/ 0 w 712"/>
                  <a:gd name="T1" fmla="*/ 0 h 841"/>
                  <a:gd name="T2" fmla="*/ 712 w 712"/>
                  <a:gd name="T3" fmla="*/ 84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841">
                    <a:moveTo>
                      <a:pt x="0" y="0"/>
                    </a:moveTo>
                    <a:lnTo>
                      <a:pt x="712" y="841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68" name="Freeform 80"/>
              <p:cNvSpPr>
                <a:spLocks/>
              </p:cNvSpPr>
              <p:nvPr/>
            </p:nvSpPr>
            <p:spPr bwMode="auto">
              <a:xfrm>
                <a:off x="2832" y="2112"/>
                <a:ext cx="1" cy="982"/>
              </a:xfrm>
              <a:custGeom>
                <a:avLst/>
                <a:gdLst>
                  <a:gd name="T0" fmla="*/ 0 w 1"/>
                  <a:gd name="T1" fmla="*/ 0 h 982"/>
                  <a:gd name="T2" fmla="*/ 0 w 1"/>
                  <a:gd name="T3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82">
                    <a:moveTo>
                      <a:pt x="0" y="0"/>
                    </a:moveTo>
                    <a:lnTo>
                      <a:pt x="0" y="982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69" name="Freeform 81"/>
              <p:cNvSpPr>
                <a:spLocks/>
              </p:cNvSpPr>
              <p:nvPr/>
            </p:nvSpPr>
            <p:spPr bwMode="auto">
              <a:xfrm>
                <a:off x="1200" y="2139"/>
                <a:ext cx="669" cy="797"/>
              </a:xfrm>
              <a:custGeom>
                <a:avLst/>
                <a:gdLst>
                  <a:gd name="T0" fmla="*/ 0 w 669"/>
                  <a:gd name="T1" fmla="*/ 797 h 797"/>
                  <a:gd name="T2" fmla="*/ 669 w 669"/>
                  <a:gd name="T3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9" h="797">
                    <a:moveTo>
                      <a:pt x="0" y="797"/>
                    </a:moveTo>
                    <a:lnTo>
                      <a:pt x="669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70" name="Freeform 82"/>
              <p:cNvSpPr>
                <a:spLocks/>
              </p:cNvSpPr>
              <p:nvPr/>
            </p:nvSpPr>
            <p:spPr bwMode="auto">
              <a:xfrm>
                <a:off x="1955" y="3066"/>
                <a:ext cx="877" cy="3"/>
              </a:xfrm>
              <a:custGeom>
                <a:avLst/>
                <a:gdLst>
                  <a:gd name="T0" fmla="*/ 0 w 877"/>
                  <a:gd name="T1" fmla="*/ 3 h 3"/>
                  <a:gd name="T2" fmla="*/ 877 w 8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7" h="3">
                    <a:moveTo>
                      <a:pt x="0" y="3"/>
                    </a:moveTo>
                    <a:lnTo>
                      <a:pt x="87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71" name="Freeform 83"/>
              <p:cNvSpPr>
                <a:spLocks/>
              </p:cNvSpPr>
              <p:nvPr/>
            </p:nvSpPr>
            <p:spPr bwMode="auto">
              <a:xfrm>
                <a:off x="1210" y="2963"/>
                <a:ext cx="716" cy="103"/>
              </a:xfrm>
              <a:custGeom>
                <a:avLst/>
                <a:gdLst>
                  <a:gd name="T0" fmla="*/ 0 w 716"/>
                  <a:gd name="T1" fmla="*/ 0 h 103"/>
                  <a:gd name="T2" fmla="*/ 716 w 716"/>
                  <a:gd name="T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6" h="103">
                    <a:moveTo>
                      <a:pt x="0" y="0"/>
                    </a:moveTo>
                    <a:lnTo>
                      <a:pt x="716" y="103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72" name="Freeform 84"/>
              <p:cNvSpPr>
                <a:spLocks/>
              </p:cNvSpPr>
              <p:nvPr/>
            </p:nvSpPr>
            <p:spPr bwMode="auto">
              <a:xfrm>
                <a:off x="1905" y="3087"/>
                <a:ext cx="27" cy="744"/>
              </a:xfrm>
              <a:custGeom>
                <a:avLst/>
                <a:gdLst>
                  <a:gd name="T0" fmla="*/ 0 w 27"/>
                  <a:gd name="T1" fmla="*/ 726 h 744"/>
                  <a:gd name="T2" fmla="*/ 27 w 27"/>
                  <a:gd name="T3" fmla="*/ 744 h 744"/>
                  <a:gd name="T4" fmla="*/ 23 w 27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744">
                    <a:moveTo>
                      <a:pt x="0" y="726"/>
                    </a:moveTo>
                    <a:lnTo>
                      <a:pt x="27" y="744"/>
                    </a:lnTo>
                    <a:lnTo>
                      <a:pt x="23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73" name="Freeform 85"/>
              <p:cNvSpPr>
                <a:spLocks/>
              </p:cNvSpPr>
              <p:nvPr/>
            </p:nvSpPr>
            <p:spPr bwMode="auto">
              <a:xfrm>
                <a:off x="1946" y="2112"/>
                <a:ext cx="895" cy="957"/>
              </a:xfrm>
              <a:custGeom>
                <a:avLst/>
                <a:gdLst>
                  <a:gd name="T0" fmla="*/ 895 w 895"/>
                  <a:gd name="T1" fmla="*/ 0 h 957"/>
                  <a:gd name="T2" fmla="*/ 0 w 895"/>
                  <a:gd name="T3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5" h="957">
                    <a:moveTo>
                      <a:pt x="895" y="0"/>
                    </a:moveTo>
                    <a:lnTo>
                      <a:pt x="0" y="957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74" name="Freeform 86"/>
              <p:cNvSpPr>
                <a:spLocks/>
              </p:cNvSpPr>
              <p:nvPr/>
            </p:nvSpPr>
            <p:spPr bwMode="auto">
              <a:xfrm>
                <a:off x="1916" y="2112"/>
                <a:ext cx="907" cy="47"/>
              </a:xfrm>
              <a:custGeom>
                <a:avLst/>
                <a:gdLst>
                  <a:gd name="T0" fmla="*/ 0 w 907"/>
                  <a:gd name="T1" fmla="*/ 47 h 47"/>
                  <a:gd name="T2" fmla="*/ 907 w 907"/>
                  <a:gd name="T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7" h="47">
                    <a:moveTo>
                      <a:pt x="0" y="47"/>
                    </a:moveTo>
                    <a:lnTo>
                      <a:pt x="90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grpSp>
            <p:nvGrpSpPr>
              <p:cNvPr id="63575" name="Group 87"/>
              <p:cNvGrpSpPr>
                <a:grpSpLocks/>
              </p:cNvGrpSpPr>
              <p:nvPr/>
            </p:nvGrpSpPr>
            <p:grpSpPr bwMode="auto">
              <a:xfrm>
                <a:off x="2784" y="2016"/>
                <a:ext cx="336" cy="218"/>
                <a:chOff x="2832" y="1632"/>
                <a:chExt cx="336" cy="218"/>
              </a:xfrm>
            </p:grpSpPr>
            <p:sp>
              <p:nvSpPr>
                <p:cNvPr id="6357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928" y="1632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3</a:t>
                  </a:r>
                </a:p>
              </p:txBody>
            </p:sp>
            <p:sp>
              <p:nvSpPr>
                <p:cNvPr id="63577" name="Oval 89"/>
                <p:cNvSpPr>
                  <a:spLocks noChangeArrowheads="1"/>
                </p:cNvSpPr>
                <p:nvPr/>
              </p:nvSpPr>
              <p:spPr bwMode="auto">
                <a:xfrm>
                  <a:off x="2832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578" name="Group 90"/>
              <p:cNvGrpSpPr>
                <a:grpSpLocks/>
              </p:cNvGrpSpPr>
              <p:nvPr/>
            </p:nvGrpSpPr>
            <p:grpSpPr bwMode="auto">
              <a:xfrm>
                <a:off x="1728" y="1920"/>
                <a:ext cx="192" cy="288"/>
                <a:chOff x="1872" y="1488"/>
                <a:chExt cx="192" cy="288"/>
              </a:xfrm>
            </p:grpSpPr>
            <p:sp>
              <p:nvSpPr>
                <p:cNvPr id="6357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2</a:t>
                  </a:r>
                </a:p>
              </p:txBody>
            </p:sp>
            <p:sp>
              <p:nvSpPr>
                <p:cNvPr id="63580" name="Oval 92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581" name="Group 93"/>
              <p:cNvGrpSpPr>
                <a:grpSpLocks/>
              </p:cNvGrpSpPr>
              <p:nvPr/>
            </p:nvGrpSpPr>
            <p:grpSpPr bwMode="auto">
              <a:xfrm>
                <a:off x="2763" y="2784"/>
                <a:ext cx="405" cy="336"/>
                <a:chOff x="4107" y="2496"/>
                <a:chExt cx="405" cy="336"/>
              </a:xfrm>
            </p:grpSpPr>
            <p:sp>
              <p:nvSpPr>
                <p:cNvPr id="63582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272" y="2496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4</a:t>
                  </a:r>
                </a:p>
              </p:txBody>
            </p:sp>
            <p:sp>
              <p:nvSpPr>
                <p:cNvPr id="63583" name="Oval 95"/>
                <p:cNvSpPr>
                  <a:spLocks noChangeArrowheads="1"/>
                </p:cNvSpPr>
                <p:nvPr/>
              </p:nvSpPr>
              <p:spPr bwMode="auto">
                <a:xfrm>
                  <a:off x="4107" y="2736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584" name="Group 96"/>
              <p:cNvGrpSpPr>
                <a:grpSpLocks/>
              </p:cNvGrpSpPr>
              <p:nvPr/>
            </p:nvGrpSpPr>
            <p:grpSpPr bwMode="auto">
              <a:xfrm>
                <a:off x="960" y="2832"/>
                <a:ext cx="288" cy="298"/>
                <a:chOff x="1008" y="2448"/>
                <a:chExt cx="288" cy="298"/>
              </a:xfrm>
            </p:grpSpPr>
            <p:sp>
              <p:nvSpPr>
                <p:cNvPr id="63585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008" y="249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lt-LT" altLang="lt-LT" sz="2000" b="1">
                    <a:effectLst/>
                  </a:endParaRPr>
                </a:p>
              </p:txBody>
            </p:sp>
            <p:sp>
              <p:nvSpPr>
                <p:cNvPr id="63586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008" y="244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lt-LT" altLang="lt-LT" sz="2000" b="1">
                      <a:effectLst/>
                    </a:rPr>
                    <a:t>1</a:t>
                  </a:r>
                </a:p>
              </p:txBody>
            </p:sp>
            <p:sp>
              <p:nvSpPr>
                <p:cNvPr id="63587" name="Oval 99"/>
                <p:cNvSpPr>
                  <a:spLocks noChangeArrowheads="1"/>
                </p:cNvSpPr>
                <p:nvPr/>
              </p:nvSpPr>
              <p:spPr bwMode="auto">
                <a:xfrm>
                  <a:off x="1200" y="2544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588" name="Group 100"/>
              <p:cNvGrpSpPr>
                <a:grpSpLocks/>
              </p:cNvGrpSpPr>
              <p:nvPr/>
            </p:nvGrpSpPr>
            <p:grpSpPr bwMode="auto">
              <a:xfrm>
                <a:off x="1776" y="3744"/>
                <a:ext cx="240" cy="314"/>
                <a:chOff x="1872" y="3408"/>
                <a:chExt cx="240" cy="314"/>
              </a:xfrm>
            </p:grpSpPr>
            <p:sp>
              <p:nvSpPr>
                <p:cNvPr id="6358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872" y="3504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6</a:t>
                  </a:r>
                </a:p>
              </p:txBody>
            </p:sp>
            <p:sp>
              <p:nvSpPr>
                <p:cNvPr id="63590" name="Oval 102"/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591" name="Group 103"/>
              <p:cNvGrpSpPr>
                <a:grpSpLocks/>
              </p:cNvGrpSpPr>
              <p:nvPr/>
            </p:nvGrpSpPr>
            <p:grpSpPr bwMode="auto">
              <a:xfrm>
                <a:off x="1776" y="2832"/>
                <a:ext cx="240" cy="288"/>
                <a:chOff x="1824" y="2448"/>
                <a:chExt cx="240" cy="288"/>
              </a:xfrm>
            </p:grpSpPr>
            <p:sp>
              <p:nvSpPr>
                <p:cNvPr id="6359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5</a:t>
                  </a:r>
                </a:p>
              </p:txBody>
            </p:sp>
            <p:sp>
              <p:nvSpPr>
                <p:cNvPr id="63593" name="Oval 105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</p:grpSp>
      <p:grpSp>
        <p:nvGrpSpPr>
          <p:cNvPr id="63594" name="Group 106"/>
          <p:cNvGrpSpPr>
            <a:grpSpLocks/>
          </p:cNvGrpSpPr>
          <p:nvPr/>
        </p:nvGrpSpPr>
        <p:grpSpPr bwMode="auto">
          <a:xfrm>
            <a:off x="1739900" y="3735388"/>
            <a:ext cx="2814638" cy="2879725"/>
            <a:chOff x="1126" y="2064"/>
            <a:chExt cx="1773" cy="1814"/>
          </a:xfrm>
        </p:grpSpPr>
        <p:grpSp>
          <p:nvGrpSpPr>
            <p:cNvPr id="63595" name="Group 107"/>
            <p:cNvGrpSpPr>
              <a:grpSpLocks/>
            </p:cNvGrpSpPr>
            <p:nvPr/>
          </p:nvGrpSpPr>
          <p:grpSpPr bwMode="auto">
            <a:xfrm>
              <a:off x="1872" y="3024"/>
              <a:ext cx="922" cy="134"/>
              <a:chOff x="3216" y="2736"/>
              <a:chExt cx="922" cy="134"/>
            </a:xfrm>
          </p:grpSpPr>
          <p:sp>
            <p:nvSpPr>
              <p:cNvPr id="63596" name="Freeform 108"/>
              <p:cNvSpPr>
                <a:spLocks/>
              </p:cNvSpPr>
              <p:nvPr/>
            </p:nvSpPr>
            <p:spPr bwMode="auto">
              <a:xfrm>
                <a:off x="3362" y="2775"/>
                <a:ext cx="776" cy="3"/>
              </a:xfrm>
              <a:custGeom>
                <a:avLst/>
                <a:gdLst>
                  <a:gd name="T0" fmla="*/ 0 w 776"/>
                  <a:gd name="T1" fmla="*/ 0 h 3"/>
                  <a:gd name="T2" fmla="*/ 776 w 776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6" h="3">
                    <a:moveTo>
                      <a:pt x="0" y="0"/>
                    </a:moveTo>
                    <a:lnTo>
                      <a:pt x="776" y="3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597" name="Oval 109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3598" name="Group 110"/>
            <p:cNvGrpSpPr>
              <a:grpSpLocks/>
            </p:cNvGrpSpPr>
            <p:nvPr/>
          </p:nvGrpSpPr>
          <p:grpSpPr bwMode="auto">
            <a:xfrm>
              <a:off x="1126" y="2112"/>
              <a:ext cx="842" cy="926"/>
              <a:chOff x="2470" y="1824"/>
              <a:chExt cx="842" cy="926"/>
            </a:xfrm>
          </p:grpSpPr>
          <p:sp>
            <p:nvSpPr>
              <p:cNvPr id="63599" name="Oval 111"/>
              <p:cNvSpPr>
                <a:spLocks noChangeArrowheads="1"/>
              </p:cNvSpPr>
              <p:nvPr/>
            </p:nvSpPr>
            <p:spPr bwMode="auto">
              <a:xfrm>
                <a:off x="2470" y="261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grpSp>
            <p:nvGrpSpPr>
              <p:cNvPr id="63600" name="Group 112"/>
              <p:cNvGrpSpPr>
                <a:grpSpLocks/>
              </p:cNvGrpSpPr>
              <p:nvPr/>
            </p:nvGrpSpPr>
            <p:grpSpPr bwMode="auto">
              <a:xfrm>
                <a:off x="2552" y="1824"/>
                <a:ext cx="760" cy="831"/>
                <a:chOff x="2552" y="1824"/>
                <a:chExt cx="760" cy="831"/>
              </a:xfrm>
            </p:grpSpPr>
            <p:sp>
              <p:nvSpPr>
                <p:cNvPr id="63601" name="Freeform 113"/>
                <p:cNvSpPr>
                  <a:spLocks/>
                </p:cNvSpPr>
                <p:nvPr/>
              </p:nvSpPr>
              <p:spPr bwMode="auto">
                <a:xfrm>
                  <a:off x="2552" y="1917"/>
                  <a:ext cx="621" cy="738"/>
                </a:xfrm>
                <a:custGeom>
                  <a:avLst/>
                  <a:gdLst>
                    <a:gd name="T0" fmla="*/ 0 w 621"/>
                    <a:gd name="T1" fmla="*/ 738 h 738"/>
                    <a:gd name="T2" fmla="*/ 621 w 621"/>
                    <a:gd name="T3" fmla="*/ 0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1" h="738">
                      <a:moveTo>
                        <a:pt x="0" y="738"/>
                      </a:moveTo>
                      <a:lnTo>
                        <a:pt x="621" y="0"/>
                      </a:lnTo>
                    </a:path>
                  </a:pathLst>
                </a:cu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3602" name="Oval 114"/>
                <p:cNvSpPr>
                  <a:spLocks noChangeArrowheads="1"/>
                </p:cNvSpPr>
                <p:nvPr/>
              </p:nvSpPr>
              <p:spPr bwMode="auto">
                <a:xfrm>
                  <a:off x="3176" y="1824"/>
                  <a:ext cx="136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lt-LT" altLang="lt-LT" sz="2000" b="1">
                    <a:effectLst/>
                  </a:endParaRPr>
                </a:p>
              </p:txBody>
            </p:sp>
          </p:grpSp>
        </p:grpSp>
        <p:grpSp>
          <p:nvGrpSpPr>
            <p:cNvPr id="63603" name="Group 115"/>
            <p:cNvGrpSpPr>
              <a:grpSpLocks/>
            </p:cNvGrpSpPr>
            <p:nvPr/>
          </p:nvGrpSpPr>
          <p:grpSpPr bwMode="auto">
            <a:xfrm>
              <a:off x="1965" y="2064"/>
              <a:ext cx="934" cy="134"/>
              <a:chOff x="3309" y="1776"/>
              <a:chExt cx="934" cy="134"/>
            </a:xfrm>
          </p:grpSpPr>
          <p:sp>
            <p:nvSpPr>
              <p:cNvPr id="63604" name="Freeform 116"/>
              <p:cNvSpPr>
                <a:spLocks/>
              </p:cNvSpPr>
              <p:nvPr/>
            </p:nvSpPr>
            <p:spPr bwMode="auto">
              <a:xfrm>
                <a:off x="3309" y="1843"/>
                <a:ext cx="786" cy="21"/>
              </a:xfrm>
              <a:custGeom>
                <a:avLst/>
                <a:gdLst>
                  <a:gd name="T0" fmla="*/ 0 w 786"/>
                  <a:gd name="T1" fmla="*/ 21 h 21"/>
                  <a:gd name="T2" fmla="*/ 786 w 786"/>
                  <a:gd name="T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6" h="21">
                    <a:moveTo>
                      <a:pt x="0" y="21"/>
                    </a:moveTo>
                    <a:lnTo>
                      <a:pt x="786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605" name="Oval 117"/>
              <p:cNvSpPr>
                <a:spLocks noChangeArrowheads="1"/>
              </p:cNvSpPr>
              <p:nvPr/>
            </p:nvSpPr>
            <p:spPr bwMode="auto">
              <a:xfrm>
                <a:off x="4109" y="177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3606" name="Group 118"/>
            <p:cNvGrpSpPr>
              <a:grpSpLocks/>
            </p:cNvGrpSpPr>
            <p:nvPr/>
          </p:nvGrpSpPr>
          <p:grpSpPr bwMode="auto">
            <a:xfrm>
              <a:off x="2765" y="2215"/>
              <a:ext cx="134" cy="943"/>
              <a:chOff x="4109" y="1927"/>
              <a:chExt cx="134" cy="943"/>
            </a:xfrm>
          </p:grpSpPr>
          <p:sp>
            <p:nvSpPr>
              <p:cNvPr id="63607" name="Oval 119"/>
              <p:cNvSpPr>
                <a:spLocks noChangeArrowheads="1"/>
              </p:cNvSpPr>
              <p:nvPr/>
            </p:nvSpPr>
            <p:spPr bwMode="auto">
              <a:xfrm>
                <a:off x="4109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3608" name="Freeform 120"/>
              <p:cNvSpPr>
                <a:spLocks/>
              </p:cNvSpPr>
              <p:nvPr/>
            </p:nvSpPr>
            <p:spPr bwMode="auto">
              <a:xfrm>
                <a:off x="4179" y="1927"/>
                <a:ext cx="0" cy="817"/>
              </a:xfrm>
              <a:custGeom>
                <a:avLst/>
                <a:gdLst>
                  <a:gd name="T0" fmla="*/ 0 w 1"/>
                  <a:gd name="T1" fmla="*/ 0 h 817"/>
                  <a:gd name="T2" fmla="*/ 0 w 1"/>
                  <a:gd name="T3" fmla="*/ 817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17">
                    <a:moveTo>
                      <a:pt x="0" y="0"/>
                    </a:moveTo>
                    <a:lnTo>
                      <a:pt x="0" y="817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3609" name="Group 121"/>
            <p:cNvGrpSpPr>
              <a:grpSpLocks/>
            </p:cNvGrpSpPr>
            <p:nvPr/>
          </p:nvGrpSpPr>
          <p:grpSpPr bwMode="auto">
            <a:xfrm>
              <a:off x="1872" y="3147"/>
              <a:ext cx="134" cy="731"/>
              <a:chOff x="3216" y="2859"/>
              <a:chExt cx="134" cy="731"/>
            </a:xfrm>
          </p:grpSpPr>
          <p:sp>
            <p:nvSpPr>
              <p:cNvPr id="63610" name="Oval 122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3611" name="Freeform 123"/>
              <p:cNvSpPr>
                <a:spLocks/>
              </p:cNvSpPr>
              <p:nvPr/>
            </p:nvSpPr>
            <p:spPr bwMode="auto">
              <a:xfrm>
                <a:off x="3278" y="2859"/>
                <a:ext cx="0" cy="576"/>
              </a:xfrm>
              <a:custGeom>
                <a:avLst/>
                <a:gdLst>
                  <a:gd name="T0" fmla="*/ 0 w 1"/>
                  <a:gd name="T1" fmla="*/ 576 h 576"/>
                  <a:gd name="T2" fmla="*/ 0 w 1"/>
                  <a:gd name="T3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576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</p:grpSp>
      <p:sp>
        <p:nvSpPr>
          <p:cNvPr id="63613" name="Freeform 125"/>
          <p:cNvSpPr>
            <a:spLocks/>
          </p:cNvSpPr>
          <p:nvPr/>
        </p:nvSpPr>
        <p:spPr bwMode="auto">
          <a:xfrm flipV="1">
            <a:off x="3132138" y="5295900"/>
            <a:ext cx="1133475" cy="74613"/>
          </a:xfrm>
          <a:custGeom>
            <a:avLst/>
            <a:gdLst>
              <a:gd name="T0" fmla="*/ 576 w 576"/>
              <a:gd name="T1" fmla="*/ 0 h 1"/>
              <a:gd name="T2" fmla="*/ 0 w 57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1">
                <a:moveTo>
                  <a:pt x="57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3614" name="Freeform 126"/>
          <p:cNvSpPr>
            <a:spLocks/>
          </p:cNvSpPr>
          <p:nvPr/>
        </p:nvSpPr>
        <p:spPr bwMode="auto">
          <a:xfrm>
            <a:off x="4386263" y="4078288"/>
            <a:ext cx="84137" cy="1079500"/>
          </a:xfrm>
          <a:custGeom>
            <a:avLst/>
            <a:gdLst>
              <a:gd name="T0" fmla="*/ 0 w 1"/>
              <a:gd name="T1" fmla="*/ 617 h 617"/>
              <a:gd name="T2" fmla="*/ 0 w 1"/>
              <a:gd name="T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17">
                <a:moveTo>
                  <a:pt x="0" y="61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3615" name="Freeform 127"/>
          <p:cNvSpPr>
            <a:spLocks/>
          </p:cNvSpPr>
          <p:nvPr/>
        </p:nvSpPr>
        <p:spPr bwMode="auto">
          <a:xfrm>
            <a:off x="3132138" y="3937000"/>
            <a:ext cx="1074737" cy="92075"/>
          </a:xfrm>
          <a:custGeom>
            <a:avLst/>
            <a:gdLst>
              <a:gd name="T0" fmla="*/ 576 w 576"/>
              <a:gd name="T1" fmla="*/ 0 h 1"/>
              <a:gd name="T2" fmla="*/ 0 w 57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1">
                <a:moveTo>
                  <a:pt x="57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3616" name="Freeform 128"/>
          <p:cNvSpPr>
            <a:spLocks/>
          </p:cNvSpPr>
          <p:nvPr/>
        </p:nvSpPr>
        <p:spPr bwMode="auto">
          <a:xfrm>
            <a:off x="2051050" y="3998913"/>
            <a:ext cx="901700" cy="1046162"/>
          </a:xfrm>
          <a:custGeom>
            <a:avLst/>
            <a:gdLst>
              <a:gd name="T0" fmla="*/ 475 w 475"/>
              <a:gd name="T1" fmla="*/ 0 h 545"/>
              <a:gd name="T2" fmla="*/ 0 w 475"/>
              <a:gd name="T3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5" h="545">
                <a:moveTo>
                  <a:pt x="475" y="0"/>
                </a:moveTo>
                <a:lnTo>
                  <a:pt x="0" y="545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3617" name="Freeform 129"/>
          <p:cNvSpPr>
            <a:spLocks/>
          </p:cNvSpPr>
          <p:nvPr/>
        </p:nvSpPr>
        <p:spPr bwMode="auto">
          <a:xfrm>
            <a:off x="2051050" y="5151438"/>
            <a:ext cx="914400" cy="123825"/>
          </a:xfrm>
          <a:custGeom>
            <a:avLst/>
            <a:gdLst>
              <a:gd name="T0" fmla="*/ 0 w 576"/>
              <a:gd name="T1" fmla="*/ 0 h 78"/>
              <a:gd name="T2" fmla="*/ 576 w 576"/>
              <a:gd name="T3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78">
                <a:moveTo>
                  <a:pt x="0" y="0"/>
                </a:moveTo>
                <a:lnTo>
                  <a:pt x="576" y="78"/>
                </a:lnTo>
              </a:path>
            </a:pathLst>
          </a:custGeom>
          <a:noFill/>
          <a:ln w="57150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3618" name="Text Box 130"/>
          <p:cNvSpPr txBox="1">
            <a:spLocks noChangeArrowheads="1"/>
          </p:cNvSpPr>
          <p:nvPr/>
        </p:nvSpPr>
        <p:spPr bwMode="auto">
          <a:xfrm>
            <a:off x="5724525" y="46863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 i="1">
                <a:effectLst/>
              </a:rPr>
              <a:t>C</a:t>
            </a:r>
            <a:r>
              <a:rPr lang="lt-LT" altLang="lt-LT" sz="3200" baseline="-18000">
                <a:solidFill>
                  <a:srgbClr val="EC4B3A"/>
                </a:solidFill>
                <a:effectLst/>
              </a:rPr>
              <a:t>15</a:t>
            </a:r>
            <a:r>
              <a:rPr lang="lt-LT" altLang="lt-LT" sz="3200">
                <a:effectLst/>
              </a:rPr>
              <a:t>=</a:t>
            </a:r>
            <a:r>
              <a:rPr lang="lt-LT" altLang="lt-LT" sz="3200" b="1">
                <a:solidFill>
                  <a:srgbClr val="EC4B3A"/>
                </a:solidFill>
                <a:effectLst/>
              </a:rPr>
              <a:t>15</a:t>
            </a:r>
            <a:r>
              <a:rPr lang="lt-LT" altLang="lt-LT" sz="3200">
                <a:solidFill>
                  <a:schemeClr val="tx2"/>
                </a:solidFill>
                <a:effectLst/>
              </a:rPr>
              <a:t>4321</a:t>
            </a:r>
          </a:p>
        </p:txBody>
      </p:sp>
      <p:grpSp>
        <p:nvGrpSpPr>
          <p:cNvPr id="63619" name="Group 131"/>
          <p:cNvGrpSpPr>
            <a:grpSpLocks/>
          </p:cNvGrpSpPr>
          <p:nvPr/>
        </p:nvGrpSpPr>
        <p:grpSpPr bwMode="auto">
          <a:xfrm>
            <a:off x="1258888" y="3495675"/>
            <a:ext cx="4038600" cy="3429000"/>
            <a:chOff x="816" y="1920"/>
            <a:chExt cx="2544" cy="2160"/>
          </a:xfrm>
        </p:grpSpPr>
        <p:sp>
          <p:nvSpPr>
            <p:cNvPr id="63620" name="Rectangle 132"/>
            <p:cNvSpPr>
              <a:spLocks noChangeArrowheads="1"/>
            </p:cNvSpPr>
            <p:nvPr/>
          </p:nvSpPr>
          <p:spPr bwMode="auto">
            <a:xfrm>
              <a:off x="816" y="1920"/>
              <a:ext cx="2544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3621" name="Group 133"/>
            <p:cNvGrpSpPr>
              <a:grpSpLocks/>
            </p:cNvGrpSpPr>
            <p:nvPr/>
          </p:nvGrpSpPr>
          <p:grpSpPr bwMode="auto">
            <a:xfrm>
              <a:off x="960" y="1920"/>
              <a:ext cx="2208" cy="2138"/>
              <a:chOff x="960" y="1920"/>
              <a:chExt cx="2208" cy="2138"/>
            </a:xfrm>
          </p:grpSpPr>
          <p:sp>
            <p:nvSpPr>
              <p:cNvPr id="63622" name="Freeform 134"/>
              <p:cNvSpPr>
                <a:spLocks/>
              </p:cNvSpPr>
              <p:nvPr/>
            </p:nvSpPr>
            <p:spPr bwMode="auto">
              <a:xfrm>
                <a:off x="1193" y="2972"/>
                <a:ext cx="712" cy="841"/>
              </a:xfrm>
              <a:custGeom>
                <a:avLst/>
                <a:gdLst>
                  <a:gd name="T0" fmla="*/ 0 w 712"/>
                  <a:gd name="T1" fmla="*/ 0 h 841"/>
                  <a:gd name="T2" fmla="*/ 712 w 712"/>
                  <a:gd name="T3" fmla="*/ 84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841">
                    <a:moveTo>
                      <a:pt x="0" y="0"/>
                    </a:moveTo>
                    <a:lnTo>
                      <a:pt x="712" y="841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623" name="Freeform 135"/>
              <p:cNvSpPr>
                <a:spLocks/>
              </p:cNvSpPr>
              <p:nvPr/>
            </p:nvSpPr>
            <p:spPr bwMode="auto">
              <a:xfrm>
                <a:off x="2832" y="2112"/>
                <a:ext cx="1" cy="982"/>
              </a:xfrm>
              <a:custGeom>
                <a:avLst/>
                <a:gdLst>
                  <a:gd name="T0" fmla="*/ 0 w 1"/>
                  <a:gd name="T1" fmla="*/ 0 h 982"/>
                  <a:gd name="T2" fmla="*/ 0 w 1"/>
                  <a:gd name="T3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82">
                    <a:moveTo>
                      <a:pt x="0" y="0"/>
                    </a:moveTo>
                    <a:lnTo>
                      <a:pt x="0" y="982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624" name="Freeform 136"/>
              <p:cNvSpPr>
                <a:spLocks/>
              </p:cNvSpPr>
              <p:nvPr/>
            </p:nvSpPr>
            <p:spPr bwMode="auto">
              <a:xfrm>
                <a:off x="1200" y="2139"/>
                <a:ext cx="669" cy="797"/>
              </a:xfrm>
              <a:custGeom>
                <a:avLst/>
                <a:gdLst>
                  <a:gd name="T0" fmla="*/ 0 w 669"/>
                  <a:gd name="T1" fmla="*/ 797 h 797"/>
                  <a:gd name="T2" fmla="*/ 669 w 669"/>
                  <a:gd name="T3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9" h="797">
                    <a:moveTo>
                      <a:pt x="0" y="797"/>
                    </a:moveTo>
                    <a:lnTo>
                      <a:pt x="669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625" name="Freeform 137"/>
              <p:cNvSpPr>
                <a:spLocks/>
              </p:cNvSpPr>
              <p:nvPr/>
            </p:nvSpPr>
            <p:spPr bwMode="auto">
              <a:xfrm>
                <a:off x="1955" y="3066"/>
                <a:ext cx="877" cy="3"/>
              </a:xfrm>
              <a:custGeom>
                <a:avLst/>
                <a:gdLst>
                  <a:gd name="T0" fmla="*/ 0 w 877"/>
                  <a:gd name="T1" fmla="*/ 3 h 3"/>
                  <a:gd name="T2" fmla="*/ 877 w 8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7" h="3">
                    <a:moveTo>
                      <a:pt x="0" y="3"/>
                    </a:moveTo>
                    <a:lnTo>
                      <a:pt x="87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626" name="Freeform 138"/>
              <p:cNvSpPr>
                <a:spLocks/>
              </p:cNvSpPr>
              <p:nvPr/>
            </p:nvSpPr>
            <p:spPr bwMode="auto">
              <a:xfrm>
                <a:off x="1210" y="2963"/>
                <a:ext cx="716" cy="103"/>
              </a:xfrm>
              <a:custGeom>
                <a:avLst/>
                <a:gdLst>
                  <a:gd name="T0" fmla="*/ 0 w 716"/>
                  <a:gd name="T1" fmla="*/ 0 h 103"/>
                  <a:gd name="T2" fmla="*/ 716 w 716"/>
                  <a:gd name="T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6" h="103">
                    <a:moveTo>
                      <a:pt x="0" y="0"/>
                    </a:moveTo>
                    <a:lnTo>
                      <a:pt x="716" y="103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627" name="Freeform 139"/>
              <p:cNvSpPr>
                <a:spLocks/>
              </p:cNvSpPr>
              <p:nvPr/>
            </p:nvSpPr>
            <p:spPr bwMode="auto">
              <a:xfrm>
                <a:off x="1905" y="3087"/>
                <a:ext cx="27" cy="744"/>
              </a:xfrm>
              <a:custGeom>
                <a:avLst/>
                <a:gdLst>
                  <a:gd name="T0" fmla="*/ 0 w 27"/>
                  <a:gd name="T1" fmla="*/ 726 h 744"/>
                  <a:gd name="T2" fmla="*/ 27 w 27"/>
                  <a:gd name="T3" fmla="*/ 744 h 744"/>
                  <a:gd name="T4" fmla="*/ 23 w 27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744">
                    <a:moveTo>
                      <a:pt x="0" y="726"/>
                    </a:moveTo>
                    <a:lnTo>
                      <a:pt x="27" y="744"/>
                    </a:lnTo>
                    <a:lnTo>
                      <a:pt x="23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628" name="Freeform 140"/>
              <p:cNvSpPr>
                <a:spLocks/>
              </p:cNvSpPr>
              <p:nvPr/>
            </p:nvSpPr>
            <p:spPr bwMode="auto">
              <a:xfrm>
                <a:off x="1946" y="2112"/>
                <a:ext cx="895" cy="957"/>
              </a:xfrm>
              <a:custGeom>
                <a:avLst/>
                <a:gdLst>
                  <a:gd name="T0" fmla="*/ 895 w 895"/>
                  <a:gd name="T1" fmla="*/ 0 h 957"/>
                  <a:gd name="T2" fmla="*/ 0 w 895"/>
                  <a:gd name="T3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5" h="957">
                    <a:moveTo>
                      <a:pt x="895" y="0"/>
                    </a:moveTo>
                    <a:lnTo>
                      <a:pt x="0" y="957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629" name="Freeform 141"/>
              <p:cNvSpPr>
                <a:spLocks/>
              </p:cNvSpPr>
              <p:nvPr/>
            </p:nvSpPr>
            <p:spPr bwMode="auto">
              <a:xfrm>
                <a:off x="1916" y="2112"/>
                <a:ext cx="907" cy="47"/>
              </a:xfrm>
              <a:custGeom>
                <a:avLst/>
                <a:gdLst>
                  <a:gd name="T0" fmla="*/ 0 w 907"/>
                  <a:gd name="T1" fmla="*/ 47 h 47"/>
                  <a:gd name="T2" fmla="*/ 907 w 907"/>
                  <a:gd name="T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7" h="47">
                    <a:moveTo>
                      <a:pt x="0" y="47"/>
                    </a:moveTo>
                    <a:lnTo>
                      <a:pt x="90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grpSp>
            <p:nvGrpSpPr>
              <p:cNvPr id="63630" name="Group 142"/>
              <p:cNvGrpSpPr>
                <a:grpSpLocks/>
              </p:cNvGrpSpPr>
              <p:nvPr/>
            </p:nvGrpSpPr>
            <p:grpSpPr bwMode="auto">
              <a:xfrm>
                <a:off x="2784" y="2016"/>
                <a:ext cx="336" cy="218"/>
                <a:chOff x="2832" y="1632"/>
                <a:chExt cx="336" cy="218"/>
              </a:xfrm>
            </p:grpSpPr>
            <p:sp>
              <p:nvSpPr>
                <p:cNvPr id="6363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928" y="1632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3</a:t>
                  </a:r>
                </a:p>
              </p:txBody>
            </p:sp>
            <p:sp>
              <p:nvSpPr>
                <p:cNvPr id="63632" name="Oval 144"/>
                <p:cNvSpPr>
                  <a:spLocks noChangeArrowheads="1"/>
                </p:cNvSpPr>
                <p:nvPr/>
              </p:nvSpPr>
              <p:spPr bwMode="auto">
                <a:xfrm>
                  <a:off x="2832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633" name="Group 145"/>
              <p:cNvGrpSpPr>
                <a:grpSpLocks/>
              </p:cNvGrpSpPr>
              <p:nvPr/>
            </p:nvGrpSpPr>
            <p:grpSpPr bwMode="auto">
              <a:xfrm>
                <a:off x="1728" y="1920"/>
                <a:ext cx="192" cy="288"/>
                <a:chOff x="1872" y="1488"/>
                <a:chExt cx="192" cy="288"/>
              </a:xfrm>
            </p:grpSpPr>
            <p:sp>
              <p:nvSpPr>
                <p:cNvPr id="6363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2</a:t>
                  </a:r>
                </a:p>
              </p:txBody>
            </p:sp>
            <p:sp>
              <p:nvSpPr>
                <p:cNvPr id="63635" name="Oval 147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636" name="Group 148"/>
              <p:cNvGrpSpPr>
                <a:grpSpLocks/>
              </p:cNvGrpSpPr>
              <p:nvPr/>
            </p:nvGrpSpPr>
            <p:grpSpPr bwMode="auto">
              <a:xfrm>
                <a:off x="2763" y="2784"/>
                <a:ext cx="405" cy="336"/>
                <a:chOff x="4107" y="2496"/>
                <a:chExt cx="405" cy="336"/>
              </a:xfrm>
            </p:grpSpPr>
            <p:sp>
              <p:nvSpPr>
                <p:cNvPr id="6363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272" y="2496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4</a:t>
                  </a:r>
                </a:p>
              </p:txBody>
            </p:sp>
            <p:sp>
              <p:nvSpPr>
                <p:cNvPr id="63638" name="Oval 150"/>
                <p:cNvSpPr>
                  <a:spLocks noChangeArrowheads="1"/>
                </p:cNvSpPr>
                <p:nvPr/>
              </p:nvSpPr>
              <p:spPr bwMode="auto">
                <a:xfrm>
                  <a:off x="4107" y="2736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639" name="Group 151"/>
              <p:cNvGrpSpPr>
                <a:grpSpLocks/>
              </p:cNvGrpSpPr>
              <p:nvPr/>
            </p:nvGrpSpPr>
            <p:grpSpPr bwMode="auto">
              <a:xfrm>
                <a:off x="960" y="2832"/>
                <a:ext cx="288" cy="298"/>
                <a:chOff x="1008" y="2448"/>
                <a:chExt cx="288" cy="298"/>
              </a:xfrm>
            </p:grpSpPr>
            <p:sp>
              <p:nvSpPr>
                <p:cNvPr id="63640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008" y="249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lt-LT" altLang="lt-LT" sz="2000" b="1">
                    <a:effectLst/>
                  </a:endParaRPr>
                </a:p>
              </p:txBody>
            </p:sp>
            <p:sp>
              <p:nvSpPr>
                <p:cNvPr id="6364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008" y="244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lt-LT" altLang="lt-LT" sz="2000" b="1">
                      <a:effectLst/>
                    </a:rPr>
                    <a:t>1</a:t>
                  </a:r>
                </a:p>
              </p:txBody>
            </p:sp>
            <p:sp>
              <p:nvSpPr>
                <p:cNvPr id="63642" name="Oval 154"/>
                <p:cNvSpPr>
                  <a:spLocks noChangeArrowheads="1"/>
                </p:cNvSpPr>
                <p:nvPr/>
              </p:nvSpPr>
              <p:spPr bwMode="auto">
                <a:xfrm>
                  <a:off x="1200" y="2544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643" name="Group 155"/>
              <p:cNvGrpSpPr>
                <a:grpSpLocks/>
              </p:cNvGrpSpPr>
              <p:nvPr/>
            </p:nvGrpSpPr>
            <p:grpSpPr bwMode="auto">
              <a:xfrm>
                <a:off x="1776" y="3744"/>
                <a:ext cx="240" cy="314"/>
                <a:chOff x="1872" y="3408"/>
                <a:chExt cx="240" cy="314"/>
              </a:xfrm>
            </p:grpSpPr>
            <p:sp>
              <p:nvSpPr>
                <p:cNvPr id="63644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872" y="3504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6</a:t>
                  </a:r>
                </a:p>
              </p:txBody>
            </p:sp>
            <p:sp>
              <p:nvSpPr>
                <p:cNvPr id="63645" name="Oval 157"/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3646" name="Group 158"/>
              <p:cNvGrpSpPr>
                <a:grpSpLocks/>
              </p:cNvGrpSpPr>
              <p:nvPr/>
            </p:nvGrpSpPr>
            <p:grpSpPr bwMode="auto">
              <a:xfrm>
                <a:off x="1776" y="2832"/>
                <a:ext cx="240" cy="288"/>
                <a:chOff x="1824" y="2448"/>
                <a:chExt cx="240" cy="288"/>
              </a:xfrm>
            </p:grpSpPr>
            <p:sp>
              <p:nvSpPr>
                <p:cNvPr id="6364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5</a:t>
                  </a:r>
                </a:p>
              </p:txBody>
            </p:sp>
            <p:sp>
              <p:nvSpPr>
                <p:cNvPr id="63648" name="Oval 160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</p:grpSp>
      <p:grpSp>
        <p:nvGrpSpPr>
          <p:cNvPr id="63649" name="Group 161"/>
          <p:cNvGrpSpPr>
            <a:grpSpLocks/>
          </p:cNvGrpSpPr>
          <p:nvPr/>
        </p:nvGrpSpPr>
        <p:grpSpPr bwMode="auto">
          <a:xfrm>
            <a:off x="1746250" y="3722688"/>
            <a:ext cx="2814638" cy="2879725"/>
            <a:chOff x="1126" y="2064"/>
            <a:chExt cx="1773" cy="1814"/>
          </a:xfrm>
        </p:grpSpPr>
        <p:grpSp>
          <p:nvGrpSpPr>
            <p:cNvPr id="63650" name="Group 162"/>
            <p:cNvGrpSpPr>
              <a:grpSpLocks/>
            </p:cNvGrpSpPr>
            <p:nvPr/>
          </p:nvGrpSpPr>
          <p:grpSpPr bwMode="auto">
            <a:xfrm>
              <a:off x="1872" y="3024"/>
              <a:ext cx="922" cy="134"/>
              <a:chOff x="3216" y="2736"/>
              <a:chExt cx="922" cy="134"/>
            </a:xfrm>
          </p:grpSpPr>
          <p:sp>
            <p:nvSpPr>
              <p:cNvPr id="63651" name="Freeform 163"/>
              <p:cNvSpPr>
                <a:spLocks/>
              </p:cNvSpPr>
              <p:nvPr/>
            </p:nvSpPr>
            <p:spPr bwMode="auto">
              <a:xfrm>
                <a:off x="3362" y="2775"/>
                <a:ext cx="776" cy="3"/>
              </a:xfrm>
              <a:custGeom>
                <a:avLst/>
                <a:gdLst>
                  <a:gd name="T0" fmla="*/ 0 w 776"/>
                  <a:gd name="T1" fmla="*/ 0 h 3"/>
                  <a:gd name="T2" fmla="*/ 776 w 776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6" h="3">
                    <a:moveTo>
                      <a:pt x="0" y="0"/>
                    </a:moveTo>
                    <a:lnTo>
                      <a:pt x="776" y="3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652" name="Oval 164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3653" name="Group 165"/>
            <p:cNvGrpSpPr>
              <a:grpSpLocks/>
            </p:cNvGrpSpPr>
            <p:nvPr/>
          </p:nvGrpSpPr>
          <p:grpSpPr bwMode="auto">
            <a:xfrm>
              <a:off x="1126" y="2112"/>
              <a:ext cx="842" cy="926"/>
              <a:chOff x="2470" y="1824"/>
              <a:chExt cx="842" cy="926"/>
            </a:xfrm>
          </p:grpSpPr>
          <p:sp>
            <p:nvSpPr>
              <p:cNvPr id="63654" name="Oval 166"/>
              <p:cNvSpPr>
                <a:spLocks noChangeArrowheads="1"/>
              </p:cNvSpPr>
              <p:nvPr/>
            </p:nvSpPr>
            <p:spPr bwMode="auto">
              <a:xfrm>
                <a:off x="2470" y="261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grpSp>
            <p:nvGrpSpPr>
              <p:cNvPr id="63655" name="Group 167"/>
              <p:cNvGrpSpPr>
                <a:grpSpLocks/>
              </p:cNvGrpSpPr>
              <p:nvPr/>
            </p:nvGrpSpPr>
            <p:grpSpPr bwMode="auto">
              <a:xfrm>
                <a:off x="2552" y="1824"/>
                <a:ext cx="760" cy="831"/>
                <a:chOff x="2552" y="1824"/>
                <a:chExt cx="760" cy="831"/>
              </a:xfrm>
            </p:grpSpPr>
            <p:sp>
              <p:nvSpPr>
                <p:cNvPr id="63656" name="Freeform 168"/>
                <p:cNvSpPr>
                  <a:spLocks/>
                </p:cNvSpPr>
                <p:nvPr/>
              </p:nvSpPr>
              <p:spPr bwMode="auto">
                <a:xfrm>
                  <a:off x="2552" y="1917"/>
                  <a:ext cx="621" cy="738"/>
                </a:xfrm>
                <a:custGeom>
                  <a:avLst/>
                  <a:gdLst>
                    <a:gd name="T0" fmla="*/ 0 w 621"/>
                    <a:gd name="T1" fmla="*/ 738 h 738"/>
                    <a:gd name="T2" fmla="*/ 621 w 621"/>
                    <a:gd name="T3" fmla="*/ 0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1" h="738">
                      <a:moveTo>
                        <a:pt x="0" y="738"/>
                      </a:moveTo>
                      <a:lnTo>
                        <a:pt x="621" y="0"/>
                      </a:lnTo>
                    </a:path>
                  </a:pathLst>
                </a:cu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lt-LT"/>
                </a:p>
              </p:txBody>
            </p:sp>
            <p:sp>
              <p:nvSpPr>
                <p:cNvPr id="63657" name="Oval 169"/>
                <p:cNvSpPr>
                  <a:spLocks noChangeArrowheads="1"/>
                </p:cNvSpPr>
                <p:nvPr/>
              </p:nvSpPr>
              <p:spPr bwMode="auto">
                <a:xfrm>
                  <a:off x="3176" y="1824"/>
                  <a:ext cx="136" cy="134"/>
                </a:xfrm>
                <a:prstGeom prst="ellipse">
                  <a:avLst/>
                </a:prstGeom>
                <a:solidFill>
                  <a:srgbClr val="EC4B3A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lt-LT" altLang="lt-LT" sz="2000" b="1">
                    <a:effectLst/>
                  </a:endParaRPr>
                </a:p>
              </p:txBody>
            </p:sp>
          </p:grpSp>
        </p:grpSp>
        <p:grpSp>
          <p:nvGrpSpPr>
            <p:cNvPr id="63658" name="Group 170"/>
            <p:cNvGrpSpPr>
              <a:grpSpLocks/>
            </p:cNvGrpSpPr>
            <p:nvPr/>
          </p:nvGrpSpPr>
          <p:grpSpPr bwMode="auto">
            <a:xfrm>
              <a:off x="1965" y="2064"/>
              <a:ext cx="934" cy="134"/>
              <a:chOff x="3309" y="1776"/>
              <a:chExt cx="934" cy="134"/>
            </a:xfrm>
          </p:grpSpPr>
          <p:sp>
            <p:nvSpPr>
              <p:cNvPr id="63659" name="Freeform 171"/>
              <p:cNvSpPr>
                <a:spLocks/>
              </p:cNvSpPr>
              <p:nvPr/>
            </p:nvSpPr>
            <p:spPr bwMode="auto">
              <a:xfrm>
                <a:off x="3309" y="1843"/>
                <a:ext cx="786" cy="21"/>
              </a:xfrm>
              <a:custGeom>
                <a:avLst/>
                <a:gdLst>
                  <a:gd name="T0" fmla="*/ 0 w 786"/>
                  <a:gd name="T1" fmla="*/ 21 h 21"/>
                  <a:gd name="T2" fmla="*/ 786 w 786"/>
                  <a:gd name="T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6" h="21">
                    <a:moveTo>
                      <a:pt x="0" y="21"/>
                    </a:moveTo>
                    <a:lnTo>
                      <a:pt x="786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3660" name="Oval 172"/>
              <p:cNvSpPr>
                <a:spLocks noChangeArrowheads="1"/>
              </p:cNvSpPr>
              <p:nvPr/>
            </p:nvSpPr>
            <p:spPr bwMode="auto">
              <a:xfrm>
                <a:off x="4109" y="177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3661" name="Group 173"/>
            <p:cNvGrpSpPr>
              <a:grpSpLocks/>
            </p:cNvGrpSpPr>
            <p:nvPr/>
          </p:nvGrpSpPr>
          <p:grpSpPr bwMode="auto">
            <a:xfrm>
              <a:off x="2765" y="2215"/>
              <a:ext cx="134" cy="943"/>
              <a:chOff x="4109" y="1927"/>
              <a:chExt cx="134" cy="943"/>
            </a:xfrm>
          </p:grpSpPr>
          <p:sp>
            <p:nvSpPr>
              <p:cNvPr id="63662" name="Oval 174"/>
              <p:cNvSpPr>
                <a:spLocks noChangeArrowheads="1"/>
              </p:cNvSpPr>
              <p:nvPr/>
            </p:nvSpPr>
            <p:spPr bwMode="auto">
              <a:xfrm>
                <a:off x="4109" y="273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3663" name="Freeform 175"/>
              <p:cNvSpPr>
                <a:spLocks/>
              </p:cNvSpPr>
              <p:nvPr/>
            </p:nvSpPr>
            <p:spPr bwMode="auto">
              <a:xfrm>
                <a:off x="4179" y="1927"/>
                <a:ext cx="0" cy="817"/>
              </a:xfrm>
              <a:custGeom>
                <a:avLst/>
                <a:gdLst>
                  <a:gd name="T0" fmla="*/ 0 w 1"/>
                  <a:gd name="T1" fmla="*/ 0 h 817"/>
                  <a:gd name="T2" fmla="*/ 0 w 1"/>
                  <a:gd name="T3" fmla="*/ 817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17">
                    <a:moveTo>
                      <a:pt x="0" y="0"/>
                    </a:moveTo>
                    <a:lnTo>
                      <a:pt x="0" y="817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3664" name="Group 176"/>
            <p:cNvGrpSpPr>
              <a:grpSpLocks/>
            </p:cNvGrpSpPr>
            <p:nvPr/>
          </p:nvGrpSpPr>
          <p:grpSpPr bwMode="auto">
            <a:xfrm>
              <a:off x="1872" y="3147"/>
              <a:ext cx="134" cy="731"/>
              <a:chOff x="3216" y="2859"/>
              <a:chExt cx="134" cy="731"/>
            </a:xfrm>
          </p:grpSpPr>
          <p:sp>
            <p:nvSpPr>
              <p:cNvPr id="63665" name="Oval 177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3666" name="Freeform 178"/>
              <p:cNvSpPr>
                <a:spLocks/>
              </p:cNvSpPr>
              <p:nvPr/>
            </p:nvSpPr>
            <p:spPr bwMode="auto">
              <a:xfrm>
                <a:off x="3278" y="2859"/>
                <a:ext cx="0" cy="576"/>
              </a:xfrm>
              <a:custGeom>
                <a:avLst/>
                <a:gdLst>
                  <a:gd name="T0" fmla="*/ 0 w 1"/>
                  <a:gd name="T1" fmla="*/ 576 h 576"/>
                  <a:gd name="T2" fmla="*/ 0 w 1"/>
                  <a:gd name="T3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576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</p:grpSp>
      <p:sp>
        <p:nvSpPr>
          <p:cNvPr id="63667" name="Line 179"/>
          <p:cNvSpPr>
            <a:spLocks noChangeShapeType="1"/>
          </p:cNvSpPr>
          <p:nvPr/>
        </p:nvSpPr>
        <p:spPr bwMode="auto">
          <a:xfrm flipV="1">
            <a:off x="3059113" y="3927475"/>
            <a:ext cx="1219200" cy="1295400"/>
          </a:xfrm>
          <a:prstGeom prst="line">
            <a:avLst/>
          </a:prstGeom>
          <a:noFill/>
          <a:ln w="57150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3668" name="Freeform 180"/>
          <p:cNvSpPr>
            <a:spLocks/>
          </p:cNvSpPr>
          <p:nvPr/>
        </p:nvSpPr>
        <p:spPr bwMode="auto">
          <a:xfrm>
            <a:off x="3203575" y="5224463"/>
            <a:ext cx="1174750" cy="101600"/>
          </a:xfrm>
          <a:custGeom>
            <a:avLst/>
            <a:gdLst>
              <a:gd name="T0" fmla="*/ 0 w 740"/>
              <a:gd name="T1" fmla="*/ 0 h 1"/>
              <a:gd name="T2" fmla="*/ 740 w 74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40" h="1">
                <a:moveTo>
                  <a:pt x="0" y="0"/>
                </a:moveTo>
                <a:lnTo>
                  <a:pt x="740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3669" name="Freeform 181"/>
          <p:cNvSpPr>
            <a:spLocks/>
          </p:cNvSpPr>
          <p:nvPr/>
        </p:nvSpPr>
        <p:spPr bwMode="auto">
          <a:xfrm>
            <a:off x="4476750" y="3954463"/>
            <a:ext cx="12700" cy="1255712"/>
          </a:xfrm>
          <a:custGeom>
            <a:avLst/>
            <a:gdLst>
              <a:gd name="T0" fmla="*/ 0 w 8"/>
              <a:gd name="T1" fmla="*/ 791 h 791"/>
              <a:gd name="T2" fmla="*/ 8 w 8"/>
              <a:gd name="T3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791">
                <a:moveTo>
                  <a:pt x="0" y="791"/>
                </a:moveTo>
                <a:lnTo>
                  <a:pt x="8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3670" name="Text Box 182"/>
          <p:cNvSpPr txBox="1">
            <a:spLocks noChangeArrowheads="1"/>
          </p:cNvSpPr>
          <p:nvPr/>
        </p:nvSpPr>
        <p:spPr bwMode="auto">
          <a:xfrm>
            <a:off x="5724525" y="5513388"/>
            <a:ext cx="3048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 i="1">
                <a:effectLst/>
              </a:rPr>
              <a:t>C</a:t>
            </a:r>
            <a:r>
              <a:rPr lang="lt-LT" altLang="lt-LT" sz="3200" baseline="-18000">
                <a:solidFill>
                  <a:srgbClr val="EC4B3A"/>
                </a:solidFill>
                <a:effectLst/>
              </a:rPr>
              <a:t>35</a:t>
            </a:r>
            <a:r>
              <a:rPr lang="lt-LT" altLang="lt-LT" sz="3200">
                <a:effectLst/>
              </a:rPr>
              <a:t>=</a:t>
            </a:r>
            <a:r>
              <a:rPr lang="lt-LT" altLang="lt-LT" sz="3200" b="1">
                <a:solidFill>
                  <a:srgbClr val="EC4B3A"/>
                </a:solidFill>
                <a:effectLst/>
              </a:rPr>
              <a:t>35</a:t>
            </a:r>
            <a:r>
              <a:rPr lang="lt-LT" altLang="lt-LT" sz="3200">
                <a:solidFill>
                  <a:schemeClr val="tx2"/>
                </a:solidFill>
                <a:effectLst/>
              </a:rPr>
              <a:t>43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9" dur="500"/>
                                        <p:tgtEl>
                                          <p:spTgt spid="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4" dur="500"/>
                                        <p:tgtEl>
                                          <p:spTgt spid="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9" dur="500"/>
                                        <p:tgtEl>
                                          <p:spTgt spid="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4" dur="500"/>
                                        <p:tgtEl>
                                          <p:spTgt spid="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9" dur="500"/>
                                        <p:tgtEl>
                                          <p:spTgt spid="6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64" dur="500"/>
                                        <p:tgtEl>
                                          <p:spTgt spid="6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69" dur="500"/>
                                        <p:tgtEl>
                                          <p:spTgt spid="6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74" dur="500"/>
                                        <p:tgtEl>
                                          <p:spTgt spid="6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95" dur="500"/>
                                        <p:tgtEl>
                                          <p:spTgt spid="6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00" dur="500"/>
                                        <p:tgtEl>
                                          <p:spTgt spid="6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50" grpId="0" animBg="1"/>
      <p:bldP spid="63552" grpId="0" animBg="1"/>
      <p:bldP spid="63554" grpId="0" animBg="1"/>
      <p:bldP spid="63555" grpId="0" animBg="1"/>
      <p:bldP spid="63556" grpId="0" animBg="1"/>
      <p:bldP spid="63559" grpId="0" animBg="1"/>
      <p:bldP spid="63563" grpId="0" autoUpdateAnimBg="0"/>
      <p:bldP spid="63613" grpId="0" animBg="1"/>
      <p:bldP spid="63614" grpId="0" animBg="1"/>
      <p:bldP spid="63615" grpId="0" animBg="1"/>
      <p:bldP spid="63616" grpId="0" animBg="1"/>
      <p:bldP spid="63617" grpId="0" animBg="1"/>
      <p:bldP spid="63618" grpId="0" autoUpdateAnimBg="0"/>
      <p:bldP spid="63667" grpId="0" animBg="1"/>
      <p:bldP spid="63668" grpId="0" animBg="1"/>
      <p:bldP spid="63669" grpId="0" animBg="1"/>
      <p:bldP spid="636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9A93-BAE2-4578-B207-C788D33EA4CE}" type="slidenum">
              <a:rPr lang="lt-LT" altLang="lt-LT"/>
              <a:pPr/>
              <a:t>8</a:t>
            </a:fld>
            <a:endParaRPr lang="lt-LT" altLang="lt-LT"/>
          </a:p>
        </p:txBody>
      </p:sp>
      <p:sp>
        <p:nvSpPr>
          <p:cNvPr id="65776" name="AutoShape 2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rIns="0"/>
          <a:lstStyle/>
          <a:p>
            <a:r>
              <a:rPr lang="lt-LT" altLang="lt-LT" sz="3200"/>
              <a:t>Kitas dengiantis medis </a:t>
            </a:r>
            <a:br>
              <a:rPr lang="lt-LT" altLang="lt-LT" sz="3200"/>
            </a:br>
            <a:r>
              <a:rPr lang="lt-LT" altLang="lt-LT" sz="3200"/>
              <a:t>kita nepriklausomų ciklų aibė</a:t>
            </a:r>
          </a:p>
        </p:txBody>
      </p:sp>
      <p:sp>
        <p:nvSpPr>
          <p:cNvPr id="65777" name="Rectangle 241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29600" cy="1539875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lt-LT" altLang="lt-LT" sz="2800"/>
              <a:t>Vadinasi, kiekvienas grafo </a:t>
            </a:r>
            <a:r>
              <a:rPr lang="lt-LT" altLang="lt-LT" sz="2800" i="1"/>
              <a:t>G</a:t>
            </a:r>
            <a:r>
              <a:rPr lang="lt-LT" altLang="lt-LT" sz="2800"/>
              <a:t> dengiantis medis apibrėš nepriklausomų ciklų aibę. Be to, neizomorfinių medžių nepriklausomų ciklų aibės bus skirtingos.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258888" y="3529013"/>
            <a:ext cx="4038600" cy="3429000"/>
            <a:chOff x="816" y="1920"/>
            <a:chExt cx="2544" cy="2160"/>
          </a:xfrm>
        </p:grpSpPr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816" y="1920"/>
              <a:ext cx="2544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960" y="1920"/>
              <a:ext cx="2208" cy="2138"/>
              <a:chOff x="960" y="1920"/>
              <a:chExt cx="2208" cy="2138"/>
            </a:xfrm>
          </p:grpSpPr>
          <p:sp>
            <p:nvSpPr>
              <p:cNvPr id="65542" name="Freeform 6"/>
              <p:cNvSpPr>
                <a:spLocks/>
              </p:cNvSpPr>
              <p:nvPr/>
            </p:nvSpPr>
            <p:spPr bwMode="auto">
              <a:xfrm>
                <a:off x="1193" y="2972"/>
                <a:ext cx="712" cy="841"/>
              </a:xfrm>
              <a:custGeom>
                <a:avLst/>
                <a:gdLst>
                  <a:gd name="T0" fmla="*/ 0 w 712"/>
                  <a:gd name="T1" fmla="*/ 0 h 841"/>
                  <a:gd name="T2" fmla="*/ 712 w 712"/>
                  <a:gd name="T3" fmla="*/ 84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841">
                    <a:moveTo>
                      <a:pt x="0" y="0"/>
                    </a:moveTo>
                    <a:lnTo>
                      <a:pt x="712" y="841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543" name="Freeform 7"/>
              <p:cNvSpPr>
                <a:spLocks/>
              </p:cNvSpPr>
              <p:nvPr/>
            </p:nvSpPr>
            <p:spPr bwMode="auto">
              <a:xfrm>
                <a:off x="2832" y="2112"/>
                <a:ext cx="1" cy="982"/>
              </a:xfrm>
              <a:custGeom>
                <a:avLst/>
                <a:gdLst>
                  <a:gd name="T0" fmla="*/ 0 w 1"/>
                  <a:gd name="T1" fmla="*/ 0 h 982"/>
                  <a:gd name="T2" fmla="*/ 0 w 1"/>
                  <a:gd name="T3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82">
                    <a:moveTo>
                      <a:pt x="0" y="0"/>
                    </a:moveTo>
                    <a:lnTo>
                      <a:pt x="0" y="982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544" name="Freeform 8"/>
              <p:cNvSpPr>
                <a:spLocks/>
              </p:cNvSpPr>
              <p:nvPr/>
            </p:nvSpPr>
            <p:spPr bwMode="auto">
              <a:xfrm>
                <a:off x="1200" y="2139"/>
                <a:ext cx="669" cy="797"/>
              </a:xfrm>
              <a:custGeom>
                <a:avLst/>
                <a:gdLst>
                  <a:gd name="T0" fmla="*/ 0 w 669"/>
                  <a:gd name="T1" fmla="*/ 797 h 797"/>
                  <a:gd name="T2" fmla="*/ 669 w 669"/>
                  <a:gd name="T3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9" h="797">
                    <a:moveTo>
                      <a:pt x="0" y="797"/>
                    </a:moveTo>
                    <a:lnTo>
                      <a:pt x="669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545" name="Freeform 9"/>
              <p:cNvSpPr>
                <a:spLocks/>
              </p:cNvSpPr>
              <p:nvPr/>
            </p:nvSpPr>
            <p:spPr bwMode="auto">
              <a:xfrm>
                <a:off x="1955" y="3066"/>
                <a:ext cx="877" cy="3"/>
              </a:xfrm>
              <a:custGeom>
                <a:avLst/>
                <a:gdLst>
                  <a:gd name="T0" fmla="*/ 0 w 877"/>
                  <a:gd name="T1" fmla="*/ 3 h 3"/>
                  <a:gd name="T2" fmla="*/ 877 w 8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7" h="3">
                    <a:moveTo>
                      <a:pt x="0" y="3"/>
                    </a:moveTo>
                    <a:lnTo>
                      <a:pt x="87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546" name="Freeform 10"/>
              <p:cNvSpPr>
                <a:spLocks/>
              </p:cNvSpPr>
              <p:nvPr/>
            </p:nvSpPr>
            <p:spPr bwMode="auto">
              <a:xfrm>
                <a:off x="1210" y="2963"/>
                <a:ext cx="716" cy="103"/>
              </a:xfrm>
              <a:custGeom>
                <a:avLst/>
                <a:gdLst>
                  <a:gd name="T0" fmla="*/ 0 w 716"/>
                  <a:gd name="T1" fmla="*/ 0 h 103"/>
                  <a:gd name="T2" fmla="*/ 716 w 716"/>
                  <a:gd name="T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6" h="103">
                    <a:moveTo>
                      <a:pt x="0" y="0"/>
                    </a:moveTo>
                    <a:lnTo>
                      <a:pt x="716" y="103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547" name="Freeform 11"/>
              <p:cNvSpPr>
                <a:spLocks/>
              </p:cNvSpPr>
              <p:nvPr/>
            </p:nvSpPr>
            <p:spPr bwMode="auto">
              <a:xfrm>
                <a:off x="1905" y="3087"/>
                <a:ext cx="27" cy="744"/>
              </a:xfrm>
              <a:custGeom>
                <a:avLst/>
                <a:gdLst>
                  <a:gd name="T0" fmla="*/ 0 w 27"/>
                  <a:gd name="T1" fmla="*/ 726 h 744"/>
                  <a:gd name="T2" fmla="*/ 27 w 27"/>
                  <a:gd name="T3" fmla="*/ 744 h 744"/>
                  <a:gd name="T4" fmla="*/ 23 w 27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744">
                    <a:moveTo>
                      <a:pt x="0" y="726"/>
                    </a:moveTo>
                    <a:lnTo>
                      <a:pt x="27" y="744"/>
                    </a:lnTo>
                    <a:lnTo>
                      <a:pt x="23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548" name="Freeform 12"/>
              <p:cNvSpPr>
                <a:spLocks/>
              </p:cNvSpPr>
              <p:nvPr/>
            </p:nvSpPr>
            <p:spPr bwMode="auto">
              <a:xfrm>
                <a:off x="1946" y="2112"/>
                <a:ext cx="895" cy="957"/>
              </a:xfrm>
              <a:custGeom>
                <a:avLst/>
                <a:gdLst>
                  <a:gd name="T0" fmla="*/ 895 w 895"/>
                  <a:gd name="T1" fmla="*/ 0 h 957"/>
                  <a:gd name="T2" fmla="*/ 0 w 895"/>
                  <a:gd name="T3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5" h="957">
                    <a:moveTo>
                      <a:pt x="895" y="0"/>
                    </a:moveTo>
                    <a:lnTo>
                      <a:pt x="0" y="957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549" name="Freeform 13"/>
              <p:cNvSpPr>
                <a:spLocks/>
              </p:cNvSpPr>
              <p:nvPr/>
            </p:nvSpPr>
            <p:spPr bwMode="auto">
              <a:xfrm>
                <a:off x="1916" y="2112"/>
                <a:ext cx="907" cy="47"/>
              </a:xfrm>
              <a:custGeom>
                <a:avLst/>
                <a:gdLst>
                  <a:gd name="T0" fmla="*/ 0 w 907"/>
                  <a:gd name="T1" fmla="*/ 47 h 47"/>
                  <a:gd name="T2" fmla="*/ 907 w 907"/>
                  <a:gd name="T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7" h="47">
                    <a:moveTo>
                      <a:pt x="0" y="47"/>
                    </a:moveTo>
                    <a:lnTo>
                      <a:pt x="90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grpSp>
            <p:nvGrpSpPr>
              <p:cNvPr id="65550" name="Group 14"/>
              <p:cNvGrpSpPr>
                <a:grpSpLocks/>
              </p:cNvGrpSpPr>
              <p:nvPr/>
            </p:nvGrpSpPr>
            <p:grpSpPr bwMode="auto">
              <a:xfrm>
                <a:off x="2784" y="2016"/>
                <a:ext cx="336" cy="218"/>
                <a:chOff x="2832" y="1632"/>
                <a:chExt cx="336" cy="218"/>
              </a:xfrm>
            </p:grpSpPr>
            <p:sp>
              <p:nvSpPr>
                <p:cNvPr id="6555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28" y="1632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3</a:t>
                  </a:r>
                </a:p>
              </p:txBody>
            </p:sp>
            <p:sp>
              <p:nvSpPr>
                <p:cNvPr id="65552" name="Oval 16"/>
                <p:cNvSpPr>
                  <a:spLocks noChangeArrowheads="1"/>
                </p:cNvSpPr>
                <p:nvPr/>
              </p:nvSpPr>
              <p:spPr bwMode="auto">
                <a:xfrm>
                  <a:off x="2832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553" name="Group 17"/>
              <p:cNvGrpSpPr>
                <a:grpSpLocks/>
              </p:cNvGrpSpPr>
              <p:nvPr/>
            </p:nvGrpSpPr>
            <p:grpSpPr bwMode="auto">
              <a:xfrm>
                <a:off x="1728" y="1920"/>
                <a:ext cx="192" cy="288"/>
                <a:chOff x="1872" y="1488"/>
                <a:chExt cx="192" cy="288"/>
              </a:xfrm>
            </p:grpSpPr>
            <p:sp>
              <p:nvSpPr>
                <p:cNvPr id="6555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2</a:t>
                  </a:r>
                </a:p>
              </p:txBody>
            </p:sp>
            <p:sp>
              <p:nvSpPr>
                <p:cNvPr id="65555" name="Oval 19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556" name="Group 20"/>
              <p:cNvGrpSpPr>
                <a:grpSpLocks/>
              </p:cNvGrpSpPr>
              <p:nvPr/>
            </p:nvGrpSpPr>
            <p:grpSpPr bwMode="auto">
              <a:xfrm>
                <a:off x="2763" y="2784"/>
                <a:ext cx="405" cy="336"/>
                <a:chOff x="4107" y="2496"/>
                <a:chExt cx="405" cy="336"/>
              </a:xfrm>
            </p:grpSpPr>
            <p:sp>
              <p:nvSpPr>
                <p:cNvPr id="6555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72" y="2496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4</a:t>
                  </a:r>
                </a:p>
              </p:txBody>
            </p:sp>
            <p:sp>
              <p:nvSpPr>
                <p:cNvPr id="65558" name="Oval 22"/>
                <p:cNvSpPr>
                  <a:spLocks noChangeArrowheads="1"/>
                </p:cNvSpPr>
                <p:nvPr/>
              </p:nvSpPr>
              <p:spPr bwMode="auto">
                <a:xfrm>
                  <a:off x="4107" y="2736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559" name="Group 23"/>
              <p:cNvGrpSpPr>
                <a:grpSpLocks/>
              </p:cNvGrpSpPr>
              <p:nvPr/>
            </p:nvGrpSpPr>
            <p:grpSpPr bwMode="auto">
              <a:xfrm>
                <a:off x="960" y="2832"/>
                <a:ext cx="288" cy="298"/>
                <a:chOff x="1008" y="2448"/>
                <a:chExt cx="288" cy="298"/>
              </a:xfrm>
            </p:grpSpPr>
            <p:sp>
              <p:nvSpPr>
                <p:cNvPr id="6556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008" y="249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lt-LT" altLang="lt-LT" sz="2000" b="1">
                    <a:effectLst/>
                  </a:endParaRPr>
                </a:p>
              </p:txBody>
            </p:sp>
            <p:sp>
              <p:nvSpPr>
                <p:cNvPr id="655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08" y="244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lt-LT" altLang="lt-LT" sz="2000" b="1">
                      <a:effectLst/>
                    </a:rPr>
                    <a:t>1</a:t>
                  </a:r>
                </a:p>
              </p:txBody>
            </p:sp>
            <p:sp>
              <p:nvSpPr>
                <p:cNvPr id="65562" name="Oval 26"/>
                <p:cNvSpPr>
                  <a:spLocks noChangeArrowheads="1"/>
                </p:cNvSpPr>
                <p:nvPr/>
              </p:nvSpPr>
              <p:spPr bwMode="auto">
                <a:xfrm>
                  <a:off x="1200" y="2544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563" name="Group 27"/>
              <p:cNvGrpSpPr>
                <a:grpSpLocks/>
              </p:cNvGrpSpPr>
              <p:nvPr/>
            </p:nvGrpSpPr>
            <p:grpSpPr bwMode="auto">
              <a:xfrm>
                <a:off x="1776" y="3744"/>
                <a:ext cx="240" cy="314"/>
                <a:chOff x="1872" y="3408"/>
                <a:chExt cx="240" cy="314"/>
              </a:xfrm>
            </p:grpSpPr>
            <p:sp>
              <p:nvSpPr>
                <p:cNvPr id="6556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872" y="3504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6</a:t>
                  </a:r>
                </a:p>
              </p:txBody>
            </p:sp>
            <p:sp>
              <p:nvSpPr>
                <p:cNvPr id="65565" name="Oval 29"/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566" name="Group 30"/>
              <p:cNvGrpSpPr>
                <a:grpSpLocks/>
              </p:cNvGrpSpPr>
              <p:nvPr/>
            </p:nvGrpSpPr>
            <p:grpSpPr bwMode="auto">
              <a:xfrm>
                <a:off x="1776" y="2832"/>
                <a:ext cx="240" cy="288"/>
                <a:chOff x="1824" y="2448"/>
                <a:chExt cx="240" cy="288"/>
              </a:xfrm>
            </p:grpSpPr>
            <p:sp>
              <p:nvSpPr>
                <p:cNvPr id="6556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5</a:t>
                  </a:r>
                </a:p>
              </p:txBody>
            </p:sp>
            <p:sp>
              <p:nvSpPr>
                <p:cNvPr id="65568" name="Oval 32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</p:grpSp>
      <p:grpSp>
        <p:nvGrpSpPr>
          <p:cNvPr id="65709" name="Group 173"/>
          <p:cNvGrpSpPr>
            <a:grpSpLocks/>
          </p:cNvGrpSpPr>
          <p:nvPr/>
        </p:nvGrpSpPr>
        <p:grpSpPr bwMode="auto">
          <a:xfrm>
            <a:off x="1751013" y="3757613"/>
            <a:ext cx="2814637" cy="2879725"/>
            <a:chOff x="1126" y="2064"/>
            <a:chExt cx="1773" cy="1814"/>
          </a:xfrm>
        </p:grpSpPr>
        <p:grpSp>
          <p:nvGrpSpPr>
            <p:cNvPr id="65704" name="Group 168"/>
            <p:cNvGrpSpPr>
              <a:grpSpLocks/>
            </p:cNvGrpSpPr>
            <p:nvPr/>
          </p:nvGrpSpPr>
          <p:grpSpPr bwMode="auto">
            <a:xfrm>
              <a:off x="1872" y="3024"/>
              <a:ext cx="134" cy="716"/>
              <a:chOff x="1872" y="3024"/>
              <a:chExt cx="134" cy="716"/>
            </a:xfrm>
          </p:grpSpPr>
          <p:sp>
            <p:nvSpPr>
              <p:cNvPr id="65571" name="Freeform 35"/>
              <p:cNvSpPr>
                <a:spLocks/>
              </p:cNvSpPr>
              <p:nvPr/>
            </p:nvSpPr>
            <p:spPr bwMode="auto">
              <a:xfrm>
                <a:off x="1934" y="3164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572" name="Oval 36"/>
              <p:cNvSpPr>
                <a:spLocks noChangeArrowheads="1"/>
              </p:cNvSpPr>
              <p:nvPr/>
            </p:nvSpPr>
            <p:spPr bwMode="auto">
              <a:xfrm rot="11296155">
                <a:off x="1872" y="302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1126" y="2904"/>
              <a:ext cx="134" cy="134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5706" name="Group 170"/>
            <p:cNvGrpSpPr>
              <a:grpSpLocks/>
            </p:cNvGrpSpPr>
            <p:nvPr/>
          </p:nvGrpSpPr>
          <p:grpSpPr bwMode="auto">
            <a:xfrm>
              <a:off x="1824" y="2112"/>
              <a:ext cx="927" cy="134"/>
              <a:chOff x="1824" y="2112"/>
              <a:chExt cx="927" cy="134"/>
            </a:xfrm>
          </p:grpSpPr>
          <p:sp>
            <p:nvSpPr>
              <p:cNvPr id="65577" name="Oval 4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136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lt-LT" altLang="lt-LT" sz="2000" b="1">
                  <a:effectLst/>
                </a:endParaRPr>
              </a:p>
            </p:txBody>
          </p:sp>
          <p:sp>
            <p:nvSpPr>
              <p:cNvPr id="65579" name="Freeform 43"/>
              <p:cNvSpPr>
                <a:spLocks/>
              </p:cNvSpPr>
              <p:nvPr/>
            </p:nvSpPr>
            <p:spPr bwMode="auto">
              <a:xfrm>
                <a:off x="1965" y="2131"/>
                <a:ext cx="786" cy="21"/>
              </a:xfrm>
              <a:custGeom>
                <a:avLst/>
                <a:gdLst>
                  <a:gd name="T0" fmla="*/ 0 w 786"/>
                  <a:gd name="T1" fmla="*/ 21 h 21"/>
                  <a:gd name="T2" fmla="*/ 786 w 786"/>
                  <a:gd name="T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6" h="21">
                    <a:moveTo>
                      <a:pt x="0" y="21"/>
                    </a:moveTo>
                    <a:lnTo>
                      <a:pt x="786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5705" name="Group 169"/>
            <p:cNvGrpSpPr>
              <a:grpSpLocks/>
            </p:cNvGrpSpPr>
            <p:nvPr/>
          </p:nvGrpSpPr>
          <p:grpSpPr bwMode="auto">
            <a:xfrm>
              <a:off x="1995" y="2064"/>
              <a:ext cx="904" cy="962"/>
              <a:chOff x="1995" y="2064"/>
              <a:chExt cx="904" cy="962"/>
            </a:xfrm>
          </p:grpSpPr>
          <p:sp>
            <p:nvSpPr>
              <p:cNvPr id="65576" name="Freeform 40"/>
              <p:cNvSpPr>
                <a:spLocks/>
              </p:cNvSpPr>
              <p:nvPr/>
            </p:nvSpPr>
            <p:spPr bwMode="auto">
              <a:xfrm>
                <a:off x="1995" y="2192"/>
                <a:ext cx="782" cy="834"/>
              </a:xfrm>
              <a:custGeom>
                <a:avLst/>
                <a:gdLst>
                  <a:gd name="T0" fmla="*/ 0 w 782"/>
                  <a:gd name="T1" fmla="*/ 834 h 834"/>
                  <a:gd name="T2" fmla="*/ 782 w 782"/>
                  <a:gd name="T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2" h="834">
                    <a:moveTo>
                      <a:pt x="0" y="834"/>
                    </a:moveTo>
                    <a:lnTo>
                      <a:pt x="782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580" name="Oval 44"/>
              <p:cNvSpPr>
                <a:spLocks noChangeArrowheads="1"/>
              </p:cNvSpPr>
              <p:nvPr/>
            </p:nvSpPr>
            <p:spPr bwMode="auto">
              <a:xfrm>
                <a:off x="2765" y="206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5708" name="Group 172"/>
            <p:cNvGrpSpPr>
              <a:grpSpLocks/>
            </p:cNvGrpSpPr>
            <p:nvPr/>
          </p:nvGrpSpPr>
          <p:grpSpPr bwMode="auto">
            <a:xfrm>
              <a:off x="2765" y="2218"/>
              <a:ext cx="134" cy="940"/>
              <a:chOff x="2765" y="2218"/>
              <a:chExt cx="134" cy="940"/>
            </a:xfrm>
          </p:grpSpPr>
          <p:sp>
            <p:nvSpPr>
              <p:cNvPr id="65582" name="Oval 46"/>
              <p:cNvSpPr>
                <a:spLocks noChangeArrowheads="1"/>
              </p:cNvSpPr>
              <p:nvPr/>
            </p:nvSpPr>
            <p:spPr bwMode="auto">
              <a:xfrm>
                <a:off x="2765" y="302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5583" name="Freeform 47"/>
              <p:cNvSpPr>
                <a:spLocks/>
              </p:cNvSpPr>
              <p:nvPr/>
            </p:nvSpPr>
            <p:spPr bwMode="auto">
              <a:xfrm>
                <a:off x="2828" y="2218"/>
                <a:ext cx="0" cy="791"/>
              </a:xfrm>
              <a:custGeom>
                <a:avLst/>
                <a:gdLst>
                  <a:gd name="T0" fmla="*/ 0 w 1"/>
                  <a:gd name="T1" fmla="*/ 0 h 791"/>
                  <a:gd name="T2" fmla="*/ 0 w 1"/>
                  <a:gd name="T3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791">
                    <a:moveTo>
                      <a:pt x="0" y="0"/>
                    </a:moveTo>
                    <a:lnTo>
                      <a:pt x="0" y="791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5702" name="Group 166"/>
            <p:cNvGrpSpPr>
              <a:grpSpLocks/>
            </p:cNvGrpSpPr>
            <p:nvPr/>
          </p:nvGrpSpPr>
          <p:grpSpPr bwMode="auto">
            <a:xfrm>
              <a:off x="1238" y="3035"/>
              <a:ext cx="768" cy="843"/>
              <a:chOff x="1238" y="3035"/>
              <a:chExt cx="768" cy="843"/>
            </a:xfrm>
          </p:grpSpPr>
          <p:sp>
            <p:nvSpPr>
              <p:cNvPr id="65585" name="Oval 49"/>
              <p:cNvSpPr>
                <a:spLocks noChangeArrowheads="1"/>
              </p:cNvSpPr>
              <p:nvPr/>
            </p:nvSpPr>
            <p:spPr bwMode="auto">
              <a:xfrm>
                <a:off x="1872" y="374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5586" name="Freeform 50"/>
              <p:cNvSpPr>
                <a:spLocks/>
              </p:cNvSpPr>
              <p:nvPr/>
            </p:nvSpPr>
            <p:spPr bwMode="auto">
              <a:xfrm>
                <a:off x="1238" y="3035"/>
                <a:ext cx="636" cy="739"/>
              </a:xfrm>
              <a:custGeom>
                <a:avLst/>
                <a:gdLst>
                  <a:gd name="T0" fmla="*/ 636 w 636"/>
                  <a:gd name="T1" fmla="*/ 739 h 739"/>
                  <a:gd name="T2" fmla="*/ 0 w 636"/>
                  <a:gd name="T3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6" h="739">
                    <a:moveTo>
                      <a:pt x="636" y="739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</p:grpSp>
      <p:sp>
        <p:nvSpPr>
          <p:cNvPr id="65587" name="Freeform 51"/>
          <p:cNvSpPr>
            <a:spLocks/>
          </p:cNvSpPr>
          <p:nvPr/>
        </p:nvSpPr>
        <p:spPr bwMode="auto">
          <a:xfrm>
            <a:off x="3116263" y="3933825"/>
            <a:ext cx="1241425" cy="26988"/>
          </a:xfrm>
          <a:custGeom>
            <a:avLst/>
            <a:gdLst>
              <a:gd name="T0" fmla="*/ 782 w 782"/>
              <a:gd name="T1" fmla="*/ 0 h 17"/>
              <a:gd name="T2" fmla="*/ 0 w 782"/>
              <a:gd name="T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2" h="17">
                <a:moveTo>
                  <a:pt x="782" y="0"/>
                </a:moveTo>
                <a:lnTo>
                  <a:pt x="0" y="17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5588" name="Freeform 52"/>
          <p:cNvSpPr>
            <a:spLocks/>
          </p:cNvSpPr>
          <p:nvPr/>
        </p:nvSpPr>
        <p:spPr bwMode="auto">
          <a:xfrm>
            <a:off x="3101975" y="4029075"/>
            <a:ext cx="1119188" cy="1228725"/>
          </a:xfrm>
          <a:custGeom>
            <a:avLst/>
            <a:gdLst>
              <a:gd name="T0" fmla="*/ 0 w 705"/>
              <a:gd name="T1" fmla="*/ 774 h 774"/>
              <a:gd name="T2" fmla="*/ 705 w 705"/>
              <a:gd name="T3" fmla="*/ 0 h 7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05" h="774">
                <a:moveTo>
                  <a:pt x="0" y="774"/>
                </a:moveTo>
                <a:lnTo>
                  <a:pt x="705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5589" name="Freeform 53"/>
          <p:cNvSpPr>
            <a:spLocks/>
          </p:cNvSpPr>
          <p:nvPr/>
        </p:nvSpPr>
        <p:spPr bwMode="auto">
          <a:xfrm>
            <a:off x="2952750" y="5503863"/>
            <a:ext cx="12700" cy="887412"/>
          </a:xfrm>
          <a:custGeom>
            <a:avLst/>
            <a:gdLst>
              <a:gd name="T0" fmla="*/ 0 w 8"/>
              <a:gd name="T1" fmla="*/ 0 h 559"/>
              <a:gd name="T2" fmla="*/ 8 w 8"/>
              <a:gd name="T3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559">
                <a:moveTo>
                  <a:pt x="0" y="0"/>
                </a:moveTo>
                <a:lnTo>
                  <a:pt x="8" y="559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5590" name="Freeform 54"/>
          <p:cNvSpPr>
            <a:spLocks/>
          </p:cNvSpPr>
          <p:nvPr/>
        </p:nvSpPr>
        <p:spPr bwMode="auto">
          <a:xfrm>
            <a:off x="1997075" y="5272088"/>
            <a:ext cx="887413" cy="1050925"/>
          </a:xfrm>
          <a:custGeom>
            <a:avLst/>
            <a:gdLst>
              <a:gd name="T0" fmla="*/ 559 w 559"/>
              <a:gd name="T1" fmla="*/ 662 h 662"/>
              <a:gd name="T2" fmla="*/ 0 w 559"/>
              <a:gd name="T3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9" h="662">
                <a:moveTo>
                  <a:pt x="559" y="66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5592" name="Freeform 56"/>
          <p:cNvSpPr>
            <a:spLocks/>
          </p:cNvSpPr>
          <p:nvPr/>
        </p:nvSpPr>
        <p:spPr bwMode="auto">
          <a:xfrm>
            <a:off x="1943100" y="3987800"/>
            <a:ext cx="914400" cy="1079500"/>
          </a:xfrm>
          <a:custGeom>
            <a:avLst/>
            <a:gdLst>
              <a:gd name="T0" fmla="*/ 0 w 576"/>
              <a:gd name="T1" fmla="*/ 680 h 680"/>
              <a:gd name="T2" fmla="*/ 576 w 576"/>
              <a:gd name="T3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680">
                <a:moveTo>
                  <a:pt x="0" y="680"/>
                </a:moveTo>
                <a:lnTo>
                  <a:pt x="576" y="0"/>
                </a:lnTo>
              </a:path>
            </a:pathLst>
          </a:custGeom>
          <a:noFill/>
          <a:ln w="57150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5594" name="Text Box 58"/>
          <p:cNvSpPr txBox="1">
            <a:spLocks noChangeArrowheads="1"/>
          </p:cNvSpPr>
          <p:nvPr/>
        </p:nvSpPr>
        <p:spPr bwMode="auto">
          <a:xfrm>
            <a:off x="5791200" y="3717925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 i="1">
                <a:effectLst/>
              </a:rPr>
              <a:t>C</a:t>
            </a:r>
            <a:r>
              <a:rPr lang="lt-LT" altLang="lt-LT" sz="3200" baseline="-18000">
                <a:solidFill>
                  <a:srgbClr val="EC4B3A"/>
                </a:solidFill>
                <a:effectLst/>
              </a:rPr>
              <a:t>12</a:t>
            </a:r>
            <a:r>
              <a:rPr lang="lt-LT" altLang="lt-LT" sz="3200">
                <a:effectLst/>
              </a:rPr>
              <a:t>=</a:t>
            </a:r>
            <a:r>
              <a:rPr lang="lt-LT" altLang="lt-LT" sz="3200" b="1">
                <a:solidFill>
                  <a:srgbClr val="EC4B3A"/>
                </a:solidFill>
                <a:effectLst/>
              </a:rPr>
              <a:t>12</a:t>
            </a:r>
            <a:r>
              <a:rPr lang="lt-LT" altLang="lt-LT" sz="3200">
                <a:solidFill>
                  <a:schemeClr val="tx2"/>
                </a:solidFill>
                <a:effectLst/>
              </a:rPr>
              <a:t>3561</a:t>
            </a:r>
          </a:p>
        </p:txBody>
      </p:sp>
      <p:grpSp>
        <p:nvGrpSpPr>
          <p:cNvPr id="65595" name="Group 59"/>
          <p:cNvGrpSpPr>
            <a:grpSpLocks/>
          </p:cNvGrpSpPr>
          <p:nvPr/>
        </p:nvGrpSpPr>
        <p:grpSpPr bwMode="auto">
          <a:xfrm>
            <a:off x="1227138" y="3497263"/>
            <a:ext cx="4038600" cy="3429000"/>
            <a:chOff x="816" y="1920"/>
            <a:chExt cx="2544" cy="2160"/>
          </a:xfrm>
        </p:grpSpPr>
        <p:sp>
          <p:nvSpPr>
            <p:cNvPr id="65596" name="Rectangle 60"/>
            <p:cNvSpPr>
              <a:spLocks noChangeArrowheads="1"/>
            </p:cNvSpPr>
            <p:nvPr/>
          </p:nvSpPr>
          <p:spPr bwMode="auto">
            <a:xfrm>
              <a:off x="816" y="1920"/>
              <a:ext cx="2544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5597" name="Group 61"/>
            <p:cNvGrpSpPr>
              <a:grpSpLocks/>
            </p:cNvGrpSpPr>
            <p:nvPr/>
          </p:nvGrpSpPr>
          <p:grpSpPr bwMode="auto">
            <a:xfrm>
              <a:off x="960" y="1920"/>
              <a:ext cx="2208" cy="2138"/>
              <a:chOff x="960" y="1920"/>
              <a:chExt cx="2208" cy="2138"/>
            </a:xfrm>
          </p:grpSpPr>
          <p:sp>
            <p:nvSpPr>
              <p:cNvPr id="65598" name="Freeform 62"/>
              <p:cNvSpPr>
                <a:spLocks/>
              </p:cNvSpPr>
              <p:nvPr/>
            </p:nvSpPr>
            <p:spPr bwMode="auto">
              <a:xfrm>
                <a:off x="1193" y="2972"/>
                <a:ext cx="712" cy="841"/>
              </a:xfrm>
              <a:custGeom>
                <a:avLst/>
                <a:gdLst>
                  <a:gd name="T0" fmla="*/ 0 w 712"/>
                  <a:gd name="T1" fmla="*/ 0 h 841"/>
                  <a:gd name="T2" fmla="*/ 712 w 712"/>
                  <a:gd name="T3" fmla="*/ 84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841">
                    <a:moveTo>
                      <a:pt x="0" y="0"/>
                    </a:moveTo>
                    <a:lnTo>
                      <a:pt x="712" y="841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599" name="Freeform 63"/>
              <p:cNvSpPr>
                <a:spLocks/>
              </p:cNvSpPr>
              <p:nvPr/>
            </p:nvSpPr>
            <p:spPr bwMode="auto">
              <a:xfrm>
                <a:off x="2832" y="2112"/>
                <a:ext cx="1" cy="982"/>
              </a:xfrm>
              <a:custGeom>
                <a:avLst/>
                <a:gdLst>
                  <a:gd name="T0" fmla="*/ 0 w 1"/>
                  <a:gd name="T1" fmla="*/ 0 h 982"/>
                  <a:gd name="T2" fmla="*/ 0 w 1"/>
                  <a:gd name="T3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82">
                    <a:moveTo>
                      <a:pt x="0" y="0"/>
                    </a:moveTo>
                    <a:lnTo>
                      <a:pt x="0" y="982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00" name="Freeform 64"/>
              <p:cNvSpPr>
                <a:spLocks/>
              </p:cNvSpPr>
              <p:nvPr/>
            </p:nvSpPr>
            <p:spPr bwMode="auto">
              <a:xfrm>
                <a:off x="1200" y="2139"/>
                <a:ext cx="669" cy="797"/>
              </a:xfrm>
              <a:custGeom>
                <a:avLst/>
                <a:gdLst>
                  <a:gd name="T0" fmla="*/ 0 w 669"/>
                  <a:gd name="T1" fmla="*/ 797 h 797"/>
                  <a:gd name="T2" fmla="*/ 669 w 669"/>
                  <a:gd name="T3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9" h="797">
                    <a:moveTo>
                      <a:pt x="0" y="797"/>
                    </a:moveTo>
                    <a:lnTo>
                      <a:pt x="669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01" name="Freeform 65"/>
              <p:cNvSpPr>
                <a:spLocks/>
              </p:cNvSpPr>
              <p:nvPr/>
            </p:nvSpPr>
            <p:spPr bwMode="auto">
              <a:xfrm>
                <a:off x="1955" y="3066"/>
                <a:ext cx="877" cy="3"/>
              </a:xfrm>
              <a:custGeom>
                <a:avLst/>
                <a:gdLst>
                  <a:gd name="T0" fmla="*/ 0 w 877"/>
                  <a:gd name="T1" fmla="*/ 3 h 3"/>
                  <a:gd name="T2" fmla="*/ 877 w 8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7" h="3">
                    <a:moveTo>
                      <a:pt x="0" y="3"/>
                    </a:moveTo>
                    <a:lnTo>
                      <a:pt x="87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02" name="Freeform 66"/>
              <p:cNvSpPr>
                <a:spLocks/>
              </p:cNvSpPr>
              <p:nvPr/>
            </p:nvSpPr>
            <p:spPr bwMode="auto">
              <a:xfrm>
                <a:off x="1210" y="2963"/>
                <a:ext cx="716" cy="103"/>
              </a:xfrm>
              <a:custGeom>
                <a:avLst/>
                <a:gdLst>
                  <a:gd name="T0" fmla="*/ 0 w 716"/>
                  <a:gd name="T1" fmla="*/ 0 h 103"/>
                  <a:gd name="T2" fmla="*/ 716 w 716"/>
                  <a:gd name="T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6" h="103">
                    <a:moveTo>
                      <a:pt x="0" y="0"/>
                    </a:moveTo>
                    <a:lnTo>
                      <a:pt x="716" y="103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03" name="Freeform 67"/>
              <p:cNvSpPr>
                <a:spLocks/>
              </p:cNvSpPr>
              <p:nvPr/>
            </p:nvSpPr>
            <p:spPr bwMode="auto">
              <a:xfrm>
                <a:off x="1905" y="3087"/>
                <a:ext cx="27" cy="744"/>
              </a:xfrm>
              <a:custGeom>
                <a:avLst/>
                <a:gdLst>
                  <a:gd name="T0" fmla="*/ 0 w 27"/>
                  <a:gd name="T1" fmla="*/ 726 h 744"/>
                  <a:gd name="T2" fmla="*/ 27 w 27"/>
                  <a:gd name="T3" fmla="*/ 744 h 744"/>
                  <a:gd name="T4" fmla="*/ 23 w 27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744">
                    <a:moveTo>
                      <a:pt x="0" y="726"/>
                    </a:moveTo>
                    <a:lnTo>
                      <a:pt x="27" y="744"/>
                    </a:lnTo>
                    <a:lnTo>
                      <a:pt x="23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04" name="Freeform 68"/>
              <p:cNvSpPr>
                <a:spLocks/>
              </p:cNvSpPr>
              <p:nvPr/>
            </p:nvSpPr>
            <p:spPr bwMode="auto">
              <a:xfrm>
                <a:off x="1946" y="2112"/>
                <a:ext cx="895" cy="957"/>
              </a:xfrm>
              <a:custGeom>
                <a:avLst/>
                <a:gdLst>
                  <a:gd name="T0" fmla="*/ 895 w 895"/>
                  <a:gd name="T1" fmla="*/ 0 h 957"/>
                  <a:gd name="T2" fmla="*/ 0 w 895"/>
                  <a:gd name="T3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5" h="957">
                    <a:moveTo>
                      <a:pt x="895" y="0"/>
                    </a:moveTo>
                    <a:lnTo>
                      <a:pt x="0" y="957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05" name="Freeform 69"/>
              <p:cNvSpPr>
                <a:spLocks/>
              </p:cNvSpPr>
              <p:nvPr/>
            </p:nvSpPr>
            <p:spPr bwMode="auto">
              <a:xfrm>
                <a:off x="1916" y="2112"/>
                <a:ext cx="907" cy="47"/>
              </a:xfrm>
              <a:custGeom>
                <a:avLst/>
                <a:gdLst>
                  <a:gd name="T0" fmla="*/ 0 w 907"/>
                  <a:gd name="T1" fmla="*/ 47 h 47"/>
                  <a:gd name="T2" fmla="*/ 907 w 907"/>
                  <a:gd name="T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7" h="47">
                    <a:moveTo>
                      <a:pt x="0" y="47"/>
                    </a:moveTo>
                    <a:lnTo>
                      <a:pt x="90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grpSp>
            <p:nvGrpSpPr>
              <p:cNvPr id="65606" name="Group 70"/>
              <p:cNvGrpSpPr>
                <a:grpSpLocks/>
              </p:cNvGrpSpPr>
              <p:nvPr/>
            </p:nvGrpSpPr>
            <p:grpSpPr bwMode="auto">
              <a:xfrm>
                <a:off x="2784" y="2016"/>
                <a:ext cx="336" cy="218"/>
                <a:chOff x="2832" y="1632"/>
                <a:chExt cx="336" cy="218"/>
              </a:xfrm>
            </p:grpSpPr>
            <p:sp>
              <p:nvSpPr>
                <p:cNvPr id="6560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28" y="1632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3</a:t>
                  </a:r>
                </a:p>
              </p:txBody>
            </p:sp>
            <p:sp>
              <p:nvSpPr>
                <p:cNvPr id="65608" name="Oval 72"/>
                <p:cNvSpPr>
                  <a:spLocks noChangeArrowheads="1"/>
                </p:cNvSpPr>
                <p:nvPr/>
              </p:nvSpPr>
              <p:spPr bwMode="auto">
                <a:xfrm>
                  <a:off x="2832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609" name="Group 73"/>
              <p:cNvGrpSpPr>
                <a:grpSpLocks/>
              </p:cNvGrpSpPr>
              <p:nvPr/>
            </p:nvGrpSpPr>
            <p:grpSpPr bwMode="auto">
              <a:xfrm>
                <a:off x="1728" y="1920"/>
                <a:ext cx="192" cy="288"/>
                <a:chOff x="1872" y="1488"/>
                <a:chExt cx="192" cy="288"/>
              </a:xfrm>
            </p:grpSpPr>
            <p:sp>
              <p:nvSpPr>
                <p:cNvPr id="6561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2</a:t>
                  </a:r>
                </a:p>
              </p:txBody>
            </p:sp>
            <p:sp>
              <p:nvSpPr>
                <p:cNvPr id="65611" name="Oval 75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612" name="Group 76"/>
              <p:cNvGrpSpPr>
                <a:grpSpLocks/>
              </p:cNvGrpSpPr>
              <p:nvPr/>
            </p:nvGrpSpPr>
            <p:grpSpPr bwMode="auto">
              <a:xfrm>
                <a:off x="2763" y="2784"/>
                <a:ext cx="405" cy="336"/>
                <a:chOff x="4107" y="2496"/>
                <a:chExt cx="405" cy="336"/>
              </a:xfrm>
            </p:grpSpPr>
            <p:sp>
              <p:nvSpPr>
                <p:cNvPr id="6561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272" y="2496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4</a:t>
                  </a:r>
                </a:p>
              </p:txBody>
            </p:sp>
            <p:sp>
              <p:nvSpPr>
                <p:cNvPr id="65614" name="Oval 78"/>
                <p:cNvSpPr>
                  <a:spLocks noChangeArrowheads="1"/>
                </p:cNvSpPr>
                <p:nvPr/>
              </p:nvSpPr>
              <p:spPr bwMode="auto">
                <a:xfrm>
                  <a:off x="4107" y="2736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615" name="Group 79"/>
              <p:cNvGrpSpPr>
                <a:grpSpLocks/>
              </p:cNvGrpSpPr>
              <p:nvPr/>
            </p:nvGrpSpPr>
            <p:grpSpPr bwMode="auto">
              <a:xfrm>
                <a:off x="960" y="2832"/>
                <a:ext cx="288" cy="298"/>
                <a:chOff x="1008" y="2448"/>
                <a:chExt cx="288" cy="298"/>
              </a:xfrm>
            </p:grpSpPr>
            <p:sp>
              <p:nvSpPr>
                <p:cNvPr id="6561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008" y="249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lt-LT" altLang="lt-LT" sz="2000" b="1">
                    <a:effectLst/>
                  </a:endParaRPr>
                </a:p>
              </p:txBody>
            </p:sp>
            <p:sp>
              <p:nvSpPr>
                <p:cNvPr id="6561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08" y="244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lt-LT" altLang="lt-LT" sz="2000" b="1">
                      <a:effectLst/>
                    </a:rPr>
                    <a:t>1</a:t>
                  </a:r>
                </a:p>
              </p:txBody>
            </p:sp>
            <p:sp>
              <p:nvSpPr>
                <p:cNvPr id="65618" name="Oval 82"/>
                <p:cNvSpPr>
                  <a:spLocks noChangeArrowheads="1"/>
                </p:cNvSpPr>
                <p:nvPr/>
              </p:nvSpPr>
              <p:spPr bwMode="auto">
                <a:xfrm>
                  <a:off x="1200" y="2544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619" name="Group 83"/>
              <p:cNvGrpSpPr>
                <a:grpSpLocks/>
              </p:cNvGrpSpPr>
              <p:nvPr/>
            </p:nvGrpSpPr>
            <p:grpSpPr bwMode="auto">
              <a:xfrm>
                <a:off x="1776" y="3744"/>
                <a:ext cx="240" cy="314"/>
                <a:chOff x="1872" y="3408"/>
                <a:chExt cx="240" cy="314"/>
              </a:xfrm>
            </p:grpSpPr>
            <p:sp>
              <p:nvSpPr>
                <p:cNvPr id="6562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872" y="3504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6</a:t>
                  </a:r>
                </a:p>
              </p:txBody>
            </p:sp>
            <p:sp>
              <p:nvSpPr>
                <p:cNvPr id="65621" name="Oval 85"/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622" name="Group 86"/>
              <p:cNvGrpSpPr>
                <a:grpSpLocks/>
              </p:cNvGrpSpPr>
              <p:nvPr/>
            </p:nvGrpSpPr>
            <p:grpSpPr bwMode="auto">
              <a:xfrm>
                <a:off x="1776" y="2832"/>
                <a:ext cx="240" cy="288"/>
                <a:chOff x="1824" y="2448"/>
                <a:chExt cx="240" cy="288"/>
              </a:xfrm>
            </p:grpSpPr>
            <p:sp>
              <p:nvSpPr>
                <p:cNvPr id="6562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5</a:t>
                  </a:r>
                </a:p>
              </p:txBody>
            </p:sp>
            <p:sp>
              <p:nvSpPr>
                <p:cNvPr id="65624" name="Oval 88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</p:grpSp>
      <p:sp>
        <p:nvSpPr>
          <p:cNvPr id="65647" name="Freeform 111"/>
          <p:cNvSpPr>
            <a:spLocks/>
          </p:cNvSpPr>
          <p:nvPr/>
        </p:nvSpPr>
        <p:spPr bwMode="auto">
          <a:xfrm>
            <a:off x="1938338" y="5129213"/>
            <a:ext cx="968375" cy="149225"/>
          </a:xfrm>
          <a:custGeom>
            <a:avLst/>
            <a:gdLst>
              <a:gd name="T0" fmla="*/ 0 w 610"/>
              <a:gd name="T1" fmla="*/ 0 h 94"/>
              <a:gd name="T2" fmla="*/ 610 w 610"/>
              <a:gd name="T3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0" h="94">
                <a:moveTo>
                  <a:pt x="0" y="0"/>
                </a:moveTo>
                <a:lnTo>
                  <a:pt x="610" y="94"/>
                </a:lnTo>
              </a:path>
            </a:pathLst>
          </a:custGeom>
          <a:noFill/>
          <a:ln w="57150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sp>
        <p:nvSpPr>
          <p:cNvPr id="65648" name="Text Box 112"/>
          <p:cNvSpPr txBox="1">
            <a:spLocks noChangeArrowheads="1"/>
          </p:cNvSpPr>
          <p:nvPr/>
        </p:nvSpPr>
        <p:spPr bwMode="auto">
          <a:xfrm>
            <a:off x="5715000" y="4327525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 i="1">
                <a:effectLst/>
              </a:rPr>
              <a:t>C</a:t>
            </a:r>
            <a:r>
              <a:rPr lang="lt-LT" altLang="lt-LT" sz="3200" baseline="-18000">
                <a:solidFill>
                  <a:srgbClr val="EC4B3A"/>
                </a:solidFill>
                <a:effectLst/>
              </a:rPr>
              <a:t>15</a:t>
            </a:r>
            <a:r>
              <a:rPr lang="lt-LT" altLang="lt-LT" sz="3200">
                <a:effectLst/>
              </a:rPr>
              <a:t>=</a:t>
            </a:r>
            <a:r>
              <a:rPr lang="lt-LT" altLang="lt-LT" sz="3200" b="1">
                <a:solidFill>
                  <a:srgbClr val="EC4B3A"/>
                </a:solidFill>
                <a:effectLst/>
              </a:rPr>
              <a:t>15</a:t>
            </a:r>
            <a:r>
              <a:rPr lang="lt-LT" altLang="lt-LT" sz="3200">
                <a:solidFill>
                  <a:schemeClr val="tx2"/>
                </a:solidFill>
                <a:effectLst/>
              </a:rPr>
              <a:t>61</a:t>
            </a:r>
          </a:p>
        </p:txBody>
      </p:sp>
      <p:sp>
        <p:nvSpPr>
          <p:cNvPr id="65700" name="Text Box 164"/>
          <p:cNvSpPr txBox="1">
            <a:spLocks noChangeArrowheads="1"/>
          </p:cNvSpPr>
          <p:nvPr/>
        </p:nvSpPr>
        <p:spPr bwMode="auto">
          <a:xfrm>
            <a:off x="5791200" y="4937125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C4B3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t-LT" altLang="lt-LT" sz="3200" b="1" i="1">
                <a:effectLst/>
              </a:rPr>
              <a:t>C</a:t>
            </a:r>
            <a:r>
              <a:rPr lang="lt-LT" altLang="lt-LT" sz="3200" baseline="-18000">
                <a:solidFill>
                  <a:srgbClr val="EC4B3A"/>
                </a:solidFill>
                <a:effectLst/>
              </a:rPr>
              <a:t>35</a:t>
            </a:r>
            <a:r>
              <a:rPr lang="lt-LT" altLang="lt-LT" sz="3200">
                <a:effectLst/>
              </a:rPr>
              <a:t>=</a:t>
            </a:r>
            <a:r>
              <a:rPr lang="lt-LT" altLang="lt-LT" sz="3200" b="1">
                <a:solidFill>
                  <a:srgbClr val="EC4B3A"/>
                </a:solidFill>
                <a:effectLst/>
              </a:rPr>
              <a:t>54</a:t>
            </a:r>
            <a:r>
              <a:rPr lang="lt-LT" altLang="lt-LT" sz="3200">
                <a:solidFill>
                  <a:schemeClr val="tx2"/>
                </a:solidFill>
                <a:effectLst/>
              </a:rPr>
              <a:t>35</a:t>
            </a:r>
          </a:p>
        </p:txBody>
      </p:sp>
      <p:grpSp>
        <p:nvGrpSpPr>
          <p:cNvPr id="65711" name="Group 175"/>
          <p:cNvGrpSpPr>
            <a:grpSpLocks/>
          </p:cNvGrpSpPr>
          <p:nvPr/>
        </p:nvGrpSpPr>
        <p:grpSpPr bwMode="auto">
          <a:xfrm>
            <a:off x="1716088" y="3725863"/>
            <a:ext cx="2814637" cy="2879725"/>
            <a:chOff x="1126" y="2064"/>
            <a:chExt cx="1773" cy="1814"/>
          </a:xfrm>
        </p:grpSpPr>
        <p:grpSp>
          <p:nvGrpSpPr>
            <p:cNvPr id="65712" name="Group 176"/>
            <p:cNvGrpSpPr>
              <a:grpSpLocks/>
            </p:cNvGrpSpPr>
            <p:nvPr/>
          </p:nvGrpSpPr>
          <p:grpSpPr bwMode="auto">
            <a:xfrm>
              <a:off x="1872" y="3024"/>
              <a:ext cx="134" cy="716"/>
              <a:chOff x="1872" y="3024"/>
              <a:chExt cx="134" cy="716"/>
            </a:xfrm>
          </p:grpSpPr>
          <p:sp>
            <p:nvSpPr>
              <p:cNvPr id="65713" name="Freeform 177"/>
              <p:cNvSpPr>
                <a:spLocks/>
              </p:cNvSpPr>
              <p:nvPr/>
            </p:nvSpPr>
            <p:spPr bwMode="auto">
              <a:xfrm>
                <a:off x="1934" y="3164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714" name="Oval 178"/>
              <p:cNvSpPr>
                <a:spLocks noChangeArrowheads="1"/>
              </p:cNvSpPr>
              <p:nvPr/>
            </p:nvSpPr>
            <p:spPr bwMode="auto">
              <a:xfrm rot="11296155">
                <a:off x="1872" y="302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sp>
          <p:nvSpPr>
            <p:cNvPr id="65715" name="Oval 179"/>
            <p:cNvSpPr>
              <a:spLocks noChangeArrowheads="1"/>
            </p:cNvSpPr>
            <p:nvPr/>
          </p:nvSpPr>
          <p:spPr bwMode="auto">
            <a:xfrm>
              <a:off x="1126" y="2904"/>
              <a:ext cx="134" cy="134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5716" name="Group 180"/>
            <p:cNvGrpSpPr>
              <a:grpSpLocks/>
            </p:cNvGrpSpPr>
            <p:nvPr/>
          </p:nvGrpSpPr>
          <p:grpSpPr bwMode="auto">
            <a:xfrm>
              <a:off x="1824" y="2112"/>
              <a:ext cx="927" cy="134"/>
              <a:chOff x="1824" y="2112"/>
              <a:chExt cx="927" cy="134"/>
            </a:xfrm>
          </p:grpSpPr>
          <p:sp>
            <p:nvSpPr>
              <p:cNvPr id="65717" name="Oval 18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136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lt-LT" altLang="lt-LT" sz="2000" b="1">
                  <a:effectLst/>
                </a:endParaRPr>
              </a:p>
            </p:txBody>
          </p:sp>
          <p:sp>
            <p:nvSpPr>
              <p:cNvPr id="65718" name="Freeform 182"/>
              <p:cNvSpPr>
                <a:spLocks/>
              </p:cNvSpPr>
              <p:nvPr/>
            </p:nvSpPr>
            <p:spPr bwMode="auto">
              <a:xfrm>
                <a:off x="1965" y="2131"/>
                <a:ext cx="786" cy="21"/>
              </a:xfrm>
              <a:custGeom>
                <a:avLst/>
                <a:gdLst>
                  <a:gd name="T0" fmla="*/ 0 w 786"/>
                  <a:gd name="T1" fmla="*/ 21 h 21"/>
                  <a:gd name="T2" fmla="*/ 786 w 786"/>
                  <a:gd name="T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6" h="21">
                    <a:moveTo>
                      <a:pt x="0" y="21"/>
                    </a:moveTo>
                    <a:lnTo>
                      <a:pt x="786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5719" name="Group 183"/>
            <p:cNvGrpSpPr>
              <a:grpSpLocks/>
            </p:cNvGrpSpPr>
            <p:nvPr/>
          </p:nvGrpSpPr>
          <p:grpSpPr bwMode="auto">
            <a:xfrm>
              <a:off x="1995" y="2064"/>
              <a:ext cx="904" cy="962"/>
              <a:chOff x="1995" y="2064"/>
              <a:chExt cx="904" cy="962"/>
            </a:xfrm>
          </p:grpSpPr>
          <p:sp>
            <p:nvSpPr>
              <p:cNvPr id="65720" name="Freeform 184"/>
              <p:cNvSpPr>
                <a:spLocks/>
              </p:cNvSpPr>
              <p:nvPr/>
            </p:nvSpPr>
            <p:spPr bwMode="auto">
              <a:xfrm>
                <a:off x="1995" y="2192"/>
                <a:ext cx="782" cy="834"/>
              </a:xfrm>
              <a:custGeom>
                <a:avLst/>
                <a:gdLst>
                  <a:gd name="T0" fmla="*/ 0 w 782"/>
                  <a:gd name="T1" fmla="*/ 834 h 834"/>
                  <a:gd name="T2" fmla="*/ 782 w 782"/>
                  <a:gd name="T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2" h="834">
                    <a:moveTo>
                      <a:pt x="0" y="834"/>
                    </a:moveTo>
                    <a:lnTo>
                      <a:pt x="782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721" name="Oval 185"/>
              <p:cNvSpPr>
                <a:spLocks noChangeArrowheads="1"/>
              </p:cNvSpPr>
              <p:nvPr/>
            </p:nvSpPr>
            <p:spPr bwMode="auto">
              <a:xfrm>
                <a:off x="2765" y="206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5722" name="Group 186"/>
            <p:cNvGrpSpPr>
              <a:grpSpLocks/>
            </p:cNvGrpSpPr>
            <p:nvPr/>
          </p:nvGrpSpPr>
          <p:grpSpPr bwMode="auto">
            <a:xfrm>
              <a:off x="2765" y="2218"/>
              <a:ext cx="134" cy="940"/>
              <a:chOff x="2765" y="2218"/>
              <a:chExt cx="134" cy="940"/>
            </a:xfrm>
          </p:grpSpPr>
          <p:sp>
            <p:nvSpPr>
              <p:cNvPr id="65723" name="Oval 187"/>
              <p:cNvSpPr>
                <a:spLocks noChangeArrowheads="1"/>
              </p:cNvSpPr>
              <p:nvPr/>
            </p:nvSpPr>
            <p:spPr bwMode="auto">
              <a:xfrm>
                <a:off x="2765" y="302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5724" name="Freeform 188"/>
              <p:cNvSpPr>
                <a:spLocks/>
              </p:cNvSpPr>
              <p:nvPr/>
            </p:nvSpPr>
            <p:spPr bwMode="auto">
              <a:xfrm>
                <a:off x="2828" y="2218"/>
                <a:ext cx="0" cy="791"/>
              </a:xfrm>
              <a:custGeom>
                <a:avLst/>
                <a:gdLst>
                  <a:gd name="T0" fmla="*/ 0 w 1"/>
                  <a:gd name="T1" fmla="*/ 0 h 791"/>
                  <a:gd name="T2" fmla="*/ 0 w 1"/>
                  <a:gd name="T3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791">
                    <a:moveTo>
                      <a:pt x="0" y="0"/>
                    </a:moveTo>
                    <a:lnTo>
                      <a:pt x="0" y="791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5725" name="Group 189"/>
            <p:cNvGrpSpPr>
              <a:grpSpLocks/>
            </p:cNvGrpSpPr>
            <p:nvPr/>
          </p:nvGrpSpPr>
          <p:grpSpPr bwMode="auto">
            <a:xfrm>
              <a:off x="1238" y="3035"/>
              <a:ext cx="768" cy="843"/>
              <a:chOff x="1238" y="3035"/>
              <a:chExt cx="768" cy="843"/>
            </a:xfrm>
          </p:grpSpPr>
          <p:sp>
            <p:nvSpPr>
              <p:cNvPr id="65726" name="Oval 190"/>
              <p:cNvSpPr>
                <a:spLocks noChangeArrowheads="1"/>
              </p:cNvSpPr>
              <p:nvPr/>
            </p:nvSpPr>
            <p:spPr bwMode="auto">
              <a:xfrm>
                <a:off x="1872" y="374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5727" name="Freeform 191"/>
              <p:cNvSpPr>
                <a:spLocks/>
              </p:cNvSpPr>
              <p:nvPr/>
            </p:nvSpPr>
            <p:spPr bwMode="auto">
              <a:xfrm>
                <a:off x="1238" y="3035"/>
                <a:ext cx="636" cy="739"/>
              </a:xfrm>
              <a:custGeom>
                <a:avLst/>
                <a:gdLst>
                  <a:gd name="T0" fmla="*/ 636 w 636"/>
                  <a:gd name="T1" fmla="*/ 739 h 739"/>
                  <a:gd name="T2" fmla="*/ 0 w 636"/>
                  <a:gd name="T3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6" h="739">
                    <a:moveTo>
                      <a:pt x="636" y="739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</p:grpSp>
      <p:sp>
        <p:nvSpPr>
          <p:cNvPr id="65643" name="Freeform 107"/>
          <p:cNvSpPr>
            <a:spLocks/>
          </p:cNvSpPr>
          <p:nvPr/>
        </p:nvSpPr>
        <p:spPr bwMode="auto">
          <a:xfrm>
            <a:off x="3044825" y="5456238"/>
            <a:ext cx="0" cy="846137"/>
          </a:xfrm>
          <a:custGeom>
            <a:avLst/>
            <a:gdLst>
              <a:gd name="T0" fmla="*/ 0 w 1"/>
              <a:gd name="T1" fmla="*/ 533 h 533"/>
              <a:gd name="T2" fmla="*/ 0 w 1"/>
              <a:gd name="T3" fmla="*/ 0 h 5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33">
                <a:moveTo>
                  <a:pt x="0" y="53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5645" name="Freeform 109"/>
          <p:cNvSpPr>
            <a:spLocks/>
          </p:cNvSpPr>
          <p:nvPr/>
        </p:nvSpPr>
        <p:spPr bwMode="auto">
          <a:xfrm>
            <a:off x="1803400" y="5278438"/>
            <a:ext cx="1022350" cy="1187450"/>
          </a:xfrm>
          <a:custGeom>
            <a:avLst/>
            <a:gdLst>
              <a:gd name="T0" fmla="*/ 644 w 644"/>
              <a:gd name="T1" fmla="*/ 748 h 748"/>
              <a:gd name="T2" fmla="*/ 0 w 644"/>
              <a:gd name="T3" fmla="*/ 0 h 7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4" h="748">
                <a:moveTo>
                  <a:pt x="644" y="748"/>
                </a:moveTo>
                <a:cubicBezTo>
                  <a:pt x="537" y="623"/>
                  <a:pt x="134" y="156"/>
                  <a:pt x="0" y="0"/>
                </a:cubicBez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grpSp>
        <p:nvGrpSpPr>
          <p:cNvPr id="65649" name="Group 113"/>
          <p:cNvGrpSpPr>
            <a:grpSpLocks/>
          </p:cNvGrpSpPr>
          <p:nvPr/>
        </p:nvGrpSpPr>
        <p:grpSpPr bwMode="auto">
          <a:xfrm>
            <a:off x="1227138" y="3497263"/>
            <a:ext cx="4038600" cy="3429000"/>
            <a:chOff x="816" y="1920"/>
            <a:chExt cx="2544" cy="2160"/>
          </a:xfrm>
        </p:grpSpPr>
        <p:sp>
          <p:nvSpPr>
            <p:cNvPr id="65650" name="Rectangle 114"/>
            <p:cNvSpPr>
              <a:spLocks noChangeArrowheads="1"/>
            </p:cNvSpPr>
            <p:nvPr/>
          </p:nvSpPr>
          <p:spPr bwMode="auto">
            <a:xfrm>
              <a:off x="816" y="1920"/>
              <a:ext cx="2544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5651" name="Group 115"/>
            <p:cNvGrpSpPr>
              <a:grpSpLocks/>
            </p:cNvGrpSpPr>
            <p:nvPr/>
          </p:nvGrpSpPr>
          <p:grpSpPr bwMode="auto">
            <a:xfrm>
              <a:off x="960" y="1920"/>
              <a:ext cx="2208" cy="2138"/>
              <a:chOff x="960" y="1920"/>
              <a:chExt cx="2208" cy="2138"/>
            </a:xfrm>
          </p:grpSpPr>
          <p:sp>
            <p:nvSpPr>
              <p:cNvPr id="65652" name="Freeform 116"/>
              <p:cNvSpPr>
                <a:spLocks/>
              </p:cNvSpPr>
              <p:nvPr/>
            </p:nvSpPr>
            <p:spPr bwMode="auto">
              <a:xfrm>
                <a:off x="1193" y="2972"/>
                <a:ext cx="712" cy="841"/>
              </a:xfrm>
              <a:custGeom>
                <a:avLst/>
                <a:gdLst>
                  <a:gd name="T0" fmla="*/ 0 w 712"/>
                  <a:gd name="T1" fmla="*/ 0 h 841"/>
                  <a:gd name="T2" fmla="*/ 712 w 712"/>
                  <a:gd name="T3" fmla="*/ 84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2" h="841">
                    <a:moveTo>
                      <a:pt x="0" y="0"/>
                    </a:moveTo>
                    <a:lnTo>
                      <a:pt x="712" y="841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53" name="Freeform 117"/>
              <p:cNvSpPr>
                <a:spLocks/>
              </p:cNvSpPr>
              <p:nvPr/>
            </p:nvSpPr>
            <p:spPr bwMode="auto">
              <a:xfrm>
                <a:off x="2832" y="2112"/>
                <a:ext cx="1" cy="982"/>
              </a:xfrm>
              <a:custGeom>
                <a:avLst/>
                <a:gdLst>
                  <a:gd name="T0" fmla="*/ 0 w 1"/>
                  <a:gd name="T1" fmla="*/ 0 h 982"/>
                  <a:gd name="T2" fmla="*/ 0 w 1"/>
                  <a:gd name="T3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82">
                    <a:moveTo>
                      <a:pt x="0" y="0"/>
                    </a:moveTo>
                    <a:lnTo>
                      <a:pt x="0" y="982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54" name="Freeform 118"/>
              <p:cNvSpPr>
                <a:spLocks/>
              </p:cNvSpPr>
              <p:nvPr/>
            </p:nvSpPr>
            <p:spPr bwMode="auto">
              <a:xfrm>
                <a:off x="1200" y="2139"/>
                <a:ext cx="669" cy="797"/>
              </a:xfrm>
              <a:custGeom>
                <a:avLst/>
                <a:gdLst>
                  <a:gd name="T0" fmla="*/ 0 w 669"/>
                  <a:gd name="T1" fmla="*/ 797 h 797"/>
                  <a:gd name="T2" fmla="*/ 669 w 669"/>
                  <a:gd name="T3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9" h="797">
                    <a:moveTo>
                      <a:pt x="0" y="797"/>
                    </a:moveTo>
                    <a:lnTo>
                      <a:pt x="669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55" name="Freeform 119"/>
              <p:cNvSpPr>
                <a:spLocks/>
              </p:cNvSpPr>
              <p:nvPr/>
            </p:nvSpPr>
            <p:spPr bwMode="auto">
              <a:xfrm>
                <a:off x="1955" y="3066"/>
                <a:ext cx="877" cy="3"/>
              </a:xfrm>
              <a:custGeom>
                <a:avLst/>
                <a:gdLst>
                  <a:gd name="T0" fmla="*/ 0 w 877"/>
                  <a:gd name="T1" fmla="*/ 3 h 3"/>
                  <a:gd name="T2" fmla="*/ 877 w 8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7" h="3">
                    <a:moveTo>
                      <a:pt x="0" y="3"/>
                    </a:moveTo>
                    <a:lnTo>
                      <a:pt x="87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56" name="Freeform 120"/>
              <p:cNvSpPr>
                <a:spLocks/>
              </p:cNvSpPr>
              <p:nvPr/>
            </p:nvSpPr>
            <p:spPr bwMode="auto">
              <a:xfrm>
                <a:off x="1210" y="2963"/>
                <a:ext cx="716" cy="103"/>
              </a:xfrm>
              <a:custGeom>
                <a:avLst/>
                <a:gdLst>
                  <a:gd name="T0" fmla="*/ 0 w 716"/>
                  <a:gd name="T1" fmla="*/ 0 h 103"/>
                  <a:gd name="T2" fmla="*/ 716 w 716"/>
                  <a:gd name="T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6" h="103">
                    <a:moveTo>
                      <a:pt x="0" y="0"/>
                    </a:moveTo>
                    <a:lnTo>
                      <a:pt x="716" y="103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57" name="Freeform 121"/>
              <p:cNvSpPr>
                <a:spLocks/>
              </p:cNvSpPr>
              <p:nvPr/>
            </p:nvSpPr>
            <p:spPr bwMode="auto">
              <a:xfrm>
                <a:off x="1905" y="3087"/>
                <a:ext cx="27" cy="744"/>
              </a:xfrm>
              <a:custGeom>
                <a:avLst/>
                <a:gdLst>
                  <a:gd name="T0" fmla="*/ 0 w 27"/>
                  <a:gd name="T1" fmla="*/ 726 h 744"/>
                  <a:gd name="T2" fmla="*/ 27 w 27"/>
                  <a:gd name="T3" fmla="*/ 744 h 744"/>
                  <a:gd name="T4" fmla="*/ 23 w 27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744">
                    <a:moveTo>
                      <a:pt x="0" y="726"/>
                    </a:moveTo>
                    <a:lnTo>
                      <a:pt x="27" y="744"/>
                    </a:lnTo>
                    <a:lnTo>
                      <a:pt x="23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58" name="Freeform 122"/>
              <p:cNvSpPr>
                <a:spLocks/>
              </p:cNvSpPr>
              <p:nvPr/>
            </p:nvSpPr>
            <p:spPr bwMode="auto">
              <a:xfrm>
                <a:off x="1946" y="2112"/>
                <a:ext cx="895" cy="957"/>
              </a:xfrm>
              <a:custGeom>
                <a:avLst/>
                <a:gdLst>
                  <a:gd name="T0" fmla="*/ 895 w 895"/>
                  <a:gd name="T1" fmla="*/ 0 h 957"/>
                  <a:gd name="T2" fmla="*/ 0 w 895"/>
                  <a:gd name="T3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5" h="957">
                    <a:moveTo>
                      <a:pt x="895" y="0"/>
                    </a:moveTo>
                    <a:lnTo>
                      <a:pt x="0" y="957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659" name="Freeform 123"/>
              <p:cNvSpPr>
                <a:spLocks/>
              </p:cNvSpPr>
              <p:nvPr/>
            </p:nvSpPr>
            <p:spPr bwMode="auto">
              <a:xfrm>
                <a:off x="1916" y="2112"/>
                <a:ext cx="907" cy="47"/>
              </a:xfrm>
              <a:custGeom>
                <a:avLst/>
                <a:gdLst>
                  <a:gd name="T0" fmla="*/ 0 w 907"/>
                  <a:gd name="T1" fmla="*/ 47 h 47"/>
                  <a:gd name="T2" fmla="*/ 907 w 907"/>
                  <a:gd name="T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7" h="47">
                    <a:moveTo>
                      <a:pt x="0" y="47"/>
                    </a:moveTo>
                    <a:lnTo>
                      <a:pt x="907" y="0"/>
                    </a:lnTo>
                  </a:path>
                </a:pathLst>
              </a:custGeom>
              <a:noFill/>
              <a:ln w="28575">
                <a:solidFill>
                  <a:srgbClr val="BA9F8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grpSp>
            <p:nvGrpSpPr>
              <p:cNvPr id="65660" name="Group 124"/>
              <p:cNvGrpSpPr>
                <a:grpSpLocks/>
              </p:cNvGrpSpPr>
              <p:nvPr/>
            </p:nvGrpSpPr>
            <p:grpSpPr bwMode="auto">
              <a:xfrm>
                <a:off x="2784" y="2016"/>
                <a:ext cx="336" cy="218"/>
                <a:chOff x="2832" y="1632"/>
                <a:chExt cx="336" cy="218"/>
              </a:xfrm>
            </p:grpSpPr>
            <p:sp>
              <p:nvSpPr>
                <p:cNvPr id="6566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928" y="1632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3</a:t>
                  </a:r>
                </a:p>
              </p:txBody>
            </p:sp>
            <p:sp>
              <p:nvSpPr>
                <p:cNvPr id="65662" name="Oval 126"/>
                <p:cNvSpPr>
                  <a:spLocks noChangeArrowheads="1"/>
                </p:cNvSpPr>
                <p:nvPr/>
              </p:nvSpPr>
              <p:spPr bwMode="auto">
                <a:xfrm>
                  <a:off x="2832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663" name="Group 127"/>
              <p:cNvGrpSpPr>
                <a:grpSpLocks/>
              </p:cNvGrpSpPr>
              <p:nvPr/>
            </p:nvGrpSpPr>
            <p:grpSpPr bwMode="auto">
              <a:xfrm>
                <a:off x="1728" y="1920"/>
                <a:ext cx="192" cy="288"/>
                <a:chOff x="1872" y="1488"/>
                <a:chExt cx="192" cy="288"/>
              </a:xfrm>
            </p:grpSpPr>
            <p:sp>
              <p:nvSpPr>
                <p:cNvPr id="6566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2</a:t>
                  </a:r>
                </a:p>
              </p:txBody>
            </p:sp>
            <p:sp>
              <p:nvSpPr>
                <p:cNvPr id="65665" name="Oval 129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666" name="Group 130"/>
              <p:cNvGrpSpPr>
                <a:grpSpLocks/>
              </p:cNvGrpSpPr>
              <p:nvPr/>
            </p:nvGrpSpPr>
            <p:grpSpPr bwMode="auto">
              <a:xfrm>
                <a:off x="2763" y="2784"/>
                <a:ext cx="405" cy="336"/>
                <a:chOff x="4107" y="2496"/>
                <a:chExt cx="405" cy="336"/>
              </a:xfrm>
            </p:grpSpPr>
            <p:sp>
              <p:nvSpPr>
                <p:cNvPr id="6566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272" y="2496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4</a:t>
                  </a:r>
                </a:p>
              </p:txBody>
            </p:sp>
            <p:sp>
              <p:nvSpPr>
                <p:cNvPr id="65668" name="Oval 132"/>
                <p:cNvSpPr>
                  <a:spLocks noChangeArrowheads="1"/>
                </p:cNvSpPr>
                <p:nvPr/>
              </p:nvSpPr>
              <p:spPr bwMode="auto">
                <a:xfrm>
                  <a:off x="4107" y="2736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669" name="Group 133"/>
              <p:cNvGrpSpPr>
                <a:grpSpLocks/>
              </p:cNvGrpSpPr>
              <p:nvPr/>
            </p:nvGrpSpPr>
            <p:grpSpPr bwMode="auto">
              <a:xfrm>
                <a:off x="960" y="2832"/>
                <a:ext cx="288" cy="298"/>
                <a:chOff x="1008" y="2448"/>
                <a:chExt cx="288" cy="298"/>
              </a:xfrm>
            </p:grpSpPr>
            <p:sp>
              <p:nvSpPr>
                <p:cNvPr id="6567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008" y="249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lt-LT" altLang="lt-LT" sz="2000" b="1">
                    <a:effectLst/>
                  </a:endParaRPr>
                </a:p>
              </p:txBody>
            </p:sp>
            <p:sp>
              <p:nvSpPr>
                <p:cNvPr id="6567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008" y="244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lt-LT" altLang="lt-LT" sz="2000" b="1">
                      <a:effectLst/>
                    </a:rPr>
                    <a:t>1</a:t>
                  </a:r>
                </a:p>
              </p:txBody>
            </p:sp>
            <p:sp>
              <p:nvSpPr>
                <p:cNvPr id="65672" name="Oval 136"/>
                <p:cNvSpPr>
                  <a:spLocks noChangeArrowheads="1"/>
                </p:cNvSpPr>
                <p:nvPr/>
              </p:nvSpPr>
              <p:spPr bwMode="auto">
                <a:xfrm>
                  <a:off x="1200" y="2544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673" name="Group 137"/>
              <p:cNvGrpSpPr>
                <a:grpSpLocks/>
              </p:cNvGrpSpPr>
              <p:nvPr/>
            </p:nvGrpSpPr>
            <p:grpSpPr bwMode="auto">
              <a:xfrm>
                <a:off x="1776" y="3744"/>
                <a:ext cx="240" cy="314"/>
                <a:chOff x="1872" y="3408"/>
                <a:chExt cx="240" cy="314"/>
              </a:xfrm>
            </p:grpSpPr>
            <p:sp>
              <p:nvSpPr>
                <p:cNvPr id="65674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1872" y="3504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6</a:t>
                  </a:r>
                </a:p>
              </p:txBody>
            </p:sp>
            <p:sp>
              <p:nvSpPr>
                <p:cNvPr id="65675" name="Oval 139"/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  <p:grpSp>
            <p:nvGrpSpPr>
              <p:cNvPr id="65676" name="Group 140"/>
              <p:cNvGrpSpPr>
                <a:grpSpLocks/>
              </p:cNvGrpSpPr>
              <p:nvPr/>
            </p:nvGrpSpPr>
            <p:grpSpPr bwMode="auto">
              <a:xfrm>
                <a:off x="1776" y="2832"/>
                <a:ext cx="240" cy="288"/>
                <a:chOff x="1824" y="2448"/>
                <a:chExt cx="240" cy="288"/>
              </a:xfrm>
            </p:grpSpPr>
            <p:sp>
              <p:nvSpPr>
                <p:cNvPr id="6567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24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lt-LT" altLang="lt-LT" sz="2000" b="1">
                      <a:effectLst/>
                    </a:rPr>
                    <a:t>5</a:t>
                  </a:r>
                </a:p>
              </p:txBody>
            </p:sp>
            <p:sp>
              <p:nvSpPr>
                <p:cNvPr id="65678" name="Oval 142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96" cy="96"/>
                </a:xfrm>
                <a:prstGeom prst="ellipse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t-LT"/>
                </a:p>
              </p:txBody>
            </p:sp>
          </p:grpSp>
        </p:grpSp>
      </p:grpSp>
      <p:sp>
        <p:nvSpPr>
          <p:cNvPr id="65697" name="Freeform 161"/>
          <p:cNvSpPr>
            <a:spLocks/>
          </p:cNvSpPr>
          <p:nvPr/>
        </p:nvSpPr>
        <p:spPr bwMode="auto">
          <a:xfrm>
            <a:off x="3122613" y="5283200"/>
            <a:ext cx="1160462" cy="14288"/>
          </a:xfrm>
          <a:custGeom>
            <a:avLst/>
            <a:gdLst>
              <a:gd name="T0" fmla="*/ 0 w 731"/>
              <a:gd name="T1" fmla="*/ 0 h 9"/>
              <a:gd name="T2" fmla="*/ 731 w 731"/>
              <a:gd name="T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1" h="9">
                <a:moveTo>
                  <a:pt x="0" y="0"/>
                </a:moveTo>
                <a:lnTo>
                  <a:pt x="731" y="9"/>
                </a:lnTo>
              </a:path>
            </a:pathLst>
          </a:custGeom>
          <a:noFill/>
          <a:ln w="57150">
            <a:solidFill>
              <a:srgbClr val="EC4B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t-LT"/>
          </a:p>
        </p:txBody>
      </p:sp>
      <p:grpSp>
        <p:nvGrpSpPr>
          <p:cNvPr id="65758" name="Group 222"/>
          <p:cNvGrpSpPr>
            <a:grpSpLocks/>
          </p:cNvGrpSpPr>
          <p:nvPr/>
        </p:nvGrpSpPr>
        <p:grpSpPr bwMode="auto">
          <a:xfrm>
            <a:off x="1717675" y="3713163"/>
            <a:ext cx="2814638" cy="2879725"/>
            <a:chOff x="1126" y="2064"/>
            <a:chExt cx="1773" cy="1814"/>
          </a:xfrm>
        </p:grpSpPr>
        <p:grpSp>
          <p:nvGrpSpPr>
            <p:cNvPr id="65759" name="Group 223"/>
            <p:cNvGrpSpPr>
              <a:grpSpLocks/>
            </p:cNvGrpSpPr>
            <p:nvPr/>
          </p:nvGrpSpPr>
          <p:grpSpPr bwMode="auto">
            <a:xfrm>
              <a:off x="1872" y="3024"/>
              <a:ext cx="134" cy="716"/>
              <a:chOff x="1872" y="3024"/>
              <a:chExt cx="134" cy="716"/>
            </a:xfrm>
          </p:grpSpPr>
          <p:sp>
            <p:nvSpPr>
              <p:cNvPr id="65760" name="Freeform 224"/>
              <p:cNvSpPr>
                <a:spLocks/>
              </p:cNvSpPr>
              <p:nvPr/>
            </p:nvSpPr>
            <p:spPr bwMode="auto">
              <a:xfrm>
                <a:off x="1934" y="3164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761" name="Oval 225"/>
              <p:cNvSpPr>
                <a:spLocks noChangeArrowheads="1"/>
              </p:cNvSpPr>
              <p:nvPr/>
            </p:nvSpPr>
            <p:spPr bwMode="auto">
              <a:xfrm rot="11296155">
                <a:off x="1872" y="302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sp>
          <p:nvSpPr>
            <p:cNvPr id="65762" name="Oval 226"/>
            <p:cNvSpPr>
              <a:spLocks noChangeArrowheads="1"/>
            </p:cNvSpPr>
            <p:nvPr/>
          </p:nvSpPr>
          <p:spPr bwMode="auto">
            <a:xfrm>
              <a:off x="1126" y="2904"/>
              <a:ext cx="134" cy="134"/>
            </a:xfrm>
            <a:prstGeom prst="ellipse">
              <a:avLst/>
            </a:prstGeom>
            <a:solidFill>
              <a:srgbClr val="EC4B3A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t-LT"/>
            </a:p>
          </p:txBody>
        </p:sp>
        <p:grpSp>
          <p:nvGrpSpPr>
            <p:cNvPr id="65763" name="Group 227"/>
            <p:cNvGrpSpPr>
              <a:grpSpLocks/>
            </p:cNvGrpSpPr>
            <p:nvPr/>
          </p:nvGrpSpPr>
          <p:grpSpPr bwMode="auto">
            <a:xfrm>
              <a:off x="1824" y="2112"/>
              <a:ext cx="927" cy="134"/>
              <a:chOff x="1824" y="2112"/>
              <a:chExt cx="927" cy="134"/>
            </a:xfrm>
          </p:grpSpPr>
          <p:sp>
            <p:nvSpPr>
              <p:cNvPr id="65764" name="Oval 228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136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lt-LT" altLang="lt-LT" sz="2000" b="1">
                  <a:effectLst/>
                </a:endParaRPr>
              </a:p>
            </p:txBody>
          </p:sp>
          <p:sp>
            <p:nvSpPr>
              <p:cNvPr id="65765" name="Freeform 229"/>
              <p:cNvSpPr>
                <a:spLocks/>
              </p:cNvSpPr>
              <p:nvPr/>
            </p:nvSpPr>
            <p:spPr bwMode="auto">
              <a:xfrm>
                <a:off x="1965" y="2131"/>
                <a:ext cx="786" cy="21"/>
              </a:xfrm>
              <a:custGeom>
                <a:avLst/>
                <a:gdLst>
                  <a:gd name="T0" fmla="*/ 0 w 786"/>
                  <a:gd name="T1" fmla="*/ 21 h 21"/>
                  <a:gd name="T2" fmla="*/ 786 w 786"/>
                  <a:gd name="T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6" h="21">
                    <a:moveTo>
                      <a:pt x="0" y="21"/>
                    </a:moveTo>
                    <a:lnTo>
                      <a:pt x="786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5766" name="Group 230"/>
            <p:cNvGrpSpPr>
              <a:grpSpLocks/>
            </p:cNvGrpSpPr>
            <p:nvPr/>
          </p:nvGrpSpPr>
          <p:grpSpPr bwMode="auto">
            <a:xfrm>
              <a:off x="1995" y="2064"/>
              <a:ext cx="904" cy="962"/>
              <a:chOff x="1995" y="2064"/>
              <a:chExt cx="904" cy="962"/>
            </a:xfrm>
          </p:grpSpPr>
          <p:sp>
            <p:nvSpPr>
              <p:cNvPr id="65767" name="Freeform 231"/>
              <p:cNvSpPr>
                <a:spLocks/>
              </p:cNvSpPr>
              <p:nvPr/>
            </p:nvSpPr>
            <p:spPr bwMode="auto">
              <a:xfrm>
                <a:off x="1995" y="2192"/>
                <a:ext cx="782" cy="834"/>
              </a:xfrm>
              <a:custGeom>
                <a:avLst/>
                <a:gdLst>
                  <a:gd name="T0" fmla="*/ 0 w 782"/>
                  <a:gd name="T1" fmla="*/ 834 h 834"/>
                  <a:gd name="T2" fmla="*/ 782 w 782"/>
                  <a:gd name="T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2" h="834">
                    <a:moveTo>
                      <a:pt x="0" y="834"/>
                    </a:moveTo>
                    <a:lnTo>
                      <a:pt x="782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  <p:sp>
            <p:nvSpPr>
              <p:cNvPr id="65768" name="Oval 232"/>
              <p:cNvSpPr>
                <a:spLocks noChangeArrowheads="1"/>
              </p:cNvSpPr>
              <p:nvPr/>
            </p:nvSpPr>
            <p:spPr bwMode="auto">
              <a:xfrm>
                <a:off x="2765" y="206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</p:grpSp>
        <p:grpSp>
          <p:nvGrpSpPr>
            <p:cNvPr id="65769" name="Group 233"/>
            <p:cNvGrpSpPr>
              <a:grpSpLocks/>
            </p:cNvGrpSpPr>
            <p:nvPr/>
          </p:nvGrpSpPr>
          <p:grpSpPr bwMode="auto">
            <a:xfrm>
              <a:off x="2765" y="2218"/>
              <a:ext cx="134" cy="940"/>
              <a:chOff x="2765" y="2218"/>
              <a:chExt cx="134" cy="940"/>
            </a:xfrm>
          </p:grpSpPr>
          <p:sp>
            <p:nvSpPr>
              <p:cNvPr id="65770" name="Oval 234"/>
              <p:cNvSpPr>
                <a:spLocks noChangeArrowheads="1"/>
              </p:cNvSpPr>
              <p:nvPr/>
            </p:nvSpPr>
            <p:spPr bwMode="auto">
              <a:xfrm>
                <a:off x="2765" y="302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5771" name="Freeform 235"/>
              <p:cNvSpPr>
                <a:spLocks/>
              </p:cNvSpPr>
              <p:nvPr/>
            </p:nvSpPr>
            <p:spPr bwMode="auto">
              <a:xfrm>
                <a:off x="2828" y="2218"/>
                <a:ext cx="0" cy="791"/>
              </a:xfrm>
              <a:custGeom>
                <a:avLst/>
                <a:gdLst>
                  <a:gd name="T0" fmla="*/ 0 w 1"/>
                  <a:gd name="T1" fmla="*/ 0 h 791"/>
                  <a:gd name="T2" fmla="*/ 0 w 1"/>
                  <a:gd name="T3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791">
                    <a:moveTo>
                      <a:pt x="0" y="0"/>
                    </a:moveTo>
                    <a:lnTo>
                      <a:pt x="0" y="791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  <p:grpSp>
          <p:nvGrpSpPr>
            <p:cNvPr id="65772" name="Group 236"/>
            <p:cNvGrpSpPr>
              <a:grpSpLocks/>
            </p:cNvGrpSpPr>
            <p:nvPr/>
          </p:nvGrpSpPr>
          <p:grpSpPr bwMode="auto">
            <a:xfrm>
              <a:off x="1238" y="3035"/>
              <a:ext cx="768" cy="843"/>
              <a:chOff x="1238" y="3035"/>
              <a:chExt cx="768" cy="843"/>
            </a:xfrm>
          </p:grpSpPr>
          <p:sp>
            <p:nvSpPr>
              <p:cNvPr id="65773" name="Oval 237"/>
              <p:cNvSpPr>
                <a:spLocks noChangeArrowheads="1"/>
              </p:cNvSpPr>
              <p:nvPr/>
            </p:nvSpPr>
            <p:spPr bwMode="auto">
              <a:xfrm>
                <a:off x="1872" y="3744"/>
                <a:ext cx="134" cy="134"/>
              </a:xfrm>
              <a:prstGeom prst="ellipse">
                <a:avLst/>
              </a:prstGeom>
              <a:solidFill>
                <a:srgbClr val="EC4B3A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t-LT"/>
              </a:p>
            </p:txBody>
          </p:sp>
          <p:sp>
            <p:nvSpPr>
              <p:cNvPr id="65774" name="Freeform 238"/>
              <p:cNvSpPr>
                <a:spLocks/>
              </p:cNvSpPr>
              <p:nvPr/>
            </p:nvSpPr>
            <p:spPr bwMode="auto">
              <a:xfrm>
                <a:off x="1238" y="3035"/>
                <a:ext cx="636" cy="739"/>
              </a:xfrm>
              <a:custGeom>
                <a:avLst/>
                <a:gdLst>
                  <a:gd name="T0" fmla="*/ 636 w 636"/>
                  <a:gd name="T1" fmla="*/ 739 h 739"/>
                  <a:gd name="T2" fmla="*/ 0 w 636"/>
                  <a:gd name="T3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6" h="739">
                    <a:moveTo>
                      <a:pt x="636" y="739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lt-LT"/>
              </a:p>
            </p:txBody>
          </p:sp>
        </p:grpSp>
      </p:grpSp>
      <p:sp>
        <p:nvSpPr>
          <p:cNvPr id="65698" name="Freeform 162"/>
          <p:cNvSpPr>
            <a:spLocks/>
          </p:cNvSpPr>
          <p:nvPr/>
        </p:nvSpPr>
        <p:spPr bwMode="auto">
          <a:xfrm>
            <a:off x="3251200" y="4032250"/>
            <a:ext cx="1104900" cy="1160463"/>
          </a:xfrm>
          <a:custGeom>
            <a:avLst/>
            <a:gdLst>
              <a:gd name="T0" fmla="*/ 696 w 696"/>
              <a:gd name="T1" fmla="*/ 0 h 731"/>
              <a:gd name="T2" fmla="*/ 0 w 696"/>
              <a:gd name="T3" fmla="*/ 731 h 7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6" h="731">
                <a:moveTo>
                  <a:pt x="696" y="0"/>
                </a:moveTo>
                <a:lnTo>
                  <a:pt x="0" y="731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65699" name="Freeform 163"/>
          <p:cNvSpPr>
            <a:spLocks/>
          </p:cNvSpPr>
          <p:nvPr/>
        </p:nvSpPr>
        <p:spPr bwMode="auto">
          <a:xfrm>
            <a:off x="4491038" y="3905250"/>
            <a:ext cx="14287" cy="1282700"/>
          </a:xfrm>
          <a:custGeom>
            <a:avLst/>
            <a:gdLst>
              <a:gd name="T0" fmla="*/ 0 w 9"/>
              <a:gd name="T1" fmla="*/ 808 h 808"/>
              <a:gd name="T2" fmla="*/ 9 w 9"/>
              <a:gd name="T3" fmla="*/ 0 h 8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808">
                <a:moveTo>
                  <a:pt x="0" y="808"/>
                </a:moveTo>
                <a:lnTo>
                  <a:pt x="9" y="0"/>
                </a:lnTo>
              </a:path>
            </a:pathLst>
          </a:custGeom>
          <a:noFill/>
          <a:ln w="38100">
            <a:solidFill>
              <a:srgbClr val="EC4B3A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t-L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4" dur="500"/>
                                        <p:tgtEl>
                                          <p:spTgt spid="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9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4" dur="500"/>
                                        <p:tgtEl>
                                          <p:spTgt spid="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5" dur="500"/>
                                        <p:tgtEl>
                                          <p:spTgt spid="6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60" dur="500"/>
                                        <p:tgtEl>
                                          <p:spTgt spid="6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81" dur="500"/>
                                        <p:tgtEl>
                                          <p:spTgt spid="6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86" dur="500"/>
                                        <p:tgtEl>
                                          <p:spTgt spid="6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7" grpId="0" animBg="1"/>
      <p:bldP spid="65588" grpId="0" animBg="1"/>
      <p:bldP spid="65589" grpId="0" animBg="1"/>
      <p:bldP spid="65590" grpId="0" animBg="1"/>
      <p:bldP spid="65592" grpId="0" animBg="1"/>
      <p:bldP spid="65594" grpId="0" autoUpdateAnimBg="0"/>
      <p:bldP spid="65647" grpId="0" animBg="1"/>
      <p:bldP spid="65648" grpId="0" autoUpdateAnimBg="0"/>
      <p:bldP spid="65700" grpId="0" autoUpdateAnimBg="0"/>
      <p:bldP spid="65643" grpId="0" animBg="1"/>
      <p:bldP spid="65645" grpId="0" animBg="1"/>
      <p:bldP spid="65697" grpId="0" animBg="1"/>
      <p:bldP spid="65698" grpId="0" animBg="1"/>
      <p:bldP spid="656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20E6-2A2D-450E-947C-BBC9EB004EAF}" type="slidenum">
              <a:rPr lang="lt-LT" altLang="lt-LT"/>
              <a:pPr/>
              <a:t>9</a:t>
            </a:fld>
            <a:endParaRPr lang="lt-LT" altLang="lt-LT"/>
          </a:p>
        </p:txBody>
      </p:sp>
      <p:sp>
        <p:nvSpPr>
          <p:cNvPr id="66726" name="AutoShape 16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lt-LT" altLang="lt-LT"/>
              <a:t>Pseudociklas</a:t>
            </a:r>
          </a:p>
        </p:txBody>
      </p:sp>
      <p:sp>
        <p:nvSpPr>
          <p:cNvPr id="66727" name="Rectangle 16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FontTx/>
              <a:buNone/>
            </a:pPr>
            <a:r>
              <a:rPr lang="lt-LT" altLang="lt-LT" sz="2400"/>
              <a:t>Visus kitus grafo ciklus galima išreikšti per nepriklausomų ciklų simetrinį skirtumą (sumą moduliu 2).</a:t>
            </a:r>
          </a:p>
          <a:p>
            <a:pPr>
              <a:buFontTx/>
              <a:buNone/>
            </a:pPr>
            <a:r>
              <a:rPr lang="lt-LT" altLang="lt-LT" sz="2400" b="1" i="1"/>
              <a:t>Apibrėžimas</a:t>
            </a:r>
            <a:r>
              <a:rPr lang="lt-LT" altLang="lt-LT" sz="2400"/>
              <a:t>. Grafo briaunų aibė </a:t>
            </a:r>
            <a:r>
              <a:rPr lang="lt-LT" altLang="lt-LT" sz="2400" i="1"/>
              <a:t>C</a:t>
            </a:r>
            <a:r>
              <a:rPr lang="lt-LT" altLang="lt-LT" sz="2400"/>
              <a:t> vadinama </a:t>
            </a:r>
            <a:r>
              <a:rPr lang="lt-LT" altLang="lt-LT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pseudociklu</a:t>
            </a:r>
            <a:r>
              <a:rPr lang="lt-LT" altLang="lt-LT" sz="2400"/>
              <a:t>, jei grafo  visų viršūnių laipsniai yra lyginiai</a:t>
            </a:r>
            <a:r>
              <a:rPr lang="lt-LT" altLang="lt-LT" sz="2400" b="1" i="1"/>
              <a:t>.</a:t>
            </a:r>
            <a:endParaRPr lang="lt-LT" altLang="lt-LT" sz="2400"/>
          </a:p>
          <a:p>
            <a:pPr>
              <a:buFontTx/>
              <a:buNone/>
            </a:pPr>
            <a:r>
              <a:rPr lang="lt-LT" altLang="lt-LT" sz="2400" b="1" i="1"/>
              <a:t>Tuščia aibė ir bet koks grafo ciklas yra pseudociklas</a:t>
            </a:r>
            <a:r>
              <a:rPr lang="lt-LT" altLang="lt-LT" sz="2400"/>
              <a:t>.</a:t>
            </a:r>
          </a:p>
          <a:p>
            <a:pPr>
              <a:buFontTx/>
              <a:buNone/>
            </a:pPr>
            <a:r>
              <a:rPr lang="lt-LT" altLang="lt-LT" sz="2400" b="1" i="1"/>
              <a:t>Lema</a:t>
            </a:r>
            <a:r>
              <a:rPr lang="lt-LT" altLang="lt-LT" sz="2400"/>
              <a:t>. Bet kokio skaičiaus pseudociklų simetrinis skirtumas yra pseudociklas.</a:t>
            </a:r>
          </a:p>
          <a:p>
            <a:pPr>
              <a:buFontTx/>
              <a:buNone/>
            </a:pPr>
            <a:r>
              <a:rPr lang="lt-LT" altLang="lt-LT" sz="2400" b="1" i="1"/>
              <a:t>Teorema</a:t>
            </a:r>
            <a:r>
              <a:rPr lang="lt-LT" altLang="lt-LT" sz="2400"/>
              <a:t>. Tarkime, </a:t>
            </a:r>
            <a:r>
              <a:rPr lang="lt-LT" altLang="lt-LT" sz="2400" i="1"/>
              <a:t>G=</a:t>
            </a:r>
            <a:r>
              <a:rPr lang="lt-LT" altLang="lt-LT" sz="2400"/>
              <a:t>(</a:t>
            </a:r>
            <a:r>
              <a:rPr lang="lt-LT" altLang="lt-LT" sz="2400" i="1"/>
              <a:t>V</a:t>
            </a:r>
            <a:r>
              <a:rPr lang="lt-LT" altLang="lt-LT" sz="2400"/>
              <a:t>,</a:t>
            </a:r>
            <a:r>
              <a:rPr lang="lt-LT" altLang="lt-LT" sz="2400" i="1"/>
              <a:t>U</a:t>
            </a:r>
            <a:r>
              <a:rPr lang="lt-LT" altLang="lt-LT" sz="2400"/>
              <a:t>) - jungusis neorientuotasis grafas, o (</a:t>
            </a:r>
            <a:r>
              <a:rPr lang="lt-LT" altLang="lt-LT" sz="2400" i="1"/>
              <a:t>V</a:t>
            </a:r>
            <a:r>
              <a:rPr lang="lt-LT" altLang="lt-LT" sz="2400"/>
              <a:t>,</a:t>
            </a:r>
            <a:r>
              <a:rPr lang="lt-LT" altLang="lt-LT" sz="2400" i="1"/>
              <a:t>T</a:t>
            </a:r>
            <a:r>
              <a:rPr lang="lt-LT" altLang="lt-LT" sz="2400"/>
              <a:t>) - jį dengiantis medis. Tada bet koks grafo </a:t>
            </a:r>
            <a:r>
              <a:rPr lang="lt-LT" altLang="lt-LT" sz="2400" i="1"/>
              <a:t>G</a:t>
            </a:r>
            <a:r>
              <a:rPr lang="lt-LT" altLang="lt-LT" sz="2400"/>
              <a:t> ciklas </a:t>
            </a:r>
            <a:r>
              <a:rPr lang="lt-LT" altLang="lt-LT" sz="2400" i="1"/>
              <a:t>C</a:t>
            </a:r>
            <a:r>
              <a:rPr lang="lt-LT" altLang="lt-LT" sz="2400"/>
              <a:t> vienareikšmiškai išreiškiamas per nepriklausomus ciklus </a:t>
            </a:r>
            <a:r>
              <a:rPr lang="lt-LT" altLang="lt-LT" sz="2400" i="1"/>
              <a:t>C</a:t>
            </a:r>
            <a:r>
              <a:rPr lang="lt-LT" altLang="lt-LT" sz="2400" i="1" baseline="-25000"/>
              <a:t>e</a:t>
            </a:r>
            <a:r>
              <a:rPr lang="lt-LT" altLang="lt-LT" sz="2400"/>
              <a:t> taip:</a:t>
            </a:r>
          </a:p>
        </p:txBody>
      </p:sp>
      <p:sp>
        <p:nvSpPr>
          <p:cNvPr id="66723" name="Rectangle 163"/>
          <p:cNvSpPr>
            <a:spLocks noChangeArrowheads="1"/>
          </p:cNvSpPr>
          <p:nvPr/>
        </p:nvSpPr>
        <p:spPr bwMode="auto">
          <a:xfrm>
            <a:off x="426720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lt-LT"/>
          </a:p>
        </p:txBody>
      </p:sp>
      <p:grpSp>
        <p:nvGrpSpPr>
          <p:cNvPr id="66729" name="Group 169"/>
          <p:cNvGrpSpPr>
            <a:grpSpLocks noChangeAspect="1"/>
          </p:cNvGrpSpPr>
          <p:nvPr/>
        </p:nvGrpSpPr>
        <p:grpSpPr bwMode="auto">
          <a:xfrm>
            <a:off x="5219700" y="5734050"/>
            <a:ext cx="1873250" cy="1006475"/>
            <a:chOff x="3379" y="3612"/>
            <a:chExt cx="922" cy="577"/>
          </a:xfrm>
        </p:grpSpPr>
        <p:sp>
          <p:nvSpPr>
            <p:cNvPr id="66728" name="AutoShape 168"/>
            <p:cNvSpPr>
              <a:spLocks noChangeAspect="1" noChangeArrowheads="1" noTextEdit="1"/>
            </p:cNvSpPr>
            <p:nvPr/>
          </p:nvSpPr>
          <p:spPr bwMode="auto">
            <a:xfrm>
              <a:off x="3379" y="3612"/>
              <a:ext cx="922" cy="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66730" name="Rectangle 170"/>
            <p:cNvSpPr>
              <a:spLocks noChangeArrowheads="1"/>
            </p:cNvSpPr>
            <p:nvPr/>
          </p:nvSpPr>
          <p:spPr bwMode="auto">
            <a:xfrm>
              <a:off x="4215" y="3893"/>
              <a:ext cx="4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 i="1">
                  <a:effectLst/>
                  <a:latin typeface="Times New Roman" panose="02020603050405020304" pitchFamily="18" charset="0"/>
                </a:rPr>
                <a:t>e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731" name="Rectangle 171"/>
            <p:cNvSpPr>
              <a:spLocks noChangeArrowheads="1"/>
            </p:cNvSpPr>
            <p:nvPr/>
          </p:nvSpPr>
          <p:spPr bwMode="auto">
            <a:xfrm>
              <a:off x="3981" y="4029"/>
              <a:ext cx="5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 i="1">
                  <a:effectLst/>
                </a:rPr>
                <a:t>T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732" name="Rectangle 172"/>
            <p:cNvSpPr>
              <a:spLocks noChangeArrowheads="1"/>
            </p:cNvSpPr>
            <p:nvPr/>
          </p:nvSpPr>
          <p:spPr bwMode="auto">
            <a:xfrm>
              <a:off x="3861" y="4029"/>
              <a:ext cx="6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 i="1">
                  <a:effectLst/>
                  <a:latin typeface="Times New Roman" panose="02020603050405020304" pitchFamily="18" charset="0"/>
                </a:rPr>
                <a:t>C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733" name="Rectangle 173"/>
            <p:cNvSpPr>
              <a:spLocks noChangeArrowheads="1"/>
            </p:cNvSpPr>
            <p:nvPr/>
          </p:nvSpPr>
          <p:spPr bwMode="auto">
            <a:xfrm>
              <a:off x="3748" y="4029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lt-LT" altLang="lt-LT" sz="1500" i="1">
                  <a:effectLst/>
                </a:rPr>
                <a:t>e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734" name="Rectangle 174"/>
            <p:cNvSpPr>
              <a:spLocks noChangeArrowheads="1"/>
            </p:cNvSpPr>
            <p:nvPr/>
          </p:nvSpPr>
          <p:spPr bwMode="auto">
            <a:xfrm>
              <a:off x="4084" y="3773"/>
              <a:ext cx="1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 i="1">
                  <a:effectLst/>
                </a:rPr>
                <a:t>C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735" name="Rectangle 175"/>
            <p:cNvSpPr>
              <a:spLocks noChangeArrowheads="1"/>
            </p:cNvSpPr>
            <p:nvPr/>
          </p:nvSpPr>
          <p:spPr bwMode="auto">
            <a:xfrm>
              <a:off x="3408" y="3773"/>
              <a:ext cx="1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 i="1">
                  <a:effectLst/>
                </a:rPr>
                <a:t>C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736" name="Rectangle 176"/>
            <p:cNvSpPr>
              <a:spLocks noChangeArrowheads="1"/>
            </p:cNvSpPr>
            <p:nvPr/>
          </p:nvSpPr>
          <p:spPr bwMode="auto">
            <a:xfrm>
              <a:off x="3793" y="3712"/>
              <a:ext cx="177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3700">
                  <a:effectLst/>
                  <a:latin typeface="Symbol" panose="05050102010706020507" pitchFamily="18" charset="2"/>
                </a:rPr>
                <a:t>Å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737" name="Rectangle 177"/>
            <p:cNvSpPr>
              <a:spLocks noChangeArrowheads="1"/>
            </p:cNvSpPr>
            <p:nvPr/>
          </p:nvSpPr>
          <p:spPr bwMode="auto">
            <a:xfrm>
              <a:off x="3790" y="4016"/>
              <a:ext cx="9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>
                  <a:effectLst/>
                </a:rPr>
                <a:t> </a:t>
              </a:r>
              <a:r>
                <a:rPr lang="lt-LT" altLang="lt-LT" sz="1500">
                  <a:effectLst/>
                  <a:latin typeface="Symbol" panose="05050102010706020507" pitchFamily="18" charset="2"/>
                </a:rPr>
                <a:t>Î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738" name="Rectangle 178"/>
            <p:cNvSpPr>
              <a:spLocks noChangeArrowheads="1"/>
            </p:cNvSpPr>
            <p:nvPr/>
          </p:nvSpPr>
          <p:spPr bwMode="auto">
            <a:xfrm>
              <a:off x="3595" y="3750"/>
              <a:ext cx="8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2500">
                  <a:effectLst/>
                  <a:latin typeface="Symbol" panose="05050102010706020507" pitchFamily="18" charset="2"/>
                </a:rPr>
                <a:t>=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739" name="Rectangle 179"/>
            <p:cNvSpPr>
              <a:spLocks noChangeArrowheads="1"/>
            </p:cNvSpPr>
            <p:nvPr/>
          </p:nvSpPr>
          <p:spPr bwMode="auto">
            <a:xfrm>
              <a:off x="3950" y="4029"/>
              <a:ext cx="7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lt-LT" altLang="lt-LT" sz="1500">
                  <a:effectLst/>
                </a:rPr>
                <a:t>\  </a:t>
              </a:r>
              <a:endParaRPr lang="lt-LT" altLang="lt-LT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M_BPD">
  <a:themeElements>
    <a:clrScheme name="TDM_BPD 7">
      <a:dk1>
        <a:srgbClr val="777777"/>
      </a:dk1>
      <a:lt1>
        <a:srgbClr val="FFFFFF"/>
      </a:lt1>
      <a:dk2>
        <a:srgbClr val="686B5D"/>
      </a:dk2>
      <a:lt2>
        <a:srgbClr val="FFCC66"/>
      </a:lt2>
      <a:accent1>
        <a:srgbClr val="C2C54D"/>
      </a:accent1>
      <a:accent2>
        <a:srgbClr val="809EA8"/>
      </a:accent2>
      <a:accent3>
        <a:srgbClr val="B9BAB6"/>
      </a:accent3>
      <a:accent4>
        <a:srgbClr val="DADADA"/>
      </a:accent4>
      <a:accent5>
        <a:srgbClr val="DDDFB2"/>
      </a:accent5>
      <a:accent6>
        <a:srgbClr val="738F98"/>
      </a:accent6>
      <a:hlink>
        <a:srgbClr val="FFCC66"/>
      </a:hlink>
      <a:folHlink>
        <a:srgbClr val="E9DCB9"/>
      </a:folHlink>
    </a:clrScheme>
    <a:fontScheme name="TDM_BPD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lt-L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lt-L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TDM_BPD 1">
        <a:dk1>
          <a:srgbClr val="005C64"/>
        </a:dk1>
        <a:lt1>
          <a:srgbClr val="CCFFCC"/>
        </a:lt1>
        <a:dk2>
          <a:srgbClr val="006666"/>
        </a:dk2>
        <a:lt2>
          <a:srgbClr val="808080"/>
        </a:lt2>
        <a:accent1>
          <a:srgbClr val="55C8B4"/>
        </a:accent1>
        <a:accent2>
          <a:srgbClr val="00A854"/>
        </a:accent2>
        <a:accent3>
          <a:srgbClr val="E2FFE2"/>
        </a:accent3>
        <a:accent4>
          <a:srgbClr val="004D54"/>
        </a:accent4>
        <a:accent5>
          <a:srgbClr val="B4E0D6"/>
        </a:accent5>
        <a:accent6>
          <a:srgbClr val="00984B"/>
        </a:accent6>
        <a:hlink>
          <a:srgbClr val="009999"/>
        </a:hlink>
        <a:folHlink>
          <a:srgbClr val="1EA0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M_BPD 2">
        <a:dk1>
          <a:srgbClr val="000099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82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M_BPD 3">
        <a:dk1>
          <a:srgbClr val="D39423"/>
        </a:dk1>
        <a:lt1>
          <a:srgbClr val="FFFFFF"/>
        </a:lt1>
        <a:dk2>
          <a:srgbClr val="96321E"/>
        </a:dk2>
        <a:lt2>
          <a:srgbClr val="ECC418"/>
        </a:lt2>
        <a:accent1>
          <a:srgbClr val="8C7B70"/>
        </a:accent1>
        <a:accent2>
          <a:srgbClr val="8F5F2F"/>
        </a:accent2>
        <a:accent3>
          <a:srgbClr val="C9ADAB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FDAA03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M_BPD 4">
        <a:dk1>
          <a:srgbClr val="0066CC"/>
        </a:dk1>
        <a:lt1>
          <a:srgbClr val="FFFFFF"/>
        </a:lt1>
        <a:dk2>
          <a:srgbClr val="003399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56AE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M_BPD 5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M_BPD 6">
        <a:dk1>
          <a:srgbClr val="990000"/>
        </a:dk1>
        <a:lt1>
          <a:srgbClr val="FFFFD9"/>
        </a:lt1>
        <a:dk2>
          <a:srgbClr val="A50021"/>
        </a:dk2>
        <a:lt2>
          <a:srgbClr val="777777"/>
        </a:lt2>
        <a:accent1>
          <a:srgbClr val="FFFFF7"/>
        </a:accent1>
        <a:accent2>
          <a:srgbClr val="FFCC66"/>
        </a:accent2>
        <a:accent3>
          <a:srgbClr val="FFFFE9"/>
        </a:accent3>
        <a:accent4>
          <a:srgbClr val="820000"/>
        </a:accent4>
        <a:accent5>
          <a:srgbClr val="FFFFFA"/>
        </a:accent5>
        <a:accent6>
          <a:srgbClr val="E7B95C"/>
        </a:accent6>
        <a:hlink>
          <a:srgbClr val="CC33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M_BPD 7">
        <a:dk1>
          <a:srgbClr val="777777"/>
        </a:dk1>
        <a:lt1>
          <a:srgbClr val="FFFFFF"/>
        </a:lt1>
        <a:dk2>
          <a:srgbClr val="686B5D"/>
        </a:dk2>
        <a:lt2>
          <a:srgbClr val="FFCC66"/>
        </a:lt2>
        <a:accent1>
          <a:srgbClr val="C2C54D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DDFB2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M_BPD 8">
        <a:dk1>
          <a:srgbClr val="003399"/>
        </a:dk1>
        <a:lt1>
          <a:srgbClr val="FFFFFF"/>
        </a:lt1>
        <a:dk2>
          <a:srgbClr val="0000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2A82"/>
        </a:accent4>
        <a:accent5>
          <a:srgbClr val="CAE2FF"/>
        </a:accent5>
        <a:accent6>
          <a:srgbClr val="B9B9E7"/>
        </a:accent6>
        <a:hlink>
          <a:srgbClr val="33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fai_BPD">
  <a:themeElements>
    <a:clrScheme name="Grafai_BPD 11">
      <a:dk1>
        <a:srgbClr val="777777"/>
      </a:dk1>
      <a:lt1>
        <a:srgbClr val="FFFFFF"/>
      </a:lt1>
      <a:dk2>
        <a:srgbClr val="686B5D"/>
      </a:dk2>
      <a:lt2>
        <a:srgbClr val="FFCC66"/>
      </a:lt2>
      <a:accent1>
        <a:srgbClr val="C2C54D"/>
      </a:accent1>
      <a:accent2>
        <a:srgbClr val="809EA8"/>
      </a:accent2>
      <a:accent3>
        <a:srgbClr val="B9BAB6"/>
      </a:accent3>
      <a:accent4>
        <a:srgbClr val="DADADA"/>
      </a:accent4>
      <a:accent5>
        <a:srgbClr val="DDDFB2"/>
      </a:accent5>
      <a:accent6>
        <a:srgbClr val="738F98"/>
      </a:accent6>
      <a:hlink>
        <a:srgbClr val="FFCC66"/>
      </a:hlink>
      <a:folHlink>
        <a:srgbClr val="E9DCB9"/>
      </a:folHlink>
    </a:clrScheme>
    <a:fontScheme name="Grafai_BP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lt-L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lt-L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Grafai_BP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ai_BP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ai_BP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ai_BP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ai_BPD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fai_BPD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fai_BPD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fai_BPD 8">
        <a:dk1>
          <a:srgbClr val="4D4D4D"/>
        </a:dk1>
        <a:lt1>
          <a:srgbClr val="FFFFFF"/>
        </a:lt1>
        <a:dk2>
          <a:srgbClr val="686B5D"/>
        </a:dk2>
        <a:lt2>
          <a:srgbClr val="FFCC00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fai_BPD 9">
        <a:dk1>
          <a:srgbClr val="006666"/>
        </a:dk1>
        <a:lt1>
          <a:srgbClr val="CCFFCC"/>
        </a:lt1>
        <a:dk2>
          <a:srgbClr val="008080"/>
        </a:dk2>
        <a:lt2>
          <a:srgbClr val="006A68"/>
        </a:lt2>
        <a:accent1>
          <a:srgbClr val="66FFCC"/>
        </a:accent1>
        <a:accent2>
          <a:srgbClr val="33CCCC"/>
        </a:accent2>
        <a:accent3>
          <a:srgbClr val="E2FFE2"/>
        </a:accent3>
        <a:accent4>
          <a:srgbClr val="005656"/>
        </a:accent4>
        <a:accent5>
          <a:srgbClr val="B8FFE2"/>
        </a:accent5>
        <a:accent6>
          <a:srgbClr val="2DB9B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ai_BPD 10">
        <a:dk1>
          <a:srgbClr val="990000"/>
        </a:dk1>
        <a:lt1>
          <a:srgbClr val="FFFFD9"/>
        </a:lt1>
        <a:dk2>
          <a:srgbClr val="A50021"/>
        </a:dk2>
        <a:lt2>
          <a:srgbClr val="777777"/>
        </a:lt2>
        <a:accent1>
          <a:srgbClr val="FFFFF7"/>
        </a:accent1>
        <a:accent2>
          <a:srgbClr val="FFCC66"/>
        </a:accent2>
        <a:accent3>
          <a:srgbClr val="FFFFE9"/>
        </a:accent3>
        <a:accent4>
          <a:srgbClr val="820000"/>
        </a:accent4>
        <a:accent5>
          <a:srgbClr val="FFFFFA"/>
        </a:accent5>
        <a:accent6>
          <a:srgbClr val="E7B95C"/>
        </a:accent6>
        <a:hlink>
          <a:srgbClr val="CC33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ai_BPD 11">
        <a:dk1>
          <a:srgbClr val="777777"/>
        </a:dk1>
        <a:lt1>
          <a:srgbClr val="FFFFFF"/>
        </a:lt1>
        <a:dk2>
          <a:srgbClr val="686B5D"/>
        </a:dk2>
        <a:lt2>
          <a:srgbClr val="FFCC66"/>
        </a:lt2>
        <a:accent1>
          <a:srgbClr val="C2C54D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DDFB2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fai_BPD 12">
        <a:dk1>
          <a:srgbClr val="003399"/>
        </a:dk1>
        <a:lt1>
          <a:srgbClr val="FFFFFF"/>
        </a:lt1>
        <a:dk2>
          <a:srgbClr val="0000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2A82"/>
        </a:accent4>
        <a:accent5>
          <a:srgbClr val="CAE2FF"/>
        </a:accent5>
        <a:accent6>
          <a:srgbClr val="B9B9E7"/>
        </a:accent6>
        <a:hlink>
          <a:srgbClr val="33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ai_BPD 13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Grafai_BPD">
  <a:themeElements>
    <a:clrScheme name="1_Grafai_BPD 12">
      <a:dk1>
        <a:srgbClr val="003399"/>
      </a:dk1>
      <a:lt1>
        <a:srgbClr val="FFFFFF"/>
      </a:lt1>
      <a:dk2>
        <a:srgbClr val="000099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2A82"/>
      </a:accent4>
      <a:accent5>
        <a:srgbClr val="CAE2FF"/>
      </a:accent5>
      <a:accent6>
        <a:srgbClr val="B9B9E7"/>
      </a:accent6>
      <a:hlink>
        <a:srgbClr val="3366CC"/>
      </a:hlink>
      <a:folHlink>
        <a:srgbClr val="AF67FF"/>
      </a:folHlink>
    </a:clrScheme>
    <a:fontScheme name="1_Grafai_BP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lt-L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lt-L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1_Grafai_BP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afai_BP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afai_BP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afai_BP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afai_BPD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afai_BPD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afai_BPD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afai_BPD 8">
        <a:dk1>
          <a:srgbClr val="4D4D4D"/>
        </a:dk1>
        <a:lt1>
          <a:srgbClr val="FFFFFF"/>
        </a:lt1>
        <a:dk2>
          <a:srgbClr val="686B5D"/>
        </a:dk2>
        <a:lt2>
          <a:srgbClr val="FFCC00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afai_BPD 9">
        <a:dk1>
          <a:srgbClr val="006666"/>
        </a:dk1>
        <a:lt1>
          <a:srgbClr val="CCFFCC"/>
        </a:lt1>
        <a:dk2>
          <a:srgbClr val="008080"/>
        </a:dk2>
        <a:lt2>
          <a:srgbClr val="006A68"/>
        </a:lt2>
        <a:accent1>
          <a:srgbClr val="66FFCC"/>
        </a:accent1>
        <a:accent2>
          <a:srgbClr val="33CCCC"/>
        </a:accent2>
        <a:accent3>
          <a:srgbClr val="E2FFE2"/>
        </a:accent3>
        <a:accent4>
          <a:srgbClr val="005656"/>
        </a:accent4>
        <a:accent5>
          <a:srgbClr val="B8FFE2"/>
        </a:accent5>
        <a:accent6>
          <a:srgbClr val="2DB9B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afai_BPD 10">
        <a:dk1>
          <a:srgbClr val="990000"/>
        </a:dk1>
        <a:lt1>
          <a:srgbClr val="FFFFD9"/>
        </a:lt1>
        <a:dk2>
          <a:srgbClr val="A50021"/>
        </a:dk2>
        <a:lt2>
          <a:srgbClr val="777777"/>
        </a:lt2>
        <a:accent1>
          <a:srgbClr val="FFFFF7"/>
        </a:accent1>
        <a:accent2>
          <a:srgbClr val="FFCC66"/>
        </a:accent2>
        <a:accent3>
          <a:srgbClr val="FFFFE9"/>
        </a:accent3>
        <a:accent4>
          <a:srgbClr val="820000"/>
        </a:accent4>
        <a:accent5>
          <a:srgbClr val="FFFFFA"/>
        </a:accent5>
        <a:accent6>
          <a:srgbClr val="E7B95C"/>
        </a:accent6>
        <a:hlink>
          <a:srgbClr val="CC33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afai_BPD 11">
        <a:dk1>
          <a:srgbClr val="777777"/>
        </a:dk1>
        <a:lt1>
          <a:srgbClr val="FFFFFF"/>
        </a:lt1>
        <a:dk2>
          <a:srgbClr val="686B5D"/>
        </a:dk2>
        <a:lt2>
          <a:srgbClr val="FFCC66"/>
        </a:lt2>
        <a:accent1>
          <a:srgbClr val="C2C54D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DDFB2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afai_BPD 12">
        <a:dk1>
          <a:srgbClr val="003399"/>
        </a:dk1>
        <a:lt1>
          <a:srgbClr val="FFFFFF"/>
        </a:lt1>
        <a:dk2>
          <a:srgbClr val="0000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2A82"/>
        </a:accent4>
        <a:accent5>
          <a:srgbClr val="CAE2FF"/>
        </a:accent5>
        <a:accent6>
          <a:srgbClr val="B9B9E7"/>
        </a:accent6>
        <a:hlink>
          <a:srgbClr val="33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afai_BPD 13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fai_BPD 12">
    <a:dk1>
      <a:srgbClr val="003399"/>
    </a:dk1>
    <a:lt1>
      <a:srgbClr val="FFFFFF"/>
    </a:lt1>
    <a:dk2>
      <a:srgbClr val="000099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2A82"/>
    </a:accent4>
    <a:accent5>
      <a:srgbClr val="CAE2FF"/>
    </a:accent5>
    <a:accent6>
      <a:srgbClr val="B9B9E7"/>
    </a:accent6>
    <a:hlink>
      <a:srgbClr val="3366CC"/>
    </a:hlink>
    <a:folHlink>
      <a:srgbClr val="AF67FF"/>
    </a:folHlink>
  </a:clrScheme>
</a:themeOverride>
</file>

<file path=ppt/theme/themeOverride2.xml><?xml version="1.0" encoding="utf-8"?>
<a:themeOverride xmlns:a="http://schemas.openxmlformats.org/drawingml/2006/main">
  <a:clrScheme name="Grafai_BPD 12">
    <a:dk1>
      <a:srgbClr val="003399"/>
    </a:dk1>
    <a:lt1>
      <a:srgbClr val="FFFFFF"/>
    </a:lt1>
    <a:dk2>
      <a:srgbClr val="000099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2A82"/>
    </a:accent4>
    <a:accent5>
      <a:srgbClr val="CAE2FF"/>
    </a:accent5>
    <a:accent6>
      <a:srgbClr val="B9B9E7"/>
    </a:accent6>
    <a:hlink>
      <a:srgbClr val="3366CC"/>
    </a:hlink>
    <a:folHlink>
      <a:srgbClr val="AF67FF"/>
    </a:folHlink>
  </a:clrScheme>
</a:themeOverride>
</file>

<file path=ppt/theme/themeOverride3.xml><?xml version="1.0" encoding="utf-8"?>
<a:themeOverride xmlns:a="http://schemas.openxmlformats.org/drawingml/2006/main">
  <a:clrScheme name="Grafai_BPD 12">
    <a:dk1>
      <a:srgbClr val="003399"/>
    </a:dk1>
    <a:lt1>
      <a:srgbClr val="FFFFFF"/>
    </a:lt1>
    <a:dk2>
      <a:srgbClr val="000099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2A82"/>
    </a:accent4>
    <a:accent5>
      <a:srgbClr val="CAE2FF"/>
    </a:accent5>
    <a:accent6>
      <a:srgbClr val="B9B9E7"/>
    </a:accent6>
    <a:hlink>
      <a:srgbClr val="3366CC"/>
    </a:hlink>
    <a:folHlink>
      <a:srgbClr val="AF67FF"/>
    </a:folHlink>
  </a:clrScheme>
</a:themeOverride>
</file>

<file path=ppt/theme/themeOverride4.xml><?xml version="1.0" encoding="utf-8"?>
<a:themeOverride xmlns:a="http://schemas.openxmlformats.org/drawingml/2006/main">
  <a:clrScheme name="Grafai_BPD 12">
    <a:dk1>
      <a:srgbClr val="003399"/>
    </a:dk1>
    <a:lt1>
      <a:srgbClr val="FFFFFF"/>
    </a:lt1>
    <a:dk2>
      <a:srgbClr val="000099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2A82"/>
    </a:accent4>
    <a:accent5>
      <a:srgbClr val="CAE2FF"/>
    </a:accent5>
    <a:accent6>
      <a:srgbClr val="B9B9E7"/>
    </a:accent6>
    <a:hlink>
      <a:srgbClr val="3366CC"/>
    </a:hlink>
    <a:folHlink>
      <a:srgbClr val="AF67FF"/>
    </a:folHlink>
  </a:clrScheme>
</a:themeOverride>
</file>

<file path=ppt/theme/themeOverride5.xml><?xml version="1.0" encoding="utf-8"?>
<a:themeOverride xmlns:a="http://schemas.openxmlformats.org/drawingml/2006/main">
  <a:clrScheme name="Grafai_BPD 12">
    <a:dk1>
      <a:srgbClr val="003399"/>
    </a:dk1>
    <a:lt1>
      <a:srgbClr val="FFFFFF"/>
    </a:lt1>
    <a:dk2>
      <a:srgbClr val="000099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2A82"/>
    </a:accent4>
    <a:accent5>
      <a:srgbClr val="CAE2FF"/>
    </a:accent5>
    <a:accent6>
      <a:srgbClr val="B9B9E7"/>
    </a:accent6>
    <a:hlink>
      <a:srgbClr val="3366CC"/>
    </a:hlink>
    <a:folHlink>
      <a:srgbClr val="AF67FF"/>
    </a:folHlink>
  </a:clrScheme>
</a:themeOverride>
</file>

<file path=ppt/theme/themeOverride6.xml><?xml version="1.0" encoding="utf-8"?>
<a:themeOverride xmlns:a="http://schemas.openxmlformats.org/drawingml/2006/main">
  <a:clrScheme name="TDM_BPD 4">
    <a:dk1>
      <a:srgbClr val="0066CC"/>
    </a:dk1>
    <a:lt1>
      <a:srgbClr val="FFFFFF"/>
    </a:lt1>
    <a:dk2>
      <a:srgbClr val="003399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56AE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7.xml><?xml version="1.0" encoding="utf-8"?>
<a:themeOverride xmlns:a="http://schemas.openxmlformats.org/drawingml/2006/main">
  <a:clrScheme name="Grafai_BPD 11">
    <a:dk1>
      <a:srgbClr val="777777"/>
    </a:dk1>
    <a:lt1>
      <a:srgbClr val="FFFFFF"/>
    </a:lt1>
    <a:dk2>
      <a:srgbClr val="686B5D"/>
    </a:dk2>
    <a:lt2>
      <a:srgbClr val="FFCC66"/>
    </a:lt2>
    <a:accent1>
      <a:srgbClr val="C2C54D"/>
    </a:accent1>
    <a:accent2>
      <a:srgbClr val="809EA8"/>
    </a:accent2>
    <a:accent3>
      <a:srgbClr val="B9BAB6"/>
    </a:accent3>
    <a:accent4>
      <a:srgbClr val="DADADA"/>
    </a:accent4>
    <a:accent5>
      <a:srgbClr val="DDDFB2"/>
    </a:accent5>
    <a:accent6>
      <a:srgbClr val="738F98"/>
    </a:accent6>
    <a:hlink>
      <a:srgbClr val="FFCC66"/>
    </a:hlink>
    <a:folHlink>
      <a:srgbClr val="E9DCB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Grafai1</Template>
  <TotalTime>6262</TotalTime>
  <Words>2528</Words>
  <Application>Microsoft Office PowerPoint</Application>
  <PresentationFormat>On-screen Show (4:3)</PresentationFormat>
  <Paragraphs>725</Paragraphs>
  <Slides>37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Times New Roman</vt:lpstr>
      <vt:lpstr>Arial</vt:lpstr>
      <vt:lpstr>Tahoma</vt:lpstr>
      <vt:lpstr>Arial Narrow</vt:lpstr>
      <vt:lpstr>Symbol</vt:lpstr>
      <vt:lpstr>Wingdings</vt:lpstr>
      <vt:lpstr>TDM_BPD</vt:lpstr>
      <vt:lpstr>Grafai_BPD</vt:lpstr>
      <vt:lpstr>1_Grafai_BPD</vt:lpstr>
      <vt:lpstr>TAIKOMOJI DISKREČIOJI MATEMATIKA</vt:lpstr>
      <vt:lpstr>PAGRINDINIAI GRAFŲ TEORIJOS SKAIČIAI </vt:lpstr>
      <vt:lpstr>Ciklomatinis skaičius</vt:lpstr>
      <vt:lpstr>Ciklomatinis skaičius </vt:lpstr>
      <vt:lpstr>Nepriklausomų ciklų apskaičiavimo uždavinys</vt:lpstr>
      <vt:lpstr>Atvirkštinė briauna (styga) </vt:lpstr>
      <vt:lpstr>Atvirkštinių briaunų skaičius = nepriklausomų ciklų skaičiui</vt:lpstr>
      <vt:lpstr>Kitas dengiantis medis  kita nepriklausomų ciklų aibė</vt:lpstr>
      <vt:lpstr>Pseudociklas</vt:lpstr>
      <vt:lpstr>Pseudociklai - pavyzdys</vt:lpstr>
      <vt:lpstr>Kaip paieškos gilyn metodu formaliai nustatyti atvirkštinę briauną </vt:lpstr>
      <vt:lpstr>Algoritmas pažingsniui-nepriklausomų ciklų radimas</vt:lpstr>
      <vt:lpstr>Chromatinis skaičius</vt:lpstr>
      <vt:lpstr>Chromatinis skaičius</vt:lpstr>
      <vt:lpstr>Chromatinis skaičius</vt:lpstr>
      <vt:lpstr>Chromatinio skaičiaus apskaičiavimo uždavinys</vt:lpstr>
      <vt:lpstr>Chromatinio skaičiaus apskaičiavimo uždavinys</vt:lpstr>
      <vt:lpstr>“pirma spalva, o po to viršūnė” </vt:lpstr>
      <vt:lpstr>“pirma spalva, o po to viršūnė” </vt:lpstr>
      <vt:lpstr>Nepriklausomumo – vidinio stabilumo skaičius</vt:lpstr>
      <vt:lpstr>Nepriklausomoji (vidiniai stabilioji) aibė </vt:lpstr>
      <vt:lpstr>Nepriklausomoji aibė </vt:lpstr>
      <vt:lpstr>Nepriklausomumo skaičius</vt:lpstr>
      <vt:lpstr>Nepriklausomumo skaičiaus radimo uždavinys </vt:lpstr>
      <vt:lpstr>“Godus”  algoritmas</vt:lpstr>
      <vt:lpstr>“Godus” algoritmas</vt:lpstr>
      <vt:lpstr>Pavyzdys</vt:lpstr>
      <vt:lpstr>Dominavimo –  išorinio stabilumo skaičius</vt:lpstr>
      <vt:lpstr>Dominuojančioji aibė</vt:lpstr>
      <vt:lpstr>Grafo dominavimo skaičius</vt:lpstr>
      <vt:lpstr>Padengimo uždavinys</vt:lpstr>
      <vt:lpstr>“godaus” algoritmo euristika</vt:lpstr>
      <vt:lpstr>Algoritmas</vt:lpstr>
      <vt:lpstr>Pavyzdys</vt:lpstr>
      <vt:lpstr>Pavyzdys</vt:lpstr>
      <vt:lpstr>“Godus” algoritmas neapskaičiuoja mažiausiosios dominuojančiosios aibės</vt:lpstr>
      <vt:lpstr>Ačiū už dėmesį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GRAFŲ TEORIJOS SKAIČIAI</dc:title>
  <dc:creator>_</dc:creator>
  <cp:lastModifiedBy>Jurate</cp:lastModifiedBy>
  <cp:revision>144</cp:revision>
  <dcterms:created xsi:type="dcterms:W3CDTF">2002-08-09T19:34:00Z</dcterms:created>
  <dcterms:modified xsi:type="dcterms:W3CDTF">2015-04-21T13:17:46Z</dcterms:modified>
</cp:coreProperties>
</file>