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ENDREBEOGO Auguste B. R." initials="KABR" lastIdx="1" clrIdx="0">
    <p:extLst>
      <p:ext uri="{19B8F6BF-5375-455C-9EA6-DF929625EA0E}">
        <p15:presenceInfo xmlns:p15="http://schemas.microsoft.com/office/powerpoint/2012/main" userId="0f01170315def1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660"/>
  </p:normalViewPr>
  <p:slideViewPr>
    <p:cSldViewPr>
      <p:cViewPr>
        <p:scale>
          <a:sx n="100" d="100"/>
          <a:sy n="100" d="100"/>
        </p:scale>
        <p:origin x="72" y="-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4" y="4227513"/>
            <a:ext cx="611187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8600" indent="-228600"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b="1" dirty="0">
                <a:latin typeface="Times New Roman" pitchFamily="18" charset="0"/>
              </a:rPr>
              <a:t>Left - Root - Right</a:t>
            </a:r>
          </a:p>
          <a:p>
            <a:r>
              <a:rPr lang="en-US" sz="1200" b="1" dirty="0">
                <a:latin typeface="Times New Roman" pitchFamily="18" charset="0"/>
              </a:rPr>
              <a:t> 16 </a:t>
            </a:r>
            <a:r>
              <a:rPr lang="en-US" sz="1200" b="1" dirty="0">
                <a:latin typeface="Times New Roman" pitchFamily="18" charset="0"/>
                <a:sym typeface="Wingdings" panose="05000000000000000000" pitchFamily="2" charset="2"/>
              </a:rPr>
              <a:t> 34  35  38  39  41  44  45  55  63  64  65  72</a:t>
            </a:r>
            <a:endParaRPr lang="en-US" sz="1200" b="1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pPr marL="228600" indent="-228600">
              <a:buAutoNum type="alphaLcParenBoth" startAt="2"/>
            </a:pPr>
            <a:r>
              <a:rPr lang="en-US" sz="1200" dirty="0">
                <a:latin typeface="Times New Roman" pitchFamily="18" charset="0"/>
              </a:rPr>
              <a:t>What is the preorder traversal of the tree?</a:t>
            </a:r>
          </a:p>
          <a:p>
            <a:r>
              <a:rPr lang="en-US" sz="1200" b="1" dirty="0">
                <a:latin typeface="Times New Roman" pitchFamily="18" charset="0"/>
              </a:rPr>
              <a:t>Root - Left – Right</a:t>
            </a:r>
          </a:p>
          <a:p>
            <a:r>
              <a:rPr lang="en-US" sz="1200" b="1" dirty="0">
                <a:latin typeface="Times New Roman" pitchFamily="18" charset="0"/>
              </a:rPr>
              <a:t>45 </a:t>
            </a:r>
            <a:r>
              <a:rPr lang="en-US" sz="1200" b="1" dirty="0">
                <a:latin typeface="Times New Roman" pitchFamily="18" charset="0"/>
                <a:sym typeface="Wingdings" panose="05000000000000000000" pitchFamily="2" charset="2"/>
              </a:rPr>
              <a:t> 38  34  16  35  41  39  44  65  63  55  64  72</a:t>
            </a:r>
            <a:r>
              <a:rPr lang="en-US" sz="1200" b="1" dirty="0">
                <a:latin typeface="Times New Roman" pitchFamily="18" charset="0"/>
              </a:rPr>
              <a:t>  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b="1" dirty="0">
                <a:latin typeface="Times New Roman" pitchFamily="18" charset="0"/>
              </a:rPr>
              <a:t>Left - Right - Root</a:t>
            </a:r>
          </a:p>
          <a:p>
            <a:r>
              <a:rPr lang="en-US" sz="1200" b="1" dirty="0">
                <a:latin typeface="Times New Roman" pitchFamily="18" charset="0"/>
              </a:rPr>
              <a:t>16 </a:t>
            </a:r>
            <a:r>
              <a:rPr lang="en-US" sz="1200" b="1" dirty="0">
                <a:latin typeface="Times New Roman" pitchFamily="18" charset="0"/>
                <a:sym typeface="Wingdings" panose="05000000000000000000" pitchFamily="2" charset="2"/>
              </a:rPr>
              <a:t> 35  34  39  44  41  38  55  64  63  72  65  45</a:t>
            </a:r>
            <a:r>
              <a:rPr lang="en-US" sz="1200" b="1" dirty="0">
                <a:latin typeface="Times New Roman" pitchFamily="18" charset="0"/>
              </a:rPr>
              <a:t> 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u="sng" dirty="0">
                <a:latin typeface="Times New Roman" pitchFamily="18" charset="0"/>
              </a:rPr>
              <a:t>Height of the tree</a:t>
            </a:r>
            <a:r>
              <a:rPr lang="en-US" sz="1200" dirty="0">
                <a:latin typeface="Times New Roman" pitchFamily="18" charset="0"/>
              </a:rPr>
              <a:t>:</a:t>
            </a:r>
            <a:r>
              <a:rPr lang="en-US" sz="1200" b="1" dirty="0">
                <a:latin typeface="Times New Roman" pitchFamily="18" charset="0"/>
              </a:rPr>
              <a:t> 4	</a:t>
            </a:r>
            <a:r>
              <a:rPr lang="en-US" sz="1200" dirty="0">
                <a:latin typeface="Times New Roman" pitchFamily="18" charset="0"/>
              </a:rPr>
              <a:t>           </a:t>
            </a:r>
            <a:r>
              <a:rPr lang="en-US" sz="1200" u="sng" dirty="0">
                <a:latin typeface="Times New Roman" pitchFamily="18" charset="0"/>
              </a:rPr>
              <a:t>Nodes on level 2</a:t>
            </a:r>
            <a:r>
              <a:rPr lang="en-US" sz="1200" dirty="0">
                <a:latin typeface="Times New Roman" pitchFamily="18" charset="0"/>
              </a:rPr>
              <a:t>: </a:t>
            </a:r>
            <a:r>
              <a:rPr lang="en-US" sz="1200" b="1" dirty="0">
                <a:latin typeface="Times New Roman" pitchFamily="18" charset="0"/>
              </a:rPr>
              <a:t>34, 41, 63, 72 (Root = 0)</a:t>
            </a:r>
            <a:r>
              <a:rPr lang="en-US" sz="1200" dirty="0">
                <a:latin typeface="Times New Roman" pitchFamily="18" charset="0"/>
              </a:rPr>
              <a:t>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44196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b="1" dirty="0">
                <a:latin typeface="Times New Roman" pitchFamily="18" charset="0"/>
              </a:rPr>
              <a:t>((48 – (7 % 2)) / 24) * ((18 – (5 * 2)) + 12)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</a:t>
            </a:r>
            <a:r>
              <a:rPr lang="en-US" sz="1200" b="1" dirty="0">
                <a:latin typeface="Times New Roman" pitchFamily="18" charset="0"/>
              </a:rPr>
              <a:t>48 7 2 % - 24 / 18 5 2 * -  12 + *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((48 – (7 % 2)) / 24) = 1 and ((18 – (5 * 2)) + 12) = 20</a:t>
            </a:r>
          </a:p>
          <a:p>
            <a:pPr marL="0" indent="0"/>
            <a:r>
              <a:rPr lang="en-US" sz="1200" b="1" dirty="0">
                <a:latin typeface="Times New Roman" pitchFamily="18" charset="0"/>
              </a:rPr>
              <a:t>1 * 20 = 20 Thus, it evaluates to 20.</a:t>
            </a:r>
            <a:endParaRPr lang="en-US" sz="1200" dirty="0">
              <a:latin typeface="Times New Roman" pitchFamily="18" charset="0"/>
            </a:endParaRP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((48 – (7 % 2)) / 24) = 1.958  and ((18 – (5 * 2)) + 12) = 20</a:t>
            </a:r>
          </a:p>
          <a:p>
            <a:pPr marL="0" indent="0"/>
            <a:r>
              <a:rPr lang="en-US" sz="1200" b="1" dirty="0">
                <a:latin typeface="Times New Roman" pitchFamily="18" charset="0"/>
              </a:rPr>
              <a:t>1.958 * 20 = 39.16 Thus, it evaluates to 39.16.</a:t>
            </a:r>
            <a:endParaRPr lang="en-US" sz="1200" dirty="0">
              <a:latin typeface="Times New Roman" pitchFamily="18" charset="0"/>
            </a:endParaRP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1E27CD-AC24-4F19-91EE-A9B405988F59}"/>
              </a:ext>
            </a:extLst>
          </p:cNvPr>
          <p:cNvSpPr/>
          <p:nvPr/>
        </p:nvSpPr>
        <p:spPr>
          <a:xfrm>
            <a:off x="1524001" y="1828800"/>
            <a:ext cx="533400" cy="304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401F5-E9F8-4518-BA70-F01C910D7AD4}"/>
              </a:ext>
            </a:extLst>
          </p:cNvPr>
          <p:cNvSpPr/>
          <p:nvPr/>
        </p:nvSpPr>
        <p:spPr>
          <a:xfrm>
            <a:off x="1524001" y="2133599"/>
            <a:ext cx="533400" cy="304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66E0A7-7890-4244-ACB6-924CFBA21A4D}"/>
              </a:ext>
            </a:extLst>
          </p:cNvPr>
          <p:cNvSpPr/>
          <p:nvPr/>
        </p:nvSpPr>
        <p:spPr>
          <a:xfrm>
            <a:off x="1524001" y="2743186"/>
            <a:ext cx="533400" cy="3048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49AFC1-5A17-4B85-8631-34092D131AE1}"/>
              </a:ext>
            </a:extLst>
          </p:cNvPr>
          <p:cNvSpPr/>
          <p:nvPr/>
        </p:nvSpPr>
        <p:spPr>
          <a:xfrm>
            <a:off x="1524001" y="2438384"/>
            <a:ext cx="533400" cy="304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76ECFD-90E0-4522-9A81-FCE942415B4E}"/>
              </a:ext>
            </a:extLst>
          </p:cNvPr>
          <p:cNvSpPr/>
          <p:nvPr/>
        </p:nvSpPr>
        <p:spPr>
          <a:xfrm>
            <a:off x="1524001" y="3047994"/>
            <a:ext cx="533400" cy="314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null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2DCBD2-929C-425F-ABEC-7221C4076F1D}"/>
              </a:ext>
            </a:extLst>
          </p:cNvPr>
          <p:cNvSpPr/>
          <p:nvPr/>
        </p:nvSpPr>
        <p:spPr>
          <a:xfrm>
            <a:off x="1524001" y="3352800"/>
            <a:ext cx="533400" cy="2952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65FC7E-DDB0-4E24-B8DD-E44E02F58A03}"/>
              </a:ext>
            </a:extLst>
          </p:cNvPr>
          <p:cNvSpPr/>
          <p:nvPr/>
        </p:nvSpPr>
        <p:spPr>
          <a:xfrm>
            <a:off x="1524001" y="3657600"/>
            <a:ext cx="533400" cy="2952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0F518D-C6C9-454F-90F1-3A679BCF5E6F}"/>
              </a:ext>
            </a:extLst>
          </p:cNvPr>
          <p:cNvSpPr/>
          <p:nvPr/>
        </p:nvSpPr>
        <p:spPr>
          <a:xfrm>
            <a:off x="1524001" y="4257666"/>
            <a:ext cx="533400" cy="314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C77E45-BE81-4E64-A750-DC1110BF8915}"/>
              </a:ext>
            </a:extLst>
          </p:cNvPr>
          <p:cNvSpPr/>
          <p:nvPr/>
        </p:nvSpPr>
        <p:spPr>
          <a:xfrm>
            <a:off x="1524001" y="3952866"/>
            <a:ext cx="533400" cy="304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null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5C1F18-A257-4FA3-9F7E-ED8D9C4590E7}"/>
              </a:ext>
            </a:extLst>
          </p:cNvPr>
          <p:cNvSpPr/>
          <p:nvPr/>
        </p:nvSpPr>
        <p:spPr>
          <a:xfrm>
            <a:off x="1524001" y="4571978"/>
            <a:ext cx="533400" cy="3047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null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FC9BAB-0F3B-41E5-8C91-A2B95295B338}"/>
              </a:ext>
            </a:extLst>
          </p:cNvPr>
          <p:cNvSpPr/>
          <p:nvPr/>
        </p:nvSpPr>
        <p:spPr>
          <a:xfrm>
            <a:off x="1524001" y="4876764"/>
            <a:ext cx="533400" cy="3047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null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EA31DD-0D2F-4247-AA06-1D0F958311FC}"/>
              </a:ext>
            </a:extLst>
          </p:cNvPr>
          <p:cNvSpPr/>
          <p:nvPr/>
        </p:nvSpPr>
        <p:spPr>
          <a:xfrm>
            <a:off x="1524001" y="5486282"/>
            <a:ext cx="533400" cy="304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null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A9D04E-2D68-4CEC-986B-8123701BFBC5}"/>
              </a:ext>
            </a:extLst>
          </p:cNvPr>
          <p:cNvSpPr/>
          <p:nvPr/>
        </p:nvSpPr>
        <p:spPr>
          <a:xfrm>
            <a:off x="1524001" y="5791178"/>
            <a:ext cx="533400" cy="304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null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E15903-59EA-41A3-9672-2557F6C6E338}"/>
              </a:ext>
            </a:extLst>
          </p:cNvPr>
          <p:cNvSpPr/>
          <p:nvPr/>
        </p:nvSpPr>
        <p:spPr>
          <a:xfrm>
            <a:off x="1524001" y="5181440"/>
            <a:ext cx="533400" cy="304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null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C07982-1A17-408D-AA12-A4A70CA6B777}"/>
              </a:ext>
            </a:extLst>
          </p:cNvPr>
          <p:cNvSpPr/>
          <p:nvPr/>
        </p:nvSpPr>
        <p:spPr>
          <a:xfrm>
            <a:off x="1524001" y="6095840"/>
            <a:ext cx="533400" cy="3144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078E2F-1763-48DF-AB36-985AED53849B}"/>
              </a:ext>
            </a:extLst>
          </p:cNvPr>
          <p:cNvSpPr/>
          <p:nvPr/>
        </p:nvSpPr>
        <p:spPr>
          <a:xfrm>
            <a:off x="2895600" y="5334000"/>
            <a:ext cx="3352800" cy="9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Using 2i+1/2i+2 rule to put nodes in an array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EF734DA-B699-4C78-A56D-3D6BCCD0BCF6}"/>
              </a:ext>
            </a:extLst>
          </p:cNvPr>
          <p:cNvSpPr/>
          <p:nvPr/>
        </p:nvSpPr>
        <p:spPr>
          <a:xfrm>
            <a:off x="4800600" y="1594644"/>
            <a:ext cx="658411" cy="5254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6F811B-05D2-4B0E-95DB-6945E7E91285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3962400" y="2043154"/>
            <a:ext cx="934622" cy="547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01CF5A-C690-4493-A60E-88E134E42DA9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5362589" y="2043154"/>
            <a:ext cx="934622" cy="547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E00A3A3-744D-4D72-B286-A45B28398057}"/>
              </a:ext>
            </a:extLst>
          </p:cNvPr>
          <p:cNvSpPr/>
          <p:nvPr/>
        </p:nvSpPr>
        <p:spPr>
          <a:xfrm>
            <a:off x="3548056" y="2623261"/>
            <a:ext cx="685800" cy="474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6F5FFB-ED46-4596-AFD6-9C55E4E7763D}"/>
              </a:ext>
            </a:extLst>
          </p:cNvPr>
          <p:cNvSpPr/>
          <p:nvPr/>
        </p:nvSpPr>
        <p:spPr>
          <a:xfrm>
            <a:off x="6096000" y="2590800"/>
            <a:ext cx="657211" cy="4485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3F924E-DBB2-43A0-AD8E-EA2CA5A4C553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3339263" y="3028603"/>
            <a:ext cx="309226" cy="400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78956C-5381-4B73-AB8F-7F89D154ED40}"/>
              </a:ext>
            </a:extLst>
          </p:cNvPr>
          <p:cNvCxnSpPr>
            <a:cxnSpLocks/>
            <a:stCxn id="10" idx="5"/>
            <a:endCxn id="21" idx="0"/>
          </p:cNvCxnSpPr>
          <p:nvPr/>
        </p:nvCxnSpPr>
        <p:spPr>
          <a:xfrm>
            <a:off x="4133423" y="3028603"/>
            <a:ext cx="342900" cy="400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3382A7-9590-4683-A9A5-5F3E3251E93A}"/>
              </a:ext>
            </a:extLst>
          </p:cNvPr>
          <p:cNvCxnSpPr/>
          <p:nvPr/>
        </p:nvCxnSpPr>
        <p:spPr>
          <a:xfrm flipH="1">
            <a:off x="5867400" y="3028603"/>
            <a:ext cx="429811" cy="400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12420F5-8770-469B-8225-E8908DA58CED}"/>
              </a:ext>
            </a:extLst>
          </p:cNvPr>
          <p:cNvSpPr/>
          <p:nvPr/>
        </p:nvSpPr>
        <p:spPr>
          <a:xfrm>
            <a:off x="2994699" y="3429000"/>
            <a:ext cx="685800" cy="474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0C9CA1-BDE8-4A76-9E68-FDB2CEEC3F9E}"/>
              </a:ext>
            </a:extLst>
          </p:cNvPr>
          <p:cNvSpPr/>
          <p:nvPr/>
        </p:nvSpPr>
        <p:spPr>
          <a:xfrm>
            <a:off x="4133423" y="3428689"/>
            <a:ext cx="685800" cy="4748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07FC034-2E70-48A4-900D-CF7771003E5F}"/>
              </a:ext>
            </a:extLst>
          </p:cNvPr>
          <p:cNvSpPr/>
          <p:nvPr/>
        </p:nvSpPr>
        <p:spPr>
          <a:xfrm>
            <a:off x="5466178" y="3410957"/>
            <a:ext cx="744122" cy="4748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9590215-2A15-43F9-92D8-1D0987D228A9}"/>
              </a:ext>
            </a:extLst>
          </p:cNvPr>
          <p:cNvCxnSpPr>
            <a:stCxn id="20" idx="3"/>
          </p:cNvCxnSpPr>
          <p:nvPr/>
        </p:nvCxnSpPr>
        <p:spPr>
          <a:xfrm flipH="1">
            <a:off x="2819400" y="3834342"/>
            <a:ext cx="275732" cy="46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7DE9FE-8C71-4744-9A1C-A7F3069CB55A}"/>
              </a:ext>
            </a:extLst>
          </p:cNvPr>
          <p:cNvCxnSpPr>
            <a:stCxn id="20" idx="5"/>
          </p:cNvCxnSpPr>
          <p:nvPr/>
        </p:nvCxnSpPr>
        <p:spPr>
          <a:xfrm>
            <a:off x="3580066" y="3834342"/>
            <a:ext cx="286044" cy="46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BA6AB3-ABFF-4076-9840-B9A232133847}"/>
              </a:ext>
            </a:extLst>
          </p:cNvPr>
          <p:cNvCxnSpPr>
            <a:stCxn id="21" idx="5"/>
          </p:cNvCxnSpPr>
          <p:nvPr/>
        </p:nvCxnSpPr>
        <p:spPr>
          <a:xfrm>
            <a:off x="4718790" y="3834032"/>
            <a:ext cx="280888" cy="46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9D720FD-C05B-4FF6-B3E2-1A66684C2A1E}"/>
              </a:ext>
            </a:extLst>
          </p:cNvPr>
          <p:cNvCxnSpPr>
            <a:cxnSpLocks/>
            <a:stCxn id="23" idx="5"/>
            <a:endCxn id="5157" idx="0"/>
          </p:cNvCxnSpPr>
          <p:nvPr/>
        </p:nvCxnSpPr>
        <p:spPr>
          <a:xfrm>
            <a:off x="6101326" y="3816300"/>
            <a:ext cx="267212" cy="45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52" name="Oval 5151">
            <a:extLst>
              <a:ext uri="{FF2B5EF4-FFF2-40B4-BE49-F238E27FC236}">
                <a16:creationId xmlns:a16="http://schemas.microsoft.com/office/drawing/2014/main" id="{D1B2BF81-A7C4-44D3-9BA2-C5280451B7DA}"/>
              </a:ext>
            </a:extLst>
          </p:cNvPr>
          <p:cNvSpPr/>
          <p:nvPr/>
        </p:nvSpPr>
        <p:spPr>
          <a:xfrm>
            <a:off x="2424705" y="4309230"/>
            <a:ext cx="685800" cy="4646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5153" name="Oval 5152">
            <a:extLst>
              <a:ext uri="{FF2B5EF4-FFF2-40B4-BE49-F238E27FC236}">
                <a16:creationId xmlns:a16="http://schemas.microsoft.com/office/drawing/2014/main" id="{C60902B8-7AD9-419B-8A28-B56CDBBA51CF}"/>
              </a:ext>
            </a:extLst>
          </p:cNvPr>
          <p:cNvSpPr/>
          <p:nvPr/>
        </p:nvSpPr>
        <p:spPr>
          <a:xfrm>
            <a:off x="3509289" y="4317875"/>
            <a:ext cx="763334" cy="4646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5154" name="Oval 5153">
            <a:extLst>
              <a:ext uri="{FF2B5EF4-FFF2-40B4-BE49-F238E27FC236}">
                <a16:creationId xmlns:a16="http://schemas.microsoft.com/office/drawing/2014/main" id="{1D9BD8CE-9179-49AE-B448-AF623547C4B7}"/>
              </a:ext>
            </a:extLst>
          </p:cNvPr>
          <p:cNvSpPr/>
          <p:nvPr/>
        </p:nvSpPr>
        <p:spPr>
          <a:xfrm>
            <a:off x="4646522" y="4308920"/>
            <a:ext cx="747388" cy="4650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57" name="Oval 5156">
            <a:extLst>
              <a:ext uri="{FF2B5EF4-FFF2-40B4-BE49-F238E27FC236}">
                <a16:creationId xmlns:a16="http://schemas.microsoft.com/office/drawing/2014/main" id="{2103536B-428F-413A-88FB-485C9A91CEA2}"/>
              </a:ext>
            </a:extLst>
          </p:cNvPr>
          <p:cNvSpPr/>
          <p:nvPr/>
        </p:nvSpPr>
        <p:spPr>
          <a:xfrm>
            <a:off x="5994844" y="4268200"/>
            <a:ext cx="747388" cy="4748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5173" name="Rectangle 5172">
            <a:extLst>
              <a:ext uri="{FF2B5EF4-FFF2-40B4-BE49-F238E27FC236}">
                <a16:creationId xmlns:a16="http://schemas.microsoft.com/office/drawing/2014/main" id="{C600962E-7B58-433D-BDDA-1C17022BB20F}"/>
              </a:ext>
            </a:extLst>
          </p:cNvPr>
          <p:cNvSpPr/>
          <p:nvPr/>
        </p:nvSpPr>
        <p:spPr>
          <a:xfrm>
            <a:off x="3680499" y="5105400"/>
            <a:ext cx="3558501" cy="7620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Using 2i+1/2i+2 rule to put an array into a binary tree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603</Words>
  <Application>Microsoft Office PowerPoint</Application>
  <PresentationFormat>On-screen Show (4:3)</PresentationFormat>
  <Paragraphs>145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KIENDREBEOGO Auguste B. R.</cp:lastModifiedBy>
  <cp:revision>29</cp:revision>
  <cp:lastPrinted>2016-04-12T17:35:20Z</cp:lastPrinted>
  <dcterms:created xsi:type="dcterms:W3CDTF">2006-11-01T05:42:40Z</dcterms:created>
  <dcterms:modified xsi:type="dcterms:W3CDTF">2021-03-24T15:50:49Z</dcterms:modified>
</cp:coreProperties>
</file>