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21"/>
  </p:notesMasterIdLst>
  <p:sldIdLst>
    <p:sldId id="2030" r:id="rId2"/>
    <p:sldId id="2037" r:id="rId3"/>
    <p:sldId id="2040" r:id="rId4"/>
    <p:sldId id="2039" r:id="rId5"/>
    <p:sldId id="2041" r:id="rId6"/>
    <p:sldId id="2042" r:id="rId7"/>
    <p:sldId id="2043" r:id="rId8"/>
    <p:sldId id="2044" r:id="rId9"/>
    <p:sldId id="2045" r:id="rId10"/>
    <p:sldId id="2046" r:id="rId11"/>
    <p:sldId id="2047" r:id="rId12"/>
    <p:sldId id="2050" r:id="rId13"/>
    <p:sldId id="2048" r:id="rId14"/>
    <p:sldId id="2049" r:id="rId15"/>
    <p:sldId id="2051" r:id="rId16"/>
    <p:sldId id="2052" r:id="rId17"/>
    <p:sldId id="2053" r:id="rId18"/>
    <p:sldId id="2054" r:id="rId19"/>
    <p:sldId id="2026" r:id="rId20"/>
  </p:sldIdLst>
  <p:sldSz cx="9144000" cy="5143500" type="screen16x9"/>
  <p:notesSz cx="6858000" cy="9144000"/>
  <p:defaultTex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cmAuthor id="2" name="Microsoft Office User" initials="Office [2]" lastIdx="1" clrIdx="1"/>
  <p:cmAuthor id="3" name="Augustin KPALOU" initials="AK" lastIdx="2" clrIdx="2">
    <p:extLst>
      <p:ext uri="{19B8F6BF-5375-455C-9EA6-DF929625EA0E}">
        <p15:presenceInfo xmlns:p15="http://schemas.microsoft.com/office/powerpoint/2012/main" userId="Augustin KPAL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B43A3"/>
    <a:srgbClr val="020006"/>
    <a:srgbClr val="000000"/>
    <a:srgbClr val="3B1F4D"/>
    <a:srgbClr val="00B8DB"/>
    <a:srgbClr val="EC72A5"/>
    <a:srgbClr val="2D1E42"/>
    <a:srgbClr val="583F52"/>
    <a:srgbClr val="4AEDDE"/>
    <a:srgbClr val="FA5C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5455" autoAdjust="0"/>
  </p:normalViewPr>
  <p:slideViewPr>
    <p:cSldViewPr snapToGrid="0" snapToObjects="1">
      <p:cViewPr varScale="1">
        <p:scale>
          <a:sx n="104" d="100"/>
          <a:sy n="104" d="100"/>
        </p:scale>
        <p:origin x="120" y="378"/>
      </p:cViewPr>
      <p:guideLst/>
    </p:cSldViewPr>
  </p:slideViewPr>
  <p:notesTextViewPr>
    <p:cViewPr>
      <p:scale>
        <a:sx n="100" d="100"/>
        <a:sy n="100" d="100"/>
      </p:scale>
      <p:origin x="0" y="0"/>
    </p:cViewPr>
  </p:notesTextViewPr>
  <p:sorterViewPr>
    <p:cViewPr>
      <p:scale>
        <a:sx n="148" d="100"/>
        <a:sy n="148"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10/12/2020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‹N°›</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342831" rtl="0" eaLnBrk="1" latinLnBrk="0" hangingPunct="1">
      <a:defRPr sz="900" kern="1200">
        <a:solidFill>
          <a:schemeClr val="tx1"/>
        </a:solidFill>
        <a:latin typeface="Calibri Light"/>
        <a:ea typeface="+mn-ea"/>
        <a:cs typeface="+mn-cs"/>
      </a:defRPr>
    </a:lvl1pPr>
    <a:lvl2pPr marL="342831" algn="l" defTabSz="342831" rtl="0" eaLnBrk="1" latinLnBrk="0" hangingPunct="1">
      <a:defRPr sz="900" kern="1200">
        <a:solidFill>
          <a:schemeClr val="tx1"/>
        </a:solidFill>
        <a:latin typeface="Calibri Light"/>
        <a:ea typeface="+mn-ea"/>
        <a:cs typeface="+mn-cs"/>
      </a:defRPr>
    </a:lvl2pPr>
    <a:lvl3pPr marL="685663" algn="l" defTabSz="342831" rtl="0" eaLnBrk="1" latinLnBrk="0" hangingPunct="1">
      <a:defRPr sz="900" kern="1200">
        <a:solidFill>
          <a:schemeClr val="tx1"/>
        </a:solidFill>
        <a:latin typeface="Calibri Light"/>
        <a:ea typeface="+mn-ea"/>
        <a:cs typeface="+mn-cs"/>
      </a:defRPr>
    </a:lvl3pPr>
    <a:lvl4pPr marL="1028494" algn="l" defTabSz="342831" rtl="0" eaLnBrk="1" latinLnBrk="0" hangingPunct="1">
      <a:defRPr sz="900" kern="1200">
        <a:solidFill>
          <a:schemeClr val="tx1"/>
        </a:solidFill>
        <a:latin typeface="Calibri Light"/>
        <a:ea typeface="+mn-ea"/>
        <a:cs typeface="+mn-cs"/>
      </a:defRPr>
    </a:lvl4pPr>
    <a:lvl5pPr marL="1371326" algn="l" defTabSz="342831" rtl="0" eaLnBrk="1" latinLnBrk="0" hangingPunct="1">
      <a:defRPr sz="900" kern="1200">
        <a:solidFill>
          <a:schemeClr val="tx1"/>
        </a:solidFill>
        <a:latin typeface="Calibri Light"/>
        <a:ea typeface="+mn-ea"/>
        <a:cs typeface="+mn-cs"/>
      </a:defRPr>
    </a:lvl5pPr>
    <a:lvl6pPr marL="1714157" algn="l" defTabSz="342831" rtl="0" eaLnBrk="1" latinLnBrk="0" hangingPunct="1">
      <a:defRPr sz="900" kern="1200">
        <a:solidFill>
          <a:schemeClr val="tx1"/>
        </a:solidFill>
        <a:latin typeface="+mn-lt"/>
        <a:ea typeface="+mn-ea"/>
        <a:cs typeface="+mn-cs"/>
      </a:defRPr>
    </a:lvl6pPr>
    <a:lvl7pPr marL="2056989" algn="l" defTabSz="342831" rtl="0" eaLnBrk="1" latinLnBrk="0" hangingPunct="1">
      <a:defRPr sz="900" kern="1200">
        <a:solidFill>
          <a:schemeClr val="tx1"/>
        </a:solidFill>
        <a:latin typeface="+mn-lt"/>
        <a:ea typeface="+mn-ea"/>
        <a:cs typeface="+mn-cs"/>
      </a:defRPr>
    </a:lvl7pPr>
    <a:lvl8pPr marL="2399820" algn="l" defTabSz="342831" rtl="0" eaLnBrk="1" latinLnBrk="0" hangingPunct="1">
      <a:defRPr sz="900" kern="1200">
        <a:solidFill>
          <a:schemeClr val="tx1"/>
        </a:solidFill>
        <a:latin typeface="+mn-lt"/>
        <a:ea typeface="+mn-ea"/>
        <a:cs typeface="+mn-cs"/>
      </a:defRPr>
    </a:lvl8pPr>
    <a:lvl9pPr marL="2742651" algn="l" defTabSz="34283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indent="0" algn="l" defTabSz="342831"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Century Gothic" panose="020B0502020202020204" pitchFamily="34" charset="0"/>
                <a:ea typeface="+mn-ea"/>
                <a:cs typeface="+mn-cs"/>
              </a:rPr>
              <a:t>Cher membre du jury, monsieur le président du jury, monsieur l’informaticien, monsieur le maitre de stage, monsieur le superviseur, très cher parents et amis, cher invité, soyez les bienvenus à cette présentation qui marque la fin de ma formation à Institut africain d’informatique. </a:t>
            </a:r>
          </a:p>
          <a:p>
            <a:endParaRPr lang="en-US" altLang="en-US" sz="1200" dirty="0">
              <a:latin typeface="Century Gothic" panose="020B0502020202020204" pitchFamily="34" charset="0"/>
            </a:endParaRPr>
          </a:p>
        </p:txBody>
      </p:sp>
    </p:spTree>
    <p:extLst>
      <p:ext uri="{BB962C8B-B14F-4D97-AF65-F5344CB8AC3E}">
        <p14:creationId xmlns:p14="http://schemas.microsoft.com/office/powerpoint/2010/main" val="34996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Century Gothic" panose="020B0502020202020204" pitchFamily="34" charset="0"/>
                <a:ea typeface="+mn-ea"/>
                <a:cs typeface="+mn-cs"/>
              </a:rPr>
              <a:t>Je réponds au nom de KPALOU Afeidé Augustin, je suis étudiant en 3eme années d’informatique option administration systèmes et réseaux.</a:t>
            </a:r>
          </a:p>
          <a:p>
            <a:r>
              <a:rPr lang="fr-FR" sz="1200" kern="1200" dirty="0">
                <a:solidFill>
                  <a:schemeClr val="tx1"/>
                </a:solidFill>
                <a:effectLst/>
                <a:latin typeface="Century Gothic" panose="020B0502020202020204" pitchFamily="34" charset="0"/>
                <a:ea typeface="+mn-ea"/>
                <a:cs typeface="+mn-cs"/>
              </a:rPr>
              <a:t>. Et Comme il est de coutume à IAI-TOGO, tout étudiant en fin de formation à le devoir de faire un stage pratique attestant de son ingéniosité dans le domaine de l’informatique et des nouvelles technologies de l’information. C’est dans cette perceptive, que nous avons effectué ce stage de fin de formation au sien de la société CERGI Sa. Sous le Thème « Optimisation de l’architecture cloud computing de CERGI SA ». Sous la supervision de M. TETE et Sous les ailes de monsieur NONDOH. </a:t>
            </a:r>
          </a:p>
          <a:p>
            <a:endParaRPr lang="fr-FR" sz="1200" dirty="0">
              <a:latin typeface="Century Gothic" panose="020B0502020202020204" pitchFamily="34" charset="0"/>
            </a:endParaRPr>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64397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342831"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Century Gothic" panose="020B0502020202020204" pitchFamily="34" charset="0"/>
                <a:ea typeface="+mn-ea"/>
                <a:cs typeface="+mn-cs"/>
              </a:rPr>
              <a:t>Ce rapport va se subdiviser en 7 parties : Une Introduction ; Une présentation brève   de CERGI SA et de son secteur d’activité. Une étude de l’existant au sien de la société CERGI ; Un critique porté sur cet existant, aboutissant à une problématique ; la pose des objectifs à atteindre et des approches de solutions et en choisir une. Une conclusion pour finir.</a:t>
            </a:r>
          </a:p>
          <a:p>
            <a:pPr marL="0" indent="0">
              <a:buFontTx/>
              <a:buNone/>
            </a:pPr>
            <a:endParaRPr lang="fr-FR" sz="1200" dirty="0">
              <a:latin typeface="Century Gothic" panose="020B0502020202020204" pitchFamily="34" charset="0"/>
            </a:endParaRPr>
          </a:p>
        </p:txBody>
      </p:sp>
      <p:sp>
        <p:nvSpPr>
          <p:cNvPr id="4" name="Espace réservé du numéro de diapositive 3"/>
          <p:cNvSpPr>
            <a:spLocks noGrp="1"/>
          </p:cNvSpPr>
          <p:nvPr>
            <p:ph type="sldNum" sz="quarter" idx="10"/>
          </p:nvPr>
        </p:nvSpPr>
        <p:spPr/>
        <p:txBody>
          <a:bodyPr/>
          <a:lstStyle/>
          <a:p>
            <a:fld id="{69575175-2F0E-46DD-94FE-A9A967DB7655}" type="slidenum">
              <a:rPr lang="fr-FR" smtClean="0"/>
              <a:t>3</a:t>
            </a:fld>
            <a:endParaRPr lang="fr-FR"/>
          </a:p>
        </p:txBody>
      </p:sp>
    </p:spTree>
    <p:extLst>
      <p:ext uri="{BB962C8B-B14F-4D97-AF65-F5344CB8AC3E}">
        <p14:creationId xmlns:p14="http://schemas.microsoft.com/office/powerpoint/2010/main" val="395391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900" kern="1200" dirty="0">
                <a:solidFill>
                  <a:schemeClr val="tx1"/>
                </a:solidFill>
                <a:effectLst/>
                <a:latin typeface="Calibri Light"/>
                <a:ea typeface="+mn-ea"/>
                <a:cs typeface="+mn-cs"/>
              </a:rPr>
              <a:t>Le début du 21éme siècle fut marqué est marqué par l’apparition des Datacenter (les centre de données). Un Datacenter un ensemble ressources informatique servant de système d’information pour une firme une université ou tout simplement une entreprise. Avec le temps le terme Cloud computing est apparu fessant référence à plutôt un ensemble de ressources informatique repartis sur éventuellement plusieurs zones   et appartenant à une ou une multitude d’entreprise. Cependant l’accès à ces ressources est règlementé par un Fournisseur appelé FOURNISSEUR DE SERVICE CLOUD.</a:t>
            </a:r>
          </a:p>
          <a:p>
            <a:r>
              <a:rPr lang="fr-FR" sz="900" kern="1200" dirty="0">
                <a:solidFill>
                  <a:schemeClr val="tx1"/>
                </a:solidFill>
                <a:effectLst/>
                <a:latin typeface="Calibri Ligh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48873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44001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9144000" cy="5143500"/>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544CC-4CCB-4EF0-B8A2-8C7AFC745F75}" type="datetime2">
              <a:rPr lang="fr-FR" smtClean="0"/>
              <a:t>lundi 12 octobre 2020</a:t>
            </a:fld>
            <a:endParaRPr lang="fr-FR"/>
          </a:p>
        </p:txBody>
      </p:sp>
      <p:sp>
        <p:nvSpPr>
          <p:cNvPr id="3" name="Footer Placeholder 2"/>
          <p:cNvSpPr>
            <a:spLocks noGrp="1"/>
          </p:cNvSpPr>
          <p:nvPr>
            <p:ph type="ftr" sz="quarter" idx="11"/>
          </p:nvPr>
        </p:nvSpPr>
        <p:spPr/>
        <p:txBody>
          <a:bodyPr/>
          <a:lstStyle/>
          <a:p>
            <a:r>
              <a:rPr lang="fr-FR"/>
              <a:t>Année Universitaire 2017 - 2018</a:t>
            </a:r>
          </a:p>
        </p:txBody>
      </p:sp>
      <p:sp>
        <p:nvSpPr>
          <p:cNvPr id="4" name="Slide Number Placeholder 3"/>
          <p:cNvSpPr>
            <a:spLocks noGrp="1"/>
          </p:cNvSpPr>
          <p:nvPr>
            <p:ph type="sldNum" sz="quarter" idx="12"/>
          </p:nvPr>
        </p:nvSpPr>
        <p:spPr/>
        <p:txBody>
          <a:bodyPr/>
          <a:lstStyle/>
          <a:p>
            <a:fld id="{BEC0DC7C-F2BB-442F-966A-5FC56129C849}" type="slidenum">
              <a:rPr lang="fr-FR" smtClean="0"/>
              <a:t>‹N°›</a:t>
            </a:fld>
            <a:endParaRPr lang="fr-FR"/>
          </a:p>
        </p:txBody>
      </p:sp>
    </p:spTree>
    <p:extLst>
      <p:ext uri="{BB962C8B-B14F-4D97-AF65-F5344CB8AC3E}">
        <p14:creationId xmlns:p14="http://schemas.microsoft.com/office/powerpoint/2010/main" val="19103118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1536333928"/>
      </p:ext>
    </p:extLst>
  </p:cSld>
  <p:clrMap bg1="lt1" tx1="dk1" bg2="lt2" tx2="dk2" accent1="accent1" accent2="accent2" accent3="accent3" accent4="accent4" accent5="accent5" accent6="accent6" hlink="hlink" folHlink="folHlink"/>
  <p:sldLayoutIdLst>
    <p:sldLayoutId id="2147483973" r:id="rId1"/>
    <p:sldLayoutId id="2147483953" r:id="rId2"/>
    <p:sldLayoutId id="2147483974"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0.emf"/><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9.emf"/><Relationship Id="rId3" Type="http://schemas.openxmlformats.org/officeDocument/2006/relationships/tags" Target="../tags/tag60.xml"/><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slideLayout" Target="../slideLayouts/slideLayout2.xml"/><Relationship Id="rId9" Type="http://schemas.openxmlformats.org/officeDocument/2006/relationships/image" Target="../media/image25.emf"/></Relationships>
</file>

<file path=ppt/slides/_rels/slide1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notesSlide" Target="../notesSlides/notesSlide3.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6.xml"/><Relationship Id="rId7" Type="http://schemas.openxmlformats.org/officeDocument/2006/relationships/image" Target="../media/image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39.xml"/><Relationship Id="rId7" Type="http://schemas.openxmlformats.org/officeDocument/2006/relationships/image" Target="../media/image11.emf"/><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slideLayout" Target="../slideLayouts/slideLayout2.xml"/><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45.xml"/><Relationship Id="rId7" Type="http://schemas.openxmlformats.org/officeDocument/2006/relationships/image" Target="../media/image16.emf"/><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5.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slideLayout" Target="../slideLayouts/slideLayout2.xml"/><Relationship Id="rId9"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t="7824" b="7824"/>
          <a:stretch>
            <a:fillRect/>
          </a:stretch>
        </p:blipFill>
        <p:spPr/>
      </p:pic>
      <p:sp>
        <p:nvSpPr>
          <p:cNvPr id="4" name="Rectangle 3"/>
          <p:cNvSpPr/>
          <p:nvPr/>
        </p:nvSpPr>
        <p:spPr>
          <a:xfrm>
            <a:off x="0" y="0"/>
            <a:ext cx="9144000" cy="5143500"/>
          </a:xfrm>
          <a:prstGeom prst="rect">
            <a:avLst/>
          </a:prstGeom>
          <a:gradFill flip="none" rotWithShape="1">
            <a:gsLst>
              <a:gs pos="0">
                <a:schemeClr val="accent5">
                  <a:lumMod val="98000"/>
                  <a:lumOff val="2000"/>
                  <a:alpha val="90000"/>
                </a:schemeClr>
              </a:gs>
              <a:gs pos="100000">
                <a:schemeClr val="accent3">
                  <a:alpha val="9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280" y="164865"/>
            <a:ext cx="9097362" cy="3111621"/>
          </a:xfrm>
          <a:prstGeom prst="rect">
            <a:avLst/>
          </a:prstGeom>
          <a:noFill/>
        </p:spPr>
        <p:txBody>
          <a:bodyPr wrap="square" bIns="109728" rtlCol="0">
            <a:spAutoFit/>
          </a:bodyPr>
          <a:lstStyle/>
          <a:p>
            <a:pPr algn="ctr">
              <a:lnSpc>
                <a:spcPct val="200000"/>
              </a:lnSpc>
            </a:pPr>
            <a:r>
              <a:rPr lang="en" sz="4800" dirty="0">
                <a:solidFill>
                  <a:schemeClr val="tx2"/>
                </a:solidFill>
                <a:latin typeface="Century Gothic" panose="020B0502020202020204" pitchFamily="34" charset="0"/>
              </a:rPr>
              <a:t>BONJOUR A TOUTES ET A TOUS</a:t>
            </a:r>
            <a:br>
              <a:rPr lang="en" sz="4800" dirty="0">
                <a:solidFill>
                  <a:schemeClr val="tx2"/>
                </a:solidFill>
                <a:latin typeface="Century Gothic" panose="020B0502020202020204" pitchFamily="34" charset="0"/>
              </a:rPr>
            </a:br>
            <a:r>
              <a:rPr lang="en" sz="4800" dirty="0">
                <a:solidFill>
                  <a:schemeClr val="tx2"/>
                </a:solidFill>
                <a:latin typeface="Century Gothic" panose="020B0502020202020204" pitchFamily="34" charset="0"/>
              </a:rPr>
              <a:t>SOYEZ LES BIENVENUS </a:t>
            </a:r>
            <a:endParaRPr lang="en-US" sz="4800" b="1" spc="113" dirty="0">
              <a:solidFill>
                <a:schemeClr val="tx2"/>
              </a:solidFill>
              <a:latin typeface="Century Gothic" panose="020B0502020202020204" pitchFamily="34" charset="0"/>
              <a:ea typeface="Montserrat Bold" charset="0"/>
              <a:cs typeface="Montserrat Bold" charset="0"/>
            </a:endParaRPr>
          </a:p>
        </p:txBody>
      </p:sp>
    </p:spTree>
    <p:extLst>
      <p:ext uri="{BB962C8B-B14F-4D97-AF65-F5344CB8AC3E}">
        <p14:creationId xmlns:p14="http://schemas.microsoft.com/office/powerpoint/2010/main" val="21441823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651703" y="233631"/>
            <a:ext cx="4021468" cy="446156"/>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6"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7</a:t>
            </a:r>
            <a:endParaRPr lang="fr-FR" dirty="0">
              <a:solidFill>
                <a:schemeClr val="bg1"/>
              </a:solidFill>
              <a:latin typeface="Nyala" panose="02000504070300020003" pitchFamily="2" charset="0"/>
            </a:endParaRPr>
          </a:p>
        </p:txBody>
      </p:sp>
      <p:sp>
        <p:nvSpPr>
          <p:cNvPr id="7" name="Rectangle 6"/>
          <p:cNvSpPr/>
          <p:nvPr/>
        </p:nvSpPr>
        <p:spPr>
          <a:xfrm>
            <a:off x="66675" y="919253"/>
            <a:ext cx="4941456"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Première solution </a:t>
            </a:r>
            <a:r>
              <a:rPr lang="fr-FR" sz="1200" b="1" dirty="0" smtClean="0">
                <a:solidFill>
                  <a:schemeClr val="tx2"/>
                </a:solidFill>
                <a:latin typeface="Century Gothic" panose="020B0502020202020204" pitchFamily="34" charset="0"/>
              </a:rPr>
              <a:t>: </a:t>
            </a:r>
            <a:r>
              <a:rPr lang="fr-FR" sz="1200" b="1" dirty="0">
                <a:solidFill>
                  <a:schemeClr val="tx2"/>
                </a:solidFill>
                <a:latin typeface="Century Gothic" panose="020B0502020202020204" pitchFamily="34" charset="0"/>
              </a:rPr>
              <a:t>Mettre en place d’un cloud « On Premise » </a:t>
            </a:r>
          </a:p>
        </p:txBody>
      </p:sp>
      <p:pic>
        <p:nvPicPr>
          <p:cNvPr id="9" name="Image 8"/>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43075" y="1514476"/>
            <a:ext cx="5886449" cy="2990850"/>
          </a:xfrm>
          <a:prstGeom prst="rect">
            <a:avLst/>
          </a:prstGeom>
          <a:noFill/>
          <a:ln>
            <a:noFill/>
          </a:ln>
        </p:spPr>
      </p:pic>
    </p:spTree>
    <p:extLst>
      <p:ext uri="{BB962C8B-B14F-4D97-AF65-F5344CB8AC3E}">
        <p14:creationId xmlns:p14="http://schemas.microsoft.com/office/powerpoint/2010/main" val="142500457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4190342716"/>
              </p:ext>
            </p:extLst>
          </p:nvPr>
        </p:nvGraphicFramePr>
        <p:xfrm>
          <a:off x="1801543" y="1909909"/>
          <a:ext cx="5551756" cy="1976291"/>
        </p:xfrm>
        <a:graphic>
          <a:graphicData uri="http://schemas.openxmlformats.org/drawingml/2006/table">
            <a:tbl>
              <a:tblPr firstRow="1" firstCol="1" bandRow="1">
                <a:tableStyleId>{5C22544A-7EE6-4342-B048-85BDC9FD1C3A}</a:tableStyleId>
              </a:tblPr>
              <a:tblGrid>
                <a:gridCol w="3463030">
                  <a:extLst>
                    <a:ext uri="{9D8B030D-6E8A-4147-A177-3AD203B41FA5}">
                      <a16:colId xmlns:a16="http://schemas.microsoft.com/office/drawing/2014/main" val="1834053336"/>
                    </a:ext>
                  </a:extLst>
                </a:gridCol>
                <a:gridCol w="2088726">
                  <a:extLst>
                    <a:ext uri="{9D8B030D-6E8A-4147-A177-3AD203B41FA5}">
                      <a16:colId xmlns:a16="http://schemas.microsoft.com/office/drawing/2014/main" val="2373803318"/>
                    </a:ext>
                  </a:extLst>
                </a:gridCol>
              </a:tblGrid>
              <a:tr h="754107">
                <a:tc>
                  <a:txBody>
                    <a:bodyPr/>
                    <a:lstStyle/>
                    <a:p>
                      <a:pPr>
                        <a:lnSpc>
                          <a:spcPct val="107000"/>
                        </a:lnSpc>
                        <a:spcAft>
                          <a:spcPts val="0"/>
                        </a:spcAft>
                      </a:pPr>
                      <a:r>
                        <a:rPr lang="fr-FR" sz="1800" dirty="0">
                          <a:effectLst/>
                          <a:latin typeface="Century Gothic" panose="020B0502020202020204" pitchFamily="34" charset="0"/>
                        </a:rPr>
                        <a:t>Désignation</a:t>
                      </a:r>
                    </a:p>
                    <a:p>
                      <a:pPr>
                        <a:lnSpc>
                          <a:spcPct val="107000"/>
                        </a:lnSpc>
                        <a:spcAft>
                          <a:spcPts val="0"/>
                        </a:spcAft>
                      </a:pPr>
                      <a:r>
                        <a:rPr lang="fr-FR" sz="1800" dirty="0">
                          <a:effectLst/>
                          <a:latin typeface="Century Gothic" panose="020B0502020202020204" pitchFamily="34" charset="0"/>
                        </a:rPr>
                        <a:t>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l">
                        <a:lnSpc>
                          <a:spcPct val="107000"/>
                        </a:lnSpc>
                        <a:spcAft>
                          <a:spcPts val="0"/>
                        </a:spcAft>
                      </a:pPr>
                      <a:r>
                        <a:rPr lang="fr-FR" sz="1800" dirty="0" smtClean="0">
                          <a:effectLst/>
                          <a:latin typeface="Century Gothic" panose="020B0502020202020204" pitchFamily="34" charset="0"/>
                        </a:rPr>
                        <a:t>TOTAL (</a:t>
                      </a:r>
                      <a:r>
                        <a:rPr lang="fr-FR" sz="1800" dirty="0">
                          <a:effectLst/>
                          <a:latin typeface="Century Gothic" panose="020B0502020202020204" pitchFamily="34" charset="0"/>
                        </a:rPr>
                        <a:t>XOF</a:t>
                      </a:r>
                      <a:r>
                        <a:rPr lang="fr-FR" sz="1800" dirty="0" smtClean="0">
                          <a:effectLst/>
                          <a:latin typeface="Century Gothic" panose="020B0502020202020204" pitchFamily="34" charset="0"/>
                        </a:rPr>
                        <a:t>)</a:t>
                      </a:r>
                    </a:p>
                    <a:p>
                      <a:pPr algn="r">
                        <a:lnSpc>
                          <a:spcPct val="107000"/>
                        </a:lnSpc>
                        <a:spcAft>
                          <a:spcPts val="0"/>
                        </a:spcAft>
                      </a:pPr>
                      <a:endParaRPr lang="fr-FR"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2687223401"/>
                  </a:ext>
                </a:extLst>
              </a:tr>
              <a:tr h="359723">
                <a:tc>
                  <a:txBody>
                    <a:bodyPr/>
                    <a:lstStyle/>
                    <a:p>
                      <a:pPr>
                        <a:lnSpc>
                          <a:spcPct val="107000"/>
                        </a:lnSpc>
                        <a:spcAft>
                          <a:spcPts val="0"/>
                        </a:spcAft>
                      </a:pPr>
                      <a:r>
                        <a:rPr lang="fr-FR" sz="1800" dirty="0">
                          <a:effectLst/>
                          <a:latin typeface="Century Gothic" panose="020B0502020202020204" pitchFamily="34" charset="0"/>
                        </a:rPr>
                        <a:t>TOTAL HT</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r">
                        <a:lnSpc>
                          <a:spcPct val="107000"/>
                        </a:lnSpc>
                        <a:spcAft>
                          <a:spcPts val="0"/>
                        </a:spcAft>
                      </a:pPr>
                      <a:r>
                        <a:rPr lang="fr-FR" sz="1800" dirty="0">
                          <a:solidFill>
                            <a:schemeClr val="tx2"/>
                          </a:solidFill>
                          <a:effectLst/>
                          <a:latin typeface="Century Gothic" panose="020B0502020202020204" pitchFamily="34" charset="0"/>
                        </a:rPr>
                        <a:t>91 </a:t>
                      </a:r>
                      <a:r>
                        <a:rPr lang="fr-FR" sz="1800" dirty="0" smtClean="0">
                          <a:solidFill>
                            <a:schemeClr val="tx2"/>
                          </a:solidFill>
                          <a:effectLst/>
                          <a:latin typeface="Century Gothic" panose="020B0502020202020204" pitchFamily="34" charset="0"/>
                        </a:rPr>
                        <a:t>.732 .809</a:t>
                      </a:r>
                      <a:endParaRPr lang="fr-FR" sz="18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232989754"/>
                  </a:ext>
                </a:extLst>
              </a:tr>
              <a:tr h="359723">
                <a:tc>
                  <a:txBody>
                    <a:bodyPr/>
                    <a:lstStyle/>
                    <a:p>
                      <a:pPr>
                        <a:lnSpc>
                          <a:spcPct val="107000"/>
                        </a:lnSpc>
                        <a:spcAft>
                          <a:spcPts val="0"/>
                        </a:spcAft>
                      </a:pPr>
                      <a:r>
                        <a:rPr lang="fr-FR" sz="1800" dirty="0">
                          <a:effectLst/>
                          <a:latin typeface="Century Gothic" panose="020B0502020202020204" pitchFamily="34" charset="0"/>
                        </a:rPr>
                        <a:t>TVA</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r">
                        <a:lnSpc>
                          <a:spcPct val="107000"/>
                        </a:lnSpc>
                        <a:spcAft>
                          <a:spcPts val="0"/>
                        </a:spcAft>
                      </a:pPr>
                      <a:r>
                        <a:rPr lang="fr-FR" sz="1800" dirty="0">
                          <a:solidFill>
                            <a:schemeClr val="tx2"/>
                          </a:solidFill>
                          <a:effectLst/>
                          <a:latin typeface="Century Gothic" panose="020B0502020202020204" pitchFamily="34" charset="0"/>
                        </a:rPr>
                        <a:t>16 </a:t>
                      </a:r>
                      <a:r>
                        <a:rPr lang="fr-FR" sz="1800" dirty="0" smtClean="0">
                          <a:solidFill>
                            <a:schemeClr val="tx2"/>
                          </a:solidFill>
                          <a:effectLst/>
                          <a:latin typeface="Century Gothic" panose="020B0502020202020204" pitchFamily="34" charset="0"/>
                        </a:rPr>
                        <a:t>.511 .906</a:t>
                      </a:r>
                      <a:endParaRPr lang="fr-FR" sz="18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3500896966"/>
                  </a:ext>
                </a:extLst>
              </a:tr>
              <a:tr h="502738">
                <a:tc>
                  <a:txBody>
                    <a:bodyPr/>
                    <a:lstStyle/>
                    <a:p>
                      <a:pPr>
                        <a:lnSpc>
                          <a:spcPct val="107000"/>
                        </a:lnSpc>
                        <a:spcAft>
                          <a:spcPts val="0"/>
                        </a:spcAft>
                      </a:pPr>
                      <a:r>
                        <a:rPr lang="fr-FR" sz="1800" dirty="0">
                          <a:effectLst/>
                          <a:latin typeface="Century Gothic" panose="020B0502020202020204" pitchFamily="34" charset="0"/>
                        </a:rPr>
                        <a:t>TOTAL TTC</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tc>
                  <a:txBody>
                    <a:bodyPr/>
                    <a:lstStyle/>
                    <a:p>
                      <a:pPr algn="r">
                        <a:lnSpc>
                          <a:spcPct val="107000"/>
                        </a:lnSpc>
                        <a:spcAft>
                          <a:spcPts val="0"/>
                        </a:spcAft>
                      </a:pPr>
                      <a:r>
                        <a:rPr lang="fr-FR" sz="1800" b="1" dirty="0">
                          <a:solidFill>
                            <a:schemeClr val="tx2"/>
                          </a:solidFill>
                          <a:effectLst/>
                          <a:latin typeface="Century Gothic" panose="020B0502020202020204" pitchFamily="34" charset="0"/>
                        </a:rPr>
                        <a:t>108 </a:t>
                      </a:r>
                      <a:r>
                        <a:rPr lang="fr-FR" sz="1800" b="1" dirty="0" smtClean="0">
                          <a:solidFill>
                            <a:schemeClr val="tx2"/>
                          </a:solidFill>
                          <a:effectLst/>
                          <a:latin typeface="Century Gothic" panose="020B0502020202020204" pitchFamily="34" charset="0"/>
                        </a:rPr>
                        <a:t>.244 .714</a:t>
                      </a:r>
                      <a:endParaRPr lang="fr-FR" sz="1800" b="1"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5725" marR="35725" marT="0" marB="0"/>
                </a:tc>
                <a:extLst>
                  <a:ext uri="{0D108BD9-81ED-4DB2-BD59-A6C34878D82A}">
                    <a16:rowId xmlns:a16="http://schemas.microsoft.com/office/drawing/2014/main" val="317737970"/>
                  </a:ext>
                </a:extLst>
              </a:tr>
            </a:tbl>
          </a:graphicData>
        </a:graphic>
      </p:graphicFrame>
      <p:sp>
        <p:nvSpPr>
          <p:cNvPr id="10"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7</a:t>
            </a:r>
            <a:endParaRPr lang="fr-FR" dirty="0">
              <a:solidFill>
                <a:schemeClr val="bg1"/>
              </a:solidFill>
              <a:latin typeface="Nyala" panose="02000504070300020003" pitchFamily="2" charset="0"/>
            </a:endParaRPr>
          </a:p>
        </p:txBody>
      </p:sp>
      <p:sp>
        <p:nvSpPr>
          <p:cNvPr id="11" name="ZoneTexte 10"/>
          <p:cNvSpPr txBox="1"/>
          <p:nvPr/>
        </p:nvSpPr>
        <p:spPr>
          <a:xfrm>
            <a:off x="2572738" y="1075950"/>
            <a:ext cx="4009366" cy="400110"/>
          </a:xfrm>
          <a:prstGeom prst="rect">
            <a:avLst/>
          </a:prstGeom>
          <a:noFill/>
        </p:spPr>
        <p:txBody>
          <a:bodyPr wrap="square" rtlCol="0">
            <a:spAutoFit/>
          </a:bodyPr>
          <a:lstStyle/>
          <a:p>
            <a:pPr algn="ctr"/>
            <a:r>
              <a:rPr lang="fr-FR" sz="2000" b="1" dirty="0" smtClean="0">
                <a:solidFill>
                  <a:schemeClr val="tx2"/>
                </a:solidFill>
                <a:latin typeface="Century Gothic" panose="020B0502020202020204" pitchFamily="34" charset="0"/>
              </a:rPr>
              <a:t>Evaluation financière (</a:t>
            </a:r>
            <a:r>
              <a:rPr lang="fr-FR" sz="2000" dirty="0" smtClean="0">
                <a:solidFill>
                  <a:schemeClr val="tx2"/>
                </a:solidFill>
                <a:latin typeface="Century Gothic" panose="020B0502020202020204" pitchFamily="34" charset="0"/>
              </a:rPr>
              <a:t>FCFA</a:t>
            </a:r>
            <a:r>
              <a:rPr lang="fr-FR" sz="2000" b="1" dirty="0" smtClean="0">
                <a:solidFill>
                  <a:schemeClr val="tx2"/>
                </a:solidFill>
                <a:latin typeface="Century Gothic" panose="020B0502020202020204" pitchFamily="34" charset="0"/>
              </a:rPr>
              <a:t>)</a:t>
            </a:r>
            <a:endParaRPr lang="fr-FR" sz="2000" b="1" dirty="0">
              <a:solidFill>
                <a:schemeClr val="tx2"/>
              </a:solidFill>
              <a:latin typeface="Century Gothic" panose="020B0502020202020204" pitchFamily="34" charset="0"/>
            </a:endParaRPr>
          </a:p>
        </p:txBody>
      </p:sp>
      <p:grpSp>
        <p:nvGrpSpPr>
          <p:cNvPr id="12" name="Groupe 11"/>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13" name="Ellipse 12"/>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14" name="Rectangle à coins arrondis 13"/>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15" name="Rectangle 14"/>
          <p:cNvSpPr/>
          <p:nvPr/>
        </p:nvSpPr>
        <p:spPr>
          <a:xfrm>
            <a:off x="242638" y="583047"/>
            <a:ext cx="4941456"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Première solution </a:t>
            </a:r>
            <a:r>
              <a:rPr lang="fr-FR" sz="1200" b="1" dirty="0" smtClean="0">
                <a:solidFill>
                  <a:schemeClr val="tx2"/>
                </a:solidFill>
                <a:latin typeface="Century Gothic" panose="020B0502020202020204" pitchFamily="34" charset="0"/>
              </a:rPr>
              <a:t>: </a:t>
            </a:r>
            <a:r>
              <a:rPr lang="fr-FR" sz="1200" b="1" dirty="0">
                <a:solidFill>
                  <a:schemeClr val="tx2"/>
                </a:solidFill>
                <a:latin typeface="Century Gothic" panose="020B0502020202020204" pitchFamily="34" charset="0"/>
              </a:rPr>
              <a:t>Mettre en place d’un cloud « On Premise » </a:t>
            </a:r>
          </a:p>
        </p:txBody>
      </p:sp>
    </p:spTree>
    <p:extLst>
      <p:ext uri="{BB962C8B-B14F-4D97-AF65-F5344CB8AC3E}">
        <p14:creationId xmlns:p14="http://schemas.microsoft.com/office/powerpoint/2010/main" val="205552979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9" name="Rectangle 8"/>
          <p:cNvSpPr/>
          <p:nvPr/>
        </p:nvSpPr>
        <p:spPr>
          <a:xfrm>
            <a:off x="242638" y="583047"/>
            <a:ext cx="4941456"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Première solution </a:t>
            </a:r>
            <a:r>
              <a:rPr lang="fr-FR" sz="1200" b="1" dirty="0" smtClean="0">
                <a:solidFill>
                  <a:schemeClr val="tx2"/>
                </a:solidFill>
                <a:latin typeface="Century Gothic" panose="020B0502020202020204" pitchFamily="34" charset="0"/>
              </a:rPr>
              <a:t>: </a:t>
            </a:r>
            <a:r>
              <a:rPr lang="fr-FR" sz="1200" b="1" dirty="0">
                <a:solidFill>
                  <a:schemeClr val="tx2"/>
                </a:solidFill>
                <a:latin typeface="Century Gothic" panose="020B0502020202020204" pitchFamily="34" charset="0"/>
              </a:rPr>
              <a:t>Mettre en place d’un cloud « On Premise » </a:t>
            </a:r>
          </a:p>
        </p:txBody>
      </p:sp>
      <p:sp>
        <p:nvSpPr>
          <p:cNvPr id="10" name="ZoneTexte 9"/>
          <p:cNvSpPr txBox="1"/>
          <p:nvPr/>
        </p:nvSpPr>
        <p:spPr>
          <a:xfrm>
            <a:off x="342900" y="1564226"/>
            <a:ext cx="8204200" cy="2123658"/>
          </a:xfrm>
          <a:prstGeom prst="rect">
            <a:avLst/>
          </a:prstGeom>
          <a:noFill/>
        </p:spPr>
        <p:txBody>
          <a:bodyPr wrap="square" rtlCol="0">
            <a:spAutoFit/>
          </a:bodyPr>
          <a:lstStyle/>
          <a:p>
            <a:pPr algn="ctr">
              <a:lnSpc>
                <a:spcPct val="150000"/>
              </a:lnSpc>
            </a:pPr>
            <a:r>
              <a:rPr lang="fr-FR" sz="2000" dirty="0" smtClean="0">
                <a:solidFill>
                  <a:schemeClr val="tx2"/>
                </a:solidFill>
                <a:latin typeface="Century Gothic" panose="020B0502020202020204" pitchFamily="34" charset="0"/>
              </a:rPr>
              <a:t> AVANTAGES</a:t>
            </a:r>
            <a:endParaRPr lang="fr-FR" sz="1400" dirty="0">
              <a:solidFill>
                <a:schemeClr val="tx2"/>
              </a:solidFill>
              <a:latin typeface="Century Gothic" panose="020B0502020202020204" pitchFamily="34" charset="0"/>
            </a:endParaRPr>
          </a:p>
          <a:p>
            <a:pPr>
              <a:lnSpc>
                <a:spcPct val="150000"/>
              </a:lnSpc>
            </a:pPr>
            <a:endParaRPr lang="fr-FR" sz="1400" dirty="0" smtClean="0">
              <a:solidFill>
                <a:schemeClr val="tx2"/>
              </a:solidFill>
              <a:latin typeface="Century Gothic" panose="020B0502020202020204" pitchFamily="34" charset="0"/>
            </a:endParaRPr>
          </a:p>
          <a:p>
            <a:pPr marL="285750" indent="-285750">
              <a:lnSpc>
                <a:spcPct val="150000"/>
              </a:lnSpc>
              <a:buFont typeface="Wingdings" panose="05000000000000000000" pitchFamily="2" charset="2"/>
              <a:buChar char="§"/>
            </a:pPr>
            <a:r>
              <a:rPr lang="fr-FR" sz="1800" b="1" dirty="0" smtClean="0">
                <a:solidFill>
                  <a:schemeClr val="tx2"/>
                </a:solidFill>
                <a:latin typeface="Century Gothic" panose="020B0502020202020204" pitchFamily="34" charset="0"/>
              </a:rPr>
              <a:t>Elle </a:t>
            </a:r>
            <a:r>
              <a:rPr lang="fr-FR" sz="1800" b="1" dirty="0">
                <a:solidFill>
                  <a:schemeClr val="tx2"/>
                </a:solidFill>
                <a:latin typeface="Century Gothic" panose="020B0502020202020204" pitchFamily="34" charset="0"/>
              </a:rPr>
              <a:t>offre de très haute performance </a:t>
            </a:r>
            <a:r>
              <a:rPr lang="fr-FR" sz="1800" b="1" dirty="0" smtClean="0">
                <a:solidFill>
                  <a:schemeClr val="tx2"/>
                </a:solidFill>
                <a:latin typeface="Century Gothic" panose="020B0502020202020204" pitchFamily="34" charset="0"/>
              </a:rPr>
              <a:t>,la </a:t>
            </a:r>
            <a:r>
              <a:rPr lang="fr-FR" sz="1800" b="1" dirty="0">
                <a:solidFill>
                  <a:schemeClr val="tx2"/>
                </a:solidFill>
                <a:latin typeface="Century Gothic" panose="020B0502020202020204" pitchFamily="34" charset="0"/>
              </a:rPr>
              <a:t>haute disponibilité</a:t>
            </a:r>
            <a:r>
              <a:rPr lang="fr-FR" sz="1800" b="1" dirty="0" smtClean="0">
                <a:solidFill>
                  <a:schemeClr val="tx2"/>
                </a:solidFill>
                <a:latin typeface="Century Gothic" panose="020B0502020202020204" pitchFamily="34" charset="0"/>
              </a:rPr>
              <a:t>, </a:t>
            </a:r>
            <a:r>
              <a:rPr lang="fr-FR" sz="1800" b="1" dirty="0">
                <a:solidFill>
                  <a:schemeClr val="tx2"/>
                </a:solidFill>
                <a:latin typeface="Century Gothic" panose="020B0502020202020204" pitchFamily="34" charset="0"/>
              </a:rPr>
              <a:t>la vitesse, la reprise d’activités et l’évolutivité </a:t>
            </a:r>
          </a:p>
          <a:p>
            <a:pPr>
              <a:lnSpc>
                <a:spcPct val="150000"/>
              </a:lnSpc>
            </a:pPr>
            <a:r>
              <a:rPr lang="fr-FR" sz="1800" b="1" dirty="0">
                <a:solidFill>
                  <a:schemeClr val="tx2"/>
                </a:solidFill>
                <a:latin typeface="Century Gothic" panose="020B0502020202020204" pitchFamily="34" charset="0"/>
              </a:rPr>
              <a:t> </a:t>
            </a:r>
          </a:p>
        </p:txBody>
      </p:sp>
      <p:sp>
        <p:nvSpPr>
          <p:cNvPr id="11" name="ZoneTexte 10"/>
          <p:cNvSpPr txBox="1"/>
          <p:nvPr/>
        </p:nvSpPr>
        <p:spPr>
          <a:xfrm>
            <a:off x="1155700" y="1566352"/>
            <a:ext cx="6807200" cy="1538883"/>
          </a:xfrm>
          <a:prstGeom prst="rect">
            <a:avLst/>
          </a:prstGeom>
          <a:noFill/>
        </p:spPr>
        <p:txBody>
          <a:bodyPr wrap="square" rtlCol="0">
            <a:spAutoFit/>
          </a:bodyPr>
          <a:lstStyle/>
          <a:p>
            <a:pPr algn="ctr">
              <a:lnSpc>
                <a:spcPct val="150000"/>
              </a:lnSpc>
            </a:pPr>
            <a:r>
              <a:rPr lang="fr-FR" sz="2000" dirty="0" smtClean="0">
                <a:solidFill>
                  <a:schemeClr val="tx2"/>
                </a:solidFill>
                <a:latin typeface="Century Gothic" panose="020B0502020202020204" pitchFamily="34" charset="0"/>
              </a:rPr>
              <a:t> INCONVENIENT </a:t>
            </a:r>
          </a:p>
          <a:p>
            <a:pPr algn="ctr">
              <a:lnSpc>
                <a:spcPct val="150000"/>
              </a:lnSpc>
            </a:pPr>
            <a:endParaRPr lang="fr-FR" sz="1400" dirty="0" smtClean="0">
              <a:solidFill>
                <a:schemeClr val="tx2"/>
              </a:solidFill>
              <a:latin typeface="Century Gothic" panose="020B0502020202020204" pitchFamily="34" charset="0"/>
            </a:endParaRPr>
          </a:p>
          <a:p>
            <a:pPr marL="285750" indent="-285750">
              <a:buFont typeface="Wingdings" panose="05000000000000000000" pitchFamily="2" charset="2"/>
              <a:buChar char="§"/>
            </a:pPr>
            <a:r>
              <a:rPr lang="fr-FR" sz="1600" b="1" dirty="0">
                <a:solidFill>
                  <a:schemeClr val="tx2"/>
                </a:solidFill>
                <a:latin typeface="Century Gothic" panose="020B0502020202020204" pitchFamily="34" charset="0"/>
              </a:rPr>
              <a:t>Le principal inconvénient est le coût qui est très élevé </a:t>
            </a:r>
          </a:p>
          <a:p>
            <a:pPr>
              <a:lnSpc>
                <a:spcPct val="150000"/>
              </a:lnSpc>
            </a:pPr>
            <a:r>
              <a:rPr lang="fr-FR" sz="1800" b="1" dirty="0" smtClean="0">
                <a:solidFill>
                  <a:schemeClr val="tx2"/>
                </a:solidFill>
                <a:latin typeface="Century Gothic" panose="020B0502020202020204" pitchFamily="34" charset="0"/>
              </a:rPr>
              <a:t> </a:t>
            </a:r>
            <a:endParaRPr lang="fr-FR" sz="1800" b="1"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400402534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 calcmode="lin" valueType="num">
                                      <p:cBhvr>
                                        <p:cTn id="14"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0" nodeType="clickEffect">
                                  <p:stCondLst>
                                    <p:cond delay="0"/>
                                  </p:stCondLst>
                                  <p:childTnLst>
                                    <p:anim calcmode="lin" valueType="num">
                                      <p:cBhvr additive="base">
                                        <p:cTn id="20" dur="500"/>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10">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0">
                                            <p:txEl>
                                              <p:pRg st="0" end="0"/>
                                            </p:txEl>
                                          </p:spTgt>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5" dur="500"/>
                                        <p:tgtEl>
                                          <p:spTgt spid="10">
                                            <p:txEl>
                                              <p:pRg st="2" end="2"/>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0">
                                            <p:txEl>
                                              <p:pRg st="2" end="2"/>
                                            </p:txEl>
                                          </p:spTgt>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9" dur="500"/>
                                        <p:tgtEl>
                                          <p:spTgt spid="10">
                                            <p:txEl>
                                              <p:pRg st="3" end="3"/>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10">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6" name="Rectangle 5"/>
          <p:cNvSpPr/>
          <p:nvPr/>
        </p:nvSpPr>
        <p:spPr>
          <a:xfrm>
            <a:off x="520700" y="665701"/>
            <a:ext cx="5310437"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Deuxième solution </a:t>
            </a:r>
            <a:r>
              <a:rPr lang="fr-FR" sz="1200" b="1" dirty="0" smtClean="0">
                <a:solidFill>
                  <a:schemeClr val="tx2"/>
                </a:solidFill>
                <a:latin typeface="Century Gothic" panose="020B0502020202020204" pitchFamily="34" charset="0"/>
              </a:rPr>
              <a:t>: </a:t>
            </a:r>
            <a:r>
              <a:rPr lang="fr-FR" sz="1400" b="1" dirty="0">
                <a:solidFill>
                  <a:schemeClr val="tx2"/>
                </a:solidFill>
                <a:latin typeface="Century Gothic" panose="020B0502020202020204" pitchFamily="34" charset="0"/>
              </a:rPr>
              <a:t>Amélioration de l’architecture actuelle </a:t>
            </a:r>
          </a:p>
        </p:txBody>
      </p:sp>
      <p:pic>
        <p:nvPicPr>
          <p:cNvPr id="10" name="Image 9"/>
          <p:cNvPicPr>
            <a:picLocks noChangeAspect="1"/>
          </p:cNvPicPr>
          <p:nvPr/>
        </p:nvPicPr>
        <p:blipFill>
          <a:blip r:embed="rId5"/>
          <a:stretch>
            <a:fillRect/>
          </a:stretch>
        </p:blipFill>
        <p:spPr>
          <a:xfrm>
            <a:off x="1105633" y="1078137"/>
            <a:ext cx="6392007" cy="3058366"/>
          </a:xfrm>
          <a:prstGeom prst="rect">
            <a:avLst/>
          </a:prstGeom>
        </p:spPr>
      </p:pic>
      <p:pic>
        <p:nvPicPr>
          <p:cNvPr id="13" name="Image 12"/>
          <p:cNvPicPr>
            <a:picLocks noChangeAspect="1"/>
          </p:cNvPicPr>
          <p:nvPr/>
        </p:nvPicPr>
        <p:blipFill>
          <a:blip r:embed="rId6"/>
          <a:stretch>
            <a:fillRect/>
          </a:stretch>
        </p:blipFill>
        <p:spPr>
          <a:xfrm>
            <a:off x="6099350" y="1592532"/>
            <a:ext cx="883342" cy="1121519"/>
          </a:xfrm>
          <a:prstGeom prst="rect">
            <a:avLst/>
          </a:prstGeom>
        </p:spPr>
      </p:pic>
      <p:pic>
        <p:nvPicPr>
          <p:cNvPr id="14" name="Image 13"/>
          <p:cNvPicPr>
            <a:picLocks noChangeAspect="1"/>
          </p:cNvPicPr>
          <p:nvPr/>
        </p:nvPicPr>
        <p:blipFill>
          <a:blip r:embed="rId7"/>
          <a:stretch>
            <a:fillRect/>
          </a:stretch>
        </p:blipFill>
        <p:spPr>
          <a:xfrm>
            <a:off x="5600227" y="1383203"/>
            <a:ext cx="1594899" cy="2149157"/>
          </a:xfrm>
          <a:prstGeom prst="rect">
            <a:avLst/>
          </a:prstGeom>
        </p:spPr>
      </p:pic>
      <p:pic>
        <p:nvPicPr>
          <p:cNvPr id="16" name="Image 15"/>
          <p:cNvPicPr>
            <a:picLocks noChangeAspect="1"/>
          </p:cNvPicPr>
          <p:nvPr/>
        </p:nvPicPr>
        <p:blipFill>
          <a:blip r:embed="rId8"/>
          <a:stretch>
            <a:fillRect/>
          </a:stretch>
        </p:blipFill>
        <p:spPr>
          <a:xfrm>
            <a:off x="2024584" y="1445895"/>
            <a:ext cx="1377566" cy="2023771"/>
          </a:xfrm>
          <a:prstGeom prst="rect">
            <a:avLst/>
          </a:prstGeom>
        </p:spPr>
      </p:pic>
      <p:pic>
        <p:nvPicPr>
          <p:cNvPr id="15" name="Image 14"/>
          <p:cNvPicPr>
            <a:picLocks noChangeAspect="1"/>
          </p:cNvPicPr>
          <p:nvPr/>
        </p:nvPicPr>
        <p:blipFill>
          <a:blip r:embed="rId9"/>
          <a:stretch>
            <a:fillRect/>
          </a:stretch>
        </p:blipFill>
        <p:spPr>
          <a:xfrm>
            <a:off x="2551367" y="1674491"/>
            <a:ext cx="560768" cy="432620"/>
          </a:xfrm>
          <a:prstGeom prst="rect">
            <a:avLst/>
          </a:prstGeom>
        </p:spPr>
      </p:pic>
      <p:pic>
        <p:nvPicPr>
          <p:cNvPr id="17" name="Image 16"/>
          <p:cNvPicPr>
            <a:picLocks noChangeAspect="1"/>
          </p:cNvPicPr>
          <p:nvPr/>
        </p:nvPicPr>
        <p:blipFill>
          <a:blip r:embed="rId10"/>
          <a:stretch>
            <a:fillRect/>
          </a:stretch>
        </p:blipFill>
        <p:spPr>
          <a:xfrm>
            <a:off x="3175918" y="2559698"/>
            <a:ext cx="2818482" cy="447174"/>
          </a:xfrm>
          <a:prstGeom prst="rect">
            <a:avLst/>
          </a:prstGeom>
        </p:spPr>
      </p:pic>
      <p:pic>
        <p:nvPicPr>
          <p:cNvPr id="18" name="Image 17"/>
          <p:cNvPicPr>
            <a:picLocks noChangeAspect="1"/>
          </p:cNvPicPr>
          <p:nvPr/>
        </p:nvPicPr>
        <p:blipFill>
          <a:blip r:embed="rId11"/>
          <a:stretch>
            <a:fillRect/>
          </a:stretch>
        </p:blipFill>
        <p:spPr>
          <a:xfrm>
            <a:off x="3279886" y="1450750"/>
            <a:ext cx="2710998" cy="890445"/>
          </a:xfrm>
          <a:prstGeom prst="rect">
            <a:avLst/>
          </a:prstGeom>
        </p:spPr>
      </p:pic>
      <p:pic>
        <p:nvPicPr>
          <p:cNvPr id="19" name="Image 18"/>
          <p:cNvPicPr>
            <a:picLocks noChangeAspect="1"/>
          </p:cNvPicPr>
          <p:nvPr/>
        </p:nvPicPr>
        <p:blipFill>
          <a:blip r:embed="rId12"/>
          <a:stretch>
            <a:fillRect/>
          </a:stretch>
        </p:blipFill>
        <p:spPr>
          <a:xfrm>
            <a:off x="6541021" y="3179778"/>
            <a:ext cx="803208" cy="1612374"/>
          </a:xfrm>
          <a:prstGeom prst="rect">
            <a:avLst/>
          </a:prstGeom>
        </p:spPr>
      </p:pic>
      <p:pic>
        <p:nvPicPr>
          <p:cNvPr id="20" name="Image 19"/>
          <p:cNvPicPr>
            <a:picLocks noChangeAspect="1"/>
          </p:cNvPicPr>
          <p:nvPr/>
        </p:nvPicPr>
        <p:blipFill>
          <a:blip r:embed="rId13"/>
          <a:stretch>
            <a:fillRect/>
          </a:stretch>
        </p:blipFill>
        <p:spPr>
          <a:xfrm>
            <a:off x="7195126" y="3837426"/>
            <a:ext cx="628681" cy="461070"/>
          </a:xfrm>
          <a:prstGeom prst="rect">
            <a:avLst/>
          </a:prstGeom>
        </p:spPr>
      </p:pic>
    </p:spTree>
    <p:extLst>
      <p:ext uri="{BB962C8B-B14F-4D97-AF65-F5344CB8AC3E}">
        <p14:creationId xmlns:p14="http://schemas.microsoft.com/office/powerpoint/2010/main" val="198645935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Effect transition="in" filter="fade">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custDataLst>
              <p:tags r:id="rId1"/>
            </p:custDataLst>
          </p:nvPr>
        </p:nvGrpSpPr>
        <p:grpSpPr>
          <a:xfrm>
            <a:off x="2713366" y="32169"/>
            <a:ext cx="4021468" cy="446156"/>
            <a:chOff x="1395738" y="570322"/>
            <a:chExt cx="4874620" cy="382772"/>
          </a:xfrm>
          <a:scene3d>
            <a:camera prst="orthographicFront">
              <a:rot lat="0" lon="0" rev="0"/>
            </a:camera>
            <a:lightRig rig="soft" dir="t">
              <a:rot lat="0" lon="0" rev="0"/>
            </a:lightRig>
          </a:scene3d>
        </p:grpSpPr>
        <p:sp>
          <p:nvSpPr>
            <p:cNvPr id="5" name="Ellipse 4"/>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6" name="Rectangle à coins arrondis 5"/>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10" name="Rectangle 9"/>
          <p:cNvSpPr/>
          <p:nvPr/>
        </p:nvSpPr>
        <p:spPr>
          <a:xfrm>
            <a:off x="1776139" y="543248"/>
            <a:ext cx="5310437"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Deuxième solution </a:t>
            </a:r>
            <a:r>
              <a:rPr lang="fr-FR" sz="1200" b="1" dirty="0" smtClean="0">
                <a:solidFill>
                  <a:schemeClr val="tx2"/>
                </a:solidFill>
                <a:latin typeface="Century Gothic" panose="020B0502020202020204" pitchFamily="34" charset="0"/>
              </a:rPr>
              <a:t>: </a:t>
            </a:r>
            <a:r>
              <a:rPr lang="fr-FR" sz="1400" b="1" dirty="0">
                <a:solidFill>
                  <a:schemeClr val="tx2"/>
                </a:solidFill>
                <a:latin typeface="Century Gothic" panose="020B0502020202020204" pitchFamily="34" charset="0"/>
              </a:rPr>
              <a:t>Amélioration de l’architecture actuelle </a:t>
            </a:r>
          </a:p>
        </p:txBody>
      </p:sp>
      <p:graphicFrame>
        <p:nvGraphicFramePr>
          <p:cNvPr id="11" name="Tableau 10"/>
          <p:cNvGraphicFramePr>
            <a:graphicFrameLocks noGrp="1"/>
          </p:cNvGraphicFramePr>
          <p:nvPr>
            <p:extLst>
              <p:ext uri="{D42A27DB-BD31-4B8C-83A1-F6EECF244321}">
                <p14:modId xmlns:p14="http://schemas.microsoft.com/office/powerpoint/2010/main" val="2383825992"/>
              </p:ext>
            </p:extLst>
          </p:nvPr>
        </p:nvGraphicFramePr>
        <p:xfrm>
          <a:off x="2057464" y="1447616"/>
          <a:ext cx="5728791" cy="3566160"/>
        </p:xfrm>
        <a:graphic>
          <a:graphicData uri="http://schemas.openxmlformats.org/drawingml/2006/table">
            <a:tbl>
              <a:tblPr firstRow="1" firstCol="1" bandRow="1">
                <a:tableStyleId>{5C22544A-7EE6-4342-B048-85BDC9FD1C3A}</a:tableStyleId>
              </a:tblPr>
              <a:tblGrid>
                <a:gridCol w="1344823">
                  <a:extLst>
                    <a:ext uri="{9D8B030D-6E8A-4147-A177-3AD203B41FA5}">
                      <a16:colId xmlns:a16="http://schemas.microsoft.com/office/drawing/2014/main" val="329789102"/>
                    </a:ext>
                  </a:extLst>
                </a:gridCol>
                <a:gridCol w="1562562">
                  <a:extLst>
                    <a:ext uri="{9D8B030D-6E8A-4147-A177-3AD203B41FA5}">
                      <a16:colId xmlns:a16="http://schemas.microsoft.com/office/drawing/2014/main" val="3983537732"/>
                    </a:ext>
                  </a:extLst>
                </a:gridCol>
                <a:gridCol w="826351">
                  <a:extLst>
                    <a:ext uri="{9D8B030D-6E8A-4147-A177-3AD203B41FA5}">
                      <a16:colId xmlns:a16="http://schemas.microsoft.com/office/drawing/2014/main" val="2039313100"/>
                    </a:ext>
                  </a:extLst>
                </a:gridCol>
                <a:gridCol w="901718">
                  <a:extLst>
                    <a:ext uri="{9D8B030D-6E8A-4147-A177-3AD203B41FA5}">
                      <a16:colId xmlns:a16="http://schemas.microsoft.com/office/drawing/2014/main" val="3563260964"/>
                    </a:ext>
                  </a:extLst>
                </a:gridCol>
                <a:gridCol w="1093337">
                  <a:extLst>
                    <a:ext uri="{9D8B030D-6E8A-4147-A177-3AD203B41FA5}">
                      <a16:colId xmlns:a16="http://schemas.microsoft.com/office/drawing/2014/main" val="1357774004"/>
                    </a:ext>
                  </a:extLst>
                </a:gridCol>
              </a:tblGrid>
              <a:tr h="543719">
                <a:tc>
                  <a:txBody>
                    <a:bodyPr/>
                    <a:lstStyle/>
                    <a:p>
                      <a:pPr>
                        <a:lnSpc>
                          <a:spcPct val="150000"/>
                        </a:lnSpc>
                        <a:spcAft>
                          <a:spcPts val="0"/>
                        </a:spcAft>
                      </a:pPr>
                      <a:r>
                        <a:rPr lang="fr-FR" sz="1200">
                          <a:effectLst/>
                          <a:latin typeface="Century Gothic" panose="020B0502020202020204" pitchFamily="34" charset="0"/>
                        </a:rPr>
                        <a:t>Désignations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effectLst/>
                          <a:latin typeface="Century Gothic" panose="020B0502020202020204" pitchFamily="34" charset="0"/>
                        </a:rPr>
                        <a:t>Caractéristiques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fr-FR" sz="1200">
                          <a:effectLst/>
                          <a:latin typeface="Century Gothic" panose="020B0502020202020204" pitchFamily="34" charset="0"/>
                        </a:rPr>
                        <a:t>Quantité</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effectLst/>
                          <a:latin typeface="Century Gothic" panose="020B0502020202020204" pitchFamily="34" charset="0"/>
                        </a:rPr>
                        <a:t>Prix unitaire en XOF</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effectLst/>
                          <a:latin typeface="Century Gothic" panose="020B0502020202020204" pitchFamily="34" charset="0"/>
                        </a:rPr>
                        <a:t> Prix total</a:t>
                      </a:r>
                    </a:p>
                    <a:p>
                      <a:pPr>
                        <a:lnSpc>
                          <a:spcPct val="150000"/>
                        </a:lnSpc>
                        <a:spcAft>
                          <a:spcPts val="0"/>
                        </a:spcAft>
                      </a:pPr>
                      <a:r>
                        <a:rPr lang="fr-FR" sz="1200">
                          <a:effectLst/>
                          <a:latin typeface="Century Gothic" panose="020B0502020202020204" pitchFamily="34" charset="0"/>
                        </a:rPr>
                        <a:t>En XOF</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201147474"/>
                  </a:ext>
                </a:extLst>
              </a:tr>
              <a:tr h="271859">
                <a:tc>
                  <a:txBody>
                    <a:bodyPr/>
                    <a:lstStyle/>
                    <a:p>
                      <a:pPr>
                        <a:lnSpc>
                          <a:spcPct val="150000"/>
                        </a:lnSpc>
                        <a:spcAft>
                          <a:spcPts val="0"/>
                        </a:spcAft>
                      </a:pPr>
                      <a:r>
                        <a:rPr lang="fr-FR" sz="1200">
                          <a:effectLst/>
                          <a:latin typeface="Century Gothic" panose="020B0502020202020204" pitchFamily="34" charset="0"/>
                        </a:rPr>
                        <a:t>Serveur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dirty="0">
                          <a:solidFill>
                            <a:schemeClr val="tx2"/>
                          </a:solidFill>
                          <a:effectLst/>
                          <a:latin typeface="Century Gothic" panose="020B0502020202020204" pitchFamily="34" charset="0"/>
                        </a:rPr>
                        <a:t>DELL Xeon Silver </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fr-FR" sz="1200">
                          <a:solidFill>
                            <a:schemeClr val="tx2"/>
                          </a:solidFill>
                          <a:effectLst/>
                          <a:latin typeface="Century Gothic" panose="020B0502020202020204" pitchFamily="34" charset="0"/>
                        </a:rPr>
                        <a:t>       01</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solidFill>
                            <a:schemeClr val="tx2"/>
                          </a:solidFill>
                          <a:effectLst/>
                          <a:latin typeface="Century Gothic" panose="020B0502020202020204" pitchFamily="34" charset="0"/>
                        </a:rPr>
                        <a:t>2.762.720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solidFill>
                            <a:schemeClr val="tx2"/>
                          </a:solidFill>
                          <a:effectLst/>
                          <a:latin typeface="Century Gothic" panose="020B0502020202020204" pitchFamily="34" charset="0"/>
                        </a:rPr>
                        <a:t>2.762.720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3993343986"/>
                  </a:ext>
                </a:extLst>
              </a:tr>
              <a:tr h="543719">
                <a:tc>
                  <a:txBody>
                    <a:bodyPr/>
                    <a:lstStyle/>
                    <a:p>
                      <a:pPr>
                        <a:lnSpc>
                          <a:spcPct val="150000"/>
                        </a:lnSpc>
                        <a:spcAft>
                          <a:spcPts val="0"/>
                        </a:spcAft>
                      </a:pPr>
                      <a:r>
                        <a:rPr lang="fr-FR" sz="1200">
                          <a:effectLst/>
                          <a:latin typeface="Century Gothic" panose="020B0502020202020204" pitchFamily="34" charset="0"/>
                        </a:rPr>
                        <a:t>RAM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dirty="0">
                          <a:solidFill>
                            <a:schemeClr val="tx2"/>
                          </a:solidFill>
                          <a:effectLst/>
                          <a:latin typeface="Century Gothic" panose="020B0502020202020204" pitchFamily="34" charset="0"/>
                        </a:rPr>
                        <a:t>DDR4 PC4 2300 32GB</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fr-FR" sz="1200" dirty="0">
                          <a:solidFill>
                            <a:schemeClr val="tx2"/>
                          </a:solidFill>
                          <a:effectLst/>
                          <a:latin typeface="Century Gothic" panose="020B0502020202020204" pitchFamily="34" charset="0"/>
                        </a:rPr>
                        <a:t> </a:t>
                      </a:r>
                    </a:p>
                    <a:p>
                      <a:pPr algn="r">
                        <a:lnSpc>
                          <a:spcPct val="150000"/>
                        </a:lnSpc>
                        <a:spcAft>
                          <a:spcPts val="0"/>
                        </a:spcAft>
                      </a:pPr>
                      <a:r>
                        <a:rPr lang="fr-FR" sz="1200" dirty="0">
                          <a:solidFill>
                            <a:schemeClr val="tx2"/>
                          </a:solidFill>
                          <a:effectLst/>
                          <a:latin typeface="Century Gothic" panose="020B0502020202020204" pitchFamily="34" charset="0"/>
                        </a:rPr>
                        <a:t>10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dirty="0">
                          <a:solidFill>
                            <a:schemeClr val="tx2"/>
                          </a:solidFill>
                          <a:effectLst/>
                          <a:latin typeface="Century Gothic" panose="020B0502020202020204" pitchFamily="34" charset="0"/>
                        </a:rPr>
                        <a:t> </a:t>
                      </a:r>
                    </a:p>
                    <a:p>
                      <a:pPr>
                        <a:lnSpc>
                          <a:spcPct val="150000"/>
                        </a:lnSpc>
                        <a:spcAft>
                          <a:spcPts val="0"/>
                        </a:spcAft>
                      </a:pPr>
                      <a:r>
                        <a:rPr lang="fr-FR" sz="1200" dirty="0">
                          <a:solidFill>
                            <a:schemeClr val="tx2"/>
                          </a:solidFill>
                          <a:effectLst/>
                          <a:latin typeface="Century Gothic" panose="020B0502020202020204" pitchFamily="34" charset="0"/>
                        </a:rPr>
                        <a:t>335.000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fr-FR" sz="1200">
                          <a:solidFill>
                            <a:schemeClr val="tx2"/>
                          </a:solidFill>
                          <a:effectLst/>
                          <a:latin typeface="Century Gothic" panose="020B0502020202020204" pitchFamily="34" charset="0"/>
                        </a:rPr>
                        <a:t> </a:t>
                      </a:r>
                    </a:p>
                    <a:p>
                      <a:pPr>
                        <a:lnSpc>
                          <a:spcPct val="150000"/>
                        </a:lnSpc>
                        <a:spcAft>
                          <a:spcPts val="0"/>
                        </a:spcAft>
                      </a:pPr>
                      <a:r>
                        <a:rPr lang="fr-FR" sz="1200">
                          <a:solidFill>
                            <a:schemeClr val="tx2"/>
                          </a:solidFill>
                          <a:effectLst/>
                          <a:latin typeface="Century Gothic" panose="020B0502020202020204" pitchFamily="34" charset="0"/>
                        </a:rPr>
                        <a:t>3.350.000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445814493"/>
                  </a:ext>
                </a:extLst>
              </a:tr>
              <a:tr h="543719">
                <a:tc>
                  <a:txBody>
                    <a:bodyPr/>
                    <a:lstStyle/>
                    <a:p>
                      <a:pPr>
                        <a:lnSpc>
                          <a:spcPct val="150000"/>
                        </a:lnSpc>
                        <a:spcAft>
                          <a:spcPts val="0"/>
                        </a:spcAft>
                      </a:pPr>
                      <a:r>
                        <a:rPr lang="fr-FR" sz="1200">
                          <a:effectLst/>
                          <a:latin typeface="Century Gothic" panose="020B0502020202020204" pitchFamily="34" charset="0"/>
                        </a:rPr>
                        <a:t>Disk Dur</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SSD mu sata classic 2TB </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gn="r">
                        <a:lnSpc>
                          <a:spcPct val="150000"/>
                        </a:lnSpc>
                        <a:spcAft>
                          <a:spcPts val="0"/>
                        </a:spcAft>
                      </a:pPr>
                      <a:r>
                        <a:rPr lang="en-US" sz="1200">
                          <a:solidFill>
                            <a:schemeClr val="tx2"/>
                          </a:solidFill>
                          <a:effectLst/>
                          <a:latin typeface="Century Gothic" panose="020B0502020202020204" pitchFamily="34" charset="0"/>
                        </a:rPr>
                        <a:t>   02</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dirty="0">
                          <a:solidFill>
                            <a:schemeClr val="tx2"/>
                          </a:solidFill>
                          <a:effectLst/>
                          <a:latin typeface="Century Gothic" panose="020B0502020202020204" pitchFamily="34" charset="0"/>
                        </a:rPr>
                        <a:t> </a:t>
                      </a:r>
                      <a:endParaRPr lang="fr-FR" sz="1200" dirty="0">
                        <a:solidFill>
                          <a:schemeClr val="tx2"/>
                        </a:solidFill>
                        <a:effectLst/>
                        <a:latin typeface="Century Gothic" panose="020B0502020202020204" pitchFamily="34" charset="0"/>
                      </a:endParaRPr>
                    </a:p>
                    <a:p>
                      <a:pPr>
                        <a:lnSpc>
                          <a:spcPct val="150000"/>
                        </a:lnSpc>
                        <a:spcAft>
                          <a:spcPts val="0"/>
                        </a:spcAft>
                      </a:pPr>
                      <a:r>
                        <a:rPr lang="en-US" sz="1200" dirty="0">
                          <a:solidFill>
                            <a:schemeClr val="tx2"/>
                          </a:solidFill>
                          <a:effectLst/>
                          <a:latin typeface="Century Gothic" panose="020B0502020202020204" pitchFamily="34" charset="0"/>
                        </a:rPr>
                        <a:t>230.000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nSpc>
                          <a:spcPct val="150000"/>
                        </a:lnSpc>
                        <a:spcAft>
                          <a:spcPts val="0"/>
                        </a:spcAft>
                      </a:pPr>
                      <a:r>
                        <a:rPr lang="en-US" sz="1200">
                          <a:solidFill>
                            <a:schemeClr val="tx2"/>
                          </a:solidFill>
                          <a:effectLst/>
                          <a:latin typeface="Century Gothic" panose="020B0502020202020204" pitchFamily="34" charset="0"/>
                        </a:rPr>
                        <a:t>460.000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663961537"/>
                  </a:ext>
                </a:extLst>
              </a:tr>
              <a:tr h="543719">
                <a:tc>
                  <a:txBody>
                    <a:bodyPr/>
                    <a:lstStyle/>
                    <a:p>
                      <a:pPr>
                        <a:lnSpc>
                          <a:spcPct val="150000"/>
                        </a:lnSpc>
                        <a:spcAft>
                          <a:spcPts val="0"/>
                        </a:spcAft>
                      </a:pPr>
                      <a:r>
                        <a:rPr lang="fr-FR" sz="1200">
                          <a:effectLst/>
                          <a:latin typeface="Century Gothic" panose="020B0502020202020204" pitchFamily="34" charset="0"/>
                        </a:rPr>
                        <a:t>Routeur </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CISCO small business RV340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gn="r">
                        <a:lnSpc>
                          <a:spcPct val="150000"/>
                        </a:lnSpc>
                        <a:spcAft>
                          <a:spcPts val="0"/>
                        </a:spcAft>
                      </a:pPr>
                      <a:r>
                        <a:rPr lang="en-US" sz="1200">
                          <a:solidFill>
                            <a:schemeClr val="tx2"/>
                          </a:solidFill>
                          <a:effectLst/>
                          <a:latin typeface="Century Gothic" panose="020B0502020202020204" pitchFamily="34" charset="0"/>
                        </a:rPr>
                        <a:t>02</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dirty="0">
                          <a:solidFill>
                            <a:schemeClr val="tx2"/>
                          </a:solidFill>
                          <a:effectLst/>
                          <a:latin typeface="Century Gothic" panose="020B0502020202020204" pitchFamily="34" charset="0"/>
                        </a:rPr>
                        <a:t> </a:t>
                      </a:r>
                      <a:endParaRPr lang="fr-FR" sz="1200" dirty="0">
                        <a:solidFill>
                          <a:schemeClr val="tx2"/>
                        </a:solidFill>
                        <a:effectLst/>
                        <a:latin typeface="Century Gothic" panose="020B0502020202020204" pitchFamily="34" charset="0"/>
                      </a:endParaRPr>
                    </a:p>
                    <a:p>
                      <a:pPr>
                        <a:lnSpc>
                          <a:spcPct val="150000"/>
                        </a:lnSpc>
                        <a:spcAft>
                          <a:spcPts val="0"/>
                        </a:spcAft>
                      </a:pPr>
                      <a:r>
                        <a:rPr lang="en-US" sz="1200" dirty="0">
                          <a:solidFill>
                            <a:schemeClr val="tx2"/>
                          </a:solidFill>
                          <a:effectLst/>
                          <a:latin typeface="Century Gothic" panose="020B0502020202020204" pitchFamily="34" charset="0"/>
                        </a:rPr>
                        <a:t>324.500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nSpc>
                          <a:spcPct val="150000"/>
                        </a:lnSpc>
                        <a:spcAft>
                          <a:spcPts val="0"/>
                        </a:spcAft>
                      </a:pPr>
                      <a:r>
                        <a:rPr lang="en-US" sz="1200">
                          <a:solidFill>
                            <a:schemeClr val="tx2"/>
                          </a:solidFill>
                          <a:effectLst/>
                          <a:latin typeface="Century Gothic" panose="020B0502020202020204" pitchFamily="34" charset="0"/>
                        </a:rPr>
                        <a:t>649.000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3736432058"/>
                  </a:ext>
                </a:extLst>
              </a:tr>
              <a:tr h="543719">
                <a:tc>
                  <a:txBody>
                    <a:bodyPr/>
                    <a:lstStyle/>
                    <a:p>
                      <a:pPr>
                        <a:lnSpc>
                          <a:spcPct val="150000"/>
                        </a:lnSpc>
                        <a:spcAft>
                          <a:spcPts val="0"/>
                        </a:spcAft>
                      </a:pPr>
                      <a:r>
                        <a:rPr lang="fr-FR" sz="1200">
                          <a:effectLst/>
                          <a:latin typeface="Century Gothic" panose="020B0502020202020204" pitchFamily="34" charset="0"/>
                        </a:rPr>
                        <a:t>Firewall</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FORTINET FORTIGATE 60E</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gn="r">
                        <a:lnSpc>
                          <a:spcPct val="150000"/>
                        </a:lnSpc>
                        <a:spcAft>
                          <a:spcPts val="0"/>
                        </a:spcAft>
                      </a:pPr>
                      <a:r>
                        <a:rPr lang="en-US" sz="1200">
                          <a:solidFill>
                            <a:schemeClr val="tx2"/>
                          </a:solidFill>
                          <a:effectLst/>
                          <a:latin typeface="Century Gothic" panose="020B0502020202020204" pitchFamily="34" charset="0"/>
                        </a:rPr>
                        <a:t>02</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ndParaRPr>
                    </a:p>
                    <a:p>
                      <a:pPr>
                        <a:lnSpc>
                          <a:spcPct val="150000"/>
                        </a:lnSpc>
                        <a:spcAft>
                          <a:spcPts val="0"/>
                        </a:spcAft>
                      </a:pPr>
                      <a:r>
                        <a:rPr lang="en-US" sz="1200">
                          <a:solidFill>
                            <a:schemeClr val="tx2"/>
                          </a:solidFill>
                          <a:effectLst/>
                          <a:latin typeface="Century Gothic" panose="020B0502020202020204" pitchFamily="34" charset="0"/>
                        </a:rPr>
                        <a:t>772.310</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a:txBody>
                    <a:bodyPr/>
                    <a:lstStyle/>
                    <a:p>
                      <a:pPr>
                        <a:lnSpc>
                          <a:spcPct val="150000"/>
                        </a:lnSpc>
                        <a:spcAft>
                          <a:spcPts val="0"/>
                        </a:spcAft>
                      </a:pPr>
                      <a:r>
                        <a:rPr lang="en-US" sz="1200" dirty="0">
                          <a:solidFill>
                            <a:schemeClr val="tx2"/>
                          </a:solidFill>
                          <a:effectLst/>
                          <a:latin typeface="Century Gothic" panose="020B0502020202020204" pitchFamily="34" charset="0"/>
                        </a:rPr>
                        <a:t> </a:t>
                      </a:r>
                      <a:endParaRPr lang="fr-FR" sz="1200" dirty="0">
                        <a:solidFill>
                          <a:schemeClr val="tx2"/>
                        </a:solidFill>
                        <a:effectLst/>
                        <a:latin typeface="Century Gothic" panose="020B0502020202020204" pitchFamily="34" charset="0"/>
                      </a:endParaRPr>
                    </a:p>
                    <a:p>
                      <a:pPr>
                        <a:lnSpc>
                          <a:spcPct val="150000"/>
                        </a:lnSpc>
                        <a:spcAft>
                          <a:spcPts val="0"/>
                        </a:spcAft>
                      </a:pPr>
                      <a:r>
                        <a:rPr lang="en-US" sz="1200" dirty="0">
                          <a:solidFill>
                            <a:schemeClr val="tx2"/>
                          </a:solidFill>
                          <a:effectLst/>
                          <a:latin typeface="Century Gothic" panose="020B0502020202020204" pitchFamily="34" charset="0"/>
                        </a:rPr>
                        <a:t>1.544.620</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3927487693"/>
                  </a:ext>
                </a:extLst>
              </a:tr>
              <a:tr h="271859">
                <a:tc>
                  <a:txBody>
                    <a:bodyPr/>
                    <a:lstStyle/>
                    <a:p>
                      <a:pPr>
                        <a:lnSpc>
                          <a:spcPct val="150000"/>
                        </a:lnSpc>
                        <a:spcAft>
                          <a:spcPts val="0"/>
                        </a:spcAft>
                      </a:pPr>
                      <a:r>
                        <a:rPr lang="fr-FR" sz="1200">
                          <a:effectLst/>
                          <a:latin typeface="Century Gothic" panose="020B0502020202020204" pitchFamily="34" charset="0"/>
                        </a:rPr>
                        <a:t>TOTAL</a:t>
                      </a:r>
                      <a:endParaRPr lang="fr-FR"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gridSpan="3">
                  <a:txBody>
                    <a:bodyPr/>
                    <a:lstStyle/>
                    <a:p>
                      <a:pPr algn="r">
                        <a:lnSpc>
                          <a:spcPct val="150000"/>
                        </a:lnSpc>
                        <a:spcAft>
                          <a:spcPts val="0"/>
                        </a:spcAft>
                      </a:pPr>
                      <a:r>
                        <a:rPr lang="en-US" sz="1200">
                          <a:solidFill>
                            <a:schemeClr val="tx2"/>
                          </a:solidFill>
                          <a:effectLst/>
                          <a:latin typeface="Century Gothic" panose="020B0502020202020204" pitchFamily="34" charset="0"/>
                        </a:rPr>
                        <a:t> </a:t>
                      </a:r>
                      <a:endParaRPr lang="fr-FR" sz="120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tc hMerge="1">
                  <a:txBody>
                    <a:bodyPr/>
                    <a:lstStyle/>
                    <a:p>
                      <a:endParaRPr lang="fr-FR"/>
                    </a:p>
                  </a:txBody>
                  <a:tcPr/>
                </a:tc>
                <a:tc hMerge="1">
                  <a:txBody>
                    <a:bodyPr/>
                    <a:lstStyle/>
                    <a:p>
                      <a:endParaRPr lang="fr-FR"/>
                    </a:p>
                  </a:txBody>
                  <a:tcPr/>
                </a:tc>
                <a:tc>
                  <a:txBody>
                    <a:bodyPr/>
                    <a:lstStyle/>
                    <a:p>
                      <a:pPr>
                        <a:lnSpc>
                          <a:spcPct val="150000"/>
                        </a:lnSpc>
                        <a:spcAft>
                          <a:spcPts val="0"/>
                        </a:spcAft>
                      </a:pPr>
                      <a:r>
                        <a:rPr lang="en-US" sz="1200" b="1" dirty="0">
                          <a:solidFill>
                            <a:schemeClr val="tx2"/>
                          </a:solidFill>
                          <a:effectLst/>
                          <a:latin typeface="Century Gothic" panose="020B0502020202020204" pitchFamily="34" charset="0"/>
                        </a:rPr>
                        <a:t>8.766.340</a:t>
                      </a:r>
                      <a:endParaRPr lang="fr-FR" sz="1200" b="1"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7965" marR="67965" marT="0" marB="0"/>
                </a:tc>
                <a:extLst>
                  <a:ext uri="{0D108BD9-81ED-4DB2-BD59-A6C34878D82A}">
                    <a16:rowId xmlns:a16="http://schemas.microsoft.com/office/drawing/2014/main" val="1970910142"/>
                  </a:ext>
                </a:extLst>
              </a:tr>
            </a:tbl>
          </a:graphicData>
        </a:graphic>
      </p:graphicFrame>
      <p:sp>
        <p:nvSpPr>
          <p:cNvPr id="12" name="Rectangle 11"/>
          <p:cNvSpPr/>
          <p:nvPr/>
        </p:nvSpPr>
        <p:spPr>
          <a:xfrm>
            <a:off x="3450158" y="1152481"/>
            <a:ext cx="2650084" cy="307777"/>
          </a:xfrm>
          <a:prstGeom prst="rect">
            <a:avLst/>
          </a:prstGeom>
        </p:spPr>
        <p:txBody>
          <a:bodyPr wrap="none">
            <a:spAutoFit/>
          </a:bodyPr>
          <a:lstStyle/>
          <a:p>
            <a:pPr algn="ctr"/>
            <a:r>
              <a:rPr lang="fr-FR" sz="1400" b="1" dirty="0">
                <a:solidFill>
                  <a:schemeClr val="tx2"/>
                </a:solidFill>
                <a:latin typeface="Century Gothic" panose="020B0502020202020204" pitchFamily="34" charset="0"/>
              </a:rPr>
              <a:t>Evaluation financière (</a:t>
            </a:r>
            <a:r>
              <a:rPr lang="fr-FR" sz="1400" dirty="0">
                <a:solidFill>
                  <a:schemeClr val="tx2"/>
                </a:solidFill>
                <a:latin typeface="Century Gothic" panose="020B0502020202020204" pitchFamily="34" charset="0"/>
              </a:rPr>
              <a:t>FCFA</a:t>
            </a:r>
            <a:r>
              <a:rPr lang="fr-FR" sz="1400" b="1" dirty="0">
                <a:solidFill>
                  <a:schemeClr val="tx2"/>
                </a:solidFill>
                <a:latin typeface="Century Gothic" panose="020B0502020202020204" pitchFamily="34" charset="0"/>
              </a:rPr>
              <a:t>)</a:t>
            </a:r>
          </a:p>
        </p:txBody>
      </p:sp>
    </p:spTree>
    <p:extLst>
      <p:ext uri="{BB962C8B-B14F-4D97-AF65-F5344CB8AC3E}">
        <p14:creationId xmlns:p14="http://schemas.microsoft.com/office/powerpoint/2010/main" val="77629591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713366" y="89949"/>
            <a:ext cx="4021468" cy="388375"/>
            <a:chOff x="1395738" y="570322"/>
            <a:chExt cx="487462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
        <p:nvSpPr>
          <p:cNvPr id="9" name="ZoneTexte 8"/>
          <p:cNvSpPr txBox="1"/>
          <p:nvPr/>
        </p:nvSpPr>
        <p:spPr>
          <a:xfrm>
            <a:off x="1532011" y="1034054"/>
            <a:ext cx="6807200" cy="3008516"/>
          </a:xfrm>
          <a:prstGeom prst="rect">
            <a:avLst/>
          </a:prstGeom>
          <a:noFill/>
        </p:spPr>
        <p:txBody>
          <a:bodyPr wrap="square" rtlCol="0">
            <a:spAutoFit/>
          </a:bodyPr>
          <a:lstStyle/>
          <a:p>
            <a:pPr algn="ctr">
              <a:lnSpc>
                <a:spcPct val="150000"/>
              </a:lnSpc>
            </a:pPr>
            <a:r>
              <a:rPr lang="fr-FR" sz="2000" dirty="0" smtClean="0">
                <a:solidFill>
                  <a:schemeClr val="tx2"/>
                </a:solidFill>
                <a:latin typeface="Century Gothic" panose="020B0502020202020204" pitchFamily="34" charset="0"/>
              </a:rPr>
              <a:t> </a:t>
            </a:r>
            <a:r>
              <a:rPr lang="fr-FR" sz="2000" dirty="0" smtClean="0">
                <a:solidFill>
                  <a:schemeClr val="tx2"/>
                </a:solidFill>
                <a:latin typeface="Century Gothic" panose="020B0502020202020204" pitchFamily="34" charset="0"/>
              </a:rPr>
              <a:t>AVANTAGES</a:t>
            </a:r>
          </a:p>
          <a:p>
            <a:pPr algn="ctr">
              <a:lnSpc>
                <a:spcPct val="150000"/>
              </a:lnSpc>
            </a:pPr>
            <a:endParaRPr lang="fr-FR" sz="2000" dirty="0" smtClean="0">
              <a:solidFill>
                <a:schemeClr val="tx2"/>
              </a:solidFill>
              <a:latin typeface="Century Gothic" panose="020B0502020202020204" pitchFamily="34" charset="0"/>
            </a:endParaRPr>
          </a:p>
          <a:p>
            <a:pPr marL="285750" indent="-285750">
              <a:buFont typeface="Wingdings" panose="05000000000000000000" pitchFamily="2" charset="2"/>
              <a:buChar char="§"/>
            </a:pPr>
            <a:r>
              <a:rPr lang="fr-FR" sz="1400" dirty="0" smtClean="0">
                <a:solidFill>
                  <a:schemeClr val="tx2"/>
                </a:solidFill>
                <a:latin typeface="Century Gothic" panose="020B0502020202020204" pitchFamily="34" charset="0"/>
              </a:rPr>
              <a:t>Elle améliore la vitesse et la fluidité du système d’information </a:t>
            </a:r>
          </a:p>
          <a:p>
            <a:r>
              <a:rPr lang="fr-FR" sz="1400" dirty="0">
                <a:solidFill>
                  <a:schemeClr val="tx2"/>
                </a:solidFill>
                <a:latin typeface="Century Gothic" panose="020B0502020202020204" pitchFamily="34" charset="0"/>
              </a:rPr>
              <a:t>	</a:t>
            </a:r>
          </a:p>
          <a:p>
            <a:pPr marL="285750" indent="-285750">
              <a:buFont typeface="Wingdings" panose="05000000000000000000" pitchFamily="2" charset="2"/>
              <a:buChar char="§"/>
            </a:pPr>
            <a:r>
              <a:rPr lang="fr-FR" sz="1400" dirty="0" smtClean="0">
                <a:solidFill>
                  <a:schemeClr val="tx2"/>
                </a:solidFill>
                <a:latin typeface="Century Gothic" panose="020B0502020202020204" pitchFamily="34" charset="0"/>
              </a:rPr>
              <a:t>Elle </a:t>
            </a:r>
            <a:r>
              <a:rPr lang="fr-FR" sz="1400" dirty="0">
                <a:solidFill>
                  <a:schemeClr val="tx2"/>
                </a:solidFill>
                <a:latin typeface="Century Gothic" panose="020B0502020202020204" pitchFamily="34" charset="0"/>
              </a:rPr>
              <a:t>améliore la confidentialité des échanges entre la région de Lomé et celle </a:t>
            </a:r>
            <a:r>
              <a:rPr lang="fr-FR" sz="1400" dirty="0" smtClean="0">
                <a:solidFill>
                  <a:schemeClr val="tx2"/>
                </a:solidFill>
                <a:latin typeface="Century Gothic" panose="020B0502020202020204" pitchFamily="34" charset="0"/>
              </a:rPr>
              <a:t>d’Abidjan </a:t>
            </a:r>
            <a:endParaRPr lang="fr-FR" sz="1400" dirty="0">
              <a:solidFill>
                <a:schemeClr val="tx2"/>
              </a:solidFill>
              <a:latin typeface="Century Gothic" panose="020B0502020202020204" pitchFamily="34" charset="0"/>
            </a:endParaRPr>
          </a:p>
          <a:p>
            <a:endParaRPr lang="fr-FR" sz="1400" dirty="0">
              <a:solidFill>
                <a:schemeClr val="tx2"/>
              </a:solidFill>
              <a:latin typeface="Century Gothic" panose="020B0502020202020204" pitchFamily="34" charset="0"/>
            </a:endParaRPr>
          </a:p>
          <a:p>
            <a:pPr marL="285750" indent="-285750">
              <a:buFont typeface="Wingdings" panose="05000000000000000000" pitchFamily="2" charset="2"/>
              <a:buChar char="§"/>
            </a:pPr>
            <a:r>
              <a:rPr lang="fr-FR" sz="1400" dirty="0" smtClean="0">
                <a:solidFill>
                  <a:schemeClr val="tx2"/>
                </a:solidFill>
                <a:latin typeface="Century Gothic" panose="020B0502020202020204" pitchFamily="34" charset="0"/>
              </a:rPr>
              <a:t> Elle Nous fait quitté </a:t>
            </a:r>
            <a:r>
              <a:rPr lang="fr-FR" sz="1400" dirty="0">
                <a:solidFill>
                  <a:schemeClr val="tx2"/>
                </a:solidFill>
                <a:latin typeface="Century Gothic" panose="020B0502020202020204" pitchFamily="34" charset="0"/>
              </a:rPr>
              <a:t>une architecture hybride vers une architecture privée favorable à la maintenance </a:t>
            </a:r>
          </a:p>
          <a:p>
            <a:endParaRPr lang="fr-FR" dirty="0"/>
          </a:p>
          <a:p>
            <a:pPr marL="285750" indent="-285750">
              <a:buFont typeface="Wingdings" panose="05000000000000000000" pitchFamily="2" charset="2"/>
              <a:buChar char="§"/>
            </a:pPr>
            <a:r>
              <a:rPr lang="fr-FR" sz="1400" dirty="0">
                <a:solidFill>
                  <a:schemeClr val="tx2"/>
                </a:solidFill>
                <a:latin typeface="Century Gothic" panose="020B0502020202020204" pitchFamily="34" charset="0"/>
              </a:rPr>
              <a:t>Les coûts sont négligeables comparés au résultat </a:t>
            </a:r>
            <a:r>
              <a:rPr lang="fr-FR" sz="1800" b="1" dirty="0" smtClean="0">
                <a:solidFill>
                  <a:schemeClr val="tx2"/>
                </a:solidFill>
                <a:latin typeface="Century Gothic" panose="020B0502020202020204" pitchFamily="34" charset="0"/>
              </a:rPr>
              <a:t> </a:t>
            </a:r>
            <a:endParaRPr lang="fr-FR" sz="1800" b="1" dirty="0">
              <a:solidFill>
                <a:schemeClr val="tx2"/>
              </a:solidFill>
              <a:latin typeface="Century Gothic" panose="020B0502020202020204" pitchFamily="34" charset="0"/>
            </a:endParaRPr>
          </a:p>
        </p:txBody>
      </p:sp>
      <p:sp>
        <p:nvSpPr>
          <p:cNvPr id="7" name="Rectangle 6"/>
          <p:cNvSpPr/>
          <p:nvPr/>
        </p:nvSpPr>
        <p:spPr>
          <a:xfrm>
            <a:off x="1667313" y="1239421"/>
            <a:ext cx="6483055" cy="2154436"/>
          </a:xfrm>
          <a:prstGeom prst="rect">
            <a:avLst/>
          </a:prstGeom>
        </p:spPr>
        <p:txBody>
          <a:bodyPr wrap="square">
            <a:spAutoFit/>
          </a:bodyPr>
          <a:lstStyle/>
          <a:p>
            <a:pPr algn="ctr"/>
            <a:r>
              <a:rPr lang="fr-FR" sz="1600" b="1" dirty="0" smtClean="0">
                <a:solidFill>
                  <a:schemeClr val="tx2"/>
                </a:solidFill>
                <a:latin typeface="Century Gothic" panose="020B0502020202020204" pitchFamily="34" charset="0"/>
              </a:rPr>
              <a:t>INCONVENIENT</a:t>
            </a:r>
          </a:p>
          <a:p>
            <a:endParaRPr lang="fr-FR" sz="1600" dirty="0" smtClean="0">
              <a:solidFill>
                <a:schemeClr val="tx2"/>
              </a:solidFill>
              <a:latin typeface="Century Gothic" panose="020B0502020202020204" pitchFamily="34" charset="0"/>
            </a:endParaRPr>
          </a:p>
          <a:p>
            <a:endParaRPr lang="fr-FR" sz="1600" dirty="0">
              <a:solidFill>
                <a:schemeClr val="tx2"/>
              </a:solidFill>
              <a:latin typeface="Century Gothic" panose="020B0502020202020204" pitchFamily="34" charset="0"/>
            </a:endParaRPr>
          </a:p>
          <a:p>
            <a:endParaRPr lang="fr-FR" sz="1600" dirty="0">
              <a:solidFill>
                <a:schemeClr val="tx2"/>
              </a:solidFill>
              <a:latin typeface="Century Gothic" panose="020B0502020202020204" pitchFamily="34" charset="0"/>
            </a:endParaRPr>
          </a:p>
          <a:p>
            <a:pPr marL="285750" indent="-285750">
              <a:buFont typeface="Wingdings" panose="05000000000000000000" pitchFamily="2" charset="2"/>
              <a:buChar char="§"/>
            </a:pPr>
            <a:r>
              <a:rPr lang="fr-FR" sz="1400" dirty="0">
                <a:solidFill>
                  <a:srgbClr val="000000"/>
                </a:solidFill>
                <a:latin typeface="Century Gothic" panose="020B0502020202020204" pitchFamily="34" charset="0"/>
              </a:rPr>
              <a:t>Des coûts supplémentaires pour l’entreprise car elle demande l’acquisition de nouveaux équipements informatiques, </a:t>
            </a:r>
            <a:endParaRPr lang="fr-FR" sz="1400" dirty="0" smtClean="0">
              <a:solidFill>
                <a:srgbClr val="000000"/>
              </a:solidFill>
              <a:latin typeface="Century Gothic" panose="020B0502020202020204" pitchFamily="34" charset="0"/>
            </a:endParaRPr>
          </a:p>
          <a:p>
            <a:endParaRPr lang="fr-FR" sz="1400" dirty="0">
              <a:solidFill>
                <a:srgbClr val="000000"/>
              </a:solidFill>
              <a:latin typeface="Century Gothic" panose="020B0502020202020204" pitchFamily="34" charset="0"/>
            </a:endParaRPr>
          </a:p>
          <a:p>
            <a:pPr marL="285750" indent="-285750">
              <a:buFont typeface="Wingdings" panose="05000000000000000000" pitchFamily="2" charset="2"/>
              <a:buChar char="§"/>
            </a:pPr>
            <a:r>
              <a:rPr lang="fr-FR" sz="1400" dirty="0" smtClean="0">
                <a:solidFill>
                  <a:srgbClr val="000000"/>
                </a:solidFill>
                <a:latin typeface="Century Gothic" panose="020B0502020202020204" pitchFamily="34" charset="0"/>
              </a:rPr>
              <a:t>Et C’est une </a:t>
            </a:r>
            <a:r>
              <a:rPr lang="fr-FR" sz="1400" dirty="0">
                <a:solidFill>
                  <a:srgbClr val="000000"/>
                </a:solidFill>
                <a:latin typeface="Century Gothic" panose="020B0502020202020204" pitchFamily="34" charset="0"/>
              </a:rPr>
              <a:t>s</a:t>
            </a:r>
            <a:r>
              <a:rPr lang="fr-FR" sz="1400" dirty="0" smtClean="0">
                <a:solidFill>
                  <a:srgbClr val="000000"/>
                </a:solidFill>
                <a:latin typeface="Century Gothic" panose="020B0502020202020204" pitchFamily="34" charset="0"/>
              </a:rPr>
              <a:t>olution temporaire </a:t>
            </a:r>
            <a:endParaRPr lang="fr-FR" sz="1400" dirty="0">
              <a:solidFill>
                <a:srgbClr val="000000"/>
              </a:solidFill>
              <a:latin typeface="Century Gothic" panose="020B0502020202020204" pitchFamily="34" charset="0"/>
            </a:endParaRPr>
          </a:p>
          <a:p>
            <a:r>
              <a:rPr lang="fr-FR" sz="1400" dirty="0">
                <a:solidFill>
                  <a:srgbClr val="000000"/>
                </a:solidFill>
                <a:latin typeface="Century Gothic" panose="020B0502020202020204" pitchFamily="34" charset="0"/>
              </a:rPr>
              <a:t>	</a:t>
            </a:r>
          </a:p>
        </p:txBody>
      </p:sp>
      <p:sp>
        <p:nvSpPr>
          <p:cNvPr id="8" name="Rectangle 7"/>
          <p:cNvSpPr/>
          <p:nvPr/>
        </p:nvSpPr>
        <p:spPr>
          <a:xfrm>
            <a:off x="1776139" y="623593"/>
            <a:ext cx="5310437" cy="307777"/>
          </a:xfrm>
          <a:prstGeom prst="rect">
            <a:avLst/>
          </a:prstGeom>
        </p:spPr>
        <p:txBody>
          <a:bodyPr wrap="square">
            <a:spAutoFit/>
          </a:bodyPr>
          <a:lstStyle/>
          <a:p>
            <a:r>
              <a:rPr lang="fr-FR" sz="1400" b="1" dirty="0" smtClean="0">
                <a:solidFill>
                  <a:schemeClr val="tx2"/>
                </a:solidFill>
                <a:latin typeface="Century Gothic" panose="020B0502020202020204" pitchFamily="34" charset="0"/>
              </a:rPr>
              <a:t>Deuxième solution </a:t>
            </a:r>
            <a:r>
              <a:rPr lang="fr-FR" sz="1200" b="1" dirty="0" smtClean="0">
                <a:solidFill>
                  <a:schemeClr val="tx2"/>
                </a:solidFill>
                <a:latin typeface="Century Gothic" panose="020B0502020202020204" pitchFamily="34" charset="0"/>
              </a:rPr>
              <a:t>: </a:t>
            </a:r>
            <a:r>
              <a:rPr lang="fr-FR" sz="1400" b="1" dirty="0">
                <a:solidFill>
                  <a:schemeClr val="tx2"/>
                </a:solidFill>
                <a:latin typeface="Century Gothic" panose="020B0502020202020204" pitchFamily="34" charset="0"/>
              </a:rPr>
              <a:t>Amélioration de l’architecture actuelle </a:t>
            </a:r>
          </a:p>
        </p:txBody>
      </p:sp>
    </p:spTree>
    <p:extLst>
      <p:ext uri="{BB962C8B-B14F-4D97-AF65-F5344CB8AC3E}">
        <p14:creationId xmlns:p14="http://schemas.microsoft.com/office/powerpoint/2010/main" val="194114166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
                                            <p:txEl>
                                              <p:pRg st="2" end="2"/>
                                            </p:txEl>
                                          </p:spTgt>
                                        </p:tgtEl>
                                      </p:cBhvr>
                                    </p:animEffect>
                                    <p:animScale>
                                      <p:cBhvr>
                                        <p:cTn id="7" dur="250" autoRev="1" fill="hold"/>
                                        <p:tgtEl>
                                          <p:spTgt spid="9">
                                            <p:txEl>
                                              <p:pRg st="2" end="2"/>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9">
                                            <p:txEl>
                                              <p:pRg st="4" end="4"/>
                                            </p:txEl>
                                          </p:spTgt>
                                        </p:tgtEl>
                                      </p:cBhvr>
                                    </p:animEffect>
                                    <p:animScale>
                                      <p:cBhvr>
                                        <p:cTn id="12" dur="250" autoRev="1" fill="hold"/>
                                        <p:tgtEl>
                                          <p:spTgt spid="9">
                                            <p:txEl>
                                              <p:pRg st="4" end="4"/>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9">
                                            <p:txEl>
                                              <p:pRg st="6" end="6"/>
                                            </p:txEl>
                                          </p:spTgt>
                                        </p:tgtEl>
                                      </p:cBhvr>
                                    </p:animEffect>
                                    <p:animScale>
                                      <p:cBhvr>
                                        <p:cTn id="17" dur="250" autoRev="1" fill="hold"/>
                                        <p:tgtEl>
                                          <p:spTgt spid="9">
                                            <p:txEl>
                                              <p:pRg st="6" end="6"/>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9">
                                            <p:txEl>
                                              <p:pRg st="8" end="8"/>
                                            </p:txEl>
                                          </p:spTgt>
                                        </p:tgtEl>
                                      </p:cBhvr>
                                    </p:animEffect>
                                    <p:animScale>
                                      <p:cBhvr>
                                        <p:cTn id="22" dur="250" autoRev="1" fill="hold"/>
                                        <p:tgtEl>
                                          <p:spTgt spid="9">
                                            <p:txEl>
                                              <p:pRg st="8" end="8"/>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5927" y="1377967"/>
            <a:ext cx="7564582" cy="2031325"/>
          </a:xfrm>
          <a:prstGeom prst="rect">
            <a:avLst/>
          </a:prstGeom>
        </p:spPr>
        <p:txBody>
          <a:bodyPr wrap="square">
            <a:spAutoFit/>
          </a:bodyPr>
          <a:lstStyle/>
          <a:p>
            <a:pPr algn="ctr"/>
            <a:r>
              <a:rPr lang="fr-FR" sz="1600" b="1" dirty="0" smtClean="0">
                <a:solidFill>
                  <a:schemeClr val="tx2"/>
                </a:solidFill>
                <a:latin typeface="Century Gothic" panose="020B0502020202020204" pitchFamily="34" charset="0"/>
              </a:rPr>
              <a:t>CHOIX DE SOLUTION </a:t>
            </a:r>
          </a:p>
          <a:p>
            <a:pPr algn="ctr"/>
            <a:endParaRPr lang="fr-FR" sz="1600" b="1" dirty="0">
              <a:solidFill>
                <a:schemeClr val="tx2"/>
              </a:solidFill>
              <a:latin typeface="Century Gothic" panose="020B0502020202020204" pitchFamily="34" charset="0"/>
            </a:endParaRPr>
          </a:p>
          <a:p>
            <a:pPr algn="ctr"/>
            <a:endParaRPr lang="fr-FR" sz="1600" b="1" dirty="0" smtClean="0">
              <a:solidFill>
                <a:schemeClr val="tx2"/>
              </a:solidFill>
              <a:latin typeface="Century Gothic" panose="020B0502020202020204" pitchFamily="34" charset="0"/>
            </a:endParaRPr>
          </a:p>
          <a:p>
            <a:pPr algn="ctr">
              <a:lnSpc>
                <a:spcPct val="150000"/>
              </a:lnSpc>
            </a:pPr>
            <a:r>
              <a:rPr lang="fr-FR" sz="1600" b="1" dirty="0" smtClean="0">
                <a:solidFill>
                  <a:schemeClr val="tx2"/>
                </a:solidFill>
                <a:latin typeface="Century Gothic" panose="020B0502020202020204" pitchFamily="34" charset="0"/>
              </a:rPr>
              <a:t>Le rapport performance/Prix nous a poussé à choisir la deuxième solution :                                      « Amélioration </a:t>
            </a:r>
            <a:r>
              <a:rPr lang="fr-FR" sz="1600" b="1" dirty="0">
                <a:solidFill>
                  <a:schemeClr val="tx2"/>
                </a:solidFill>
                <a:latin typeface="Century Gothic" panose="020B0502020202020204" pitchFamily="34" charset="0"/>
              </a:rPr>
              <a:t>de l’architecture </a:t>
            </a:r>
            <a:r>
              <a:rPr lang="fr-FR" sz="1600" b="1" dirty="0" smtClean="0">
                <a:solidFill>
                  <a:schemeClr val="tx2"/>
                </a:solidFill>
                <a:latin typeface="Century Gothic" panose="020B0502020202020204" pitchFamily="34" charset="0"/>
              </a:rPr>
              <a:t>actuelle » </a:t>
            </a:r>
            <a:endParaRPr lang="fr-FR" sz="1600" b="1" dirty="0">
              <a:solidFill>
                <a:schemeClr val="tx2"/>
              </a:solidFill>
              <a:latin typeface="Century Gothic" panose="020B0502020202020204" pitchFamily="34" charset="0"/>
            </a:endParaRPr>
          </a:p>
          <a:p>
            <a:endParaRPr lang="fr-FR" sz="1600" dirty="0">
              <a:solidFill>
                <a:schemeClr val="tx2"/>
              </a:solidFill>
              <a:latin typeface="Century Gothic" panose="020B0502020202020204" pitchFamily="34" charset="0"/>
            </a:endParaRPr>
          </a:p>
          <a:p>
            <a:r>
              <a:rPr lang="fr-FR" sz="1400" dirty="0">
                <a:solidFill>
                  <a:srgbClr val="000000"/>
                </a:solidFill>
                <a:latin typeface="Century Gothic" panose="020B0502020202020204" pitchFamily="34" charset="0"/>
              </a:rPr>
              <a:t>	</a:t>
            </a:r>
          </a:p>
        </p:txBody>
      </p:sp>
      <p:grpSp>
        <p:nvGrpSpPr>
          <p:cNvPr id="4" name="Groupe 3"/>
          <p:cNvGrpSpPr/>
          <p:nvPr>
            <p:custDataLst>
              <p:tags r:id="rId1"/>
            </p:custDataLst>
          </p:nvPr>
        </p:nvGrpSpPr>
        <p:grpSpPr>
          <a:xfrm>
            <a:off x="2713366" y="89949"/>
            <a:ext cx="4021468" cy="388375"/>
            <a:chOff x="1395738" y="570322"/>
            <a:chExt cx="4874620" cy="382772"/>
          </a:xfrm>
          <a:scene3d>
            <a:camera prst="orthographicFront">
              <a:rot lat="0" lon="0" rev="0"/>
            </a:camera>
            <a:lightRig rig="soft" dir="t">
              <a:rot lat="0" lon="0" rev="0"/>
            </a:lightRig>
          </a:scene3d>
        </p:grpSpPr>
        <p:sp>
          <p:nvSpPr>
            <p:cNvPr id="5" name="Ellipse 4"/>
            <p:cNvSpPr/>
            <p:nvPr>
              <p:custDataLst>
                <p:tags r:id="rId2"/>
              </p:custDataLst>
            </p:nvPr>
          </p:nvSpPr>
          <p:spPr>
            <a:xfrm>
              <a:off x="1395738" y="619894"/>
              <a:ext cx="410316" cy="292036"/>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6" name="Rectangle à coins arrondis 5"/>
            <p:cNvSpPr/>
            <p:nvPr>
              <p:custDataLst>
                <p:tags r:id="rId3"/>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Approche de solutions</a:t>
              </a:r>
              <a:endParaRPr lang="fr-FR" sz="1600" dirty="0">
                <a:latin typeface="Century Gothic" panose="020B0502020202020204" pitchFamily="34" charset="0"/>
              </a:endParaRPr>
            </a:p>
          </p:txBody>
        </p:sp>
      </p:grpSp>
    </p:spTree>
    <p:extLst>
      <p:ext uri="{BB962C8B-B14F-4D97-AF65-F5344CB8AC3E}">
        <p14:creationId xmlns:p14="http://schemas.microsoft.com/office/powerpoint/2010/main" val="280900383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432680" y="1719165"/>
            <a:ext cx="4540774" cy="1064949"/>
            <a:chOff x="1446659" y="559867"/>
            <a:chExt cx="4847140" cy="382772"/>
          </a:xfrm>
          <a:scene3d>
            <a:camera prst="orthographicFront">
              <a:rot lat="0" lon="0" rev="0"/>
            </a:camera>
            <a:lightRig rig="soft" dir="t">
              <a:rot lat="0" lon="0" rev="0"/>
            </a:lightRig>
          </a:scene3d>
        </p:grpSpPr>
        <p:sp>
          <p:nvSpPr>
            <p:cNvPr id="4" name="Ellipse 3"/>
            <p:cNvSpPr/>
            <p:nvPr>
              <p:custDataLst>
                <p:tags r:id="rId2"/>
              </p:custDataLst>
            </p:nvPr>
          </p:nvSpPr>
          <p:spPr>
            <a:xfrm>
              <a:off x="1446659" y="661122"/>
              <a:ext cx="410316" cy="21346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67047" y="559867"/>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latin typeface="Century Gothic" panose="020B0502020202020204" pitchFamily="34" charset="0"/>
                </a:rPr>
                <a:t>Démonstration</a:t>
              </a:r>
            </a:p>
          </p:txBody>
        </p:sp>
      </p:grpSp>
    </p:spTree>
    <p:extLst>
      <p:ext uri="{BB962C8B-B14F-4D97-AF65-F5344CB8AC3E}">
        <p14:creationId xmlns:p14="http://schemas.microsoft.com/office/powerpoint/2010/main" val="79525786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453819" y="244082"/>
            <a:ext cx="3799199" cy="469920"/>
            <a:chOff x="1446659" y="572234"/>
            <a:chExt cx="4857323" cy="382772"/>
          </a:xfrm>
          <a:scene3d>
            <a:camera prst="orthographicFront">
              <a:rot lat="0" lon="0" rev="0"/>
            </a:camera>
            <a:lightRig rig="soft" dir="t">
              <a:rot lat="0" lon="0" rev="0"/>
            </a:lightRig>
          </a:scene3d>
        </p:grpSpPr>
        <p:sp>
          <p:nvSpPr>
            <p:cNvPr id="4" name="Ellipse 3"/>
            <p:cNvSpPr/>
            <p:nvPr>
              <p:custDataLst>
                <p:tags r:id="rId2"/>
              </p:custDataLst>
            </p:nvPr>
          </p:nvSpPr>
          <p:spPr>
            <a:xfrm>
              <a:off x="1446659" y="630139"/>
              <a:ext cx="410316" cy="292490"/>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77230" y="572234"/>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latin typeface="Century Gothic" panose="020B0502020202020204" pitchFamily="34" charset="0"/>
                </a:rPr>
                <a:t>Conclusion</a:t>
              </a:r>
            </a:p>
          </p:txBody>
        </p:sp>
      </p:grpSp>
    </p:spTree>
    <p:extLst>
      <p:ext uri="{BB962C8B-B14F-4D97-AF65-F5344CB8AC3E}">
        <p14:creationId xmlns:p14="http://schemas.microsoft.com/office/powerpoint/2010/main" val="398615007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82255" y="975476"/>
            <a:ext cx="6631709" cy="2339102"/>
          </a:xfrm>
          <a:prstGeom prst="rect">
            <a:avLst/>
          </a:prstGeom>
          <a:noFill/>
        </p:spPr>
        <p:txBody>
          <a:bodyPr wrap="square" rtlCol="0">
            <a:spAutoFit/>
          </a:bodyPr>
          <a:lstStyle/>
          <a:p>
            <a:pPr algn="ctr"/>
            <a:r>
              <a:rPr lang="en-US" sz="7300" b="1" dirty="0" smtClean="0">
                <a:solidFill>
                  <a:schemeClr val="accent5"/>
                </a:solidFill>
                <a:latin typeface="Montserrat" charset="0"/>
                <a:ea typeface="Montserrat" charset="0"/>
                <a:cs typeface="Montserrat" charset="0"/>
              </a:rPr>
              <a:t>MERCI ! </a:t>
            </a:r>
          </a:p>
          <a:p>
            <a:pPr algn="ctr"/>
            <a:r>
              <a:rPr lang="en-US" sz="7300" b="1" dirty="0" smtClean="0">
                <a:solidFill>
                  <a:schemeClr val="accent5"/>
                </a:solidFill>
                <a:latin typeface="Montserrat" charset="0"/>
                <a:ea typeface="Montserrat" charset="0"/>
                <a:cs typeface="Montserrat" charset="0"/>
              </a:rPr>
              <a:t>Thanks</a:t>
            </a:r>
            <a:r>
              <a:rPr lang="en-US" sz="7300" b="1" dirty="0">
                <a:solidFill>
                  <a:schemeClr val="accent5"/>
                </a:solidFill>
                <a:latin typeface="Montserrat" charset="0"/>
                <a:ea typeface="Montserrat" charset="0"/>
                <a:cs typeface="Montserrat" charset="0"/>
              </a:rPr>
              <a:t>!</a:t>
            </a:r>
          </a:p>
        </p:txBody>
      </p:sp>
    </p:spTree>
    <p:extLst>
      <p:ext uri="{BB962C8B-B14F-4D97-AF65-F5344CB8AC3E}">
        <p14:creationId xmlns:p14="http://schemas.microsoft.com/office/powerpoint/2010/main" val="153406611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C:\Users\Hillanock\AppData\Local\Microsoft\Windows\INetCache\Content.Word\481448-560x480.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1745" y="378691"/>
            <a:ext cx="1625600" cy="1483363"/>
          </a:xfrm>
          <a:prstGeom prst="roundRect">
            <a:avLst>
              <a:gd name="adj" fmla="val 8594"/>
            </a:avLst>
          </a:prstGeom>
          <a:solidFill>
            <a:srgbClr val="FFFFFF">
              <a:shade val="85000"/>
            </a:srgbClr>
          </a:solidFill>
          <a:ln>
            <a:noFill/>
          </a:ln>
          <a:effectLst/>
        </p:spPr>
      </p:pic>
      <p:pic>
        <p:nvPicPr>
          <p:cNvPr id="4" name="Image 3"/>
          <p:cNvPicPr/>
          <p:nvPr/>
        </p:nvPicPr>
        <p:blipFill>
          <a:blip r:embed="rId4" cstate="email">
            <a:extLst>
              <a:ext uri="{28A0092B-C50C-407E-A947-70E740481C1C}">
                <a14:useLocalDpi xmlns:a14="http://schemas.microsoft.com/office/drawing/2010/main" val="0"/>
              </a:ext>
            </a:extLst>
          </a:blip>
          <a:stretch>
            <a:fillRect/>
          </a:stretch>
        </p:blipFill>
        <p:spPr>
          <a:xfrm>
            <a:off x="6319319" y="487219"/>
            <a:ext cx="2824681" cy="1266305"/>
          </a:xfrm>
          <a:prstGeom prst="rect">
            <a:avLst/>
          </a:prstGeom>
        </p:spPr>
      </p:pic>
      <p:sp>
        <p:nvSpPr>
          <p:cNvPr id="5" name="Rectangle avec coins rognés en diagonale 4"/>
          <p:cNvSpPr/>
          <p:nvPr/>
        </p:nvSpPr>
        <p:spPr>
          <a:xfrm>
            <a:off x="1967345" y="2228641"/>
            <a:ext cx="5012877" cy="1270284"/>
          </a:xfrm>
          <a:prstGeom prst="snip2DiagRect">
            <a:avLst>
              <a:gd name="adj1" fmla="val 4224"/>
              <a:gd name="adj2" fmla="val 16667"/>
            </a:avLst>
          </a:prstGeom>
          <a:blipFill dpi="0" rotWithShape="1">
            <a:blip r:embed="rId5">
              <a:extLst>
                <a:ext uri="{BEBA8EAE-BF5A-486C-A8C5-ECC9F3942E4B}">
                  <a14:imgProps xmlns:a14="http://schemas.microsoft.com/office/drawing/2010/main">
                    <a14:imgLayer r:embed="rId6">
                      <a14:imgEffect>
                        <a14:artisticPencilGrayscale/>
                      </a14:imgEffect>
                    </a14:imgLayer>
                  </a14:imgProps>
                </a:ext>
              </a:extLst>
            </a:blip>
            <a:srcRect/>
            <a:stretch>
              <a:fillRect/>
            </a:stretch>
          </a:blip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u="sng" dirty="0">
                <a:ln w="0">
                  <a:solidFill>
                    <a:schemeClr val="accent1">
                      <a:lumMod val="50000"/>
                    </a:schemeClr>
                  </a:solidFill>
                </a:ln>
                <a:solidFill>
                  <a:schemeClr val="accent1"/>
                </a:solidFill>
                <a:effectLst>
                  <a:outerShdw blurRad="38100" dist="19050" dir="2700000" algn="tl" rotWithShape="0">
                    <a:schemeClr val="dk1">
                      <a:alpha val="40000"/>
                    </a:schemeClr>
                  </a:outerShdw>
                </a:effectLst>
                <a:latin typeface="Century Gothic" panose="020B0502020202020204" pitchFamily="34" charset="0"/>
              </a:rPr>
              <a:t>THÈME DU PROJET</a:t>
            </a:r>
          </a:p>
          <a:p>
            <a:pPr algn="ctr"/>
            <a:r>
              <a:rPr lang="fr-FR" sz="2000" dirty="0">
                <a:ln w="0">
                  <a:solidFill>
                    <a:schemeClr val="accent1">
                      <a:lumMod val="50000"/>
                    </a:schemeClr>
                  </a:solidFill>
                </a:ln>
                <a:solidFill>
                  <a:schemeClr val="accent1"/>
                </a:solidFill>
                <a:effectLst>
                  <a:outerShdw blurRad="38100" dist="19050" dir="2700000" algn="tl" rotWithShape="0">
                    <a:schemeClr val="dk1">
                      <a:alpha val="40000"/>
                    </a:schemeClr>
                  </a:outerShdw>
                </a:effectLst>
                <a:latin typeface="Century Gothic" panose="020B0502020202020204" pitchFamily="34" charset="0"/>
              </a:rPr>
              <a:t>Optimisation de l’Architecture Cloud Computing de CERGI SA </a:t>
            </a:r>
          </a:p>
        </p:txBody>
      </p:sp>
      <p:sp>
        <p:nvSpPr>
          <p:cNvPr id="8" name="Zone de texte 2"/>
          <p:cNvSpPr txBox="1">
            <a:spLocks noChangeArrowheads="1"/>
          </p:cNvSpPr>
          <p:nvPr/>
        </p:nvSpPr>
        <p:spPr bwMode="auto">
          <a:xfrm>
            <a:off x="414173" y="4010025"/>
            <a:ext cx="2120798" cy="88836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spcAft>
                <a:spcPts val="0"/>
              </a:spcAft>
            </a:pPr>
            <a:r>
              <a:rPr lang="en-US" sz="1200" b="1" u="sng"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SUPERVISEUR </a:t>
            </a:r>
            <a:endParaRPr lang="fr-FR" sz="1200" b="1"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M.TETE K. Senan</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0"/>
              </a:spcAft>
            </a:pPr>
            <a:r>
              <a:rPr lang="fr-FR" sz="1200"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Enseignant</a:t>
            </a:r>
            <a:r>
              <a:rPr lang="en-US" sz="1200"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 à IAI-TOGO</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1200" dirty="0">
                <a:solidFill>
                  <a:schemeClr val="tx2"/>
                </a:solidFill>
                <a:effectLst/>
                <a:latin typeface="Century Gothic" panose="020B0502020202020204" pitchFamily="34" charset="0"/>
                <a:ea typeface="Calibri" panose="020F0502020204030204" pitchFamily="34" charset="0"/>
                <a:cs typeface="Arial" panose="020B0604020202020204" pitchFamily="34" charset="0"/>
              </a:rPr>
              <a:t>                </a:t>
            </a:r>
            <a:endParaRPr lang="fr-FR" sz="1200" dirty="0">
              <a:solidFill>
                <a:schemeClr val="tx2"/>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9" name="Zone de texte 2"/>
          <p:cNvSpPr txBox="1">
            <a:spLocks noChangeArrowheads="1"/>
          </p:cNvSpPr>
          <p:nvPr/>
        </p:nvSpPr>
        <p:spPr bwMode="auto">
          <a:xfrm>
            <a:off x="6319319" y="4010025"/>
            <a:ext cx="2476500" cy="11334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fr-FR" sz="1200" b="1" u="sng" dirty="0">
                <a:solidFill>
                  <a:schemeClr val="accent1">
                    <a:lumMod val="50000"/>
                  </a:schemeClr>
                </a:solidFill>
                <a:effectLst/>
                <a:latin typeface="Century Gothic" panose="020B0502020202020204" pitchFamily="34" charset="0"/>
                <a:ea typeface="Calibri" panose="020F0502020204030204" pitchFamily="34" charset="0"/>
                <a:cs typeface="Arial" panose="020B0604020202020204" pitchFamily="34" charset="0"/>
              </a:rPr>
              <a:t>MAITRE DE STAGE</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200" b="0" i="0" spc="25"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rPr>
              <a:t>M. NONDOH-ADABI Essobyô</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200" b="0" i="0" spc="25"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rPr>
              <a:t>Chef Administrateur Systèmes Réseaux à CERGI SA  </a:t>
            </a:r>
            <a:endParaRPr lang="fr-FR" sz="1200" dirty="0">
              <a:solidFill>
                <a:schemeClr val="accent1">
                  <a:lumMod val="50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fr-FR" sz="1200" dirty="0">
                <a:effectLst/>
                <a:latin typeface="Century Gothic" panose="020B0502020202020204" pitchFamily="34" charset="0"/>
                <a:ea typeface="Calibri" panose="020F0502020204030204" pitchFamily="34" charset="0"/>
                <a:cs typeface="Arial" panose="020B0604020202020204" pitchFamily="34" charset="0"/>
              </a:rPr>
              <a:t> </a:t>
            </a:r>
            <a:endParaRPr lang="fr-FR" sz="1200" dirty="0">
              <a:effectLst/>
              <a:latin typeface="Century Gothic" panose="020B050202020202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fr-FR" sz="1200" dirty="0">
                <a:effectLst/>
                <a:latin typeface="Century Gothic" panose="020B0502020202020204" pitchFamily="34" charset="0"/>
                <a:ea typeface="Calibri" panose="020F0502020204030204" pitchFamily="34" charset="0"/>
                <a:cs typeface="Arial" panose="020B0604020202020204" pitchFamily="34" charset="0"/>
              </a:rPr>
              <a:t> </a:t>
            </a:r>
            <a:endParaRPr lang="fr-FR"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247457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722282" y="215903"/>
            <a:ext cx="2321786" cy="507831"/>
          </a:xfrm>
          <a:prstGeom prst="rect">
            <a:avLst/>
          </a:prstGeom>
          <a:noFill/>
        </p:spPr>
        <p:txBody>
          <a:bodyPr wrap="square" rtlCol="0">
            <a:spAutoFit/>
          </a:bodyPr>
          <a:lstStyle/>
          <a:p>
            <a:pPr algn="ctr"/>
            <a:r>
              <a:rPr lang="fr-FR" sz="2700" dirty="0">
                <a:solidFill>
                  <a:schemeClr val="accent1"/>
                </a:solidFill>
                <a:effectLst>
                  <a:outerShdw blurRad="38100" dist="38100" dir="2700000" algn="tl">
                    <a:srgbClr val="000000">
                      <a:alpha val="43137"/>
                    </a:srgbClr>
                  </a:outerShdw>
                </a:effectLst>
                <a:latin typeface="Century Gothic" panose="020B0502020202020204" pitchFamily="34" charset="0"/>
              </a:rPr>
              <a:t>PLAN</a:t>
            </a:r>
          </a:p>
        </p:txBody>
      </p:sp>
      <p:sp>
        <p:nvSpPr>
          <p:cNvPr id="4" name="Espace réservé du numéro de diapositive 3"/>
          <p:cNvSpPr>
            <a:spLocks noGrp="1"/>
          </p:cNvSpPr>
          <p:nvPr>
            <p:ph type="sldNum" sz="quarter" idx="12"/>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fr-FR" sz="1500" dirty="0">
                <a:solidFill>
                  <a:schemeClr val="bg1"/>
                </a:solidFill>
                <a:latin typeface="Nyala" panose="02000504070300020003" pitchFamily="2" charset="0"/>
              </a:rPr>
              <a:t>1</a:t>
            </a:r>
            <a:endParaRPr lang="fr-FR" dirty="0">
              <a:solidFill>
                <a:schemeClr val="bg1"/>
              </a:solidFill>
              <a:latin typeface="Nyala" panose="02000504070300020003" pitchFamily="2" charset="0"/>
            </a:endParaRPr>
          </a:p>
        </p:txBody>
      </p:sp>
      <p:sp>
        <p:nvSpPr>
          <p:cNvPr id="8" name="Ellipse 7"/>
          <p:cNvSpPr/>
          <p:nvPr>
            <p:custDataLst>
              <p:tags r:id="rId1"/>
            </p:custDataLst>
          </p:nvPr>
        </p:nvSpPr>
        <p:spPr>
          <a:xfrm>
            <a:off x="-1433513" y="1117904"/>
            <a:ext cx="3133725" cy="3142608"/>
          </a:xfrm>
          <a:prstGeom prst="ellipse">
            <a:avLst/>
          </a:prstGeom>
          <a:solidFill>
            <a:srgbClr val="30ACEC"/>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fr-FR" sz="1013">
              <a:latin typeface="Maiandra GD" panose="020E0502030308020204" pitchFamily="34" charset="0"/>
            </a:endParaRPr>
          </a:p>
        </p:txBody>
      </p:sp>
      <p:sp>
        <p:nvSpPr>
          <p:cNvPr id="7" name="Ellipse 6"/>
          <p:cNvSpPr/>
          <p:nvPr>
            <p:custDataLst>
              <p:tags r:id="rId2"/>
            </p:custDataLst>
          </p:nvPr>
        </p:nvSpPr>
        <p:spPr>
          <a:xfrm>
            <a:off x="-1181099" y="1362075"/>
            <a:ext cx="2609850" cy="2676526"/>
          </a:xfrm>
          <a:prstGeom prst="ellipse">
            <a:avLst/>
          </a:prstGeom>
          <a:solidFill>
            <a:srgbClr val="FF9700"/>
          </a:solidFill>
          <a:ln w="12700">
            <a:solidFill>
              <a:schemeClr val="accent1">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fr-FR" sz="1013">
              <a:latin typeface="Maiandra GD" panose="020E0502030308020204" pitchFamily="34" charset="0"/>
            </a:endParaRPr>
          </a:p>
        </p:txBody>
      </p:sp>
      <p:grpSp>
        <p:nvGrpSpPr>
          <p:cNvPr id="24" name="Groupe 23"/>
          <p:cNvGrpSpPr/>
          <p:nvPr>
            <p:custDataLst>
              <p:tags r:id="rId3"/>
            </p:custDataLst>
          </p:nvPr>
        </p:nvGrpSpPr>
        <p:grpSpPr>
          <a:xfrm>
            <a:off x="1895760" y="904763"/>
            <a:ext cx="3643413" cy="314818"/>
            <a:chOff x="1416106" y="751213"/>
            <a:chExt cx="4869718" cy="419758"/>
          </a:xfrm>
          <a:scene3d>
            <a:camera prst="orthographicFront">
              <a:rot lat="0" lon="0" rev="0"/>
            </a:camera>
            <a:lightRig rig="soft" dir="t">
              <a:rot lat="0" lon="0" rev="0"/>
            </a:lightRig>
          </a:scene3d>
        </p:grpSpPr>
        <p:sp>
          <p:nvSpPr>
            <p:cNvPr id="25" name="Ellipse 24"/>
            <p:cNvSpPr/>
            <p:nvPr>
              <p:custDataLst>
                <p:tags r:id="rId29"/>
              </p:custDataLst>
            </p:nvPr>
          </p:nvSpPr>
          <p:spPr>
            <a:xfrm>
              <a:off x="1416106" y="788198"/>
              <a:ext cx="410316" cy="38277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26" name="Rectangle à coins arrondis 25"/>
            <p:cNvSpPr/>
            <p:nvPr>
              <p:custDataLst>
                <p:tags r:id="rId30"/>
              </p:custDataLst>
            </p:nvPr>
          </p:nvSpPr>
          <p:spPr>
            <a:xfrm>
              <a:off x="1859072" y="751213"/>
              <a:ext cx="4426752" cy="382773"/>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Introduction</a:t>
              </a:r>
            </a:p>
          </p:txBody>
        </p:sp>
      </p:grpSp>
      <p:sp>
        <p:nvSpPr>
          <p:cNvPr id="31" name="Ellipse 30"/>
          <p:cNvSpPr/>
          <p:nvPr>
            <p:custDataLst>
              <p:tags r:id="rId4"/>
            </p:custDataLst>
          </p:nvPr>
        </p:nvSpPr>
        <p:spPr>
          <a:xfrm>
            <a:off x="-925829" y="1674495"/>
            <a:ext cx="2049779" cy="2066926"/>
          </a:xfrm>
          <a:prstGeom prst="ellipse">
            <a:avLst/>
          </a:prstGeom>
          <a:solidFill>
            <a:srgbClr val="2EA7E5"/>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fr-FR" sz="1013">
              <a:latin typeface="Maiandra GD" panose="020E0502030308020204" pitchFamily="34" charset="0"/>
            </a:endParaRPr>
          </a:p>
        </p:txBody>
      </p:sp>
      <p:grpSp>
        <p:nvGrpSpPr>
          <p:cNvPr id="27" name="Groupe 26"/>
          <p:cNvGrpSpPr/>
          <p:nvPr>
            <p:custDataLst>
              <p:tags r:id="rId5"/>
            </p:custDataLst>
          </p:nvPr>
        </p:nvGrpSpPr>
        <p:grpSpPr>
          <a:xfrm>
            <a:off x="1962959" y="1348250"/>
            <a:ext cx="3600140" cy="301743"/>
            <a:chOff x="1222596" y="748327"/>
            <a:chExt cx="4811879" cy="402324"/>
          </a:xfrm>
          <a:scene3d>
            <a:camera prst="orthographicFront">
              <a:rot lat="0" lon="0" rev="0"/>
            </a:camera>
            <a:lightRig rig="soft" dir="t">
              <a:rot lat="0" lon="0" rev="0"/>
            </a:lightRig>
          </a:scene3d>
        </p:grpSpPr>
        <p:sp>
          <p:nvSpPr>
            <p:cNvPr id="28" name="Ellipse 27"/>
            <p:cNvSpPr/>
            <p:nvPr>
              <p:custDataLst>
                <p:tags r:id="rId27"/>
              </p:custDataLst>
            </p:nvPr>
          </p:nvSpPr>
          <p:spPr>
            <a:xfrm>
              <a:off x="1222596" y="76787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29" name="Rectangle à coins arrondis 28"/>
            <p:cNvSpPr/>
            <p:nvPr>
              <p:custDataLst>
                <p:tags r:id="rId28"/>
              </p:custDataLst>
            </p:nvPr>
          </p:nvSpPr>
          <p:spPr>
            <a:xfrm>
              <a:off x="1607722" y="748327"/>
              <a:ext cx="4426753"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Présentation</a:t>
              </a:r>
            </a:p>
          </p:txBody>
        </p:sp>
      </p:grpSp>
      <p:grpSp>
        <p:nvGrpSpPr>
          <p:cNvPr id="30" name="Groupe 29"/>
          <p:cNvGrpSpPr/>
          <p:nvPr>
            <p:custDataLst>
              <p:tags r:id="rId6"/>
            </p:custDataLst>
          </p:nvPr>
        </p:nvGrpSpPr>
        <p:grpSpPr>
          <a:xfrm>
            <a:off x="1944113" y="1785885"/>
            <a:ext cx="3637832" cy="292933"/>
            <a:chOff x="1446659" y="666280"/>
            <a:chExt cx="4862259" cy="390576"/>
          </a:xfrm>
          <a:scene3d>
            <a:camera prst="orthographicFront">
              <a:rot lat="0" lon="0" rev="0"/>
            </a:camera>
            <a:lightRig rig="soft" dir="t">
              <a:rot lat="0" lon="0" rev="0"/>
            </a:lightRig>
          </a:scene3d>
        </p:grpSpPr>
        <p:sp>
          <p:nvSpPr>
            <p:cNvPr id="32" name="Ellipse 31"/>
            <p:cNvSpPr/>
            <p:nvPr>
              <p:custDataLst>
                <p:tags r:id="rId25"/>
              </p:custDataLst>
            </p:nvPr>
          </p:nvSpPr>
          <p:spPr>
            <a:xfrm>
              <a:off x="1446659" y="666280"/>
              <a:ext cx="410316" cy="382771"/>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33" name="Rectangle à coins arrondis 32"/>
            <p:cNvSpPr/>
            <p:nvPr>
              <p:custDataLst>
                <p:tags r:id="rId26"/>
              </p:custDataLst>
            </p:nvPr>
          </p:nvSpPr>
          <p:spPr>
            <a:xfrm>
              <a:off x="1882165" y="674084"/>
              <a:ext cx="4426753"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Etude de l’existant</a:t>
              </a:r>
            </a:p>
          </p:txBody>
        </p:sp>
      </p:grpSp>
      <p:grpSp>
        <p:nvGrpSpPr>
          <p:cNvPr id="34" name="Groupe 33"/>
          <p:cNvGrpSpPr/>
          <p:nvPr>
            <p:custDataLst>
              <p:tags r:id="rId7"/>
            </p:custDataLst>
          </p:nvPr>
        </p:nvGrpSpPr>
        <p:grpSpPr>
          <a:xfrm>
            <a:off x="1950668" y="2217146"/>
            <a:ext cx="3657000" cy="295275"/>
            <a:chOff x="1487401" y="635030"/>
            <a:chExt cx="4887876" cy="393701"/>
          </a:xfrm>
          <a:scene3d>
            <a:camera prst="orthographicFront">
              <a:rot lat="0" lon="0" rev="0"/>
            </a:camera>
            <a:lightRig rig="soft" dir="t">
              <a:rot lat="0" lon="0" rev="0"/>
            </a:lightRig>
          </a:scene3d>
        </p:grpSpPr>
        <p:sp>
          <p:nvSpPr>
            <p:cNvPr id="35" name="Ellipse 34"/>
            <p:cNvSpPr/>
            <p:nvPr>
              <p:custDataLst>
                <p:tags r:id="rId23"/>
              </p:custDataLst>
            </p:nvPr>
          </p:nvSpPr>
          <p:spPr>
            <a:xfrm>
              <a:off x="1487401" y="645958"/>
              <a:ext cx="410316" cy="38277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36" name="Rectangle à coins arrondis 35"/>
            <p:cNvSpPr/>
            <p:nvPr>
              <p:custDataLst>
                <p:tags r:id="rId24"/>
              </p:custDataLst>
            </p:nvPr>
          </p:nvSpPr>
          <p:spPr>
            <a:xfrm>
              <a:off x="1948525" y="635030"/>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Critique de l’existant </a:t>
              </a:r>
            </a:p>
          </p:txBody>
        </p:sp>
      </p:grpSp>
      <p:grpSp>
        <p:nvGrpSpPr>
          <p:cNvPr id="37" name="Groupe 36"/>
          <p:cNvGrpSpPr/>
          <p:nvPr>
            <p:custDataLst>
              <p:tags r:id="rId8"/>
            </p:custDataLst>
          </p:nvPr>
        </p:nvGrpSpPr>
        <p:grpSpPr>
          <a:xfrm>
            <a:off x="1966973" y="2646340"/>
            <a:ext cx="3640695" cy="292710"/>
            <a:chOff x="1477213" y="628290"/>
            <a:chExt cx="4866086" cy="390281"/>
          </a:xfrm>
          <a:scene3d>
            <a:camera prst="orthographicFront">
              <a:rot lat="0" lon="0" rev="0"/>
            </a:camera>
            <a:lightRig rig="soft" dir="t">
              <a:rot lat="0" lon="0" rev="0"/>
            </a:lightRig>
          </a:scene3d>
        </p:grpSpPr>
        <p:sp>
          <p:nvSpPr>
            <p:cNvPr id="38" name="Ellipse 37"/>
            <p:cNvSpPr/>
            <p:nvPr>
              <p:custDataLst>
                <p:tags r:id="rId21"/>
              </p:custDataLst>
            </p:nvPr>
          </p:nvSpPr>
          <p:spPr>
            <a:xfrm>
              <a:off x="1477213" y="63579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39" name="Rectangle à coins arrondis 38"/>
            <p:cNvSpPr/>
            <p:nvPr>
              <p:custDataLst>
                <p:tags r:id="rId22"/>
              </p:custDataLst>
            </p:nvPr>
          </p:nvSpPr>
          <p:spPr>
            <a:xfrm>
              <a:off x="1916548" y="628290"/>
              <a:ext cx="4426751"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Problématique</a:t>
              </a:r>
            </a:p>
          </p:txBody>
        </p:sp>
      </p:grpSp>
      <p:grpSp>
        <p:nvGrpSpPr>
          <p:cNvPr id="40" name="Groupe 39"/>
          <p:cNvGrpSpPr/>
          <p:nvPr>
            <p:custDataLst>
              <p:tags r:id="rId9"/>
            </p:custDataLst>
          </p:nvPr>
        </p:nvGrpSpPr>
        <p:grpSpPr>
          <a:xfrm>
            <a:off x="1966973" y="3068248"/>
            <a:ext cx="3733436" cy="337242"/>
            <a:chOff x="1202226" y="1103159"/>
            <a:chExt cx="4837068" cy="382772"/>
          </a:xfrm>
          <a:scene3d>
            <a:camera prst="orthographicFront">
              <a:rot lat="0" lon="0" rev="0"/>
            </a:camera>
            <a:lightRig rig="soft" dir="t">
              <a:rot lat="0" lon="0" rev="0"/>
            </a:lightRig>
          </a:scene3d>
        </p:grpSpPr>
        <p:sp>
          <p:nvSpPr>
            <p:cNvPr id="41" name="Ellipse 40"/>
            <p:cNvSpPr/>
            <p:nvPr>
              <p:custDataLst>
                <p:tags r:id="rId19"/>
              </p:custDataLst>
            </p:nvPr>
          </p:nvSpPr>
          <p:spPr>
            <a:xfrm>
              <a:off x="1202226" y="1122781"/>
              <a:ext cx="410316" cy="360399"/>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42" name="Rectangle à coins arrondis 41"/>
            <p:cNvSpPr/>
            <p:nvPr>
              <p:custDataLst>
                <p:tags r:id="rId20"/>
              </p:custDataLst>
            </p:nvPr>
          </p:nvSpPr>
          <p:spPr>
            <a:xfrm>
              <a:off x="1612542" y="1103159"/>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smtClean="0">
                  <a:latin typeface="Century Gothic" panose="020B0502020202020204" pitchFamily="34" charset="0"/>
                </a:rPr>
                <a:t>Résultats attendus  </a:t>
              </a:r>
              <a:endParaRPr lang="fr-FR" sz="1500" dirty="0">
                <a:latin typeface="Century Gothic" panose="020B0502020202020204" pitchFamily="34" charset="0"/>
              </a:endParaRPr>
            </a:p>
          </p:txBody>
        </p:sp>
      </p:grpSp>
      <p:grpSp>
        <p:nvGrpSpPr>
          <p:cNvPr id="43" name="Groupe 42"/>
          <p:cNvGrpSpPr/>
          <p:nvPr>
            <p:custDataLst>
              <p:tags r:id="rId10"/>
            </p:custDataLst>
          </p:nvPr>
        </p:nvGrpSpPr>
        <p:grpSpPr>
          <a:xfrm>
            <a:off x="1960588" y="3502631"/>
            <a:ext cx="3647082" cy="298932"/>
            <a:chOff x="1395738" y="554519"/>
            <a:chExt cx="4874620" cy="398575"/>
          </a:xfrm>
          <a:scene3d>
            <a:camera prst="orthographicFront">
              <a:rot lat="0" lon="0" rev="0"/>
            </a:camera>
            <a:lightRig rig="soft" dir="t">
              <a:rot lat="0" lon="0" rev="0"/>
            </a:lightRig>
          </a:scene3d>
        </p:grpSpPr>
        <p:sp>
          <p:nvSpPr>
            <p:cNvPr id="44" name="Ellipse 43"/>
            <p:cNvSpPr/>
            <p:nvPr>
              <p:custDataLst>
                <p:tags r:id="rId17"/>
              </p:custDataLst>
            </p:nvPr>
          </p:nvSpPr>
          <p:spPr>
            <a:xfrm>
              <a:off x="1395738" y="55451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45" name="Rectangle à coins arrondis 44"/>
            <p:cNvSpPr/>
            <p:nvPr>
              <p:custDataLst>
                <p:tags r:id="rId18"/>
              </p:custDataLst>
            </p:nvPr>
          </p:nvSpPr>
          <p:spPr>
            <a:xfrm>
              <a:off x="1843606" y="570322"/>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smtClean="0">
                  <a:latin typeface="Century Gothic" panose="020B0502020202020204" pitchFamily="34" charset="0"/>
                </a:rPr>
                <a:t>Approche de solutions</a:t>
              </a:r>
              <a:endParaRPr lang="fr-FR" sz="1500" dirty="0">
                <a:latin typeface="Century Gothic" panose="020B0502020202020204" pitchFamily="34" charset="0"/>
              </a:endParaRPr>
            </a:p>
          </p:txBody>
        </p:sp>
      </p:grpSp>
      <p:grpSp>
        <p:nvGrpSpPr>
          <p:cNvPr id="46" name="Groupe 45"/>
          <p:cNvGrpSpPr/>
          <p:nvPr>
            <p:custDataLst>
              <p:tags r:id="rId11"/>
            </p:custDataLst>
          </p:nvPr>
        </p:nvGrpSpPr>
        <p:grpSpPr>
          <a:xfrm>
            <a:off x="1959438" y="3926656"/>
            <a:ext cx="3626520" cy="305928"/>
            <a:chOff x="1446659" y="559867"/>
            <a:chExt cx="4847140" cy="407904"/>
          </a:xfrm>
          <a:scene3d>
            <a:camera prst="orthographicFront">
              <a:rot lat="0" lon="0" rev="0"/>
            </a:camera>
            <a:lightRig rig="soft" dir="t">
              <a:rot lat="0" lon="0" rev="0"/>
            </a:lightRig>
          </a:scene3d>
        </p:grpSpPr>
        <p:sp>
          <p:nvSpPr>
            <p:cNvPr id="47" name="Ellipse 46"/>
            <p:cNvSpPr/>
            <p:nvPr>
              <p:custDataLst>
                <p:tags r:id="rId15"/>
              </p:custDataLst>
            </p:nvPr>
          </p:nvSpPr>
          <p:spPr>
            <a:xfrm>
              <a:off x="1446659" y="58499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48" name="Rectangle à coins arrondis 47"/>
            <p:cNvSpPr/>
            <p:nvPr>
              <p:custDataLst>
                <p:tags r:id="rId16"/>
              </p:custDataLst>
            </p:nvPr>
          </p:nvSpPr>
          <p:spPr>
            <a:xfrm>
              <a:off x="1867047" y="559867"/>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Démonstration</a:t>
              </a:r>
            </a:p>
          </p:txBody>
        </p:sp>
      </p:grpSp>
      <p:grpSp>
        <p:nvGrpSpPr>
          <p:cNvPr id="49" name="Groupe 48"/>
          <p:cNvGrpSpPr/>
          <p:nvPr>
            <p:custDataLst>
              <p:tags r:id="rId12"/>
            </p:custDataLst>
          </p:nvPr>
        </p:nvGrpSpPr>
        <p:grpSpPr>
          <a:xfrm>
            <a:off x="1973528" y="4364252"/>
            <a:ext cx="3634139" cy="296653"/>
            <a:chOff x="1446659" y="572234"/>
            <a:chExt cx="4857323" cy="395537"/>
          </a:xfrm>
          <a:scene3d>
            <a:camera prst="orthographicFront">
              <a:rot lat="0" lon="0" rev="0"/>
            </a:camera>
            <a:lightRig rig="soft" dir="t">
              <a:rot lat="0" lon="0" rev="0"/>
            </a:lightRig>
          </a:scene3d>
        </p:grpSpPr>
        <p:sp>
          <p:nvSpPr>
            <p:cNvPr id="50" name="Ellipse 49"/>
            <p:cNvSpPr/>
            <p:nvPr>
              <p:custDataLst>
                <p:tags r:id="rId13"/>
              </p:custDataLst>
            </p:nvPr>
          </p:nvSpPr>
          <p:spPr>
            <a:xfrm>
              <a:off x="1446659" y="584999"/>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1" name="Rectangle à coins arrondis 50"/>
            <p:cNvSpPr/>
            <p:nvPr>
              <p:custDataLst>
                <p:tags r:id="rId14"/>
              </p:custDataLst>
            </p:nvPr>
          </p:nvSpPr>
          <p:spPr>
            <a:xfrm>
              <a:off x="1877230" y="572234"/>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500" dirty="0">
                  <a:latin typeface="Century Gothic" panose="020B0502020202020204" pitchFamily="34" charset="0"/>
                </a:rPr>
                <a:t>Conclusion</a:t>
              </a:r>
            </a:p>
          </p:txBody>
        </p:sp>
      </p:grpSp>
    </p:spTree>
    <p:extLst>
      <p:ext uri="{BB962C8B-B14F-4D97-AF65-F5344CB8AC3E}">
        <p14:creationId xmlns:p14="http://schemas.microsoft.com/office/powerpoint/2010/main" val="5960350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anim calcmode="lin" valueType="num">
                                      <p:cBhvr>
                                        <p:cTn id="43" dur="1000" fill="hold"/>
                                        <p:tgtEl>
                                          <p:spTgt spid="40"/>
                                        </p:tgtEl>
                                        <p:attrNameLst>
                                          <p:attrName>ppt_x</p:attrName>
                                        </p:attrNameLst>
                                      </p:cBhvr>
                                      <p:tavLst>
                                        <p:tav tm="0">
                                          <p:val>
                                            <p:strVal val="#ppt_x"/>
                                          </p:val>
                                        </p:tav>
                                        <p:tav tm="100000">
                                          <p:val>
                                            <p:strVal val="#ppt_x"/>
                                          </p:val>
                                        </p:tav>
                                      </p:tavLst>
                                    </p:anim>
                                    <p:anim calcmode="lin" valueType="num">
                                      <p:cBhvr>
                                        <p:cTn id="4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1000"/>
                                        <p:tgtEl>
                                          <p:spTgt spid="43"/>
                                        </p:tgtEl>
                                      </p:cBhvr>
                                    </p:animEffect>
                                    <p:anim calcmode="lin" valueType="num">
                                      <p:cBhvr>
                                        <p:cTn id="50" dur="1000" fill="hold"/>
                                        <p:tgtEl>
                                          <p:spTgt spid="43"/>
                                        </p:tgtEl>
                                        <p:attrNameLst>
                                          <p:attrName>ppt_x</p:attrName>
                                        </p:attrNameLst>
                                      </p:cBhvr>
                                      <p:tavLst>
                                        <p:tav tm="0">
                                          <p:val>
                                            <p:strVal val="#ppt_x"/>
                                          </p:val>
                                        </p:tav>
                                        <p:tav tm="100000">
                                          <p:val>
                                            <p:strVal val="#ppt_x"/>
                                          </p:val>
                                        </p:tav>
                                      </p:tavLst>
                                    </p:anim>
                                    <p:anim calcmode="lin" valueType="num">
                                      <p:cBhvr>
                                        <p:cTn id="5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1000"/>
                                        <p:tgtEl>
                                          <p:spTgt spid="49"/>
                                        </p:tgtEl>
                                      </p:cBhvr>
                                    </p:animEffect>
                                    <p:anim calcmode="lin" valueType="num">
                                      <p:cBhvr>
                                        <p:cTn id="64" dur="1000" fill="hold"/>
                                        <p:tgtEl>
                                          <p:spTgt spid="49"/>
                                        </p:tgtEl>
                                        <p:attrNameLst>
                                          <p:attrName>ppt_x</p:attrName>
                                        </p:attrNameLst>
                                      </p:cBhvr>
                                      <p:tavLst>
                                        <p:tav tm="0">
                                          <p:val>
                                            <p:strVal val="#ppt_x"/>
                                          </p:val>
                                        </p:tav>
                                        <p:tav tm="100000">
                                          <p:val>
                                            <p:strVal val="#ppt_x"/>
                                          </p:val>
                                        </p:tav>
                                      </p:tavLst>
                                    </p:anim>
                                    <p:anim calcmode="lin" valueType="num">
                                      <p:cBhvr>
                                        <p:cTn id="6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dirty="0">
                <a:solidFill>
                  <a:schemeClr val="bg1"/>
                </a:solidFill>
                <a:latin typeface="Nyala" panose="02000504070300020003" pitchFamily="2" charset="0"/>
              </a:rPr>
              <a:t>2</a:t>
            </a:r>
          </a:p>
        </p:txBody>
      </p:sp>
      <p:grpSp>
        <p:nvGrpSpPr>
          <p:cNvPr id="4" name="Groupe 3"/>
          <p:cNvGrpSpPr/>
          <p:nvPr>
            <p:custDataLst>
              <p:tags r:id="rId1"/>
            </p:custDataLst>
          </p:nvPr>
        </p:nvGrpSpPr>
        <p:grpSpPr>
          <a:xfrm>
            <a:off x="2366817" y="184326"/>
            <a:ext cx="3719947" cy="443748"/>
            <a:chOff x="1416106" y="751213"/>
            <a:chExt cx="4972012" cy="591664"/>
          </a:xfrm>
          <a:scene3d>
            <a:camera prst="orthographicFront">
              <a:rot lat="0" lon="0" rev="0"/>
            </a:camera>
            <a:lightRig rig="soft" dir="t">
              <a:rot lat="0" lon="0" rev="0"/>
            </a:lightRig>
          </a:scene3d>
        </p:grpSpPr>
        <p:sp>
          <p:nvSpPr>
            <p:cNvPr id="5" name="Ellipse 4"/>
            <p:cNvSpPr/>
            <p:nvPr>
              <p:custDataLst>
                <p:tags r:id="rId2"/>
              </p:custDataLst>
            </p:nvPr>
          </p:nvSpPr>
          <p:spPr>
            <a:xfrm>
              <a:off x="1416106" y="862325"/>
              <a:ext cx="410316"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6" name="Rectangle à coins arrondis 5"/>
            <p:cNvSpPr/>
            <p:nvPr>
              <p:custDataLst>
                <p:tags r:id="rId3"/>
              </p:custDataLst>
            </p:nvPr>
          </p:nvSpPr>
          <p:spPr>
            <a:xfrm>
              <a:off x="1859072" y="751213"/>
              <a:ext cx="4529046" cy="591664"/>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a:latin typeface="Century Gothic" panose="020B0502020202020204" pitchFamily="34" charset="0"/>
                </a:rPr>
                <a:t>Introduction</a:t>
              </a:r>
            </a:p>
          </p:txBody>
        </p:sp>
      </p:grpSp>
      <p:sp>
        <p:nvSpPr>
          <p:cNvPr id="7" name="ZoneTexte 6"/>
          <p:cNvSpPr txBox="1"/>
          <p:nvPr/>
        </p:nvSpPr>
        <p:spPr>
          <a:xfrm>
            <a:off x="605642" y="1163781"/>
            <a:ext cx="8098971" cy="2246769"/>
          </a:xfrm>
          <a:prstGeom prst="rect">
            <a:avLst/>
          </a:prstGeom>
          <a:noFill/>
        </p:spPr>
        <p:txBody>
          <a:bodyPr wrap="square" rtlCol="0">
            <a:spAutoFit/>
          </a:bodyPr>
          <a:lstStyle/>
          <a:p>
            <a:pPr marL="285750" indent="-285750">
              <a:buFont typeface="Wingdings" panose="05000000000000000000" pitchFamily="2" charset="2"/>
              <a:buChar char="v"/>
            </a:pPr>
            <a:r>
              <a:rPr lang="fr-FR" sz="1800" dirty="0">
                <a:solidFill>
                  <a:schemeClr val="accent1"/>
                </a:solidFill>
                <a:latin typeface="Century Gothic" panose="020B0502020202020204" pitchFamily="34" charset="0"/>
              </a:rPr>
              <a:t>Un Datacenter un ensemble ressources informatique servant de système d’information pour une firme une université ou tout simplement une entreprise</a:t>
            </a:r>
          </a:p>
          <a:p>
            <a:pPr marL="285750" indent="-285750">
              <a:buFont typeface="Wingdings" panose="05000000000000000000" pitchFamily="2" charset="2"/>
              <a:buChar char="v"/>
            </a:pPr>
            <a:endParaRPr lang="fr-FR" sz="1600" dirty="0">
              <a:solidFill>
                <a:schemeClr val="accent1"/>
              </a:solidFill>
              <a:latin typeface="Century Gothic" panose="020B0502020202020204" pitchFamily="34" charset="0"/>
            </a:endParaRPr>
          </a:p>
          <a:p>
            <a:endParaRPr lang="fr-FR" sz="1600" dirty="0">
              <a:solidFill>
                <a:schemeClr val="accent1"/>
              </a:solidFill>
              <a:latin typeface="Century Gothic" panose="020B0502020202020204" pitchFamily="34" charset="0"/>
            </a:endParaRPr>
          </a:p>
          <a:p>
            <a:pPr marL="285750" indent="-285750">
              <a:buFont typeface="Wingdings" panose="05000000000000000000" pitchFamily="2" charset="2"/>
              <a:buChar char="v"/>
            </a:pPr>
            <a:r>
              <a:rPr lang="fr-FR" sz="1800" dirty="0">
                <a:solidFill>
                  <a:schemeClr val="accent1"/>
                </a:solidFill>
                <a:latin typeface="Century Gothic" panose="020B0502020202020204" pitchFamily="34" charset="0"/>
              </a:rPr>
              <a:t>le terme Cloud computing est apparu fessant référence à plutôt un ensemble de ressources informatiques repartis sur éventuellement plusieurs zones   et qui dessert  une ou une multitude d’entreprise.</a:t>
            </a:r>
          </a:p>
        </p:txBody>
      </p:sp>
    </p:spTree>
    <p:extLst>
      <p:ext uri="{BB962C8B-B14F-4D97-AF65-F5344CB8AC3E}">
        <p14:creationId xmlns:p14="http://schemas.microsoft.com/office/powerpoint/2010/main" val="265429209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111005" y="381599"/>
            <a:ext cx="3984995" cy="393464"/>
            <a:chOff x="1222596" y="748327"/>
            <a:chExt cx="6141048" cy="524619"/>
          </a:xfrm>
          <a:scene3d>
            <a:camera prst="orthographicFront">
              <a:rot lat="0" lon="0" rev="0"/>
            </a:camera>
            <a:lightRig rig="soft" dir="t">
              <a:rot lat="0" lon="0" rev="0"/>
            </a:lightRig>
          </a:scene3d>
        </p:grpSpPr>
        <p:sp>
          <p:nvSpPr>
            <p:cNvPr id="4" name="Ellipse 3"/>
            <p:cNvSpPr/>
            <p:nvPr>
              <p:custDataLst>
                <p:tags r:id="rId2"/>
              </p:custDataLst>
            </p:nvPr>
          </p:nvSpPr>
          <p:spPr>
            <a:xfrm>
              <a:off x="1222596" y="825939"/>
              <a:ext cx="410317" cy="38277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607722" y="748327"/>
              <a:ext cx="5755922" cy="524619"/>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a:latin typeface="Century Gothic" panose="020B0502020202020204" pitchFamily="34" charset="0"/>
                </a:rPr>
                <a:t>Présentation</a:t>
              </a:r>
            </a:p>
          </p:txBody>
        </p:sp>
      </p:grpSp>
      <p:pic>
        <p:nvPicPr>
          <p:cNvPr id="8" name="Image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64382" y="3724765"/>
            <a:ext cx="591878" cy="591878"/>
          </a:xfrm>
          <a:prstGeom prst="rect">
            <a:avLst/>
          </a:prstGeom>
        </p:spPr>
      </p:pic>
      <p:pic>
        <p:nvPicPr>
          <p:cNvPr id="9" name="Image 8"/>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986868" y="3715119"/>
            <a:ext cx="591878" cy="591878"/>
          </a:xfrm>
          <a:prstGeom prst="rect">
            <a:avLst/>
          </a:prstGeom>
        </p:spPr>
      </p:pic>
      <p:pic>
        <p:nvPicPr>
          <p:cNvPr id="10" name="Image 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346607" y="3715119"/>
            <a:ext cx="591878" cy="591878"/>
          </a:xfrm>
          <a:prstGeom prst="rect">
            <a:avLst/>
          </a:prstGeom>
        </p:spPr>
      </p:pic>
      <p:pic>
        <p:nvPicPr>
          <p:cNvPr id="11" name="Imag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981723" y="3743901"/>
            <a:ext cx="591878" cy="591878"/>
          </a:xfrm>
          <a:prstGeom prst="rect">
            <a:avLst/>
          </a:prstGeom>
        </p:spPr>
      </p:pic>
      <p:pic>
        <p:nvPicPr>
          <p:cNvPr id="12" name="Imag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845394" y="3743901"/>
            <a:ext cx="591878" cy="591878"/>
          </a:xfrm>
          <a:prstGeom prst="rect">
            <a:avLst/>
          </a:prstGeom>
        </p:spPr>
      </p:pic>
      <p:sp>
        <p:nvSpPr>
          <p:cNvPr id="14" name="Freeform 65"/>
          <p:cNvSpPr>
            <a:spLocks noChangeArrowheads="1"/>
          </p:cNvSpPr>
          <p:nvPr/>
        </p:nvSpPr>
        <p:spPr bwMode="auto">
          <a:xfrm>
            <a:off x="5001848" y="2507387"/>
            <a:ext cx="1197708" cy="41300"/>
          </a:xfrm>
          <a:custGeom>
            <a:avLst/>
            <a:gdLst>
              <a:gd name="T0" fmla="*/ 2428 w 2429"/>
              <a:gd name="T1" fmla="*/ 82 h 83"/>
              <a:gd name="T2" fmla="*/ 0 w 2429"/>
              <a:gd name="T3" fmla="*/ 82 h 83"/>
              <a:gd name="T4" fmla="*/ 0 w 2429"/>
              <a:gd name="T5" fmla="*/ 0 h 83"/>
              <a:gd name="T6" fmla="*/ 2428 w 2429"/>
              <a:gd name="T7" fmla="*/ 0 h 83"/>
              <a:gd name="T8" fmla="*/ 2428 w 2429"/>
              <a:gd name="T9" fmla="*/ 82 h 83"/>
            </a:gdLst>
            <a:ahLst/>
            <a:cxnLst>
              <a:cxn ang="0">
                <a:pos x="T0" y="T1"/>
              </a:cxn>
              <a:cxn ang="0">
                <a:pos x="T2" y="T3"/>
              </a:cxn>
              <a:cxn ang="0">
                <a:pos x="T4" y="T5"/>
              </a:cxn>
              <a:cxn ang="0">
                <a:pos x="T6" y="T7"/>
              </a:cxn>
              <a:cxn ang="0">
                <a:pos x="T8" y="T9"/>
              </a:cxn>
            </a:cxnLst>
            <a:rect l="0" t="0" r="r" b="b"/>
            <a:pathLst>
              <a:path w="2429" h="83">
                <a:moveTo>
                  <a:pt x="2428" y="82"/>
                </a:moveTo>
                <a:lnTo>
                  <a:pt x="0" y="82"/>
                </a:lnTo>
                <a:lnTo>
                  <a:pt x="0" y="0"/>
                </a:lnTo>
                <a:lnTo>
                  <a:pt x="2428" y="0"/>
                </a:lnTo>
                <a:lnTo>
                  <a:pt x="2428" y="82"/>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 name="Freeform 66"/>
          <p:cNvSpPr>
            <a:spLocks noChangeArrowheads="1"/>
          </p:cNvSpPr>
          <p:nvPr/>
        </p:nvSpPr>
        <p:spPr bwMode="auto">
          <a:xfrm>
            <a:off x="5567010" y="2324797"/>
            <a:ext cx="67384" cy="354314"/>
          </a:xfrm>
          <a:custGeom>
            <a:avLst/>
            <a:gdLst>
              <a:gd name="T0" fmla="*/ 134 w 135"/>
              <a:gd name="T1" fmla="*/ 718 h 719"/>
              <a:gd name="T2" fmla="*/ 0 w 135"/>
              <a:gd name="T3" fmla="*/ 718 h 719"/>
              <a:gd name="T4" fmla="*/ 0 w 135"/>
              <a:gd name="T5" fmla="*/ 0 h 719"/>
              <a:gd name="T6" fmla="*/ 134 w 135"/>
              <a:gd name="T7" fmla="*/ 0 h 719"/>
              <a:gd name="T8" fmla="*/ 134 w 135"/>
              <a:gd name="T9" fmla="*/ 718 h 719"/>
            </a:gdLst>
            <a:ahLst/>
            <a:cxnLst>
              <a:cxn ang="0">
                <a:pos x="T0" y="T1"/>
              </a:cxn>
              <a:cxn ang="0">
                <a:pos x="T2" y="T3"/>
              </a:cxn>
              <a:cxn ang="0">
                <a:pos x="T4" y="T5"/>
              </a:cxn>
              <a:cxn ang="0">
                <a:pos x="T6" y="T7"/>
              </a:cxn>
              <a:cxn ang="0">
                <a:pos x="T8" y="T9"/>
              </a:cxn>
            </a:cxnLst>
            <a:rect l="0" t="0" r="r" b="b"/>
            <a:pathLst>
              <a:path w="135" h="719">
                <a:moveTo>
                  <a:pt x="134" y="718"/>
                </a:moveTo>
                <a:lnTo>
                  <a:pt x="0" y="718"/>
                </a:lnTo>
                <a:lnTo>
                  <a:pt x="0" y="0"/>
                </a:lnTo>
                <a:lnTo>
                  <a:pt x="134" y="0"/>
                </a:lnTo>
                <a:lnTo>
                  <a:pt x="134" y="718"/>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 name="Freeform 73"/>
          <p:cNvSpPr>
            <a:spLocks noChangeArrowheads="1"/>
          </p:cNvSpPr>
          <p:nvPr/>
        </p:nvSpPr>
        <p:spPr bwMode="auto">
          <a:xfrm>
            <a:off x="5514841" y="2596510"/>
            <a:ext cx="167374" cy="167375"/>
          </a:xfrm>
          <a:custGeom>
            <a:avLst/>
            <a:gdLst>
              <a:gd name="T0" fmla="*/ 339 w 340"/>
              <a:gd name="T1" fmla="*/ 169 h 341"/>
              <a:gd name="T2" fmla="*/ 339 w 340"/>
              <a:gd name="T3" fmla="*/ 169 h 341"/>
              <a:gd name="T4" fmla="*/ 169 w 340"/>
              <a:gd name="T5" fmla="*/ 340 h 341"/>
              <a:gd name="T6" fmla="*/ 169 w 340"/>
              <a:gd name="T7" fmla="*/ 340 h 341"/>
              <a:gd name="T8" fmla="*/ 0 w 340"/>
              <a:gd name="T9" fmla="*/ 169 h 341"/>
              <a:gd name="T10" fmla="*/ 0 w 340"/>
              <a:gd name="T11" fmla="*/ 169 h 341"/>
              <a:gd name="T12" fmla="*/ 169 w 340"/>
              <a:gd name="T13" fmla="*/ 0 h 341"/>
              <a:gd name="T14" fmla="*/ 169 w 340"/>
              <a:gd name="T15" fmla="*/ 0 h 341"/>
              <a:gd name="T16" fmla="*/ 339 w 340"/>
              <a:gd name="T17" fmla="*/ 16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341">
                <a:moveTo>
                  <a:pt x="339" y="169"/>
                </a:moveTo>
                <a:lnTo>
                  <a:pt x="339" y="169"/>
                </a:lnTo>
                <a:cubicBezTo>
                  <a:pt x="339" y="263"/>
                  <a:pt x="263" y="340"/>
                  <a:pt x="169" y="340"/>
                </a:cubicBezTo>
                <a:lnTo>
                  <a:pt x="169" y="340"/>
                </a:lnTo>
                <a:cubicBezTo>
                  <a:pt x="76" y="340"/>
                  <a:pt x="0" y="263"/>
                  <a:pt x="0" y="169"/>
                </a:cubicBezTo>
                <a:lnTo>
                  <a:pt x="0" y="169"/>
                </a:lnTo>
                <a:cubicBezTo>
                  <a:pt x="0" y="76"/>
                  <a:pt x="76" y="0"/>
                  <a:pt x="169" y="0"/>
                </a:cubicBezTo>
                <a:lnTo>
                  <a:pt x="169" y="0"/>
                </a:lnTo>
                <a:cubicBezTo>
                  <a:pt x="263" y="0"/>
                  <a:pt x="339" y="76"/>
                  <a:pt x="339" y="169"/>
                </a:cubicBez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 name="Freeform 74"/>
          <p:cNvSpPr>
            <a:spLocks noChangeArrowheads="1"/>
          </p:cNvSpPr>
          <p:nvPr/>
        </p:nvSpPr>
        <p:spPr bwMode="auto">
          <a:xfrm>
            <a:off x="4986633" y="2368271"/>
            <a:ext cx="49995" cy="260843"/>
          </a:xfrm>
          <a:custGeom>
            <a:avLst/>
            <a:gdLst>
              <a:gd name="T0" fmla="*/ 99 w 100"/>
              <a:gd name="T1" fmla="*/ 527 h 528"/>
              <a:gd name="T2" fmla="*/ 0 w 100"/>
              <a:gd name="T3" fmla="*/ 527 h 528"/>
              <a:gd name="T4" fmla="*/ 0 w 100"/>
              <a:gd name="T5" fmla="*/ 0 h 528"/>
              <a:gd name="T6" fmla="*/ 99 w 100"/>
              <a:gd name="T7" fmla="*/ 0 h 528"/>
              <a:gd name="T8" fmla="*/ 99 w 100"/>
              <a:gd name="T9" fmla="*/ 527 h 528"/>
            </a:gdLst>
            <a:ahLst/>
            <a:cxnLst>
              <a:cxn ang="0">
                <a:pos x="T0" y="T1"/>
              </a:cxn>
              <a:cxn ang="0">
                <a:pos x="T2" y="T3"/>
              </a:cxn>
              <a:cxn ang="0">
                <a:pos x="T4" y="T5"/>
              </a:cxn>
              <a:cxn ang="0">
                <a:pos x="T6" y="T7"/>
              </a:cxn>
              <a:cxn ang="0">
                <a:pos x="T8" y="T9"/>
              </a:cxn>
            </a:cxnLst>
            <a:rect l="0" t="0" r="r" b="b"/>
            <a:pathLst>
              <a:path w="100" h="528">
                <a:moveTo>
                  <a:pt x="99" y="527"/>
                </a:moveTo>
                <a:lnTo>
                  <a:pt x="0" y="527"/>
                </a:lnTo>
                <a:lnTo>
                  <a:pt x="0" y="0"/>
                </a:lnTo>
                <a:lnTo>
                  <a:pt x="99" y="0"/>
                </a:lnTo>
                <a:lnTo>
                  <a:pt x="99" y="527"/>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 name="Freeform 75"/>
          <p:cNvSpPr>
            <a:spLocks noChangeArrowheads="1"/>
          </p:cNvSpPr>
          <p:nvPr/>
        </p:nvSpPr>
        <p:spPr bwMode="auto">
          <a:xfrm>
            <a:off x="4949680" y="2583468"/>
            <a:ext cx="123899" cy="121727"/>
          </a:xfrm>
          <a:custGeom>
            <a:avLst/>
            <a:gdLst>
              <a:gd name="T0" fmla="*/ 249 w 250"/>
              <a:gd name="T1" fmla="*/ 124 h 249"/>
              <a:gd name="T2" fmla="*/ 249 w 250"/>
              <a:gd name="T3" fmla="*/ 124 h 249"/>
              <a:gd name="T4" fmla="*/ 125 w 250"/>
              <a:gd name="T5" fmla="*/ 248 h 249"/>
              <a:gd name="T6" fmla="*/ 125 w 250"/>
              <a:gd name="T7" fmla="*/ 248 h 249"/>
              <a:gd name="T8" fmla="*/ 0 w 250"/>
              <a:gd name="T9" fmla="*/ 124 h 249"/>
              <a:gd name="T10" fmla="*/ 0 w 250"/>
              <a:gd name="T11" fmla="*/ 124 h 249"/>
              <a:gd name="T12" fmla="*/ 125 w 250"/>
              <a:gd name="T13" fmla="*/ 0 h 249"/>
              <a:gd name="T14" fmla="*/ 125 w 250"/>
              <a:gd name="T15" fmla="*/ 0 h 249"/>
              <a:gd name="T16" fmla="*/ 249 w 250"/>
              <a:gd name="T17" fmla="*/ 12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249">
                <a:moveTo>
                  <a:pt x="249" y="124"/>
                </a:moveTo>
                <a:lnTo>
                  <a:pt x="249" y="124"/>
                </a:lnTo>
                <a:cubicBezTo>
                  <a:pt x="249" y="192"/>
                  <a:pt x="194" y="248"/>
                  <a:pt x="125" y="248"/>
                </a:cubicBezTo>
                <a:lnTo>
                  <a:pt x="125" y="248"/>
                </a:lnTo>
                <a:cubicBezTo>
                  <a:pt x="56" y="248"/>
                  <a:pt x="0" y="192"/>
                  <a:pt x="0" y="124"/>
                </a:cubicBezTo>
                <a:lnTo>
                  <a:pt x="0" y="124"/>
                </a:lnTo>
                <a:cubicBezTo>
                  <a:pt x="0" y="55"/>
                  <a:pt x="56" y="0"/>
                  <a:pt x="125" y="0"/>
                </a:cubicBezTo>
                <a:lnTo>
                  <a:pt x="125" y="0"/>
                </a:lnTo>
                <a:cubicBezTo>
                  <a:pt x="194" y="0"/>
                  <a:pt x="249" y="55"/>
                  <a:pt x="249" y="124"/>
                </a:cubicBez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 name="Freeform 82"/>
          <p:cNvSpPr>
            <a:spLocks noChangeArrowheads="1"/>
          </p:cNvSpPr>
          <p:nvPr/>
        </p:nvSpPr>
        <p:spPr bwMode="auto">
          <a:xfrm>
            <a:off x="6175646" y="2368271"/>
            <a:ext cx="49994" cy="265191"/>
          </a:xfrm>
          <a:custGeom>
            <a:avLst/>
            <a:gdLst>
              <a:gd name="T0" fmla="*/ 100 w 101"/>
              <a:gd name="T1" fmla="*/ 538 h 539"/>
              <a:gd name="T2" fmla="*/ 0 w 101"/>
              <a:gd name="T3" fmla="*/ 538 h 539"/>
              <a:gd name="T4" fmla="*/ 0 w 101"/>
              <a:gd name="T5" fmla="*/ 0 h 539"/>
              <a:gd name="T6" fmla="*/ 100 w 101"/>
              <a:gd name="T7" fmla="*/ 0 h 539"/>
              <a:gd name="T8" fmla="*/ 100 w 101"/>
              <a:gd name="T9" fmla="*/ 538 h 539"/>
            </a:gdLst>
            <a:ahLst/>
            <a:cxnLst>
              <a:cxn ang="0">
                <a:pos x="T0" y="T1"/>
              </a:cxn>
              <a:cxn ang="0">
                <a:pos x="T2" y="T3"/>
              </a:cxn>
              <a:cxn ang="0">
                <a:pos x="T4" y="T5"/>
              </a:cxn>
              <a:cxn ang="0">
                <a:pos x="T6" y="T7"/>
              </a:cxn>
              <a:cxn ang="0">
                <a:pos x="T8" y="T9"/>
              </a:cxn>
            </a:cxnLst>
            <a:rect l="0" t="0" r="r" b="b"/>
            <a:pathLst>
              <a:path w="101" h="539">
                <a:moveTo>
                  <a:pt x="100" y="538"/>
                </a:moveTo>
                <a:lnTo>
                  <a:pt x="0" y="538"/>
                </a:lnTo>
                <a:lnTo>
                  <a:pt x="0" y="0"/>
                </a:lnTo>
                <a:lnTo>
                  <a:pt x="100" y="0"/>
                </a:lnTo>
                <a:lnTo>
                  <a:pt x="100" y="538"/>
                </a:ln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0" name="Freeform 83"/>
          <p:cNvSpPr>
            <a:spLocks noChangeArrowheads="1"/>
          </p:cNvSpPr>
          <p:nvPr/>
        </p:nvSpPr>
        <p:spPr bwMode="auto">
          <a:xfrm>
            <a:off x="6138693" y="2581293"/>
            <a:ext cx="126074" cy="126074"/>
          </a:xfrm>
          <a:custGeom>
            <a:avLst/>
            <a:gdLst>
              <a:gd name="T0" fmla="*/ 253 w 254"/>
              <a:gd name="T1" fmla="*/ 127 h 254"/>
              <a:gd name="T2" fmla="*/ 253 w 254"/>
              <a:gd name="T3" fmla="*/ 127 h 254"/>
              <a:gd name="T4" fmla="*/ 127 w 254"/>
              <a:gd name="T5" fmla="*/ 253 h 254"/>
              <a:gd name="T6" fmla="*/ 127 w 254"/>
              <a:gd name="T7" fmla="*/ 253 h 254"/>
              <a:gd name="T8" fmla="*/ 0 w 254"/>
              <a:gd name="T9" fmla="*/ 127 h 254"/>
              <a:gd name="T10" fmla="*/ 0 w 254"/>
              <a:gd name="T11" fmla="*/ 127 h 254"/>
              <a:gd name="T12" fmla="*/ 127 w 254"/>
              <a:gd name="T13" fmla="*/ 0 h 254"/>
              <a:gd name="T14" fmla="*/ 127 w 254"/>
              <a:gd name="T15" fmla="*/ 0 h 254"/>
              <a:gd name="T16" fmla="*/ 253 w 254"/>
              <a:gd name="T17" fmla="*/ 12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254">
                <a:moveTo>
                  <a:pt x="253" y="127"/>
                </a:moveTo>
                <a:lnTo>
                  <a:pt x="253" y="127"/>
                </a:lnTo>
                <a:cubicBezTo>
                  <a:pt x="253" y="196"/>
                  <a:pt x="197" y="253"/>
                  <a:pt x="127" y="253"/>
                </a:cubicBezTo>
                <a:lnTo>
                  <a:pt x="127" y="253"/>
                </a:lnTo>
                <a:cubicBezTo>
                  <a:pt x="56" y="253"/>
                  <a:pt x="0" y="196"/>
                  <a:pt x="0" y="127"/>
                </a:cubicBezTo>
                <a:lnTo>
                  <a:pt x="0" y="127"/>
                </a:lnTo>
                <a:cubicBezTo>
                  <a:pt x="0" y="56"/>
                  <a:pt x="56" y="0"/>
                  <a:pt x="127" y="0"/>
                </a:cubicBezTo>
                <a:lnTo>
                  <a:pt x="127" y="0"/>
                </a:lnTo>
                <a:cubicBezTo>
                  <a:pt x="197" y="0"/>
                  <a:pt x="253" y="56"/>
                  <a:pt x="253" y="127"/>
                </a:cubicBezTo>
              </a:path>
            </a:pathLst>
          </a:custGeom>
          <a:solidFill>
            <a:srgbClr val="3F3F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cxnSp>
        <p:nvCxnSpPr>
          <p:cNvPr id="21" name="Straight Connector 146"/>
          <p:cNvCxnSpPr/>
          <p:nvPr/>
        </p:nvCxnSpPr>
        <p:spPr>
          <a:xfrm flipV="1">
            <a:off x="4223657" y="3489186"/>
            <a:ext cx="2952206" cy="2952"/>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148"/>
          <p:cNvCxnSpPr/>
          <p:nvPr/>
        </p:nvCxnSpPr>
        <p:spPr>
          <a:xfrm flipV="1">
            <a:off x="5599615" y="3123426"/>
            <a:ext cx="0" cy="36576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150"/>
          <p:cNvCxnSpPr/>
          <p:nvPr/>
        </p:nvCxnSpPr>
        <p:spPr>
          <a:xfrm>
            <a:off x="5001848" y="3077706"/>
            <a:ext cx="122379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52"/>
          <p:cNvCxnSpPr/>
          <p:nvPr/>
        </p:nvCxnSpPr>
        <p:spPr>
          <a:xfrm flipV="1">
            <a:off x="6223280" y="2763886"/>
            <a:ext cx="0" cy="31382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54"/>
          <p:cNvCxnSpPr/>
          <p:nvPr/>
        </p:nvCxnSpPr>
        <p:spPr>
          <a:xfrm flipV="1">
            <a:off x="5001848" y="2763885"/>
            <a:ext cx="0" cy="313821"/>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57"/>
          <p:cNvCxnSpPr/>
          <p:nvPr/>
        </p:nvCxnSpPr>
        <p:spPr>
          <a:xfrm flipV="1">
            <a:off x="5599615" y="2830818"/>
            <a:ext cx="0" cy="246888"/>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159"/>
          <p:cNvCxnSpPr/>
          <p:nvPr/>
        </p:nvCxnSpPr>
        <p:spPr>
          <a:xfrm>
            <a:off x="4223657" y="3492137"/>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159"/>
          <p:cNvCxnSpPr/>
          <p:nvPr/>
        </p:nvCxnSpPr>
        <p:spPr>
          <a:xfrm>
            <a:off x="4949680" y="3492138"/>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159"/>
          <p:cNvCxnSpPr/>
          <p:nvPr/>
        </p:nvCxnSpPr>
        <p:spPr>
          <a:xfrm>
            <a:off x="5634394" y="3492138"/>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159"/>
          <p:cNvCxnSpPr/>
          <p:nvPr/>
        </p:nvCxnSpPr>
        <p:spPr>
          <a:xfrm>
            <a:off x="6264767" y="3492138"/>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159"/>
          <p:cNvCxnSpPr/>
          <p:nvPr/>
        </p:nvCxnSpPr>
        <p:spPr>
          <a:xfrm>
            <a:off x="7171509" y="3509554"/>
            <a:ext cx="0" cy="313509"/>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Freeform 64"/>
          <p:cNvSpPr>
            <a:spLocks noChangeArrowheads="1"/>
          </p:cNvSpPr>
          <p:nvPr/>
        </p:nvSpPr>
        <p:spPr bwMode="auto">
          <a:xfrm>
            <a:off x="4352465" y="1143794"/>
            <a:ext cx="2324752" cy="1169452"/>
          </a:xfrm>
          <a:custGeom>
            <a:avLst/>
            <a:gdLst>
              <a:gd name="T0" fmla="*/ 4191 w 4677"/>
              <a:gd name="T1" fmla="*/ 1395 h 2720"/>
              <a:gd name="T2" fmla="*/ 4191 w 4677"/>
              <a:gd name="T3" fmla="*/ 1395 h 2720"/>
              <a:gd name="T4" fmla="*/ 4220 w 4677"/>
              <a:gd name="T5" fmla="*/ 1188 h 2720"/>
              <a:gd name="T6" fmla="*/ 4220 w 4677"/>
              <a:gd name="T7" fmla="*/ 1188 h 2720"/>
              <a:gd name="T8" fmla="*/ 3565 w 4677"/>
              <a:gd name="T9" fmla="*/ 486 h 2720"/>
              <a:gd name="T10" fmla="*/ 3565 w 4677"/>
              <a:gd name="T11" fmla="*/ 486 h 2720"/>
              <a:gd name="T12" fmla="*/ 3277 w 4677"/>
              <a:gd name="T13" fmla="*/ 557 h 2720"/>
              <a:gd name="T14" fmla="*/ 3277 w 4677"/>
              <a:gd name="T15" fmla="*/ 557 h 2720"/>
              <a:gd name="T16" fmla="*/ 2469 w 4677"/>
              <a:gd name="T17" fmla="*/ 0 h 2720"/>
              <a:gd name="T18" fmla="*/ 2469 w 4677"/>
              <a:gd name="T19" fmla="*/ 0 h 2720"/>
              <a:gd name="T20" fmla="*/ 1638 w 4677"/>
              <a:gd name="T21" fmla="*/ 620 h 2720"/>
              <a:gd name="T22" fmla="*/ 1638 w 4677"/>
              <a:gd name="T23" fmla="*/ 620 h 2720"/>
              <a:gd name="T24" fmla="*/ 1258 w 4677"/>
              <a:gd name="T25" fmla="*/ 499 h 2720"/>
              <a:gd name="T26" fmla="*/ 1258 w 4677"/>
              <a:gd name="T27" fmla="*/ 499 h 2720"/>
              <a:gd name="T28" fmla="*/ 569 w 4677"/>
              <a:gd name="T29" fmla="*/ 1238 h 2720"/>
              <a:gd name="T30" fmla="*/ 569 w 4677"/>
              <a:gd name="T31" fmla="*/ 1238 h 2720"/>
              <a:gd name="T32" fmla="*/ 580 w 4677"/>
              <a:gd name="T33" fmla="*/ 1378 h 2720"/>
              <a:gd name="T34" fmla="*/ 580 w 4677"/>
              <a:gd name="T35" fmla="*/ 1378 h 2720"/>
              <a:gd name="T36" fmla="*/ 0 w 4677"/>
              <a:gd name="T37" fmla="*/ 2048 h 2720"/>
              <a:gd name="T38" fmla="*/ 0 w 4677"/>
              <a:gd name="T39" fmla="*/ 2048 h 2720"/>
              <a:gd name="T40" fmla="*/ 629 w 4677"/>
              <a:gd name="T41" fmla="*/ 2719 h 2720"/>
              <a:gd name="T42" fmla="*/ 4049 w 4677"/>
              <a:gd name="T43" fmla="*/ 2719 h 2720"/>
              <a:gd name="T44" fmla="*/ 4049 w 4677"/>
              <a:gd name="T45" fmla="*/ 2719 h 2720"/>
              <a:gd name="T46" fmla="*/ 4676 w 4677"/>
              <a:gd name="T47" fmla="*/ 2048 h 2720"/>
              <a:gd name="T48" fmla="*/ 4676 w 4677"/>
              <a:gd name="T49" fmla="*/ 2048 h 2720"/>
              <a:gd name="T50" fmla="*/ 4191 w 4677"/>
              <a:gd name="T51" fmla="*/ 1395 h 2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77" h="2720">
                <a:moveTo>
                  <a:pt x="4191" y="1395"/>
                </a:moveTo>
                <a:lnTo>
                  <a:pt x="4191" y="1395"/>
                </a:lnTo>
                <a:cubicBezTo>
                  <a:pt x="4210" y="1329"/>
                  <a:pt x="4220" y="1259"/>
                  <a:pt x="4220" y="1188"/>
                </a:cubicBezTo>
                <a:lnTo>
                  <a:pt x="4220" y="1188"/>
                </a:lnTo>
                <a:cubicBezTo>
                  <a:pt x="4220" y="800"/>
                  <a:pt x="3927" y="486"/>
                  <a:pt x="3565" y="486"/>
                </a:cubicBezTo>
                <a:lnTo>
                  <a:pt x="3565" y="486"/>
                </a:lnTo>
                <a:cubicBezTo>
                  <a:pt x="3462" y="486"/>
                  <a:pt x="3364" y="512"/>
                  <a:pt x="3277" y="557"/>
                </a:cubicBezTo>
                <a:lnTo>
                  <a:pt x="3277" y="557"/>
                </a:lnTo>
                <a:cubicBezTo>
                  <a:pt x="3139" y="229"/>
                  <a:pt x="2828" y="0"/>
                  <a:pt x="2469" y="0"/>
                </a:cubicBezTo>
                <a:lnTo>
                  <a:pt x="2469" y="0"/>
                </a:lnTo>
                <a:cubicBezTo>
                  <a:pt x="2087" y="0"/>
                  <a:pt x="1762" y="259"/>
                  <a:pt x="1638" y="620"/>
                </a:cubicBezTo>
                <a:lnTo>
                  <a:pt x="1638" y="620"/>
                </a:lnTo>
                <a:cubicBezTo>
                  <a:pt x="1528" y="544"/>
                  <a:pt x="1398" y="499"/>
                  <a:pt x="1258" y="499"/>
                </a:cubicBezTo>
                <a:lnTo>
                  <a:pt x="1258" y="499"/>
                </a:lnTo>
                <a:cubicBezTo>
                  <a:pt x="877" y="499"/>
                  <a:pt x="569" y="831"/>
                  <a:pt x="569" y="1238"/>
                </a:cubicBezTo>
                <a:lnTo>
                  <a:pt x="569" y="1238"/>
                </a:lnTo>
                <a:cubicBezTo>
                  <a:pt x="569" y="1286"/>
                  <a:pt x="572" y="1334"/>
                  <a:pt x="580" y="1378"/>
                </a:cubicBezTo>
                <a:lnTo>
                  <a:pt x="580" y="1378"/>
                </a:lnTo>
                <a:cubicBezTo>
                  <a:pt x="256" y="1405"/>
                  <a:pt x="0" y="1694"/>
                  <a:pt x="0" y="2048"/>
                </a:cubicBezTo>
                <a:lnTo>
                  <a:pt x="0" y="2048"/>
                </a:lnTo>
                <a:cubicBezTo>
                  <a:pt x="0" y="2418"/>
                  <a:pt x="282" y="2719"/>
                  <a:pt x="629" y="2719"/>
                </a:cubicBezTo>
                <a:lnTo>
                  <a:pt x="4049" y="2719"/>
                </a:lnTo>
                <a:lnTo>
                  <a:pt x="4049" y="2719"/>
                </a:lnTo>
                <a:cubicBezTo>
                  <a:pt x="4396" y="2719"/>
                  <a:pt x="4676" y="2418"/>
                  <a:pt x="4676" y="2048"/>
                </a:cubicBezTo>
                <a:lnTo>
                  <a:pt x="4676" y="2048"/>
                </a:lnTo>
                <a:cubicBezTo>
                  <a:pt x="4676" y="1729"/>
                  <a:pt x="4470" y="1462"/>
                  <a:pt x="4191" y="1395"/>
                </a:cubicBezTo>
              </a:path>
            </a:pathLst>
          </a:custGeom>
          <a:solidFill>
            <a:schemeClr val="accent1"/>
          </a:solidFill>
          <a:ln>
            <a:noFill/>
          </a:ln>
          <a:effectLst/>
        </p:spPr>
        <p:txBody>
          <a:bodyPr wrap="none" anchor="ctr"/>
          <a:lstStyle/>
          <a:p>
            <a:endParaRPr lang="en-US" sz="1012"/>
          </a:p>
        </p:txBody>
      </p:sp>
      <p:pic>
        <p:nvPicPr>
          <p:cNvPr id="43" name="Image 42"/>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249784" y="1152867"/>
            <a:ext cx="652838" cy="652838"/>
          </a:xfrm>
          <a:prstGeom prst="rect">
            <a:avLst/>
          </a:prstGeom>
        </p:spPr>
      </p:pic>
      <p:sp>
        <p:nvSpPr>
          <p:cNvPr id="44" name="ZoneTexte 43"/>
          <p:cNvSpPr txBox="1"/>
          <p:nvPr/>
        </p:nvSpPr>
        <p:spPr>
          <a:xfrm>
            <a:off x="4874313" y="1836459"/>
            <a:ext cx="1478862" cy="276999"/>
          </a:xfrm>
          <a:prstGeom prst="rect">
            <a:avLst/>
          </a:prstGeom>
          <a:noFill/>
        </p:spPr>
        <p:txBody>
          <a:bodyPr wrap="square" rtlCol="0">
            <a:spAutoFit/>
          </a:bodyPr>
          <a:lstStyle/>
          <a:p>
            <a:r>
              <a:rPr lang="fr-FR" sz="1200" dirty="0"/>
              <a:t>CERGI COMPLIANCE </a:t>
            </a:r>
          </a:p>
        </p:txBody>
      </p:sp>
      <p:pic>
        <p:nvPicPr>
          <p:cNvPr id="2" name="Image 1">
            <a:extLst>
              <a:ext uri="{FF2B5EF4-FFF2-40B4-BE49-F238E27FC236}">
                <a16:creationId xmlns:a16="http://schemas.microsoft.com/office/drawing/2014/main" id="{1BF4F3FA-ED60-4683-AEEA-0B2601C2774F}"/>
              </a:ext>
            </a:extLst>
          </p:cNvPr>
          <p:cNvPicPr>
            <a:picLocks noChangeAspect="1"/>
          </p:cNvPicPr>
          <p:nvPr/>
        </p:nvPicPr>
        <p:blipFill>
          <a:blip r:embed="rId7"/>
          <a:stretch>
            <a:fillRect/>
          </a:stretch>
        </p:blipFill>
        <p:spPr>
          <a:xfrm>
            <a:off x="918582" y="1214020"/>
            <a:ext cx="6684001" cy="3776272"/>
          </a:xfrm>
          <a:prstGeom prst="rect">
            <a:avLst/>
          </a:prstGeom>
        </p:spPr>
      </p:pic>
      <p:pic>
        <p:nvPicPr>
          <p:cNvPr id="6" name="Image 5">
            <a:extLst>
              <a:ext uri="{FF2B5EF4-FFF2-40B4-BE49-F238E27FC236}">
                <a16:creationId xmlns:a16="http://schemas.microsoft.com/office/drawing/2014/main" id="{A8A0C7A6-9846-4532-9C6A-CC46B176E0E5}"/>
              </a:ext>
            </a:extLst>
          </p:cNvPr>
          <p:cNvPicPr>
            <a:picLocks noChangeAspect="1"/>
          </p:cNvPicPr>
          <p:nvPr/>
        </p:nvPicPr>
        <p:blipFill>
          <a:blip r:embed="rId8"/>
          <a:stretch>
            <a:fillRect/>
          </a:stretch>
        </p:blipFill>
        <p:spPr>
          <a:xfrm>
            <a:off x="1051647" y="1489234"/>
            <a:ext cx="7054197" cy="3268383"/>
          </a:xfrm>
          <a:prstGeom prst="rect">
            <a:avLst/>
          </a:prstGeom>
        </p:spPr>
      </p:pic>
      <p:sp>
        <p:nvSpPr>
          <p:cNvPr id="36"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3</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392638614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53" presetClass="entr" presetSubtype="16"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ppt_x"/>
                                          </p:val>
                                        </p:tav>
                                        <p:tav tm="100000">
                                          <p:val>
                                            <p:strVal val="#ppt_x"/>
                                          </p:val>
                                        </p:tav>
                                      </p:tavLst>
                                    </p:anim>
                                    <p:anim calcmode="lin" valueType="num">
                                      <p:cBhvr additive="base">
                                        <p:cTn id="77" dur="500" fill="hold"/>
                                        <p:tgtEl>
                                          <p:spTgt spid="2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fill="hold"/>
                                        <p:tgtEl>
                                          <p:spTgt spid="23"/>
                                        </p:tgtEl>
                                        <p:attrNameLst>
                                          <p:attrName>ppt_x</p:attrName>
                                        </p:attrNameLst>
                                      </p:cBhvr>
                                      <p:tavLst>
                                        <p:tav tm="0">
                                          <p:val>
                                            <p:strVal val="#ppt_x"/>
                                          </p:val>
                                        </p:tav>
                                        <p:tav tm="100000">
                                          <p:val>
                                            <p:strVal val="#ppt_x"/>
                                          </p:val>
                                        </p:tav>
                                      </p:tavLst>
                                    </p:anim>
                                    <p:anim calcmode="lin" valueType="num">
                                      <p:cBhvr additive="base">
                                        <p:cTn id="81" dur="500" fill="hold"/>
                                        <p:tgtEl>
                                          <p:spTgt spid="23"/>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additive="base">
                                        <p:cTn id="84" dur="500" fill="hold"/>
                                        <p:tgtEl>
                                          <p:spTgt spid="24"/>
                                        </p:tgtEl>
                                        <p:attrNameLst>
                                          <p:attrName>ppt_x</p:attrName>
                                        </p:attrNameLst>
                                      </p:cBhvr>
                                      <p:tavLst>
                                        <p:tav tm="0">
                                          <p:val>
                                            <p:strVal val="#ppt_x"/>
                                          </p:val>
                                        </p:tav>
                                        <p:tav tm="100000">
                                          <p:val>
                                            <p:strVal val="#ppt_x"/>
                                          </p:val>
                                        </p:tav>
                                      </p:tavLst>
                                    </p:anim>
                                    <p:anim calcmode="lin" valueType="num">
                                      <p:cBhvr additive="base">
                                        <p:cTn id="85" dur="500" fill="hold"/>
                                        <p:tgtEl>
                                          <p:spTgt spid="24"/>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 calcmode="lin" valueType="num">
                                      <p:cBhvr additive="base">
                                        <p:cTn id="88" dur="500" fill="hold"/>
                                        <p:tgtEl>
                                          <p:spTgt spid="25"/>
                                        </p:tgtEl>
                                        <p:attrNameLst>
                                          <p:attrName>ppt_x</p:attrName>
                                        </p:attrNameLst>
                                      </p:cBhvr>
                                      <p:tavLst>
                                        <p:tav tm="0">
                                          <p:val>
                                            <p:strVal val="#ppt_x"/>
                                          </p:val>
                                        </p:tav>
                                        <p:tav tm="100000">
                                          <p:val>
                                            <p:strVal val="#ppt_x"/>
                                          </p:val>
                                        </p:tav>
                                      </p:tavLst>
                                    </p:anim>
                                    <p:anim calcmode="lin" valueType="num">
                                      <p:cBhvr additive="base">
                                        <p:cTn id="89" dur="500" fill="hold"/>
                                        <p:tgtEl>
                                          <p:spTgt spid="25"/>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500" fill="hold"/>
                                        <p:tgtEl>
                                          <p:spTgt spid="26"/>
                                        </p:tgtEl>
                                        <p:attrNameLst>
                                          <p:attrName>ppt_x</p:attrName>
                                        </p:attrNameLst>
                                      </p:cBhvr>
                                      <p:tavLst>
                                        <p:tav tm="0">
                                          <p:val>
                                            <p:strVal val="#ppt_x"/>
                                          </p:val>
                                        </p:tav>
                                        <p:tav tm="100000">
                                          <p:val>
                                            <p:strVal val="#ppt_x"/>
                                          </p:val>
                                        </p:tav>
                                      </p:tavLst>
                                    </p:anim>
                                    <p:anim calcmode="lin" valueType="num">
                                      <p:cBhvr additive="base">
                                        <p:cTn id="93" dur="500" fill="hold"/>
                                        <p:tgtEl>
                                          <p:spTgt spid="26"/>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31"/>
                                        </p:tgtEl>
                                        <p:attrNameLst>
                                          <p:attrName>style.visibility</p:attrName>
                                        </p:attrNameLst>
                                      </p:cBhvr>
                                      <p:to>
                                        <p:strVal val="visible"/>
                                      </p:to>
                                    </p:set>
                                    <p:anim calcmode="lin" valueType="num">
                                      <p:cBhvr additive="base">
                                        <p:cTn id="96" dur="500" fill="hold"/>
                                        <p:tgtEl>
                                          <p:spTgt spid="31"/>
                                        </p:tgtEl>
                                        <p:attrNameLst>
                                          <p:attrName>ppt_x</p:attrName>
                                        </p:attrNameLst>
                                      </p:cBhvr>
                                      <p:tavLst>
                                        <p:tav tm="0">
                                          <p:val>
                                            <p:strVal val="#ppt_x"/>
                                          </p:val>
                                        </p:tav>
                                        <p:tav tm="100000">
                                          <p:val>
                                            <p:strVal val="#ppt_x"/>
                                          </p:val>
                                        </p:tav>
                                      </p:tavLst>
                                    </p:anim>
                                    <p:anim calcmode="lin" valueType="num">
                                      <p:cBhvr additive="base">
                                        <p:cTn id="97" dur="500" fill="hold"/>
                                        <p:tgtEl>
                                          <p:spTgt spid="31"/>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 calcmode="lin" valueType="num">
                                      <p:cBhvr additive="base">
                                        <p:cTn id="100" dur="500" fill="hold"/>
                                        <p:tgtEl>
                                          <p:spTgt spid="38"/>
                                        </p:tgtEl>
                                        <p:attrNameLst>
                                          <p:attrName>ppt_x</p:attrName>
                                        </p:attrNameLst>
                                      </p:cBhvr>
                                      <p:tavLst>
                                        <p:tav tm="0">
                                          <p:val>
                                            <p:strVal val="#ppt_x"/>
                                          </p:val>
                                        </p:tav>
                                        <p:tav tm="100000">
                                          <p:val>
                                            <p:strVal val="#ppt_x"/>
                                          </p:val>
                                        </p:tav>
                                      </p:tavLst>
                                    </p:anim>
                                    <p:anim calcmode="lin" valueType="num">
                                      <p:cBhvr additive="base">
                                        <p:cTn id="101" dur="500" fill="hold"/>
                                        <p:tgtEl>
                                          <p:spTgt spid="38"/>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 calcmode="lin" valueType="num">
                                      <p:cBhvr additive="base">
                                        <p:cTn id="104" dur="500" fill="hold"/>
                                        <p:tgtEl>
                                          <p:spTgt spid="39"/>
                                        </p:tgtEl>
                                        <p:attrNameLst>
                                          <p:attrName>ppt_x</p:attrName>
                                        </p:attrNameLst>
                                      </p:cBhvr>
                                      <p:tavLst>
                                        <p:tav tm="0">
                                          <p:val>
                                            <p:strVal val="#ppt_x"/>
                                          </p:val>
                                        </p:tav>
                                        <p:tav tm="100000">
                                          <p:val>
                                            <p:strVal val="#ppt_x"/>
                                          </p:val>
                                        </p:tav>
                                      </p:tavLst>
                                    </p:anim>
                                    <p:anim calcmode="lin" valueType="num">
                                      <p:cBhvr additive="base">
                                        <p:cTn id="105" dur="500" fill="hold"/>
                                        <p:tgtEl>
                                          <p:spTgt spid="39"/>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ppt_x"/>
                                          </p:val>
                                        </p:tav>
                                        <p:tav tm="100000">
                                          <p:val>
                                            <p:strVal val="#ppt_x"/>
                                          </p:val>
                                        </p:tav>
                                      </p:tavLst>
                                    </p:anim>
                                    <p:anim calcmode="lin" valueType="num">
                                      <p:cBhvr additive="base">
                                        <p:cTn id="109" dur="500" fill="hold"/>
                                        <p:tgtEl>
                                          <p:spTgt spid="40"/>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41"/>
                                        </p:tgtEl>
                                        <p:attrNameLst>
                                          <p:attrName>style.visibility</p:attrName>
                                        </p:attrNameLst>
                                      </p:cBhvr>
                                      <p:to>
                                        <p:strVal val="visible"/>
                                      </p:to>
                                    </p:set>
                                    <p:anim calcmode="lin" valueType="num">
                                      <p:cBhvr additive="base">
                                        <p:cTn id="112" dur="500" fill="hold"/>
                                        <p:tgtEl>
                                          <p:spTgt spid="41"/>
                                        </p:tgtEl>
                                        <p:attrNameLst>
                                          <p:attrName>ppt_x</p:attrName>
                                        </p:attrNameLst>
                                      </p:cBhvr>
                                      <p:tavLst>
                                        <p:tav tm="0">
                                          <p:val>
                                            <p:strVal val="#ppt_x"/>
                                          </p:val>
                                        </p:tav>
                                        <p:tav tm="100000">
                                          <p:val>
                                            <p:strVal val="#ppt_x"/>
                                          </p:val>
                                        </p:tav>
                                      </p:tavLst>
                                    </p:anim>
                                    <p:anim calcmode="lin" valueType="num">
                                      <p:cBhvr additive="base">
                                        <p:cTn id="11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1" nodeType="clickEffect">
                                  <p:stCondLst>
                                    <p:cond delay="0"/>
                                  </p:stCondLst>
                                  <p:childTnLst>
                                    <p:animEffect transition="out" filter="wipe(down)">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43"/>
                                        </p:tgtEl>
                                      </p:cBhvr>
                                    </p:animEffect>
                                    <p:set>
                                      <p:cBhvr>
                                        <p:cTn id="121" dur="1" fill="hold">
                                          <p:stCondLst>
                                            <p:cond delay="499"/>
                                          </p:stCondLst>
                                        </p:cTn>
                                        <p:tgtEl>
                                          <p:spTgt spid="43"/>
                                        </p:tgtEl>
                                        <p:attrNameLst>
                                          <p:attrName>style.visibility</p:attrName>
                                        </p:attrNameLst>
                                      </p:cBhvr>
                                      <p:to>
                                        <p:strVal val="hidden"/>
                                      </p:to>
                                    </p:set>
                                  </p:childTnLst>
                                </p:cTn>
                              </p:par>
                              <p:par>
                                <p:cTn id="122" presetID="22" presetClass="exit" presetSubtype="4" fill="hold" grpId="1" nodeType="withEffect">
                                  <p:stCondLst>
                                    <p:cond delay="0"/>
                                  </p:stCondLst>
                                  <p:childTnLst>
                                    <p:animEffect transition="out" filter="wipe(down)">
                                      <p:cBhvr>
                                        <p:cTn id="123" dur="500"/>
                                        <p:tgtEl>
                                          <p:spTgt spid="44"/>
                                        </p:tgtEl>
                                      </p:cBhvr>
                                    </p:animEffect>
                                    <p:set>
                                      <p:cBhvr>
                                        <p:cTn id="124" dur="1" fill="hold">
                                          <p:stCondLst>
                                            <p:cond delay="499"/>
                                          </p:stCondLst>
                                        </p:cTn>
                                        <p:tgtEl>
                                          <p:spTgt spid="44"/>
                                        </p:tgtEl>
                                        <p:attrNameLst>
                                          <p:attrName>style.visibility</p:attrName>
                                        </p:attrNameLst>
                                      </p:cBhvr>
                                      <p:to>
                                        <p:strVal val="hidden"/>
                                      </p:to>
                                    </p:set>
                                  </p:childTnLst>
                                </p:cTn>
                              </p:par>
                              <p:par>
                                <p:cTn id="125" presetID="22" presetClass="exit" presetSubtype="4" fill="hold" nodeType="withEffect">
                                  <p:stCondLst>
                                    <p:cond delay="0"/>
                                  </p:stCondLst>
                                  <p:childTnLst>
                                    <p:animEffect transition="out" filter="wipe(down)">
                                      <p:cBhvr>
                                        <p:cTn id="126" dur="500"/>
                                        <p:tgtEl>
                                          <p:spTgt spid="8"/>
                                        </p:tgtEl>
                                      </p:cBhvr>
                                    </p:animEffect>
                                    <p:set>
                                      <p:cBhvr>
                                        <p:cTn id="127" dur="1" fill="hold">
                                          <p:stCondLst>
                                            <p:cond delay="499"/>
                                          </p:stCondLst>
                                        </p:cTn>
                                        <p:tgtEl>
                                          <p:spTgt spid="8"/>
                                        </p:tgtEl>
                                        <p:attrNameLst>
                                          <p:attrName>style.visibility</p:attrName>
                                        </p:attrNameLst>
                                      </p:cBhvr>
                                      <p:to>
                                        <p:strVal val="hidden"/>
                                      </p:to>
                                    </p:set>
                                  </p:childTnLst>
                                </p:cTn>
                              </p:par>
                              <p:par>
                                <p:cTn id="128" presetID="22" presetClass="exit" presetSubtype="4" fill="hold" nodeType="withEffect">
                                  <p:stCondLst>
                                    <p:cond delay="0"/>
                                  </p:stCondLst>
                                  <p:childTnLst>
                                    <p:animEffect transition="out" filter="wipe(down)">
                                      <p:cBhvr>
                                        <p:cTn id="129" dur="500"/>
                                        <p:tgtEl>
                                          <p:spTgt spid="9"/>
                                        </p:tgtEl>
                                      </p:cBhvr>
                                    </p:animEffect>
                                    <p:set>
                                      <p:cBhvr>
                                        <p:cTn id="130" dur="1" fill="hold">
                                          <p:stCondLst>
                                            <p:cond delay="499"/>
                                          </p:stCondLst>
                                        </p:cTn>
                                        <p:tgtEl>
                                          <p:spTgt spid="9"/>
                                        </p:tgtEl>
                                        <p:attrNameLst>
                                          <p:attrName>style.visibility</p:attrName>
                                        </p:attrNameLst>
                                      </p:cBhvr>
                                      <p:to>
                                        <p:strVal val="hidden"/>
                                      </p:to>
                                    </p:set>
                                  </p:childTnLst>
                                </p:cTn>
                              </p:par>
                              <p:par>
                                <p:cTn id="131" presetID="22" presetClass="exit" presetSubtype="4" fill="hold" nodeType="withEffect">
                                  <p:stCondLst>
                                    <p:cond delay="0"/>
                                  </p:stCondLst>
                                  <p:childTnLst>
                                    <p:animEffect transition="out" filter="wipe(down)">
                                      <p:cBhvr>
                                        <p:cTn id="132" dur="500"/>
                                        <p:tgtEl>
                                          <p:spTgt spid="10"/>
                                        </p:tgtEl>
                                      </p:cBhvr>
                                    </p:animEffect>
                                    <p:set>
                                      <p:cBhvr>
                                        <p:cTn id="133" dur="1" fill="hold">
                                          <p:stCondLst>
                                            <p:cond delay="499"/>
                                          </p:stCondLst>
                                        </p:cTn>
                                        <p:tgtEl>
                                          <p:spTgt spid="10"/>
                                        </p:tgtEl>
                                        <p:attrNameLst>
                                          <p:attrName>style.visibility</p:attrName>
                                        </p:attrNameLst>
                                      </p:cBhvr>
                                      <p:to>
                                        <p:strVal val="hidden"/>
                                      </p:to>
                                    </p:set>
                                  </p:childTnLst>
                                </p:cTn>
                              </p:par>
                              <p:par>
                                <p:cTn id="134" presetID="22" presetClass="exit" presetSubtype="4" fill="hold" nodeType="withEffect">
                                  <p:stCondLst>
                                    <p:cond delay="0"/>
                                  </p:stCondLst>
                                  <p:childTnLst>
                                    <p:animEffect transition="out" filter="wipe(down)">
                                      <p:cBhvr>
                                        <p:cTn id="135" dur="500"/>
                                        <p:tgtEl>
                                          <p:spTgt spid="11"/>
                                        </p:tgtEl>
                                      </p:cBhvr>
                                    </p:animEffect>
                                    <p:set>
                                      <p:cBhvr>
                                        <p:cTn id="136" dur="1" fill="hold">
                                          <p:stCondLst>
                                            <p:cond delay="499"/>
                                          </p:stCondLst>
                                        </p:cTn>
                                        <p:tgtEl>
                                          <p:spTgt spid="11"/>
                                        </p:tgtEl>
                                        <p:attrNameLst>
                                          <p:attrName>style.visibility</p:attrName>
                                        </p:attrNameLst>
                                      </p:cBhvr>
                                      <p:to>
                                        <p:strVal val="hidden"/>
                                      </p:to>
                                    </p:set>
                                  </p:childTnLst>
                                </p:cTn>
                              </p:par>
                              <p:par>
                                <p:cTn id="137" presetID="22" presetClass="exit" presetSubtype="4" fill="hold" nodeType="withEffect">
                                  <p:stCondLst>
                                    <p:cond delay="0"/>
                                  </p:stCondLst>
                                  <p:childTnLst>
                                    <p:animEffect transition="out" filter="wipe(down)">
                                      <p:cBhvr>
                                        <p:cTn id="138" dur="500"/>
                                        <p:tgtEl>
                                          <p:spTgt spid="12"/>
                                        </p:tgtEl>
                                      </p:cBhvr>
                                    </p:animEffect>
                                    <p:set>
                                      <p:cBhvr>
                                        <p:cTn id="139" dur="1" fill="hold">
                                          <p:stCondLst>
                                            <p:cond delay="499"/>
                                          </p:stCondLst>
                                        </p:cTn>
                                        <p:tgtEl>
                                          <p:spTgt spid="12"/>
                                        </p:tgtEl>
                                        <p:attrNameLst>
                                          <p:attrName>style.visibility</p:attrName>
                                        </p:attrNameLst>
                                      </p:cBhvr>
                                      <p:to>
                                        <p:strVal val="hidden"/>
                                      </p:to>
                                    </p:set>
                                  </p:childTnLst>
                                </p:cTn>
                              </p:par>
                              <p:par>
                                <p:cTn id="140" presetID="22" presetClass="exit" presetSubtype="4" fill="hold" grpId="1" nodeType="withEffect">
                                  <p:stCondLst>
                                    <p:cond delay="0"/>
                                  </p:stCondLst>
                                  <p:childTnLst>
                                    <p:animEffect transition="out" filter="wipe(down)">
                                      <p:cBhvr>
                                        <p:cTn id="141" dur="500"/>
                                        <p:tgtEl>
                                          <p:spTgt spid="14"/>
                                        </p:tgtEl>
                                      </p:cBhvr>
                                    </p:animEffect>
                                    <p:set>
                                      <p:cBhvr>
                                        <p:cTn id="142" dur="1" fill="hold">
                                          <p:stCondLst>
                                            <p:cond delay="499"/>
                                          </p:stCondLst>
                                        </p:cTn>
                                        <p:tgtEl>
                                          <p:spTgt spid="14"/>
                                        </p:tgtEl>
                                        <p:attrNameLst>
                                          <p:attrName>style.visibility</p:attrName>
                                        </p:attrNameLst>
                                      </p:cBhvr>
                                      <p:to>
                                        <p:strVal val="hidden"/>
                                      </p:to>
                                    </p:set>
                                  </p:childTnLst>
                                </p:cTn>
                              </p:par>
                              <p:par>
                                <p:cTn id="143" presetID="22" presetClass="exit" presetSubtype="4" fill="hold" grpId="1" nodeType="withEffect">
                                  <p:stCondLst>
                                    <p:cond delay="0"/>
                                  </p:stCondLst>
                                  <p:childTnLst>
                                    <p:animEffect transition="out" filter="wipe(down)">
                                      <p:cBhvr>
                                        <p:cTn id="144" dur="500"/>
                                        <p:tgtEl>
                                          <p:spTgt spid="15"/>
                                        </p:tgtEl>
                                      </p:cBhvr>
                                    </p:animEffect>
                                    <p:set>
                                      <p:cBhvr>
                                        <p:cTn id="145" dur="1" fill="hold">
                                          <p:stCondLst>
                                            <p:cond delay="499"/>
                                          </p:stCondLst>
                                        </p:cTn>
                                        <p:tgtEl>
                                          <p:spTgt spid="15"/>
                                        </p:tgtEl>
                                        <p:attrNameLst>
                                          <p:attrName>style.visibility</p:attrName>
                                        </p:attrNameLst>
                                      </p:cBhvr>
                                      <p:to>
                                        <p:strVal val="hidden"/>
                                      </p:to>
                                    </p:set>
                                  </p:childTnLst>
                                </p:cTn>
                              </p:par>
                              <p:par>
                                <p:cTn id="146" presetID="22" presetClass="exit" presetSubtype="4" fill="hold" grpId="1" nodeType="withEffect">
                                  <p:stCondLst>
                                    <p:cond delay="0"/>
                                  </p:stCondLst>
                                  <p:childTnLst>
                                    <p:animEffect transition="out" filter="wipe(down)">
                                      <p:cBhvr>
                                        <p:cTn id="147" dur="500"/>
                                        <p:tgtEl>
                                          <p:spTgt spid="16"/>
                                        </p:tgtEl>
                                      </p:cBhvr>
                                    </p:animEffect>
                                    <p:set>
                                      <p:cBhvr>
                                        <p:cTn id="148" dur="1" fill="hold">
                                          <p:stCondLst>
                                            <p:cond delay="499"/>
                                          </p:stCondLst>
                                        </p:cTn>
                                        <p:tgtEl>
                                          <p:spTgt spid="16"/>
                                        </p:tgtEl>
                                        <p:attrNameLst>
                                          <p:attrName>style.visibility</p:attrName>
                                        </p:attrNameLst>
                                      </p:cBhvr>
                                      <p:to>
                                        <p:strVal val="hidden"/>
                                      </p:to>
                                    </p:set>
                                  </p:childTnLst>
                                </p:cTn>
                              </p:par>
                              <p:par>
                                <p:cTn id="149" presetID="22" presetClass="exit" presetSubtype="4" fill="hold" grpId="1" nodeType="withEffect">
                                  <p:stCondLst>
                                    <p:cond delay="0"/>
                                  </p:stCondLst>
                                  <p:childTnLst>
                                    <p:animEffect transition="out" filter="wipe(down)">
                                      <p:cBhvr>
                                        <p:cTn id="150" dur="500"/>
                                        <p:tgtEl>
                                          <p:spTgt spid="17"/>
                                        </p:tgtEl>
                                      </p:cBhvr>
                                    </p:animEffect>
                                    <p:set>
                                      <p:cBhvr>
                                        <p:cTn id="151" dur="1" fill="hold">
                                          <p:stCondLst>
                                            <p:cond delay="499"/>
                                          </p:stCondLst>
                                        </p:cTn>
                                        <p:tgtEl>
                                          <p:spTgt spid="17"/>
                                        </p:tgtEl>
                                        <p:attrNameLst>
                                          <p:attrName>style.visibility</p:attrName>
                                        </p:attrNameLst>
                                      </p:cBhvr>
                                      <p:to>
                                        <p:strVal val="hidden"/>
                                      </p:to>
                                    </p:set>
                                  </p:childTnLst>
                                </p:cTn>
                              </p:par>
                              <p:par>
                                <p:cTn id="152" presetID="22" presetClass="exit" presetSubtype="4" fill="hold" grpId="1" nodeType="withEffect">
                                  <p:stCondLst>
                                    <p:cond delay="0"/>
                                  </p:stCondLst>
                                  <p:childTnLst>
                                    <p:animEffect transition="out" filter="wipe(down)">
                                      <p:cBhvr>
                                        <p:cTn id="153" dur="500"/>
                                        <p:tgtEl>
                                          <p:spTgt spid="18"/>
                                        </p:tgtEl>
                                      </p:cBhvr>
                                    </p:animEffect>
                                    <p:set>
                                      <p:cBhvr>
                                        <p:cTn id="154" dur="1" fill="hold">
                                          <p:stCondLst>
                                            <p:cond delay="499"/>
                                          </p:stCondLst>
                                        </p:cTn>
                                        <p:tgtEl>
                                          <p:spTgt spid="18"/>
                                        </p:tgtEl>
                                        <p:attrNameLst>
                                          <p:attrName>style.visibility</p:attrName>
                                        </p:attrNameLst>
                                      </p:cBhvr>
                                      <p:to>
                                        <p:strVal val="hidden"/>
                                      </p:to>
                                    </p:set>
                                  </p:childTnLst>
                                </p:cTn>
                              </p:par>
                              <p:par>
                                <p:cTn id="155" presetID="22" presetClass="exit" presetSubtype="4" fill="hold" grpId="1" nodeType="withEffect">
                                  <p:stCondLst>
                                    <p:cond delay="0"/>
                                  </p:stCondLst>
                                  <p:childTnLst>
                                    <p:animEffect transition="out" filter="wipe(down)">
                                      <p:cBhvr>
                                        <p:cTn id="156" dur="500"/>
                                        <p:tgtEl>
                                          <p:spTgt spid="19"/>
                                        </p:tgtEl>
                                      </p:cBhvr>
                                    </p:animEffect>
                                    <p:set>
                                      <p:cBhvr>
                                        <p:cTn id="157" dur="1" fill="hold">
                                          <p:stCondLst>
                                            <p:cond delay="499"/>
                                          </p:stCondLst>
                                        </p:cTn>
                                        <p:tgtEl>
                                          <p:spTgt spid="19"/>
                                        </p:tgtEl>
                                        <p:attrNameLst>
                                          <p:attrName>style.visibility</p:attrName>
                                        </p:attrNameLst>
                                      </p:cBhvr>
                                      <p:to>
                                        <p:strVal val="hidden"/>
                                      </p:to>
                                    </p:set>
                                  </p:childTnLst>
                                </p:cTn>
                              </p:par>
                              <p:par>
                                <p:cTn id="158" presetID="22" presetClass="exit" presetSubtype="4" fill="hold" grpId="1" nodeType="withEffect">
                                  <p:stCondLst>
                                    <p:cond delay="0"/>
                                  </p:stCondLst>
                                  <p:childTnLst>
                                    <p:animEffect transition="out" filter="wipe(down)">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22" presetClass="exit" presetSubtype="4" fill="hold" nodeType="withEffect">
                                  <p:stCondLst>
                                    <p:cond delay="0"/>
                                  </p:stCondLst>
                                  <p:childTnLst>
                                    <p:animEffect transition="out" filter="wipe(down)">
                                      <p:cBhvr>
                                        <p:cTn id="162" dur="500"/>
                                        <p:tgtEl>
                                          <p:spTgt spid="21"/>
                                        </p:tgtEl>
                                      </p:cBhvr>
                                    </p:animEffect>
                                    <p:set>
                                      <p:cBhvr>
                                        <p:cTn id="163" dur="1" fill="hold">
                                          <p:stCondLst>
                                            <p:cond delay="499"/>
                                          </p:stCondLst>
                                        </p:cTn>
                                        <p:tgtEl>
                                          <p:spTgt spid="21"/>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22"/>
                                        </p:tgtEl>
                                      </p:cBhvr>
                                    </p:animEffect>
                                    <p:set>
                                      <p:cBhvr>
                                        <p:cTn id="166" dur="1" fill="hold">
                                          <p:stCondLst>
                                            <p:cond delay="499"/>
                                          </p:stCondLst>
                                        </p:cTn>
                                        <p:tgtEl>
                                          <p:spTgt spid="22"/>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23"/>
                                        </p:tgtEl>
                                      </p:cBhvr>
                                    </p:animEffect>
                                    <p:set>
                                      <p:cBhvr>
                                        <p:cTn id="169" dur="1" fill="hold">
                                          <p:stCondLst>
                                            <p:cond delay="499"/>
                                          </p:stCondLst>
                                        </p:cTn>
                                        <p:tgtEl>
                                          <p:spTgt spid="23"/>
                                        </p:tgtEl>
                                        <p:attrNameLst>
                                          <p:attrName>style.visibility</p:attrName>
                                        </p:attrNameLst>
                                      </p:cBhvr>
                                      <p:to>
                                        <p:strVal val="hidden"/>
                                      </p:to>
                                    </p:set>
                                  </p:childTnLst>
                                </p:cTn>
                              </p:par>
                              <p:par>
                                <p:cTn id="170" presetID="22" presetClass="exit" presetSubtype="4" fill="hold" nodeType="withEffect">
                                  <p:stCondLst>
                                    <p:cond delay="0"/>
                                  </p:stCondLst>
                                  <p:childTnLst>
                                    <p:animEffect transition="out" filter="wipe(down)">
                                      <p:cBhvr>
                                        <p:cTn id="171" dur="500"/>
                                        <p:tgtEl>
                                          <p:spTgt spid="24"/>
                                        </p:tgtEl>
                                      </p:cBhvr>
                                    </p:animEffect>
                                    <p:set>
                                      <p:cBhvr>
                                        <p:cTn id="172" dur="1" fill="hold">
                                          <p:stCondLst>
                                            <p:cond delay="499"/>
                                          </p:stCondLst>
                                        </p:cTn>
                                        <p:tgtEl>
                                          <p:spTgt spid="24"/>
                                        </p:tgtEl>
                                        <p:attrNameLst>
                                          <p:attrName>style.visibility</p:attrName>
                                        </p:attrNameLst>
                                      </p:cBhvr>
                                      <p:to>
                                        <p:strVal val="hidden"/>
                                      </p:to>
                                    </p:set>
                                  </p:childTnLst>
                                </p:cTn>
                              </p:par>
                              <p:par>
                                <p:cTn id="173" presetID="22" presetClass="exit" presetSubtype="4" fill="hold" nodeType="withEffect">
                                  <p:stCondLst>
                                    <p:cond delay="0"/>
                                  </p:stCondLst>
                                  <p:childTnLst>
                                    <p:animEffect transition="out" filter="wipe(down)">
                                      <p:cBhvr>
                                        <p:cTn id="174" dur="500"/>
                                        <p:tgtEl>
                                          <p:spTgt spid="25"/>
                                        </p:tgtEl>
                                      </p:cBhvr>
                                    </p:animEffect>
                                    <p:set>
                                      <p:cBhvr>
                                        <p:cTn id="175" dur="1" fill="hold">
                                          <p:stCondLst>
                                            <p:cond delay="499"/>
                                          </p:stCondLst>
                                        </p:cTn>
                                        <p:tgtEl>
                                          <p:spTgt spid="25"/>
                                        </p:tgtEl>
                                        <p:attrNameLst>
                                          <p:attrName>style.visibility</p:attrName>
                                        </p:attrNameLst>
                                      </p:cBhvr>
                                      <p:to>
                                        <p:strVal val="hidden"/>
                                      </p:to>
                                    </p:set>
                                  </p:childTnLst>
                                </p:cTn>
                              </p:par>
                              <p:par>
                                <p:cTn id="176" presetID="22" presetClass="exit" presetSubtype="4" fill="hold" nodeType="withEffect">
                                  <p:stCondLst>
                                    <p:cond delay="0"/>
                                  </p:stCondLst>
                                  <p:childTnLst>
                                    <p:animEffect transition="out" filter="wipe(down)">
                                      <p:cBhvr>
                                        <p:cTn id="177" dur="500"/>
                                        <p:tgtEl>
                                          <p:spTgt spid="26"/>
                                        </p:tgtEl>
                                      </p:cBhvr>
                                    </p:animEffect>
                                    <p:set>
                                      <p:cBhvr>
                                        <p:cTn id="178" dur="1" fill="hold">
                                          <p:stCondLst>
                                            <p:cond delay="499"/>
                                          </p:stCondLst>
                                        </p:cTn>
                                        <p:tgtEl>
                                          <p:spTgt spid="26"/>
                                        </p:tgtEl>
                                        <p:attrNameLst>
                                          <p:attrName>style.visibility</p:attrName>
                                        </p:attrNameLst>
                                      </p:cBhvr>
                                      <p:to>
                                        <p:strVal val="hidden"/>
                                      </p:to>
                                    </p:set>
                                  </p:childTnLst>
                                </p:cTn>
                              </p:par>
                              <p:par>
                                <p:cTn id="179" presetID="22" presetClass="exit" presetSubtype="4" fill="hold" nodeType="withEffect">
                                  <p:stCondLst>
                                    <p:cond delay="0"/>
                                  </p:stCondLst>
                                  <p:childTnLst>
                                    <p:animEffect transition="out" filter="wipe(down)">
                                      <p:cBhvr>
                                        <p:cTn id="180" dur="500"/>
                                        <p:tgtEl>
                                          <p:spTgt spid="31"/>
                                        </p:tgtEl>
                                      </p:cBhvr>
                                    </p:animEffect>
                                    <p:set>
                                      <p:cBhvr>
                                        <p:cTn id="181" dur="1" fill="hold">
                                          <p:stCondLst>
                                            <p:cond delay="499"/>
                                          </p:stCondLst>
                                        </p:cTn>
                                        <p:tgtEl>
                                          <p:spTgt spid="31"/>
                                        </p:tgtEl>
                                        <p:attrNameLst>
                                          <p:attrName>style.visibility</p:attrName>
                                        </p:attrNameLst>
                                      </p:cBhvr>
                                      <p:to>
                                        <p:strVal val="hidden"/>
                                      </p:to>
                                    </p:set>
                                  </p:childTnLst>
                                </p:cTn>
                              </p:par>
                              <p:par>
                                <p:cTn id="182" presetID="22" presetClass="exit" presetSubtype="4" fill="hold" nodeType="withEffect">
                                  <p:stCondLst>
                                    <p:cond delay="0"/>
                                  </p:stCondLst>
                                  <p:childTnLst>
                                    <p:animEffect transition="out" filter="wipe(down)">
                                      <p:cBhvr>
                                        <p:cTn id="183" dur="500"/>
                                        <p:tgtEl>
                                          <p:spTgt spid="38"/>
                                        </p:tgtEl>
                                      </p:cBhvr>
                                    </p:animEffect>
                                    <p:set>
                                      <p:cBhvr>
                                        <p:cTn id="184" dur="1" fill="hold">
                                          <p:stCondLst>
                                            <p:cond delay="499"/>
                                          </p:stCondLst>
                                        </p:cTn>
                                        <p:tgtEl>
                                          <p:spTgt spid="38"/>
                                        </p:tgtEl>
                                        <p:attrNameLst>
                                          <p:attrName>style.visibility</p:attrName>
                                        </p:attrNameLst>
                                      </p:cBhvr>
                                      <p:to>
                                        <p:strVal val="hidden"/>
                                      </p:to>
                                    </p:set>
                                  </p:childTnLst>
                                </p:cTn>
                              </p:par>
                              <p:par>
                                <p:cTn id="185" presetID="22" presetClass="exit" presetSubtype="4" fill="hold" nodeType="withEffect">
                                  <p:stCondLst>
                                    <p:cond delay="0"/>
                                  </p:stCondLst>
                                  <p:childTnLst>
                                    <p:animEffect transition="out" filter="wipe(down)">
                                      <p:cBhvr>
                                        <p:cTn id="186" dur="500"/>
                                        <p:tgtEl>
                                          <p:spTgt spid="39"/>
                                        </p:tgtEl>
                                      </p:cBhvr>
                                    </p:animEffect>
                                    <p:set>
                                      <p:cBhvr>
                                        <p:cTn id="187" dur="1" fill="hold">
                                          <p:stCondLst>
                                            <p:cond delay="499"/>
                                          </p:stCondLst>
                                        </p:cTn>
                                        <p:tgtEl>
                                          <p:spTgt spid="39"/>
                                        </p:tgtEl>
                                        <p:attrNameLst>
                                          <p:attrName>style.visibility</p:attrName>
                                        </p:attrNameLst>
                                      </p:cBhvr>
                                      <p:to>
                                        <p:strVal val="hidden"/>
                                      </p:to>
                                    </p:set>
                                  </p:childTnLst>
                                </p:cTn>
                              </p:par>
                              <p:par>
                                <p:cTn id="188" presetID="22" presetClass="exit" presetSubtype="4" fill="hold" nodeType="with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par>
                                <p:cTn id="191" presetID="22" presetClass="exit" presetSubtype="4" fill="hold" nodeType="withEffect">
                                  <p:stCondLst>
                                    <p:cond delay="0"/>
                                  </p:stCondLst>
                                  <p:childTnLst>
                                    <p:animEffect transition="out" filter="wipe(down)">
                                      <p:cBhvr>
                                        <p:cTn id="192" dur="500"/>
                                        <p:tgtEl>
                                          <p:spTgt spid="41"/>
                                        </p:tgtEl>
                                      </p:cBhvr>
                                    </p:animEffect>
                                    <p:set>
                                      <p:cBhvr>
                                        <p:cTn id="193" dur="1" fill="hold">
                                          <p:stCondLst>
                                            <p:cond delay="499"/>
                                          </p:stCondLst>
                                        </p:cTn>
                                        <p:tgtEl>
                                          <p:spTgt spid="4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6" presetClass="entr" presetSubtype="21" fill="hold" nodeType="clickEffect">
                                  <p:stCondLst>
                                    <p:cond delay="0"/>
                                  </p:stCondLst>
                                  <p:childTnLst>
                                    <p:set>
                                      <p:cBhvr>
                                        <p:cTn id="197" dur="1" fill="hold">
                                          <p:stCondLst>
                                            <p:cond delay="0"/>
                                          </p:stCondLst>
                                        </p:cTn>
                                        <p:tgtEl>
                                          <p:spTgt spid="2"/>
                                        </p:tgtEl>
                                        <p:attrNameLst>
                                          <p:attrName>style.visibility</p:attrName>
                                        </p:attrNameLst>
                                      </p:cBhvr>
                                      <p:to>
                                        <p:strVal val="visible"/>
                                      </p:to>
                                    </p:set>
                                    <p:animEffect transition="in" filter="barn(inVertical)">
                                      <p:cBhvr>
                                        <p:cTn id="198" dur="500"/>
                                        <p:tgtEl>
                                          <p:spTgt spid="2"/>
                                        </p:tgtEl>
                                      </p:cBhvr>
                                    </p:animEffect>
                                  </p:childTnLst>
                                </p:cTn>
                              </p:par>
                            </p:childTnLst>
                          </p:cTn>
                        </p:par>
                      </p:childTnLst>
                    </p:cTn>
                  </p:par>
                  <p:par>
                    <p:cTn id="199" fill="hold">
                      <p:stCondLst>
                        <p:cond delay="indefinite"/>
                      </p:stCondLst>
                      <p:childTnLst>
                        <p:par>
                          <p:cTn id="200" fill="hold">
                            <p:stCondLst>
                              <p:cond delay="0"/>
                            </p:stCondLst>
                            <p:childTnLst>
                              <p:par>
                                <p:cTn id="201" presetID="31" presetClass="exit" presetSubtype="0" fill="hold" nodeType="clickEffect">
                                  <p:stCondLst>
                                    <p:cond delay="0"/>
                                  </p:stCondLst>
                                  <p:childTnLst>
                                    <p:anim calcmode="lin" valueType="num">
                                      <p:cBhvr>
                                        <p:cTn id="202" dur="1000"/>
                                        <p:tgtEl>
                                          <p:spTgt spid="2"/>
                                        </p:tgtEl>
                                        <p:attrNameLst>
                                          <p:attrName>ppt_w</p:attrName>
                                        </p:attrNameLst>
                                      </p:cBhvr>
                                      <p:tavLst>
                                        <p:tav tm="0">
                                          <p:val>
                                            <p:strVal val="ppt_w"/>
                                          </p:val>
                                        </p:tav>
                                        <p:tav tm="100000">
                                          <p:val>
                                            <p:fltVal val="0"/>
                                          </p:val>
                                        </p:tav>
                                      </p:tavLst>
                                    </p:anim>
                                    <p:anim calcmode="lin" valueType="num">
                                      <p:cBhvr>
                                        <p:cTn id="203" dur="1000"/>
                                        <p:tgtEl>
                                          <p:spTgt spid="2"/>
                                        </p:tgtEl>
                                        <p:attrNameLst>
                                          <p:attrName>ppt_h</p:attrName>
                                        </p:attrNameLst>
                                      </p:cBhvr>
                                      <p:tavLst>
                                        <p:tav tm="0">
                                          <p:val>
                                            <p:strVal val="ppt_h"/>
                                          </p:val>
                                        </p:tav>
                                        <p:tav tm="100000">
                                          <p:val>
                                            <p:fltVal val="0"/>
                                          </p:val>
                                        </p:tav>
                                      </p:tavLst>
                                    </p:anim>
                                    <p:anim calcmode="lin" valueType="num">
                                      <p:cBhvr>
                                        <p:cTn id="204" dur="1000"/>
                                        <p:tgtEl>
                                          <p:spTgt spid="2"/>
                                        </p:tgtEl>
                                        <p:attrNameLst>
                                          <p:attrName>style.rotation</p:attrName>
                                        </p:attrNameLst>
                                      </p:cBhvr>
                                      <p:tavLst>
                                        <p:tav tm="0">
                                          <p:val>
                                            <p:fltVal val="0"/>
                                          </p:val>
                                        </p:tav>
                                        <p:tav tm="100000">
                                          <p:val>
                                            <p:fltVal val="90"/>
                                          </p:val>
                                        </p:tav>
                                      </p:tavLst>
                                    </p:anim>
                                    <p:animEffect transition="out" filter="fade">
                                      <p:cBhvr>
                                        <p:cTn id="205" dur="1000"/>
                                        <p:tgtEl>
                                          <p:spTgt spid="2"/>
                                        </p:tgtEl>
                                      </p:cBhvr>
                                    </p:animEffect>
                                    <p:set>
                                      <p:cBhvr>
                                        <p:cTn id="206" dur="1" fill="hold">
                                          <p:stCondLst>
                                            <p:cond delay="999"/>
                                          </p:stCondLst>
                                        </p:cTn>
                                        <p:tgtEl>
                                          <p:spTgt spid="2"/>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6"/>
                                        </p:tgtEl>
                                        <p:attrNameLst>
                                          <p:attrName>style.visibility</p:attrName>
                                        </p:attrNameLst>
                                      </p:cBhvr>
                                      <p:to>
                                        <p:strVal val="visible"/>
                                      </p:to>
                                    </p:set>
                                    <p:anim calcmode="lin" valueType="num">
                                      <p:cBhvr additive="base">
                                        <p:cTn id="211" dur="500" fill="hold"/>
                                        <p:tgtEl>
                                          <p:spTgt spid="6"/>
                                        </p:tgtEl>
                                        <p:attrNameLst>
                                          <p:attrName>ppt_x</p:attrName>
                                        </p:attrNameLst>
                                      </p:cBhvr>
                                      <p:tavLst>
                                        <p:tav tm="0">
                                          <p:val>
                                            <p:strVal val="#ppt_x"/>
                                          </p:val>
                                        </p:tav>
                                        <p:tav tm="100000">
                                          <p:val>
                                            <p:strVal val="#ppt_x"/>
                                          </p:val>
                                        </p:tav>
                                      </p:tavLst>
                                    </p:anim>
                                    <p:anim calcmode="lin" valueType="num">
                                      <p:cBhvr additive="base">
                                        <p:cTn id="2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42" grpId="0" animBg="1"/>
      <p:bldP spid="42" grpId="1" animBg="1"/>
      <p:bldP spid="44" grpId="0"/>
      <p:bldP spid="4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074741" y="141545"/>
            <a:ext cx="3437785" cy="380970"/>
            <a:chOff x="1446659" y="666280"/>
            <a:chExt cx="4862259" cy="390576"/>
          </a:xfrm>
          <a:scene3d>
            <a:camera prst="orthographicFront">
              <a:rot lat="0" lon="0" rev="0"/>
            </a:camera>
            <a:lightRig rig="soft" dir="t">
              <a:rot lat="0" lon="0" rev="0"/>
            </a:lightRig>
          </a:scene3d>
        </p:grpSpPr>
        <p:sp>
          <p:nvSpPr>
            <p:cNvPr id="4" name="Ellipse 3"/>
            <p:cNvSpPr/>
            <p:nvPr>
              <p:custDataLst>
                <p:tags r:id="rId2"/>
              </p:custDataLst>
            </p:nvPr>
          </p:nvSpPr>
          <p:spPr>
            <a:xfrm>
              <a:off x="1446659" y="666280"/>
              <a:ext cx="410316" cy="382771"/>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882165" y="674084"/>
              <a:ext cx="4426753"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latin typeface="Century Gothic" panose="020B0502020202020204" pitchFamily="34" charset="0"/>
                </a:rPr>
                <a:t>Etude de l’existant</a:t>
              </a:r>
            </a:p>
          </p:txBody>
        </p:sp>
      </p:grpSp>
      <p:pic>
        <p:nvPicPr>
          <p:cNvPr id="25" name="Image 24"/>
          <p:cNvPicPr>
            <a:picLocks noChangeAspect="1"/>
          </p:cNvPicPr>
          <p:nvPr/>
        </p:nvPicPr>
        <p:blipFill>
          <a:blip r:embed="rId5"/>
          <a:stretch>
            <a:fillRect/>
          </a:stretch>
        </p:blipFill>
        <p:spPr>
          <a:xfrm>
            <a:off x="66505" y="706410"/>
            <a:ext cx="8412477" cy="3151488"/>
          </a:xfrm>
          <a:prstGeom prst="rect">
            <a:avLst/>
          </a:prstGeom>
        </p:spPr>
      </p:pic>
      <p:pic>
        <p:nvPicPr>
          <p:cNvPr id="27" name="Image 26"/>
          <p:cNvPicPr>
            <a:picLocks noChangeAspect="1"/>
          </p:cNvPicPr>
          <p:nvPr/>
        </p:nvPicPr>
        <p:blipFill>
          <a:blip r:embed="rId6"/>
          <a:stretch>
            <a:fillRect/>
          </a:stretch>
        </p:blipFill>
        <p:spPr>
          <a:xfrm>
            <a:off x="194545" y="1065236"/>
            <a:ext cx="1768104" cy="2078558"/>
          </a:xfrm>
          <a:prstGeom prst="rect">
            <a:avLst/>
          </a:prstGeom>
        </p:spPr>
      </p:pic>
      <p:pic>
        <p:nvPicPr>
          <p:cNvPr id="29" name="Image 28"/>
          <p:cNvPicPr>
            <a:picLocks noChangeAspect="1"/>
          </p:cNvPicPr>
          <p:nvPr/>
        </p:nvPicPr>
        <p:blipFill>
          <a:blip r:embed="rId7"/>
          <a:stretch>
            <a:fillRect/>
          </a:stretch>
        </p:blipFill>
        <p:spPr>
          <a:xfrm>
            <a:off x="707495" y="3012136"/>
            <a:ext cx="1582859" cy="2074539"/>
          </a:xfrm>
          <a:prstGeom prst="rect">
            <a:avLst/>
          </a:prstGeom>
        </p:spPr>
      </p:pic>
      <p:pic>
        <p:nvPicPr>
          <p:cNvPr id="30" name="Image 29"/>
          <p:cNvPicPr>
            <a:picLocks noChangeAspect="1"/>
          </p:cNvPicPr>
          <p:nvPr/>
        </p:nvPicPr>
        <p:blipFill>
          <a:blip r:embed="rId8"/>
          <a:stretch>
            <a:fillRect/>
          </a:stretch>
        </p:blipFill>
        <p:spPr>
          <a:xfrm>
            <a:off x="1962649" y="1051210"/>
            <a:ext cx="2897798" cy="2280718"/>
          </a:xfrm>
          <a:prstGeom prst="rect">
            <a:avLst/>
          </a:prstGeom>
        </p:spPr>
      </p:pic>
      <p:pic>
        <p:nvPicPr>
          <p:cNvPr id="31" name="Image 30"/>
          <p:cNvPicPr>
            <a:picLocks noChangeAspect="1"/>
          </p:cNvPicPr>
          <p:nvPr/>
        </p:nvPicPr>
        <p:blipFill>
          <a:blip r:embed="rId9"/>
          <a:stretch>
            <a:fillRect/>
          </a:stretch>
        </p:blipFill>
        <p:spPr>
          <a:xfrm>
            <a:off x="4396281" y="809444"/>
            <a:ext cx="3568633" cy="2764250"/>
          </a:xfrm>
          <a:prstGeom prst="rect">
            <a:avLst/>
          </a:prstGeom>
        </p:spPr>
      </p:pic>
      <p:sp>
        <p:nvSpPr>
          <p:cNvPr id="10"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4</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417292840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1+#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1+#ppt_w/2"/>
                                          </p:val>
                                        </p:tav>
                                        <p:tav tm="100000">
                                          <p:val>
                                            <p:strVal val="#ppt_x"/>
                                          </p:val>
                                        </p:tav>
                                      </p:tavLst>
                                    </p:anim>
                                    <p:anim calcmode="lin" valueType="num">
                                      <p:cBhvr additive="base">
                                        <p:cTn id="3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524599" y="106243"/>
            <a:ext cx="4070754" cy="652514"/>
            <a:chOff x="1487401" y="635030"/>
            <a:chExt cx="4887876" cy="393701"/>
          </a:xfrm>
          <a:scene3d>
            <a:camera prst="orthographicFront">
              <a:rot lat="0" lon="0" rev="0"/>
            </a:camera>
            <a:lightRig rig="soft" dir="t">
              <a:rot lat="0" lon="0" rev="0"/>
            </a:lightRig>
          </a:scene3d>
        </p:grpSpPr>
        <p:sp>
          <p:nvSpPr>
            <p:cNvPr id="4" name="Ellipse 3"/>
            <p:cNvSpPr/>
            <p:nvPr>
              <p:custDataLst>
                <p:tags r:id="rId2"/>
              </p:custDataLst>
            </p:nvPr>
          </p:nvSpPr>
          <p:spPr>
            <a:xfrm>
              <a:off x="1487401" y="645958"/>
              <a:ext cx="410316" cy="38277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948525" y="635030"/>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latin typeface="Century Gothic" panose="020B0502020202020204" pitchFamily="34" charset="0"/>
                </a:rPr>
                <a:t>Critique de l’existant </a:t>
              </a:r>
            </a:p>
          </p:txBody>
        </p:sp>
      </p:grpSp>
      <p:sp>
        <p:nvSpPr>
          <p:cNvPr id="6" name="Rectangle 5"/>
          <p:cNvSpPr/>
          <p:nvPr/>
        </p:nvSpPr>
        <p:spPr>
          <a:xfrm>
            <a:off x="914400" y="1037571"/>
            <a:ext cx="7441659" cy="369332"/>
          </a:xfrm>
          <a:prstGeom prst="rect">
            <a:avLst/>
          </a:prstGeom>
        </p:spPr>
        <p:txBody>
          <a:bodyPr wrap="square">
            <a:spAutoFit/>
          </a:bodyPr>
          <a:lstStyle/>
          <a:p>
            <a:r>
              <a:rPr lang="fr-FR" sz="1800" b="1" dirty="0">
                <a:solidFill>
                  <a:schemeClr val="tx2"/>
                </a:solidFill>
                <a:latin typeface="Century Gothic" panose="020B0502020202020204" pitchFamily="34" charset="0"/>
                <a:ea typeface="Calibri" panose="020F0502020204030204" pitchFamily="34" charset="0"/>
                <a:cs typeface="Times New Roman" panose="02020603050405020304" pitchFamily="18" charset="0"/>
              </a:rPr>
              <a:t>U</a:t>
            </a:r>
            <a:r>
              <a:rPr lang="fr-FR" sz="1800" b="1" dirty="0" smtClean="0">
                <a:solidFill>
                  <a:schemeClr val="tx2"/>
                </a:solidFill>
                <a:latin typeface="Century Gothic" panose="020B0502020202020204" pitchFamily="34" charset="0"/>
                <a:ea typeface="Calibri" panose="020F0502020204030204" pitchFamily="34" charset="0"/>
                <a:cs typeface="Times New Roman" panose="02020603050405020304" pitchFamily="18" charset="0"/>
              </a:rPr>
              <a:t>ne </a:t>
            </a:r>
            <a:r>
              <a:rPr lang="fr-FR" sz="1800" b="1" dirty="0">
                <a:solidFill>
                  <a:schemeClr val="tx2"/>
                </a:solidFill>
                <a:latin typeface="Century Gothic" panose="020B0502020202020204" pitchFamily="34" charset="0"/>
                <a:ea typeface="Calibri" panose="020F0502020204030204" pitchFamily="34" charset="0"/>
                <a:cs typeface="Times New Roman" panose="02020603050405020304" pitchFamily="18" charset="0"/>
              </a:rPr>
              <a:t>croissance exponentielle du </a:t>
            </a:r>
            <a:r>
              <a:rPr lang="fr-FR" sz="1800" b="1" dirty="0" smtClean="0">
                <a:solidFill>
                  <a:schemeClr val="tx2"/>
                </a:solidFill>
                <a:latin typeface="Century Gothic" panose="020B0502020202020204" pitchFamily="34" charset="0"/>
                <a:ea typeface="Calibri" panose="020F0502020204030204" pitchFamily="34" charset="0"/>
                <a:cs typeface="Times New Roman" panose="02020603050405020304" pitchFamily="18" charset="0"/>
              </a:rPr>
              <a:t>nombre </a:t>
            </a:r>
            <a:r>
              <a:rPr lang="fr-FR" sz="1800" b="1" dirty="0">
                <a:solidFill>
                  <a:schemeClr val="tx2"/>
                </a:solidFill>
                <a:latin typeface="Century Gothic" panose="020B0502020202020204" pitchFamily="34" charset="0"/>
                <a:ea typeface="Calibri" panose="020F0502020204030204" pitchFamily="34" charset="0"/>
                <a:cs typeface="Times New Roman" panose="02020603050405020304" pitchFamily="18" charset="0"/>
              </a:rPr>
              <a:t>de client </a:t>
            </a:r>
            <a:r>
              <a:rPr lang="fr-FR" sz="1800" b="1" dirty="0" smtClean="0">
                <a:solidFill>
                  <a:schemeClr val="tx2"/>
                </a:solidFill>
                <a:latin typeface="Century Gothic" panose="020B0502020202020204" pitchFamily="34" charset="0"/>
                <a:ea typeface="Calibri" panose="020F0502020204030204" pitchFamily="34" charset="0"/>
                <a:cs typeface="Times New Roman" panose="02020603050405020304" pitchFamily="18" charset="0"/>
              </a:rPr>
              <a:t>de CERGI SA </a:t>
            </a:r>
            <a:endParaRPr lang="fr-FR" sz="1800" b="1" dirty="0">
              <a:solidFill>
                <a:schemeClr val="tx2"/>
              </a:solidFill>
            </a:endParaRPr>
          </a:p>
        </p:txBody>
      </p:sp>
      <p:sp>
        <p:nvSpPr>
          <p:cNvPr id="7" name="Rectangle 6"/>
          <p:cNvSpPr/>
          <p:nvPr/>
        </p:nvSpPr>
        <p:spPr>
          <a:xfrm>
            <a:off x="1394330" y="1651491"/>
            <a:ext cx="6715327" cy="2554545"/>
          </a:xfrm>
          <a:prstGeom prst="rect">
            <a:avLst/>
          </a:prstGeom>
        </p:spPr>
        <p:txBody>
          <a:bodyPr wrap="square">
            <a:spAutoFit/>
          </a:bodyPr>
          <a:lstStyle/>
          <a:p>
            <a:pPr marL="285750" indent="-285750">
              <a:lnSpc>
                <a:spcPct val="200000"/>
              </a:lnSpc>
              <a:buFont typeface="Wingdings" panose="05000000000000000000" pitchFamily="2" charset="2"/>
              <a:buChar char="v"/>
            </a:pPr>
            <a:r>
              <a:rPr lang="fr-FR" sz="1600" dirty="0" smtClean="0">
                <a:solidFill>
                  <a:schemeClr val="tx2"/>
                </a:solidFill>
                <a:latin typeface="Century Gothic" panose="020B0502020202020204" pitchFamily="34" charset="0"/>
              </a:rPr>
              <a:t>Les requêtes </a:t>
            </a:r>
            <a:r>
              <a:rPr lang="fr-FR" sz="1600" dirty="0">
                <a:solidFill>
                  <a:schemeClr val="tx2"/>
                </a:solidFill>
                <a:latin typeface="Century Gothic" panose="020B0502020202020204" pitchFamily="34" charset="0"/>
              </a:rPr>
              <a:t>https sur le serveur web </a:t>
            </a:r>
            <a:r>
              <a:rPr lang="fr-FR" sz="1600" dirty="0" smtClean="0">
                <a:solidFill>
                  <a:schemeClr val="tx2"/>
                </a:solidFill>
                <a:latin typeface="Century Gothic" panose="020B0502020202020204" pitchFamily="34" charset="0"/>
              </a:rPr>
              <a:t>augmente</a:t>
            </a:r>
          </a:p>
          <a:p>
            <a:pPr marL="285750" indent="-285750">
              <a:lnSpc>
                <a:spcPct val="200000"/>
              </a:lnSpc>
              <a:buFont typeface="Wingdings" panose="05000000000000000000" pitchFamily="2" charset="2"/>
              <a:buChar char="v"/>
            </a:pPr>
            <a:r>
              <a:rPr lang="fr-FR" sz="1600" dirty="0" smtClean="0">
                <a:solidFill>
                  <a:schemeClr val="tx2"/>
                </a:solidFill>
                <a:latin typeface="Century Gothic" panose="020B0502020202020204" pitchFamily="34" charset="0"/>
              </a:rPr>
              <a:t>Les Requêtes SQL mettent trop de temps à aboutir du fait de leur Lourdeur. </a:t>
            </a:r>
          </a:p>
          <a:p>
            <a:pPr marL="285750" indent="-285750">
              <a:lnSpc>
                <a:spcPct val="200000"/>
              </a:lnSpc>
              <a:buFont typeface="Wingdings" panose="05000000000000000000" pitchFamily="2" charset="2"/>
              <a:buChar char="v"/>
            </a:pPr>
            <a:r>
              <a:rPr lang="fr-FR" sz="1600" dirty="0" smtClean="0">
                <a:solidFill>
                  <a:schemeClr val="tx2"/>
                </a:solidFill>
                <a:latin typeface="Century Gothic" panose="020B0502020202020204" pitchFamily="34" charset="0"/>
              </a:rPr>
              <a:t>Le temps de latence des applications s’</a:t>
            </a:r>
            <a:r>
              <a:rPr lang="fr-FR" sz="1600" dirty="0">
                <a:solidFill>
                  <a:schemeClr val="tx2"/>
                </a:solidFill>
                <a:latin typeface="Century Gothic" panose="020B0502020202020204" pitchFamily="34" charset="0"/>
              </a:rPr>
              <a:t>é</a:t>
            </a:r>
            <a:r>
              <a:rPr lang="fr-FR" sz="1600" dirty="0" smtClean="0">
                <a:solidFill>
                  <a:schemeClr val="tx2"/>
                </a:solidFill>
                <a:latin typeface="Century Gothic" panose="020B0502020202020204" pitchFamily="34" charset="0"/>
              </a:rPr>
              <a:t>lève</a:t>
            </a:r>
            <a:r>
              <a:rPr lang="fr-FR" sz="1600" dirty="0">
                <a:solidFill>
                  <a:schemeClr val="tx2"/>
                </a:solidFill>
                <a:latin typeface="Century Gothic" panose="020B0502020202020204" pitchFamily="34" charset="0"/>
              </a:rPr>
              <a:t>.</a:t>
            </a:r>
            <a:endParaRPr lang="fr-FR" sz="1600" dirty="0" smtClean="0">
              <a:solidFill>
                <a:schemeClr val="tx2"/>
              </a:solidFill>
              <a:latin typeface="Century Gothic" panose="020B0502020202020204" pitchFamily="34" charset="0"/>
            </a:endParaRPr>
          </a:p>
          <a:p>
            <a:pPr marL="285750" indent="-285750">
              <a:lnSpc>
                <a:spcPct val="200000"/>
              </a:lnSpc>
              <a:buFont typeface="Wingdings" panose="05000000000000000000" pitchFamily="2" charset="2"/>
              <a:buChar char="v"/>
            </a:pPr>
            <a:endParaRPr lang="fr-FR" sz="1600" dirty="0">
              <a:solidFill>
                <a:schemeClr val="tx2"/>
              </a:solidFill>
              <a:latin typeface="Century Gothic" panose="020B0502020202020204" pitchFamily="34" charset="0"/>
            </a:endParaRPr>
          </a:p>
        </p:txBody>
      </p:sp>
      <p:sp>
        <p:nvSpPr>
          <p:cNvPr id="8"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5</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273923439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xEl>
                                              <p:pRg st="0" end="0"/>
                                            </p:txEl>
                                          </p:spTgt>
                                        </p:tgtEl>
                                      </p:cBhvr>
                                    </p:animEffect>
                                    <p:animScale>
                                      <p:cBhvr>
                                        <p:cTn id="7" dur="250" autoRev="1" fill="hold"/>
                                        <p:tgtEl>
                                          <p:spTgt spid="7">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7">
                                            <p:txEl>
                                              <p:pRg st="1" end="1"/>
                                            </p:txEl>
                                          </p:spTgt>
                                        </p:tgtEl>
                                      </p:cBhvr>
                                    </p:animEffect>
                                    <p:animScale>
                                      <p:cBhvr>
                                        <p:cTn id="12" dur="250" autoRev="1" fill="hold"/>
                                        <p:tgtEl>
                                          <p:spTgt spid="7">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7">
                                            <p:txEl>
                                              <p:pRg st="2" end="2"/>
                                            </p:txEl>
                                          </p:spTgt>
                                        </p:tgtEl>
                                      </p:cBhvr>
                                    </p:animEffect>
                                    <p:animScale>
                                      <p:cBhvr>
                                        <p:cTn id="17" dur="250" autoRev="1" fill="hold"/>
                                        <p:tgtEl>
                                          <p:spTgt spid="7">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190709" y="165788"/>
            <a:ext cx="4064175" cy="533860"/>
            <a:chOff x="1477213" y="628289"/>
            <a:chExt cx="4866084" cy="382772"/>
          </a:xfrm>
          <a:scene3d>
            <a:camera prst="orthographicFront">
              <a:rot lat="0" lon="0" rev="0"/>
            </a:camera>
            <a:lightRig rig="soft" dir="t">
              <a:rot lat="0" lon="0" rev="0"/>
            </a:lightRig>
          </a:scene3d>
        </p:grpSpPr>
        <p:sp>
          <p:nvSpPr>
            <p:cNvPr id="4" name="Ellipse 3"/>
            <p:cNvSpPr/>
            <p:nvPr>
              <p:custDataLst>
                <p:tags r:id="rId2"/>
              </p:custDataLst>
            </p:nvPr>
          </p:nvSpPr>
          <p:spPr>
            <a:xfrm>
              <a:off x="1477213" y="686700"/>
              <a:ext cx="410316" cy="283382"/>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916547" y="628289"/>
              <a:ext cx="4426750"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latin typeface="Century Gothic" panose="020B0502020202020204" pitchFamily="34" charset="0"/>
                </a:rPr>
                <a:t>Problématique</a:t>
              </a:r>
            </a:p>
          </p:txBody>
        </p:sp>
      </p:grpSp>
      <p:pic>
        <p:nvPicPr>
          <p:cNvPr id="6" name="Image 5"/>
          <p:cNvPicPr>
            <a:picLocks noChangeAspect="1"/>
          </p:cNvPicPr>
          <p:nvPr/>
        </p:nvPicPr>
        <p:blipFill>
          <a:blip r:embed="rId5"/>
          <a:stretch>
            <a:fillRect/>
          </a:stretch>
        </p:blipFill>
        <p:spPr>
          <a:xfrm>
            <a:off x="2002131" y="1718389"/>
            <a:ext cx="4758589" cy="2903253"/>
          </a:xfrm>
          <a:prstGeom prst="rect">
            <a:avLst/>
          </a:prstGeom>
        </p:spPr>
      </p:pic>
      <p:pic>
        <p:nvPicPr>
          <p:cNvPr id="11" name="Image 10"/>
          <p:cNvPicPr>
            <a:picLocks noChangeAspect="1"/>
          </p:cNvPicPr>
          <p:nvPr/>
        </p:nvPicPr>
        <p:blipFill>
          <a:blip r:embed="rId6"/>
          <a:stretch>
            <a:fillRect/>
          </a:stretch>
        </p:blipFill>
        <p:spPr>
          <a:xfrm>
            <a:off x="2002131" y="1522663"/>
            <a:ext cx="1345841" cy="1344828"/>
          </a:xfrm>
          <a:prstGeom prst="rect">
            <a:avLst/>
          </a:prstGeom>
        </p:spPr>
      </p:pic>
      <p:pic>
        <p:nvPicPr>
          <p:cNvPr id="12" name="Image 11"/>
          <p:cNvPicPr>
            <a:picLocks noChangeAspect="1"/>
          </p:cNvPicPr>
          <p:nvPr/>
        </p:nvPicPr>
        <p:blipFill>
          <a:blip r:embed="rId7"/>
          <a:stretch>
            <a:fillRect/>
          </a:stretch>
        </p:blipFill>
        <p:spPr>
          <a:xfrm>
            <a:off x="5927425" y="1693660"/>
            <a:ext cx="1300226" cy="1299248"/>
          </a:xfrm>
          <a:prstGeom prst="rect">
            <a:avLst/>
          </a:prstGeom>
        </p:spPr>
      </p:pic>
      <p:pic>
        <p:nvPicPr>
          <p:cNvPr id="13" name="Image 12"/>
          <p:cNvPicPr>
            <a:picLocks noChangeAspect="1"/>
          </p:cNvPicPr>
          <p:nvPr/>
        </p:nvPicPr>
        <p:blipFill>
          <a:blip r:embed="rId8"/>
          <a:stretch>
            <a:fillRect/>
          </a:stretch>
        </p:blipFill>
        <p:spPr>
          <a:xfrm>
            <a:off x="5342546" y="3602213"/>
            <a:ext cx="1418174" cy="1417106"/>
          </a:xfrm>
          <a:prstGeom prst="rect">
            <a:avLst/>
          </a:prstGeom>
        </p:spPr>
      </p:pic>
      <p:pic>
        <p:nvPicPr>
          <p:cNvPr id="14" name="Image 13"/>
          <p:cNvPicPr>
            <a:picLocks noChangeAspect="1"/>
          </p:cNvPicPr>
          <p:nvPr/>
        </p:nvPicPr>
        <p:blipFill>
          <a:blip r:embed="rId9"/>
          <a:stretch>
            <a:fillRect/>
          </a:stretch>
        </p:blipFill>
        <p:spPr>
          <a:xfrm>
            <a:off x="2118864" y="3581123"/>
            <a:ext cx="1439279" cy="1438196"/>
          </a:xfrm>
          <a:prstGeom prst="rect">
            <a:avLst/>
          </a:prstGeom>
        </p:spPr>
      </p:pic>
      <p:pic>
        <p:nvPicPr>
          <p:cNvPr id="16" name="Image 15"/>
          <p:cNvPicPr>
            <a:picLocks noChangeAspect="1"/>
          </p:cNvPicPr>
          <p:nvPr/>
        </p:nvPicPr>
        <p:blipFill>
          <a:blip r:embed="rId10"/>
          <a:stretch>
            <a:fillRect/>
          </a:stretch>
        </p:blipFill>
        <p:spPr>
          <a:xfrm>
            <a:off x="3984742" y="871853"/>
            <a:ext cx="1357804" cy="1356782"/>
          </a:xfrm>
          <a:prstGeom prst="rect">
            <a:avLst/>
          </a:prstGeom>
        </p:spPr>
      </p:pic>
      <p:sp>
        <p:nvSpPr>
          <p:cNvPr id="18" name="Rectangle 17"/>
          <p:cNvSpPr/>
          <p:nvPr/>
        </p:nvSpPr>
        <p:spPr>
          <a:xfrm>
            <a:off x="969119" y="2959006"/>
            <a:ext cx="7188741" cy="338554"/>
          </a:xfrm>
          <a:prstGeom prst="rect">
            <a:avLst/>
          </a:prstGeom>
        </p:spPr>
        <p:txBody>
          <a:bodyPr wrap="square">
            <a:spAutoFit/>
          </a:bodyPr>
          <a:lstStyle/>
          <a:p>
            <a:r>
              <a:rPr lang="fr-FR" sz="1600" b="1" dirty="0">
                <a:solidFill>
                  <a:schemeClr val="tx2"/>
                </a:solidFill>
                <a:latin typeface="Century Gothic" panose="020B0502020202020204" pitchFamily="34" charset="0"/>
              </a:rPr>
              <a:t> Comment </a:t>
            </a:r>
            <a:r>
              <a:rPr lang="fr-FR" sz="1600" b="1" dirty="0" smtClean="0">
                <a:solidFill>
                  <a:schemeClr val="tx2"/>
                </a:solidFill>
                <a:latin typeface="Century Gothic" panose="020B0502020202020204" pitchFamily="34" charset="0"/>
              </a:rPr>
              <a:t>assurer </a:t>
            </a:r>
            <a:r>
              <a:rPr lang="fr-FR" sz="1600" b="1" dirty="0">
                <a:solidFill>
                  <a:schemeClr val="tx2"/>
                </a:solidFill>
                <a:latin typeface="Century Gothic" panose="020B0502020202020204" pitchFamily="34" charset="0"/>
              </a:rPr>
              <a:t>à ses clients une meilleure expérience utilisateur ?  </a:t>
            </a:r>
          </a:p>
        </p:txBody>
      </p:sp>
      <p:sp>
        <p:nvSpPr>
          <p:cNvPr id="15" name="Espace réservé du numéro de diapositive 3"/>
          <p:cNvSpPr txBox="1">
            <a:spLocks/>
          </p:cNvSpPr>
          <p:nvPr/>
        </p:nvSpPr>
        <p:spPr>
          <a:xfrm>
            <a:off x="8607261" y="4645980"/>
            <a:ext cx="390436" cy="386386"/>
          </a:xfrm>
          <a:prstGeom prst="ellipse">
            <a:avLst/>
          </a:prstGeom>
          <a:solidFill>
            <a:srgbClr val="30ACE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a:lstStyle>
          <a:p>
            <a:pPr algn="ctr"/>
            <a:r>
              <a:rPr lang="fr-FR" sz="1500" dirty="0">
                <a:solidFill>
                  <a:schemeClr val="bg1"/>
                </a:solidFill>
                <a:latin typeface="Nyala" panose="02000504070300020003" pitchFamily="2" charset="0"/>
              </a:rPr>
              <a:t>6</a:t>
            </a:r>
            <a:endParaRPr lang="fr-FR" dirty="0">
              <a:solidFill>
                <a:schemeClr val="bg1"/>
              </a:solidFill>
              <a:latin typeface="Nyala" panose="02000504070300020003" pitchFamily="2" charset="0"/>
            </a:endParaRPr>
          </a:p>
        </p:txBody>
      </p:sp>
    </p:spTree>
    <p:extLst>
      <p:ext uri="{BB962C8B-B14F-4D97-AF65-F5344CB8AC3E}">
        <p14:creationId xmlns:p14="http://schemas.microsoft.com/office/powerpoint/2010/main" val="37996932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custDataLst>
              <p:tags r:id="rId1"/>
            </p:custDataLst>
          </p:nvPr>
        </p:nvGrpSpPr>
        <p:grpSpPr>
          <a:xfrm>
            <a:off x="2501994" y="134232"/>
            <a:ext cx="3898806" cy="556432"/>
            <a:chOff x="1202226" y="1103159"/>
            <a:chExt cx="4837068" cy="382772"/>
          </a:xfrm>
          <a:scene3d>
            <a:camera prst="orthographicFront">
              <a:rot lat="0" lon="0" rev="0"/>
            </a:camera>
            <a:lightRig rig="soft" dir="t">
              <a:rot lat="0" lon="0" rev="0"/>
            </a:lightRig>
          </a:scene3d>
        </p:grpSpPr>
        <p:sp>
          <p:nvSpPr>
            <p:cNvPr id="4" name="Ellipse 3"/>
            <p:cNvSpPr/>
            <p:nvPr>
              <p:custDataLst>
                <p:tags r:id="rId2"/>
              </p:custDataLst>
            </p:nvPr>
          </p:nvSpPr>
          <p:spPr>
            <a:xfrm>
              <a:off x="1202226" y="1188342"/>
              <a:ext cx="410316" cy="228723"/>
            </a:xfrm>
            <a:prstGeom prst="ellipse">
              <a:avLst/>
            </a:prstGeom>
            <a:solidFill>
              <a:srgbClr val="FF99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a:latin typeface="Century Gothic" panose="020B0502020202020204" pitchFamily="34" charset="0"/>
              </a:endParaRPr>
            </a:p>
          </p:txBody>
        </p:sp>
        <p:sp>
          <p:nvSpPr>
            <p:cNvPr id="5" name="Rectangle à coins arrondis 4"/>
            <p:cNvSpPr/>
            <p:nvPr>
              <p:custDataLst>
                <p:tags r:id="rId3"/>
              </p:custDataLst>
            </p:nvPr>
          </p:nvSpPr>
          <p:spPr>
            <a:xfrm>
              <a:off x="1612542" y="1103159"/>
              <a:ext cx="4426752" cy="382772"/>
            </a:xfrm>
            <a:prstGeom prst="roundRect">
              <a:avLst>
                <a:gd name="adj" fmla="val 50000"/>
              </a:avLst>
            </a:prstGeom>
            <a:solidFill>
              <a:srgbClr val="3796BF"/>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latin typeface="Century Gothic" panose="020B0502020202020204" pitchFamily="34" charset="0"/>
                </a:rPr>
                <a:t>Résultats attendus  </a:t>
              </a:r>
              <a:endParaRPr lang="fr-FR" sz="1600" dirty="0">
                <a:latin typeface="Century Gothic" panose="020B0502020202020204" pitchFamily="34" charset="0"/>
              </a:endParaRPr>
            </a:p>
          </p:txBody>
        </p:sp>
      </p:grpSp>
      <p:sp>
        <p:nvSpPr>
          <p:cNvPr id="2" name="ZoneTexte 1"/>
          <p:cNvSpPr txBox="1"/>
          <p:nvPr/>
        </p:nvSpPr>
        <p:spPr>
          <a:xfrm>
            <a:off x="786245" y="944767"/>
            <a:ext cx="7501545" cy="403187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sz="1600" b="1" dirty="0" smtClean="0">
                <a:solidFill>
                  <a:schemeClr val="tx2"/>
                </a:solidFill>
                <a:latin typeface="Century Gothic" panose="020B0502020202020204" pitchFamily="34" charset="0"/>
              </a:rPr>
              <a:t>Offrir </a:t>
            </a:r>
            <a:r>
              <a:rPr lang="fr-FR" sz="1600" b="1" dirty="0">
                <a:solidFill>
                  <a:schemeClr val="tx2"/>
                </a:solidFill>
                <a:latin typeface="Century Gothic" panose="020B0502020202020204" pitchFamily="34" charset="0"/>
              </a:rPr>
              <a:t>des services hautement disponibles, rapides et évolutifs : essentiellement par la configuration des mécanismes de basculement en cas de pannes, ou de lenteur d’un serveur ; </a:t>
            </a:r>
            <a:endParaRPr lang="fr-FR" sz="1600" b="1" dirty="0" smtClean="0">
              <a:solidFill>
                <a:schemeClr val="tx2"/>
              </a:solidFill>
              <a:latin typeface="Century Gothic" panose="020B0502020202020204" pitchFamily="34" charset="0"/>
            </a:endParaRPr>
          </a:p>
          <a:p>
            <a:pPr>
              <a:lnSpc>
                <a:spcPct val="150000"/>
              </a:lnSpc>
            </a:pPr>
            <a:endParaRPr lang="fr-FR" sz="1600" b="1" dirty="0" smtClean="0">
              <a:solidFill>
                <a:schemeClr val="tx2"/>
              </a:solidFill>
              <a:latin typeface="Century Gothic" panose="020B0502020202020204" pitchFamily="34" charset="0"/>
            </a:endParaRPr>
          </a:p>
          <a:p>
            <a:pPr>
              <a:lnSpc>
                <a:spcPct val="150000"/>
              </a:lnSpc>
            </a:pPr>
            <a:endParaRPr lang="fr-FR" sz="1600" b="1" dirty="0">
              <a:solidFill>
                <a:schemeClr val="tx2"/>
              </a:solidFill>
              <a:latin typeface="Century Gothic" panose="020B0502020202020204" pitchFamily="34" charset="0"/>
            </a:endParaRPr>
          </a:p>
          <a:p>
            <a:pPr marL="285750" indent="-285750">
              <a:lnSpc>
                <a:spcPct val="150000"/>
              </a:lnSpc>
              <a:buFont typeface="Wingdings" panose="05000000000000000000" pitchFamily="2" charset="2"/>
              <a:buChar char="q"/>
            </a:pPr>
            <a:r>
              <a:rPr lang="fr-FR" sz="1600" b="1" dirty="0" smtClean="0">
                <a:solidFill>
                  <a:schemeClr val="tx2"/>
                </a:solidFill>
                <a:latin typeface="Century Gothic" panose="020B0502020202020204" pitchFamily="34" charset="0"/>
              </a:rPr>
              <a:t> </a:t>
            </a:r>
            <a:r>
              <a:rPr lang="fr-FR" sz="1600" b="1" dirty="0">
                <a:solidFill>
                  <a:schemeClr val="tx2"/>
                </a:solidFill>
                <a:latin typeface="Century Gothic" panose="020B0502020202020204" pitchFamily="34" charset="0"/>
              </a:rPr>
              <a:t>Assurer la sécurité des données qui </a:t>
            </a:r>
            <a:r>
              <a:rPr lang="fr-FR" sz="1600" b="1" dirty="0" smtClean="0">
                <a:solidFill>
                  <a:schemeClr val="tx2"/>
                </a:solidFill>
                <a:latin typeface="Century Gothic" panose="020B0502020202020204" pitchFamily="34" charset="0"/>
              </a:rPr>
              <a:t>transitent dans son cloud ; </a:t>
            </a:r>
          </a:p>
          <a:p>
            <a:pPr>
              <a:lnSpc>
                <a:spcPct val="150000"/>
              </a:lnSpc>
            </a:pPr>
            <a:endParaRPr lang="fr-FR" sz="1600" b="1" dirty="0">
              <a:solidFill>
                <a:schemeClr val="tx2"/>
              </a:solidFill>
              <a:latin typeface="Century Gothic" panose="020B0502020202020204" pitchFamily="34" charset="0"/>
            </a:endParaRPr>
          </a:p>
          <a:p>
            <a:pPr>
              <a:lnSpc>
                <a:spcPct val="150000"/>
              </a:lnSpc>
            </a:pPr>
            <a:endParaRPr lang="fr-FR" sz="1600" b="1" dirty="0">
              <a:solidFill>
                <a:schemeClr val="tx2"/>
              </a:solidFill>
              <a:latin typeface="Century Gothic" panose="020B0502020202020204" pitchFamily="34" charset="0"/>
            </a:endParaRPr>
          </a:p>
          <a:p>
            <a:pPr marL="285750" indent="-285750">
              <a:lnSpc>
                <a:spcPct val="150000"/>
              </a:lnSpc>
              <a:buFont typeface="Wingdings" panose="05000000000000000000" pitchFamily="2" charset="2"/>
              <a:buChar char="q"/>
            </a:pPr>
            <a:r>
              <a:rPr lang="fr-FR" sz="1600" b="1" dirty="0" smtClean="0">
                <a:solidFill>
                  <a:schemeClr val="tx2"/>
                </a:solidFill>
                <a:latin typeface="Century Gothic" panose="020B0502020202020204" pitchFamily="34" charset="0"/>
              </a:rPr>
              <a:t>Baisser </a:t>
            </a:r>
            <a:r>
              <a:rPr lang="fr-FR" sz="1600" b="1" dirty="0">
                <a:solidFill>
                  <a:schemeClr val="tx2"/>
                </a:solidFill>
                <a:latin typeface="Century Gothic" panose="020B0502020202020204" pitchFamily="34" charset="0"/>
              </a:rPr>
              <a:t>les dépenses liées au maintien de son cloud computing en adoptant des solutions performantes et économiques. </a:t>
            </a:r>
          </a:p>
          <a:p>
            <a:endParaRPr lang="fr-FR" sz="1600" dirty="0">
              <a:latin typeface="Century Gothic" panose="020B0502020202020204" pitchFamily="34" charset="0"/>
            </a:endParaRPr>
          </a:p>
        </p:txBody>
      </p:sp>
    </p:spTree>
    <p:extLst>
      <p:ext uri="{BB962C8B-B14F-4D97-AF65-F5344CB8AC3E}">
        <p14:creationId xmlns:p14="http://schemas.microsoft.com/office/powerpoint/2010/main" val="406785036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
                                            <p:txEl>
                                              <p:pRg st="3" end="3"/>
                                            </p:txEl>
                                          </p:spTgt>
                                        </p:tgtEl>
                                      </p:cBhvr>
                                    </p:animEffect>
                                    <p:animScale>
                                      <p:cBhvr>
                                        <p:cTn id="12" dur="250" autoRev="1" fill="hold"/>
                                        <p:tgtEl>
                                          <p:spTgt spid="2">
                                            <p:txEl>
                                              <p:pRg st="3" end="3"/>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2">
                                            <p:txEl>
                                              <p:pRg st="6" end="6"/>
                                            </p:txEl>
                                          </p:spTgt>
                                        </p:tgtEl>
                                      </p:cBhvr>
                                    </p:animEffect>
                                    <p:animScale>
                                      <p:cBhvr>
                                        <p:cTn id="17" dur="250" autoRev="1" fill="hold"/>
                                        <p:tgtEl>
                                          <p:spTgt spid="2">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9"/>
</p:tagLst>
</file>

<file path=ppt/tags/tag12.xml><?xml version="1.0" encoding="utf-8"?>
<p:tagLst xmlns:a="http://schemas.openxmlformats.org/drawingml/2006/main" xmlns:r="http://schemas.openxmlformats.org/officeDocument/2006/relationships" xmlns:p="http://schemas.openxmlformats.org/presentationml/2006/main">
  <p:tag name="NUM" val="9"/>
</p:tagLst>
</file>

<file path=ppt/tags/tag13.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10"/>
</p:tagLst>
</file>

<file path=ppt/tags/tag15.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10"/>
</p:tagLst>
</file>

<file path=ppt/tags/tag17.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10"/>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0"/>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10"/>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10"/>
</p:tagLst>
</file>

<file path=ppt/tags/tag25.xml><?xml version="1.0" encoding="utf-8"?>
<p:tagLst xmlns:a="http://schemas.openxmlformats.org/drawingml/2006/main" xmlns:r="http://schemas.openxmlformats.org/officeDocument/2006/relationships" xmlns:p="http://schemas.openxmlformats.org/presentationml/2006/main">
  <p:tag name="NUM" val="4"/>
</p:tagLst>
</file>

<file path=ppt/tags/tag26.xml><?xml version="1.0" encoding="utf-8"?>
<p:tagLst xmlns:a="http://schemas.openxmlformats.org/drawingml/2006/main" xmlns:r="http://schemas.openxmlformats.org/officeDocument/2006/relationships" xmlns:p="http://schemas.openxmlformats.org/presentationml/2006/main">
  <p:tag name="NUM" val="10"/>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10"/>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9"/>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9"/>
</p:tagLst>
</file>

<file path=ppt/tags/tag32.xml><?xml version="1.0" encoding="utf-8"?>
<p:tagLst xmlns:a="http://schemas.openxmlformats.org/drawingml/2006/main" xmlns:r="http://schemas.openxmlformats.org/officeDocument/2006/relationships" xmlns:p="http://schemas.openxmlformats.org/presentationml/2006/main">
  <p:tag name="NUM" val="4"/>
</p:tagLst>
</file>

<file path=ppt/tags/tag33.xml><?xml version="1.0" encoding="utf-8"?>
<p:tagLst xmlns:a="http://schemas.openxmlformats.org/drawingml/2006/main" xmlns:r="http://schemas.openxmlformats.org/officeDocument/2006/relationships" xmlns:p="http://schemas.openxmlformats.org/presentationml/2006/main">
  <p:tag name="NUM" val="10"/>
</p:tagLst>
</file>

<file path=ppt/tags/tag34.xml><?xml version="1.0" encoding="utf-8"?>
<p:tagLst xmlns:a="http://schemas.openxmlformats.org/drawingml/2006/main" xmlns:r="http://schemas.openxmlformats.org/officeDocument/2006/relationships" xmlns:p="http://schemas.openxmlformats.org/presentationml/2006/main">
  <p:tag name="NUM" val="9"/>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10"/>
</p:tagLst>
</file>

<file path=ppt/tags/tag37.xml><?xml version="1.0" encoding="utf-8"?>
<p:tagLst xmlns:a="http://schemas.openxmlformats.org/drawingml/2006/main" xmlns:r="http://schemas.openxmlformats.org/officeDocument/2006/relationships" xmlns:p="http://schemas.openxmlformats.org/presentationml/2006/main">
  <p:tag name="NUM" val="9"/>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10"/>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9"/>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10"/>
</p:tagLst>
</file>

<file path=ppt/tags/tag46.xml><?xml version="1.0" encoding="utf-8"?>
<p:tagLst xmlns:a="http://schemas.openxmlformats.org/drawingml/2006/main" xmlns:r="http://schemas.openxmlformats.org/officeDocument/2006/relationships" xmlns:p="http://schemas.openxmlformats.org/presentationml/2006/main">
  <p:tag name="NUM" val="9"/>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10"/>
</p:tagLst>
</file>

<file path=ppt/tags/tag49.xml><?xml version="1.0" encoding="utf-8"?>
<p:tagLst xmlns:a="http://schemas.openxmlformats.org/drawingml/2006/main" xmlns:r="http://schemas.openxmlformats.org/officeDocument/2006/relationships" xmlns:p="http://schemas.openxmlformats.org/presentationml/2006/main">
  <p:tag name="NUM" val="9"/>
</p:tagLst>
</file>

<file path=ppt/tags/tag5.xml><?xml version="1.0" encoding="utf-8"?>
<p:tagLst xmlns:a="http://schemas.openxmlformats.org/drawingml/2006/main" xmlns:r="http://schemas.openxmlformats.org/officeDocument/2006/relationships" xmlns:p="http://schemas.openxmlformats.org/presentationml/2006/main">
  <p:tag name="NUM" val="9"/>
</p:tagLst>
</file>

<file path=ppt/tags/tag50.xml><?xml version="1.0" encoding="utf-8"?>
<p:tagLst xmlns:a="http://schemas.openxmlformats.org/drawingml/2006/main" xmlns:r="http://schemas.openxmlformats.org/officeDocument/2006/relationships" xmlns:p="http://schemas.openxmlformats.org/presentationml/2006/main">
  <p:tag name="NUM" val="4"/>
</p:tagLst>
</file>

<file path=ppt/tags/tag51.xml><?xml version="1.0" encoding="utf-8"?>
<p:tagLst xmlns:a="http://schemas.openxmlformats.org/drawingml/2006/main" xmlns:r="http://schemas.openxmlformats.org/officeDocument/2006/relationships" xmlns:p="http://schemas.openxmlformats.org/presentationml/2006/main">
  <p:tag name="NUM" val="10"/>
</p:tagLst>
</file>

<file path=ppt/tags/tag52.xml><?xml version="1.0" encoding="utf-8"?>
<p:tagLst xmlns:a="http://schemas.openxmlformats.org/drawingml/2006/main" xmlns:r="http://schemas.openxmlformats.org/officeDocument/2006/relationships" xmlns:p="http://schemas.openxmlformats.org/presentationml/2006/main">
  <p:tag name="NUM" val="9"/>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10"/>
</p:tagLst>
</file>

<file path=ppt/tags/tag55.xml><?xml version="1.0" encoding="utf-8"?>
<p:tagLst xmlns:a="http://schemas.openxmlformats.org/drawingml/2006/main" xmlns:r="http://schemas.openxmlformats.org/officeDocument/2006/relationships" xmlns:p="http://schemas.openxmlformats.org/presentationml/2006/main">
  <p:tag name="NUM" val="9"/>
</p:tagLst>
</file>

<file path=ppt/tags/tag56.xml><?xml version="1.0" encoding="utf-8"?>
<p:tagLst xmlns:a="http://schemas.openxmlformats.org/drawingml/2006/main" xmlns:r="http://schemas.openxmlformats.org/officeDocument/2006/relationships" xmlns:p="http://schemas.openxmlformats.org/presentationml/2006/main">
  <p:tag name="NUM" val="4"/>
</p:tagLst>
</file>

<file path=ppt/tags/tag57.xml><?xml version="1.0" encoding="utf-8"?>
<p:tagLst xmlns:a="http://schemas.openxmlformats.org/drawingml/2006/main" xmlns:r="http://schemas.openxmlformats.org/officeDocument/2006/relationships" xmlns:p="http://schemas.openxmlformats.org/presentationml/2006/main">
  <p:tag name="NUM" val="10"/>
</p:tagLst>
</file>

<file path=ppt/tags/tag58.xml><?xml version="1.0" encoding="utf-8"?>
<p:tagLst xmlns:a="http://schemas.openxmlformats.org/drawingml/2006/main" xmlns:r="http://schemas.openxmlformats.org/officeDocument/2006/relationships" xmlns:p="http://schemas.openxmlformats.org/presentationml/2006/main">
  <p:tag name="NUM" val="9"/>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9"/>
</p:tagLst>
</file>

<file path=ppt/tags/tag60.xml><?xml version="1.0" encoding="utf-8"?>
<p:tagLst xmlns:a="http://schemas.openxmlformats.org/drawingml/2006/main" xmlns:r="http://schemas.openxmlformats.org/officeDocument/2006/relationships" xmlns:p="http://schemas.openxmlformats.org/presentationml/2006/main">
  <p:tag name="NUM" val="10"/>
</p:tagLst>
</file>

<file path=ppt/tags/tag61.xml><?xml version="1.0" encoding="utf-8"?>
<p:tagLst xmlns:a="http://schemas.openxmlformats.org/drawingml/2006/main" xmlns:r="http://schemas.openxmlformats.org/officeDocument/2006/relationships" xmlns:p="http://schemas.openxmlformats.org/presentationml/2006/main">
  <p:tag name="NUM" val="9"/>
</p:tagLst>
</file>

<file path=ppt/tags/tag62.xml><?xml version="1.0" encoding="utf-8"?>
<p:tagLst xmlns:a="http://schemas.openxmlformats.org/drawingml/2006/main" xmlns:r="http://schemas.openxmlformats.org/officeDocument/2006/relationships" xmlns:p="http://schemas.openxmlformats.org/presentationml/2006/main">
  <p:tag name="NUM" val="4"/>
</p:tagLst>
</file>

<file path=ppt/tags/tag63.xml><?xml version="1.0" encoding="utf-8"?>
<p:tagLst xmlns:a="http://schemas.openxmlformats.org/drawingml/2006/main" xmlns:r="http://schemas.openxmlformats.org/officeDocument/2006/relationships" xmlns:p="http://schemas.openxmlformats.org/presentationml/2006/main">
  <p:tag name="NUM" val="10"/>
</p:tagLst>
</file>

<file path=ppt/tags/tag64.xml><?xml version="1.0" encoding="utf-8"?>
<p:tagLst xmlns:a="http://schemas.openxmlformats.org/drawingml/2006/main" xmlns:r="http://schemas.openxmlformats.org/officeDocument/2006/relationships" xmlns:p="http://schemas.openxmlformats.org/presentationml/2006/main">
  <p:tag name="NUM" val="9"/>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9"/>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10"/>
</p:tagLst>
</file>

<file path=ppt/tags/tag7.xml><?xml version="1.0" encoding="utf-8"?>
<p:tagLst xmlns:a="http://schemas.openxmlformats.org/drawingml/2006/main" xmlns:r="http://schemas.openxmlformats.org/officeDocument/2006/relationships" xmlns:p="http://schemas.openxmlformats.org/presentationml/2006/main">
  <p:tag name="NUM" val="9"/>
</p:tagLst>
</file>

<file path=ppt/tags/tag70.xml><?xml version="1.0" encoding="utf-8"?>
<p:tagLst xmlns:a="http://schemas.openxmlformats.org/drawingml/2006/main" xmlns:r="http://schemas.openxmlformats.org/officeDocument/2006/relationships" xmlns:p="http://schemas.openxmlformats.org/presentationml/2006/main">
  <p:tag name="NUM" val="9"/>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10"/>
</p:tagLst>
</file>

<file path=ppt/tags/tag73.xml><?xml version="1.0" encoding="utf-8"?>
<p:tagLst xmlns:a="http://schemas.openxmlformats.org/drawingml/2006/main" xmlns:r="http://schemas.openxmlformats.org/officeDocument/2006/relationships" xmlns:p="http://schemas.openxmlformats.org/presentationml/2006/main">
  <p:tag name="NUM" val="9"/>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10"/>
</p:tagLst>
</file>

<file path=ppt/tags/tag8.xml><?xml version="1.0" encoding="utf-8"?>
<p:tagLst xmlns:a="http://schemas.openxmlformats.org/drawingml/2006/main" xmlns:r="http://schemas.openxmlformats.org/officeDocument/2006/relationships" xmlns:p="http://schemas.openxmlformats.org/presentationml/2006/main">
  <p:tag name="NUM" val="9"/>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Default Theme">
  <a:themeElements>
    <a:clrScheme name="RocketoGraphics - Color 18 - Light">
      <a:dk1>
        <a:srgbClr val="B3B3B3"/>
      </a:dk1>
      <a:lt1>
        <a:srgbClr val="FFFFFF"/>
      </a:lt1>
      <a:dk2>
        <a:srgbClr val="1C2835"/>
      </a:dk2>
      <a:lt2>
        <a:srgbClr val="FFFFFF"/>
      </a:lt2>
      <a:accent1>
        <a:srgbClr val="0D6294"/>
      </a:accent1>
      <a:accent2>
        <a:srgbClr val="29B2E8"/>
      </a:accent2>
      <a:accent3>
        <a:srgbClr val="5ED3DC"/>
      </a:accent3>
      <a:accent4>
        <a:srgbClr val="5FDBAC"/>
      </a:accent4>
      <a:accent5>
        <a:srgbClr val="6B43A3"/>
      </a:accent5>
      <a:accent6>
        <a:srgbClr val="DCDCDC"/>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31108</TotalTime>
  <Words>724</Words>
  <Application>Microsoft Office PowerPoint</Application>
  <PresentationFormat>Affichage à l'écran (16:9)</PresentationFormat>
  <Paragraphs>167</Paragraphs>
  <Slides>19</Slides>
  <Notes>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19</vt:i4>
      </vt:variant>
    </vt:vector>
  </HeadingPairs>
  <TitlesOfParts>
    <vt:vector size="31" baseType="lpstr">
      <vt:lpstr>Arial</vt:lpstr>
      <vt:lpstr>Calibri</vt:lpstr>
      <vt:lpstr>Calibri Light</vt:lpstr>
      <vt:lpstr>Century Gothic</vt:lpstr>
      <vt:lpstr>Maiandra GD</vt:lpstr>
      <vt:lpstr>Montserrat</vt:lpstr>
      <vt:lpstr>Montserrat Bold</vt:lpstr>
      <vt:lpstr>Nyala</vt:lpstr>
      <vt:lpstr>Roboto Regular</vt:lpstr>
      <vt:lpstr>Times New Roman</vt:lpstr>
      <vt:lpstr>Wingdings</vt:lpstr>
      <vt:lpstr>Default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Augustin KPALOU</cp:lastModifiedBy>
  <cp:revision>5888</cp:revision>
  <dcterms:created xsi:type="dcterms:W3CDTF">2014-11-12T21:47:38Z</dcterms:created>
  <dcterms:modified xsi:type="dcterms:W3CDTF">2020-10-12T19:48:44Z</dcterms:modified>
  <cp:category/>
</cp:coreProperties>
</file>