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1"/>
  </p:notesMasterIdLst>
  <p:sldIdLst>
    <p:sldId id="2030" r:id="rId2"/>
    <p:sldId id="2037" r:id="rId3"/>
    <p:sldId id="2040" r:id="rId4"/>
    <p:sldId id="2039" r:id="rId5"/>
    <p:sldId id="2041" r:id="rId6"/>
    <p:sldId id="2042" r:id="rId7"/>
    <p:sldId id="2043" r:id="rId8"/>
    <p:sldId id="2044" r:id="rId9"/>
    <p:sldId id="2045" r:id="rId10"/>
    <p:sldId id="2046" r:id="rId11"/>
    <p:sldId id="2047" r:id="rId12"/>
    <p:sldId id="2050" r:id="rId13"/>
    <p:sldId id="2048" r:id="rId14"/>
    <p:sldId id="2049" r:id="rId15"/>
    <p:sldId id="2051" r:id="rId16"/>
    <p:sldId id="2052" r:id="rId17"/>
    <p:sldId id="2053" r:id="rId18"/>
    <p:sldId id="2054" r:id="rId19"/>
    <p:sldId id="2026" r:id="rId20"/>
  </p:sldIdLst>
  <p:sldSz cx="9144000" cy="5143500" type="screen16x9"/>
  <p:notesSz cx="6858000" cy="9144000"/>
  <p:defaultTex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 id="3" name="Augustin KPALOU" initials="AK" lastIdx="2" clrIdx="2">
    <p:extLst>
      <p:ext uri="{19B8F6BF-5375-455C-9EA6-DF929625EA0E}">
        <p15:presenceInfo xmlns:p15="http://schemas.microsoft.com/office/powerpoint/2012/main" userId="Augustin KPAL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B43A3"/>
    <a:srgbClr val="020006"/>
    <a:srgbClr val="000000"/>
    <a:srgbClr val="3B1F4D"/>
    <a:srgbClr val="00B8DB"/>
    <a:srgbClr val="EC72A5"/>
    <a:srgbClr val="2D1E42"/>
    <a:srgbClr val="583F52"/>
    <a:srgbClr val="4AEDDE"/>
    <a:srgbClr val="FA5C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1994" autoAdjust="0"/>
  </p:normalViewPr>
  <p:slideViewPr>
    <p:cSldViewPr snapToGrid="0" snapToObjects="1">
      <p:cViewPr varScale="1">
        <p:scale>
          <a:sx n="87" d="100"/>
          <a:sy n="87" d="100"/>
        </p:scale>
        <p:origin x="594" y="72"/>
      </p:cViewPr>
      <p:guideLst/>
    </p:cSldViewPr>
  </p:slideViewPr>
  <p:notesTextViewPr>
    <p:cViewPr>
      <p:scale>
        <a:sx n="100" d="100"/>
        <a:sy n="100" d="100"/>
      </p:scale>
      <p:origin x="0" y="0"/>
    </p:cViewPr>
  </p:notesTextViewPr>
  <p:sorterViewPr>
    <p:cViewPr>
      <p:scale>
        <a:sx n="148" d="100"/>
        <a:sy n="14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342831" rtl="0" eaLnBrk="1" latinLnBrk="0" hangingPunct="1">
      <a:defRPr sz="900" kern="1200">
        <a:solidFill>
          <a:schemeClr val="tx1"/>
        </a:solidFill>
        <a:latin typeface="Calibri Light"/>
        <a:ea typeface="+mn-ea"/>
        <a:cs typeface="+mn-cs"/>
      </a:defRPr>
    </a:lvl1pPr>
    <a:lvl2pPr marL="342831" algn="l" defTabSz="342831" rtl="0" eaLnBrk="1" latinLnBrk="0" hangingPunct="1">
      <a:defRPr sz="900" kern="1200">
        <a:solidFill>
          <a:schemeClr val="tx1"/>
        </a:solidFill>
        <a:latin typeface="Calibri Light"/>
        <a:ea typeface="+mn-ea"/>
        <a:cs typeface="+mn-cs"/>
      </a:defRPr>
    </a:lvl2pPr>
    <a:lvl3pPr marL="685663" algn="l" defTabSz="342831" rtl="0" eaLnBrk="1" latinLnBrk="0" hangingPunct="1">
      <a:defRPr sz="900" kern="1200">
        <a:solidFill>
          <a:schemeClr val="tx1"/>
        </a:solidFill>
        <a:latin typeface="Calibri Light"/>
        <a:ea typeface="+mn-ea"/>
        <a:cs typeface="+mn-cs"/>
      </a:defRPr>
    </a:lvl3pPr>
    <a:lvl4pPr marL="1028494" algn="l" defTabSz="342831" rtl="0" eaLnBrk="1" latinLnBrk="0" hangingPunct="1">
      <a:defRPr sz="900" kern="1200">
        <a:solidFill>
          <a:schemeClr val="tx1"/>
        </a:solidFill>
        <a:latin typeface="Calibri Light"/>
        <a:ea typeface="+mn-ea"/>
        <a:cs typeface="+mn-cs"/>
      </a:defRPr>
    </a:lvl4pPr>
    <a:lvl5pPr marL="1371326" algn="l" defTabSz="342831" rtl="0" eaLnBrk="1" latinLnBrk="0" hangingPunct="1">
      <a:defRPr sz="900" kern="1200">
        <a:solidFill>
          <a:schemeClr val="tx1"/>
        </a:solidFill>
        <a:latin typeface="Calibri Light"/>
        <a:ea typeface="+mn-ea"/>
        <a:cs typeface="+mn-cs"/>
      </a:defRPr>
    </a:lvl5pPr>
    <a:lvl6pPr marL="1714157" algn="l" defTabSz="342831" rtl="0" eaLnBrk="1" latinLnBrk="0" hangingPunct="1">
      <a:defRPr sz="900" kern="1200">
        <a:solidFill>
          <a:schemeClr val="tx1"/>
        </a:solidFill>
        <a:latin typeface="+mn-lt"/>
        <a:ea typeface="+mn-ea"/>
        <a:cs typeface="+mn-cs"/>
      </a:defRPr>
    </a:lvl6pPr>
    <a:lvl7pPr marL="2056989" algn="l" defTabSz="342831" rtl="0" eaLnBrk="1" latinLnBrk="0" hangingPunct="1">
      <a:defRPr sz="900" kern="1200">
        <a:solidFill>
          <a:schemeClr val="tx1"/>
        </a:solidFill>
        <a:latin typeface="+mn-lt"/>
        <a:ea typeface="+mn-ea"/>
        <a:cs typeface="+mn-cs"/>
      </a:defRPr>
    </a:lvl7pPr>
    <a:lvl8pPr marL="2399820" algn="l" defTabSz="342831" rtl="0" eaLnBrk="1" latinLnBrk="0" hangingPunct="1">
      <a:defRPr sz="900" kern="1200">
        <a:solidFill>
          <a:schemeClr val="tx1"/>
        </a:solidFill>
        <a:latin typeface="+mn-lt"/>
        <a:ea typeface="+mn-ea"/>
        <a:cs typeface="+mn-cs"/>
      </a:defRPr>
    </a:lvl8pPr>
    <a:lvl9pPr marL="2742651" algn="l" defTabSz="34283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indent="0" algn="l" defTabSz="342831"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Century Gothic" panose="020B0502020202020204" pitchFamily="34" charset="0"/>
                <a:ea typeface="+mn-ea"/>
                <a:cs typeface="+mn-cs"/>
              </a:rPr>
              <a:t>Monsieur</a:t>
            </a:r>
            <a:r>
              <a:rPr lang="fr-FR" sz="1200" kern="1200" baseline="0" dirty="0" smtClean="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 </a:t>
            </a:r>
            <a:r>
              <a:rPr lang="fr-FR" sz="1200" kern="1200" dirty="0">
                <a:solidFill>
                  <a:schemeClr val="tx1"/>
                </a:solidFill>
                <a:effectLst/>
                <a:latin typeface="Century Gothic" panose="020B0502020202020204" pitchFamily="34" charset="0"/>
                <a:ea typeface="+mn-ea"/>
                <a:cs typeface="+mn-cs"/>
              </a:rPr>
              <a:t>le président du </a:t>
            </a:r>
            <a:r>
              <a:rPr lang="fr-FR" sz="1200" kern="1200" dirty="0" smtClean="0">
                <a:solidFill>
                  <a:schemeClr val="tx1"/>
                </a:solidFill>
                <a:effectLst/>
                <a:latin typeface="Century Gothic" panose="020B0502020202020204" pitchFamily="34" charset="0"/>
                <a:ea typeface="+mn-ea"/>
                <a:cs typeface="+mn-cs"/>
              </a:rPr>
              <a:t>jury, Cher</a:t>
            </a:r>
            <a:r>
              <a:rPr lang="fr-FR" sz="1200" kern="1200" baseline="0" dirty="0" smtClean="0">
                <a:solidFill>
                  <a:schemeClr val="tx1"/>
                </a:solidFill>
                <a:effectLst/>
                <a:latin typeface="Century Gothic" panose="020B0502020202020204" pitchFamily="34" charset="0"/>
                <a:ea typeface="+mn-ea"/>
                <a:cs typeface="+mn-cs"/>
              </a:rPr>
              <a:t> membre du jury </a:t>
            </a:r>
            <a:r>
              <a:rPr lang="fr-FR" sz="1200" kern="1200" dirty="0" smtClean="0">
                <a:solidFill>
                  <a:schemeClr val="tx1"/>
                </a:solidFill>
                <a:effectLst/>
                <a:latin typeface="Century Gothic" panose="020B0502020202020204" pitchFamily="34" charset="0"/>
                <a:ea typeface="+mn-ea"/>
                <a:cs typeface="+mn-cs"/>
              </a:rPr>
              <a:t>, très </a:t>
            </a:r>
            <a:r>
              <a:rPr lang="fr-FR" sz="1200" kern="1200" dirty="0">
                <a:solidFill>
                  <a:schemeClr val="tx1"/>
                </a:solidFill>
                <a:effectLst/>
                <a:latin typeface="Century Gothic" panose="020B0502020202020204" pitchFamily="34" charset="0"/>
                <a:ea typeface="+mn-ea"/>
                <a:cs typeface="+mn-cs"/>
              </a:rPr>
              <a:t>cher parents et amis, cher invité, soyez les bienvenus à cette présentation qui marque la fin de ma formation à Institut africain d’informatique. </a:t>
            </a:r>
          </a:p>
          <a:p>
            <a:endParaRPr lang="en-US" altLang="en-US" sz="1200" dirty="0">
              <a:latin typeface="Century Gothic" panose="020B0502020202020204" pitchFamily="34" charset="0"/>
            </a:endParaRPr>
          </a:p>
        </p:txBody>
      </p:sp>
    </p:spTree>
    <p:extLst>
      <p:ext uri="{BB962C8B-B14F-4D97-AF65-F5344CB8AC3E}">
        <p14:creationId xmlns:p14="http://schemas.microsoft.com/office/powerpoint/2010/main" val="34996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Une première</a:t>
            </a:r>
            <a:r>
              <a:rPr lang="fr-FR" baseline="0" dirty="0" smtClean="0"/>
              <a:t> solution fut de mettre en place tout un Datacenter sur un seul  site , pour cela nous avons contacter un </a:t>
            </a:r>
            <a:r>
              <a:rPr lang="fr-FR" baseline="0" dirty="0" err="1" smtClean="0"/>
              <a:t>pestaire</a:t>
            </a:r>
            <a:r>
              <a:rPr lang="fr-FR" baseline="0" dirty="0" smtClean="0"/>
              <a:t> </a:t>
            </a:r>
            <a:r>
              <a:rPr lang="fr-FR" baseline="0" dirty="0" err="1" smtClean="0"/>
              <a:t>exterieur</a:t>
            </a:r>
            <a:r>
              <a:rPr lang="fr-FR" baseline="0" dirty="0" smtClean="0"/>
              <a:t> ; qui nous à proposer une solution , une solution qui  répond aux défis liés à prestation  de service Cloud .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14348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Une solution évalué</a:t>
            </a:r>
            <a:r>
              <a:rPr lang="fr-FR" baseline="0" dirty="0" smtClean="0"/>
              <a:t>e à 108.244.714.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962032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Un montant que nous avons</a:t>
            </a:r>
            <a:r>
              <a:rPr lang="fr-FR" baseline="0" dirty="0" smtClean="0"/>
              <a:t> jugé comme seul inconvénient à  cette solution .  </a:t>
            </a:r>
          </a:p>
          <a:p>
            <a:endParaRPr lang="fr-FR" baseline="0" dirty="0" smtClean="0"/>
          </a:p>
          <a:p>
            <a:r>
              <a:rPr lang="fr-FR" baseline="0" dirty="0" smtClean="0"/>
              <a:t>C’est pour Cela que nous avons songé à une seconde solution dans laquelle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2103669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Nous nous lançons</a:t>
            </a:r>
            <a:r>
              <a:rPr lang="fr-FR" baseline="0" dirty="0" smtClean="0"/>
              <a:t> le défis d’améliorer l’</a:t>
            </a:r>
            <a:r>
              <a:rPr lang="fr-FR" baseline="0" dirty="0" err="1" smtClean="0"/>
              <a:t>Achitecture</a:t>
            </a:r>
            <a:r>
              <a:rPr lang="fr-FR" baseline="0" dirty="0" smtClean="0"/>
              <a:t> actuelle. </a:t>
            </a:r>
          </a:p>
          <a:p>
            <a:r>
              <a:rPr lang="fr-FR" baseline="0" dirty="0" smtClean="0"/>
              <a:t>Dans notre infrastructure de  Lomé , nous disposons d’une large bande passante assurer par canal Box  et TOGOCOM , pour cela nous avons choisi de nous réapproprier de notre serveur web préalablement héberger  à l’</a:t>
            </a:r>
            <a:r>
              <a:rPr lang="fr-FR" baseline="0" dirty="0" err="1" smtClean="0"/>
              <a:t>exterieur</a:t>
            </a:r>
            <a:r>
              <a:rPr lang="fr-FR" baseline="0" dirty="0" smtClean="0"/>
              <a:t> afin d’avoir mains mise sur l’ensemble de nos ressources  . </a:t>
            </a:r>
          </a:p>
          <a:p>
            <a:r>
              <a:rPr lang="fr-FR" baseline="0" dirty="0" smtClean="0"/>
              <a:t>Du coté </a:t>
            </a:r>
            <a:r>
              <a:rPr lang="fr-FR" baseline="0" dirty="0" err="1" smtClean="0"/>
              <a:t>d’abidjan</a:t>
            </a:r>
            <a:r>
              <a:rPr lang="fr-FR" baseline="0" dirty="0" smtClean="0"/>
              <a:t> , nous </a:t>
            </a:r>
            <a:r>
              <a:rPr lang="fr-FR" baseline="0" dirty="0" err="1" smtClean="0"/>
              <a:t>alons</a:t>
            </a:r>
            <a:r>
              <a:rPr lang="fr-FR" baseline="0" dirty="0" smtClean="0"/>
              <a:t> améliorer la haute disponibilité et rapidité des traitement , part l’</a:t>
            </a:r>
            <a:r>
              <a:rPr lang="fr-FR" baseline="0" dirty="0" err="1" smtClean="0"/>
              <a:t>aciqussion</a:t>
            </a:r>
            <a:r>
              <a:rPr lang="fr-FR" baseline="0" dirty="0" smtClean="0"/>
              <a:t> et la configuration d’un nouveau serveur de base de donnée en cluster de basculement avec le premier . </a:t>
            </a:r>
          </a:p>
          <a:p>
            <a:r>
              <a:rPr lang="fr-FR" baseline="0" dirty="0" smtClean="0"/>
              <a:t>Les mesures de reprises de d’activité sont conserver . Mes la communication sera  privé </a:t>
            </a:r>
            <a:r>
              <a:rPr lang="fr-FR" baseline="0" dirty="0" err="1" smtClean="0"/>
              <a:t>grace</a:t>
            </a:r>
            <a:r>
              <a:rPr lang="fr-FR" baseline="0" dirty="0" smtClean="0"/>
              <a:t> à la mise en place d’un VPN SITE TO Site . </a:t>
            </a:r>
          </a:p>
          <a:p>
            <a:r>
              <a:rPr lang="fr-FR" baseline="0" dirty="0" smtClean="0"/>
              <a:t>Le client  sera joyeux d’</a:t>
            </a:r>
            <a:r>
              <a:rPr lang="fr-FR" baseline="0" dirty="0" err="1" smtClean="0"/>
              <a:t>executer</a:t>
            </a:r>
            <a:r>
              <a:rPr lang="fr-FR" baseline="0" dirty="0" smtClean="0"/>
              <a:t>  sa routine avec </a:t>
            </a:r>
            <a:r>
              <a:rPr lang="fr-FR" baseline="0" dirty="0" err="1" smtClean="0"/>
              <a:t>dorénavent</a:t>
            </a:r>
            <a:r>
              <a:rPr lang="fr-FR" baseline="0" dirty="0" smtClean="0"/>
              <a:t> plus de fluidité et de rapidité . </a:t>
            </a:r>
          </a:p>
          <a:p>
            <a:endParaRPr lang="fr-FR" baseline="0" dirty="0" smtClean="0"/>
          </a:p>
          <a:p>
            <a:endParaRPr lang="fr-FR" baseline="0" dirty="0" smtClean="0"/>
          </a:p>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530873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Toute</a:t>
            </a:r>
            <a:r>
              <a:rPr lang="fr-FR" baseline="0" dirty="0" smtClean="0"/>
              <a:t> cela pour un cout de 8.766 340.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621170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Bien vrai c’est une  solution temporaire , engendrant</a:t>
            </a:r>
            <a:r>
              <a:rPr lang="fr-FR" baseline="0" dirty="0" smtClean="0"/>
              <a:t> des dépenses supplémentaire pour l’entreprise. </a:t>
            </a:r>
          </a:p>
          <a:p>
            <a:r>
              <a:rPr lang="fr-FR" baseline="0" dirty="0" smtClean="0"/>
              <a:t/>
            </a:r>
            <a:br>
              <a:rPr lang="fr-FR" baseline="0" dirty="0" smtClean="0"/>
            </a:b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1262252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elle reste</a:t>
            </a:r>
            <a:r>
              <a:rPr lang="fr-FR" baseline="0" dirty="0" smtClean="0"/>
              <a:t> tout de même notre choix en se basant sur rapport performance prix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460832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a:t>
            </a:r>
            <a:r>
              <a:rPr lang="fr-FR" baseline="0" dirty="0" smtClean="0"/>
              <a:t> fut cette solution que nous avons implémenté au long de notre stage.  Nous ne saurons simulé toute cette démarche , mais pour une démonstration nous en avons Simulé sont module mise en place d’un VPN SITE TO SITE .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34590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342831" rtl="0" eaLnBrk="1" fontAlgn="auto" latinLnBrk="0" hangingPunct="1">
              <a:lnSpc>
                <a:spcPct val="100000"/>
              </a:lnSpc>
              <a:spcBef>
                <a:spcPts val="0"/>
              </a:spcBef>
              <a:spcAft>
                <a:spcPts val="0"/>
              </a:spcAft>
              <a:buClrTx/>
              <a:buSzTx/>
              <a:buFontTx/>
              <a:buNone/>
              <a:tabLst/>
              <a:defRPr/>
            </a:pPr>
            <a:r>
              <a:rPr lang="fr-FR" sz="900" kern="1200" dirty="0" smtClean="0">
                <a:solidFill>
                  <a:schemeClr val="tx1"/>
                </a:solidFill>
                <a:effectLst/>
                <a:latin typeface="Calibri Light"/>
                <a:ea typeface="+mn-ea"/>
                <a:cs typeface="+mn-cs"/>
              </a:rPr>
              <a:t>Nous sommes arrivées à la fin de cette présentation, qui nous permis de comprendre, non seulement ce qu’est le cloud computing mais aussi les défis liés à son adoption. , monsieur le président du jury , cher membre du jury  cher parent et amis , cher invité , je vous remercie pour votre attention et reste à l’écoute pour vos contributions , ou critique , car aucune œuvre humaine n’est parfaite. </a:t>
            </a:r>
          </a:p>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71270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360992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Century Gothic" panose="020B0502020202020204" pitchFamily="34" charset="0"/>
                <a:ea typeface="+mn-ea"/>
                <a:cs typeface="+mn-cs"/>
              </a:rPr>
              <a:t>Je réponds au nom de KPALOU Afeidé Augustin, je suis étudiant en 3eme années d’informatique option administration systèmes et réseaux.</a:t>
            </a:r>
          </a:p>
          <a:p>
            <a:r>
              <a:rPr lang="fr-FR" sz="1200" kern="1200" dirty="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Comme </a:t>
            </a:r>
            <a:r>
              <a:rPr lang="fr-FR" sz="1200" kern="1200" dirty="0">
                <a:solidFill>
                  <a:schemeClr val="tx1"/>
                </a:solidFill>
                <a:effectLst/>
                <a:latin typeface="Century Gothic" panose="020B0502020202020204" pitchFamily="34" charset="0"/>
                <a:ea typeface="+mn-ea"/>
                <a:cs typeface="+mn-cs"/>
              </a:rPr>
              <a:t>il est de coutume à IAI-TOGO, tout étudiant en fin de formation à le devoir de faire un stage pratique </a:t>
            </a:r>
            <a:r>
              <a:rPr lang="fr-FR" sz="1200" kern="1200" dirty="0" smtClean="0">
                <a:solidFill>
                  <a:schemeClr val="tx1"/>
                </a:solidFill>
                <a:effectLst/>
                <a:latin typeface="Century Gothic" panose="020B0502020202020204" pitchFamily="34" charset="0"/>
                <a:ea typeface="+mn-ea"/>
                <a:cs typeface="+mn-cs"/>
              </a:rPr>
              <a:t>attestant</a:t>
            </a:r>
            <a:r>
              <a:rPr lang="fr-FR" sz="1200" kern="1200" baseline="0" dirty="0" smtClean="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de </a:t>
            </a:r>
            <a:r>
              <a:rPr lang="fr-FR" sz="1200" kern="1200" dirty="0">
                <a:solidFill>
                  <a:schemeClr val="tx1"/>
                </a:solidFill>
                <a:effectLst/>
                <a:latin typeface="Century Gothic" panose="020B0502020202020204" pitchFamily="34" charset="0"/>
                <a:ea typeface="+mn-ea"/>
                <a:cs typeface="+mn-cs"/>
              </a:rPr>
              <a:t>son ingéniosité dans le domaine de l’informatique et des nouvelles technologies de l’information. C’est dans cette perceptive, que nous avons effectué ce stage de fin de formation au sien de la société CERGI Sa. Sous le Thème « Optimisation de l’architecture cloud computing de CERGI SA ». Sous la supervision de M. TETE et Sous les ailes de monsieur NONDOH. </a:t>
            </a:r>
          </a:p>
          <a:p>
            <a:endParaRPr lang="fr-FR" sz="1200" dirty="0">
              <a:latin typeface="Century Gothic" panose="020B0502020202020204" pitchFamily="34" charset="0"/>
            </a:endParaRPr>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6439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342831"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Century Gothic" panose="020B0502020202020204" pitchFamily="34" charset="0"/>
                <a:ea typeface="+mn-ea"/>
                <a:cs typeface="+mn-cs"/>
              </a:rPr>
              <a:t>Ce rapport va se subdiviser en 7 parties : Une Introduction ; Une présentation brève   de CERGI SA et de son secteur d’activité. Une étude de l’existant  ; </a:t>
            </a:r>
            <a:r>
              <a:rPr lang="fr-FR" sz="1200" kern="1200" dirty="0" smtClean="0">
                <a:solidFill>
                  <a:schemeClr val="tx1"/>
                </a:solidFill>
                <a:effectLst/>
                <a:latin typeface="Century Gothic" panose="020B0502020202020204" pitchFamily="34" charset="0"/>
                <a:ea typeface="+mn-ea"/>
                <a:cs typeface="+mn-cs"/>
              </a:rPr>
              <a:t>Nous critiquerons</a:t>
            </a:r>
            <a:r>
              <a:rPr lang="fr-FR" sz="1200" kern="1200" baseline="0" dirty="0" smtClean="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 </a:t>
            </a:r>
            <a:r>
              <a:rPr lang="fr-FR" sz="1200" kern="1200" dirty="0">
                <a:solidFill>
                  <a:schemeClr val="tx1"/>
                </a:solidFill>
                <a:effectLst/>
                <a:latin typeface="Century Gothic" panose="020B0502020202020204" pitchFamily="34" charset="0"/>
                <a:ea typeface="+mn-ea"/>
                <a:cs typeface="+mn-cs"/>
              </a:rPr>
              <a:t>cet </a:t>
            </a:r>
            <a:r>
              <a:rPr lang="fr-FR" sz="1200" kern="1200" dirty="0" smtClean="0">
                <a:solidFill>
                  <a:schemeClr val="tx1"/>
                </a:solidFill>
                <a:effectLst/>
                <a:latin typeface="Century Gothic" panose="020B0502020202020204" pitchFamily="34" charset="0"/>
                <a:ea typeface="+mn-ea"/>
                <a:cs typeface="+mn-cs"/>
              </a:rPr>
              <a:t>existant</a:t>
            </a:r>
            <a:r>
              <a:rPr lang="fr-FR" sz="1200" kern="1200" baseline="0" dirty="0" smtClean="0">
                <a:solidFill>
                  <a:schemeClr val="tx1"/>
                </a:solidFill>
                <a:effectLst/>
                <a:latin typeface="Century Gothic" panose="020B0502020202020204" pitchFamily="34" charset="0"/>
                <a:ea typeface="+mn-ea"/>
                <a:cs typeface="+mn-cs"/>
              </a:rPr>
              <a:t> afin d’</a:t>
            </a:r>
            <a:r>
              <a:rPr lang="fr-FR" sz="1200" kern="1200" dirty="0" smtClean="0">
                <a:solidFill>
                  <a:schemeClr val="tx1"/>
                </a:solidFill>
                <a:effectLst/>
                <a:latin typeface="Century Gothic" panose="020B0502020202020204" pitchFamily="34" charset="0"/>
                <a:ea typeface="+mn-ea"/>
                <a:cs typeface="+mn-cs"/>
              </a:rPr>
              <a:t> aboutir</a:t>
            </a:r>
            <a:r>
              <a:rPr lang="fr-FR" sz="1200" kern="1200" baseline="0" dirty="0" smtClean="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à </a:t>
            </a:r>
            <a:r>
              <a:rPr lang="fr-FR" sz="1200" kern="1200" dirty="0">
                <a:solidFill>
                  <a:schemeClr val="tx1"/>
                </a:solidFill>
                <a:effectLst/>
                <a:latin typeface="Century Gothic" panose="020B0502020202020204" pitchFamily="34" charset="0"/>
                <a:ea typeface="+mn-ea"/>
                <a:cs typeface="+mn-cs"/>
              </a:rPr>
              <a:t>une problématique ; </a:t>
            </a:r>
            <a:r>
              <a:rPr lang="fr-FR" sz="1200" kern="1200" dirty="0" smtClean="0">
                <a:solidFill>
                  <a:schemeClr val="tx1"/>
                </a:solidFill>
                <a:effectLst/>
                <a:latin typeface="Century Gothic" panose="020B0502020202020204" pitchFamily="34" charset="0"/>
                <a:ea typeface="+mn-ea"/>
                <a:cs typeface="+mn-cs"/>
              </a:rPr>
              <a:t>Nous</a:t>
            </a:r>
            <a:r>
              <a:rPr lang="fr-FR" sz="1200" kern="1200" baseline="0" dirty="0" smtClean="0">
                <a:solidFill>
                  <a:schemeClr val="tx1"/>
                </a:solidFill>
                <a:effectLst/>
                <a:latin typeface="Century Gothic" panose="020B0502020202020204" pitchFamily="34" charset="0"/>
                <a:ea typeface="+mn-ea"/>
                <a:cs typeface="+mn-cs"/>
              </a:rPr>
              <a:t> </a:t>
            </a:r>
            <a:r>
              <a:rPr lang="fr-FR" sz="1200" kern="1200" dirty="0" smtClean="0">
                <a:solidFill>
                  <a:schemeClr val="tx1"/>
                </a:solidFill>
                <a:effectLst/>
                <a:latin typeface="Century Gothic" panose="020B0502020202020204" pitchFamily="34" charset="0"/>
                <a:ea typeface="+mn-ea"/>
                <a:cs typeface="+mn-cs"/>
              </a:rPr>
              <a:t> poserons</a:t>
            </a:r>
            <a:r>
              <a:rPr lang="fr-FR" sz="1200" kern="1200" baseline="0" dirty="0" smtClean="0">
                <a:solidFill>
                  <a:schemeClr val="tx1"/>
                </a:solidFill>
                <a:effectLst/>
                <a:latin typeface="Century Gothic" panose="020B0502020202020204" pitchFamily="34" charset="0"/>
                <a:ea typeface="+mn-ea"/>
                <a:cs typeface="+mn-cs"/>
              </a:rPr>
              <a:t> les résultats </a:t>
            </a:r>
            <a:r>
              <a:rPr lang="fr-FR" sz="1200" kern="1200" dirty="0" smtClean="0">
                <a:solidFill>
                  <a:schemeClr val="tx1"/>
                </a:solidFill>
                <a:effectLst/>
                <a:latin typeface="Century Gothic" panose="020B0502020202020204" pitchFamily="34" charset="0"/>
                <a:ea typeface="+mn-ea"/>
                <a:cs typeface="+mn-cs"/>
              </a:rPr>
              <a:t>à </a:t>
            </a:r>
            <a:r>
              <a:rPr lang="fr-FR" sz="1200" kern="1200" dirty="0">
                <a:solidFill>
                  <a:schemeClr val="tx1"/>
                </a:solidFill>
                <a:effectLst/>
                <a:latin typeface="Century Gothic" panose="020B0502020202020204" pitchFamily="34" charset="0"/>
                <a:ea typeface="+mn-ea"/>
                <a:cs typeface="+mn-cs"/>
              </a:rPr>
              <a:t>atteindre et des approches de </a:t>
            </a:r>
            <a:r>
              <a:rPr lang="fr-FR" sz="1200" kern="1200" dirty="0" smtClean="0">
                <a:solidFill>
                  <a:schemeClr val="tx1"/>
                </a:solidFill>
                <a:effectLst/>
                <a:latin typeface="Century Gothic" panose="020B0502020202020204" pitchFamily="34" charset="0"/>
                <a:ea typeface="+mn-ea"/>
                <a:cs typeface="+mn-cs"/>
              </a:rPr>
              <a:t>solutions. Nous ferons</a:t>
            </a:r>
            <a:r>
              <a:rPr lang="fr-FR" sz="1200" kern="1200" baseline="0" dirty="0" smtClean="0">
                <a:solidFill>
                  <a:schemeClr val="tx1"/>
                </a:solidFill>
                <a:effectLst/>
                <a:latin typeface="Century Gothic" panose="020B0502020202020204" pitchFamily="34" charset="0"/>
                <a:ea typeface="+mn-ea"/>
                <a:cs typeface="+mn-cs"/>
              </a:rPr>
              <a:t> une Démonstration d’une fonctionnalité implémenté ; et nous finirons par une conclusion . </a:t>
            </a:r>
            <a:endParaRPr lang="fr-FR" sz="1200" kern="1200" dirty="0">
              <a:solidFill>
                <a:schemeClr val="tx1"/>
              </a:solidFill>
              <a:effectLst/>
              <a:latin typeface="Century Gothic" panose="020B0502020202020204" pitchFamily="34" charset="0"/>
              <a:ea typeface="+mn-ea"/>
              <a:cs typeface="+mn-cs"/>
            </a:endParaRPr>
          </a:p>
          <a:p>
            <a:pPr marL="0" indent="0">
              <a:buFontTx/>
              <a:buNone/>
            </a:pPr>
            <a:endParaRPr lang="fr-FR" sz="1200" dirty="0">
              <a:latin typeface="Century Gothic" panose="020B0502020202020204" pitchFamily="34" charset="0"/>
            </a:endParaRPr>
          </a:p>
        </p:txBody>
      </p:sp>
      <p:sp>
        <p:nvSpPr>
          <p:cNvPr id="4" name="Espace réservé du numéro de diapositive 3"/>
          <p:cNvSpPr>
            <a:spLocks noGrp="1"/>
          </p:cNvSpPr>
          <p:nvPr>
            <p:ph type="sldNum" sz="quarter" idx="10"/>
          </p:nvPr>
        </p:nvSpPr>
        <p:spPr/>
        <p:txBody>
          <a:bodyPr/>
          <a:lstStyle/>
          <a:p>
            <a:fld id="{69575175-2F0E-46DD-94FE-A9A967DB7655}" type="slidenum">
              <a:rPr lang="fr-FR" smtClean="0"/>
              <a:t>3</a:t>
            </a:fld>
            <a:endParaRPr lang="fr-FR"/>
          </a:p>
        </p:txBody>
      </p:sp>
    </p:spTree>
    <p:extLst>
      <p:ext uri="{BB962C8B-B14F-4D97-AF65-F5344CB8AC3E}">
        <p14:creationId xmlns:p14="http://schemas.microsoft.com/office/powerpoint/2010/main" val="395391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900" kern="1200" dirty="0">
                <a:solidFill>
                  <a:schemeClr val="tx1"/>
                </a:solidFill>
                <a:effectLst/>
                <a:latin typeface="Calibri Light"/>
                <a:ea typeface="+mn-ea"/>
                <a:cs typeface="+mn-cs"/>
              </a:rPr>
              <a:t>Le début du 21éme siècle fut marqué est marqué par l’apparition des </a:t>
            </a:r>
            <a:r>
              <a:rPr lang="fr-FR" sz="900" kern="1200" dirty="0" smtClean="0">
                <a:solidFill>
                  <a:schemeClr val="tx1"/>
                </a:solidFill>
                <a:effectLst/>
                <a:latin typeface="Calibri Light"/>
                <a:ea typeface="+mn-ea"/>
                <a:cs typeface="+mn-cs"/>
              </a:rPr>
              <a:t>Datacenter. </a:t>
            </a:r>
            <a:r>
              <a:rPr lang="fr-FR" sz="900" kern="1200" dirty="0">
                <a:solidFill>
                  <a:schemeClr val="tx1"/>
                </a:solidFill>
                <a:effectLst/>
                <a:latin typeface="Calibri Light"/>
                <a:ea typeface="+mn-ea"/>
                <a:cs typeface="+mn-cs"/>
              </a:rPr>
              <a:t>Un Datacenter un ensemble ressources informatique servant de système d’information pour une firme une université ou tout simplement une entreprise. Avec le temps le terme Cloud computing est apparu fessant référence à plutôt un ensemble de ressources informatique repartis sur éventuellement plusieurs zones   et appartenant à une ou une multitude d’entreprise. Cependant l’accès à ces ressources est règlementé par un Fournisseur appelé FOURNISSEUR DE SERVICE CLOUD.</a:t>
            </a:r>
          </a:p>
          <a:p>
            <a:r>
              <a:rPr lang="fr-FR" sz="900" kern="1200" dirty="0">
                <a:solidFill>
                  <a:schemeClr val="tx1"/>
                </a:solidFill>
                <a:effectLst/>
                <a:latin typeface="Calibri Ligh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48873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900" kern="1200" dirty="0" smtClean="0">
                <a:solidFill>
                  <a:schemeClr val="tx1"/>
                </a:solidFill>
                <a:effectLst/>
                <a:latin typeface="Calibri Light"/>
                <a:ea typeface="+mn-ea"/>
                <a:cs typeface="+mn-cs"/>
              </a:rPr>
              <a:t>CERGI SA est justement une entreprise qui fournis des services Cloud à une 6Oéne de Banque et institution Financière dans la sous-région. En effet CERGI SA est le premier éditeur africain de Logiciel de gestion bancaire créer en 1991 à l’initiative de Monsieur Yao DOGBO. </a:t>
            </a:r>
          </a:p>
          <a:p>
            <a:r>
              <a:rPr lang="fr-FR" sz="900" kern="1200" dirty="0" smtClean="0">
                <a:solidFill>
                  <a:schemeClr val="tx1"/>
                </a:solidFill>
                <a:effectLst/>
                <a:latin typeface="Calibri Light"/>
                <a:ea typeface="+mn-ea"/>
                <a:cs typeface="+mn-cs"/>
              </a:rPr>
              <a:t>Les différents services offerts dans un environnement cloud sont principalement de 3 types. Une </a:t>
            </a:r>
            <a:r>
              <a:rPr lang="fr-FR" sz="900" kern="1200" dirty="0" err="1" smtClean="0">
                <a:solidFill>
                  <a:schemeClr val="tx1"/>
                </a:solidFill>
                <a:effectLst/>
                <a:latin typeface="Calibri Light"/>
                <a:ea typeface="+mn-ea"/>
                <a:cs typeface="+mn-cs"/>
              </a:rPr>
              <a:t>Platforme</a:t>
            </a:r>
            <a:r>
              <a:rPr lang="fr-FR" sz="900" kern="1200" dirty="0" smtClean="0">
                <a:solidFill>
                  <a:schemeClr val="tx1"/>
                </a:solidFill>
                <a:effectLst/>
                <a:latin typeface="Calibri Light"/>
                <a:ea typeface="+mn-ea"/>
                <a:cs typeface="+mn-cs"/>
              </a:rPr>
              <a:t> en tant que service (</a:t>
            </a:r>
            <a:r>
              <a:rPr lang="fr-FR" sz="900" kern="1200" dirty="0" err="1" smtClean="0">
                <a:solidFill>
                  <a:schemeClr val="tx1"/>
                </a:solidFill>
                <a:effectLst/>
                <a:latin typeface="Calibri Light"/>
                <a:ea typeface="+mn-ea"/>
                <a:cs typeface="+mn-cs"/>
              </a:rPr>
              <a:t>Paas</a:t>
            </a:r>
            <a:r>
              <a:rPr lang="fr-FR" sz="900" kern="1200" baseline="0" dirty="0" smtClean="0">
                <a:solidFill>
                  <a:schemeClr val="tx1"/>
                </a:solidFill>
                <a:effectLst/>
                <a:latin typeface="Calibri Light"/>
                <a:ea typeface="+mn-ea"/>
                <a:cs typeface="+mn-cs"/>
              </a:rPr>
              <a:t>) , un infrastructure en tant que service , Et du Logiciel  et tant que service(SaaS). CERGI offre du logiciel entant que service . C’est pour cela pour la prestation de ses services , il dispose d’un cloud hybride . Un cloud Hybride et la association d’un cloud public à une infrastructure privé .  </a:t>
            </a:r>
            <a:endParaRPr lang="fr-FR" sz="900" kern="1200" dirty="0">
              <a:solidFill>
                <a:schemeClr val="tx1"/>
              </a:solidFill>
              <a:effectLst/>
              <a:latin typeface="Calibri Light"/>
              <a:ea typeface="+mn-ea"/>
              <a:cs typeface="+mn-cs"/>
            </a:endParaRPr>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5998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A quoi </a:t>
            </a:r>
            <a:r>
              <a:rPr lang="fr-FR" dirty="0" err="1" smtClean="0"/>
              <a:t>resemble</a:t>
            </a:r>
            <a:r>
              <a:rPr lang="fr-FR" dirty="0" smtClean="0"/>
              <a:t> l’</a:t>
            </a:r>
            <a:r>
              <a:rPr lang="fr-FR" dirty="0" err="1" smtClean="0"/>
              <a:t>achitecture</a:t>
            </a:r>
            <a:r>
              <a:rPr lang="fr-FR" dirty="0" smtClean="0"/>
              <a:t> Cloud</a:t>
            </a:r>
            <a:r>
              <a:rPr lang="fr-FR" baseline="0" dirty="0" smtClean="0"/>
              <a:t> Hybride de CERGI SA ?</a:t>
            </a:r>
          </a:p>
          <a:p>
            <a:r>
              <a:rPr lang="fr-FR" baseline="0" dirty="0" smtClean="0"/>
              <a:t>A un serveur privé virtuel , chez le fournisseur de Goddady . Ce Serveur Nous sert de serveur web et est régis par des certificats de sécurité SSL et TLS , de </a:t>
            </a:r>
            <a:r>
              <a:rPr lang="fr-FR" baseline="0" dirty="0" err="1" smtClean="0"/>
              <a:t>meme</a:t>
            </a:r>
            <a:r>
              <a:rPr lang="fr-FR" baseline="0" dirty="0" smtClean="0"/>
              <a:t> qu’un </a:t>
            </a:r>
            <a:r>
              <a:rPr lang="fr-FR" baseline="0" dirty="0" err="1" smtClean="0"/>
              <a:t>parfeu</a:t>
            </a:r>
            <a:r>
              <a:rPr lang="fr-FR" baseline="0" dirty="0" smtClean="0"/>
              <a:t> d’application  qui sécurise et filtre les </a:t>
            </a:r>
            <a:r>
              <a:rPr lang="fr-FR" baseline="0" dirty="0" err="1" smtClean="0"/>
              <a:t>requetes</a:t>
            </a:r>
            <a:r>
              <a:rPr lang="fr-FR" baseline="0" dirty="0" smtClean="0"/>
              <a:t> HTTPS des clients . </a:t>
            </a:r>
          </a:p>
          <a:p>
            <a:r>
              <a:rPr lang="fr-FR" baseline="0" dirty="0" smtClean="0"/>
              <a:t>Grace à un routage </a:t>
            </a:r>
            <a:r>
              <a:rPr lang="fr-FR" baseline="0" dirty="0" err="1" smtClean="0"/>
              <a:t>acces</a:t>
            </a:r>
            <a:r>
              <a:rPr lang="fr-FR" baseline="0" dirty="0" smtClean="0"/>
              <a:t> distant , le </a:t>
            </a:r>
            <a:r>
              <a:rPr lang="fr-FR" baseline="0" dirty="0" err="1" smtClean="0"/>
              <a:t>seveur</a:t>
            </a:r>
            <a:r>
              <a:rPr lang="fr-FR" baseline="0" dirty="0" smtClean="0"/>
              <a:t> web arrive à attaquer  le serveur de base de donnée  situé  à Abidjan . Ce serveur de serveur de base de donnée sauvegarde </a:t>
            </a:r>
            <a:r>
              <a:rPr lang="fr-FR" baseline="0" dirty="0" err="1" smtClean="0"/>
              <a:t>fréquement</a:t>
            </a:r>
            <a:r>
              <a:rPr lang="fr-FR" baseline="0" dirty="0" smtClean="0"/>
              <a:t> ses bases sur un serveur de stockage , qui a son tour </a:t>
            </a:r>
            <a:r>
              <a:rPr lang="fr-FR" baseline="0" dirty="0" err="1" smtClean="0"/>
              <a:t>grace</a:t>
            </a:r>
            <a:r>
              <a:rPr lang="fr-FR" baseline="0" dirty="0" smtClean="0"/>
              <a:t> au protocole </a:t>
            </a:r>
            <a:r>
              <a:rPr lang="fr-FR" baseline="0" dirty="0" err="1" smtClean="0"/>
              <a:t>sFTP</a:t>
            </a:r>
            <a:r>
              <a:rPr lang="fr-FR" baseline="0" dirty="0" smtClean="0"/>
              <a:t> </a:t>
            </a:r>
            <a:r>
              <a:rPr lang="fr-FR" baseline="0" dirty="0" err="1" smtClean="0"/>
              <a:t>replique</a:t>
            </a:r>
            <a:r>
              <a:rPr lang="fr-FR" baseline="0" dirty="0" smtClean="0"/>
              <a:t>  c’est donné sur un autre serveur de </a:t>
            </a:r>
            <a:r>
              <a:rPr lang="fr-FR" baseline="0" dirty="0" err="1" smtClean="0"/>
              <a:t>sockage</a:t>
            </a:r>
            <a:r>
              <a:rPr lang="fr-FR" baseline="0" dirty="0" smtClean="0"/>
              <a:t> à Lomé .   </a:t>
            </a:r>
          </a:p>
          <a:p>
            <a:r>
              <a:rPr lang="fr-FR" baseline="0" dirty="0" smtClean="0"/>
              <a:t>Voilà </a:t>
            </a:r>
            <a:r>
              <a:rPr lang="fr-FR" baseline="0" dirty="0" err="1" smtClean="0"/>
              <a:t>resumé</a:t>
            </a:r>
            <a:r>
              <a:rPr lang="fr-FR" baseline="0" dirty="0" smtClean="0"/>
              <a:t> l’</a:t>
            </a:r>
            <a:r>
              <a:rPr lang="fr-FR" baseline="0" dirty="0" err="1" smtClean="0"/>
              <a:t>achitecture</a:t>
            </a:r>
            <a:r>
              <a:rPr lang="fr-FR" baseline="0" dirty="0" smtClean="0"/>
              <a:t> cloud computing de CERGI SA ; </a:t>
            </a:r>
          </a:p>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33305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C’est</a:t>
            </a:r>
            <a:r>
              <a:rPr lang="fr-FR" baseline="0" dirty="0" smtClean="0"/>
              <a:t> une architecture qui fait faces à d’</a:t>
            </a:r>
            <a:r>
              <a:rPr lang="fr-FR" baseline="0" dirty="0" err="1" smtClean="0"/>
              <a:t>ennorme</a:t>
            </a:r>
            <a:r>
              <a:rPr lang="fr-FR" baseline="0" dirty="0" smtClean="0"/>
              <a:t> enjeux , due à une croissance exponentielle du nombre de client de CERGI SA ; </a:t>
            </a:r>
          </a:p>
          <a:p>
            <a:r>
              <a:rPr lang="fr-FR" baseline="0" dirty="0" smtClean="0"/>
              <a:t>Une augmentation , qui fait fais croitre considérablement le temps de latence des applications .  D’où le besoins d’optimiser son cloud computing . </a:t>
            </a:r>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32563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a:t>
            </a:r>
            <a:r>
              <a:rPr lang="fr-FR" baseline="0" dirty="0" smtClean="0"/>
              <a:t> comment pouvons nous parvenir à une </a:t>
            </a:r>
            <a:r>
              <a:rPr lang="fr-FR" baseline="0" dirty="0" err="1" smtClean="0"/>
              <a:t>achitecture</a:t>
            </a:r>
            <a:r>
              <a:rPr lang="fr-FR" baseline="0" dirty="0" smtClean="0"/>
              <a:t> hautement disponible ; </a:t>
            </a:r>
            <a:r>
              <a:rPr lang="fr-FR" baseline="0" dirty="0" err="1" smtClean="0"/>
              <a:t>résilente</a:t>
            </a:r>
            <a:r>
              <a:rPr lang="fr-FR" baseline="0" dirty="0" smtClean="0"/>
              <a:t> , offrant un faible temps de latence , de l’</a:t>
            </a:r>
            <a:r>
              <a:rPr lang="fr-FR" baseline="0" dirty="0" err="1" smtClean="0"/>
              <a:t>evolutivité</a:t>
            </a:r>
            <a:r>
              <a:rPr lang="fr-FR" baseline="0" dirty="0" smtClean="0"/>
              <a:t> et un reprise d’activité ? </a:t>
            </a:r>
          </a:p>
          <a:p>
            <a:r>
              <a:rPr lang="fr-FR" baseline="0" dirty="0" smtClean="0"/>
              <a:t>Comment </a:t>
            </a:r>
            <a:r>
              <a:rPr lang="fr-FR" baseline="0" dirty="0" err="1" smtClean="0"/>
              <a:t>assureer</a:t>
            </a:r>
            <a:r>
              <a:rPr lang="fr-FR" baseline="0" dirty="0" smtClean="0"/>
              <a:t> à ses clients une meilleurs </a:t>
            </a:r>
            <a:r>
              <a:rPr lang="fr-FR" baseline="0" dirty="0" err="1" smtClean="0"/>
              <a:t>experience</a:t>
            </a:r>
            <a:r>
              <a:rPr lang="fr-FR" baseline="0" dirty="0" smtClean="0"/>
              <a:t> utilisateur ?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76600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Toute</a:t>
            </a:r>
            <a:r>
              <a:rPr lang="fr-FR" baseline="0" dirty="0" smtClean="0"/>
              <a:t> ces questions ; nous  à permis de </a:t>
            </a:r>
            <a:r>
              <a:rPr lang="fr-FR" baseline="0" dirty="0" err="1" smtClean="0"/>
              <a:t>definir</a:t>
            </a:r>
            <a:r>
              <a:rPr lang="fr-FR" baseline="0" dirty="0" smtClean="0"/>
              <a:t> les </a:t>
            </a:r>
            <a:r>
              <a:rPr lang="fr-FR" baseline="0" dirty="0" err="1" smtClean="0"/>
              <a:t>resultats</a:t>
            </a:r>
            <a:r>
              <a:rPr lang="fr-FR" baseline="0" dirty="0" smtClean="0"/>
              <a:t> que nous souhaitons ; nous souhaitons   améliorer la rapidité des traitements, par la configuration des </a:t>
            </a:r>
            <a:r>
              <a:rPr lang="fr-FR" baseline="0" dirty="0" err="1" smtClean="0"/>
              <a:t>mecanismes</a:t>
            </a:r>
            <a:r>
              <a:rPr lang="fr-FR" baseline="0" dirty="0" smtClean="0"/>
              <a:t>  d’</a:t>
            </a:r>
            <a:r>
              <a:rPr lang="fr-FR" baseline="0" dirty="0" err="1" smtClean="0"/>
              <a:t>equilibrage</a:t>
            </a:r>
            <a:r>
              <a:rPr lang="fr-FR" baseline="0" dirty="0" smtClean="0"/>
              <a:t> de charge  et de basculement en cas de pannes d’un serveur ;  Nous souhaitons également Baisser  les </a:t>
            </a:r>
            <a:r>
              <a:rPr lang="fr-FR" baseline="0" dirty="0" err="1" smtClean="0"/>
              <a:t>depenses</a:t>
            </a:r>
            <a:r>
              <a:rPr lang="fr-FR" baseline="0" dirty="0" smtClean="0"/>
              <a:t> liées au maintien de cette </a:t>
            </a:r>
            <a:r>
              <a:rPr lang="fr-FR" baseline="0" dirty="0" err="1" smtClean="0"/>
              <a:t>achitecture</a:t>
            </a:r>
            <a:r>
              <a:rPr lang="fr-FR" baseline="0" dirty="0" smtClean="0"/>
              <a:t> ; Mais par-dessus tout nous souhaitons Assurer la sécurité de la communication entre les différents sites.</a:t>
            </a:r>
          </a:p>
          <a:p>
            <a:endParaRPr lang="fr-FR" baseline="0" dirty="0" smtClean="0"/>
          </a:p>
          <a:p>
            <a:r>
              <a:rPr lang="fr-FR" baseline="0" dirty="0" smtClean="0"/>
              <a:t>Pour </a:t>
            </a:r>
            <a:r>
              <a:rPr lang="fr-FR" baseline="0" dirty="0" err="1" smtClean="0"/>
              <a:t>repondre</a:t>
            </a:r>
            <a:r>
              <a:rPr lang="fr-FR" baseline="0" dirty="0" smtClean="0"/>
              <a:t> à ces désirs , Nous avons fais 2 approches de solutions   :</a:t>
            </a:r>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57761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44001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9144000" cy="5143500"/>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544CC-4CCB-4EF0-B8A2-8C7AFC745F75}" type="datetime2">
              <a:rPr lang="fr-FR" smtClean="0"/>
              <a:t>mardi 13 octobre 2020</a:t>
            </a:fld>
            <a:endParaRPr lang="fr-FR"/>
          </a:p>
        </p:txBody>
      </p:sp>
      <p:sp>
        <p:nvSpPr>
          <p:cNvPr id="3" name="Footer Placeholder 2"/>
          <p:cNvSpPr>
            <a:spLocks noGrp="1"/>
          </p:cNvSpPr>
          <p:nvPr>
            <p:ph type="ftr" sz="quarter" idx="11"/>
          </p:nvPr>
        </p:nvSpPr>
        <p:spPr/>
        <p:txBody>
          <a:bodyPr/>
          <a:lstStyle/>
          <a:p>
            <a:r>
              <a:rPr lang="fr-FR"/>
              <a:t>Année Universitaire 2017 - 2018</a:t>
            </a:r>
          </a:p>
        </p:txBody>
      </p:sp>
      <p:sp>
        <p:nvSpPr>
          <p:cNvPr id="4" name="Slide Number Placeholder 3"/>
          <p:cNvSpPr>
            <a:spLocks noGrp="1"/>
          </p:cNvSpPr>
          <p:nvPr>
            <p:ph type="sldNum" sz="quarter" idx="12"/>
          </p:nvPr>
        </p:nvSpPr>
        <p:spPr/>
        <p:txBody>
          <a:bodyPr/>
          <a:lstStyle/>
          <a:p>
            <a:fld id="{BEC0DC7C-F2BB-442F-966A-5FC56129C849}" type="slidenum">
              <a:rPr lang="fr-FR" smtClean="0"/>
              <a:t>‹N°›</a:t>
            </a:fld>
            <a:endParaRPr lang="fr-FR"/>
          </a:p>
        </p:txBody>
      </p:sp>
    </p:spTree>
    <p:extLst>
      <p:ext uri="{BB962C8B-B14F-4D97-AF65-F5344CB8AC3E}">
        <p14:creationId xmlns:p14="http://schemas.microsoft.com/office/powerpoint/2010/main" val="1910311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1536333928"/>
      </p:ext>
    </p:extLst>
  </p:cSld>
  <p:clrMap bg1="lt1" tx1="dk1" bg2="lt2" tx2="dk2" accent1="accent1" accent2="accent2" accent3="accent3" accent4="accent4" accent5="accent5" accent6="accent6" hlink="hlink" folHlink="folHlink"/>
  <p:sldLayoutIdLst>
    <p:sldLayoutId id="2147483973" r:id="rId1"/>
    <p:sldLayoutId id="2147483953" r:id="rId2"/>
    <p:sldLayoutId id="2147483974"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0.emf"/><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tags" Target="../tags/tag60.xml"/><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notesSlide" Target="../notesSlides/notesSlide13.xml"/><Relationship Id="rId10" Type="http://schemas.openxmlformats.org/officeDocument/2006/relationships/image" Target="../media/image25.emf"/><Relationship Id="rId4" Type="http://schemas.openxmlformats.org/officeDocument/2006/relationships/slideLayout" Target="../slideLayouts/slideLayout2.xml"/><Relationship Id="rId9" Type="http://schemas.openxmlformats.org/officeDocument/2006/relationships/image" Target="../media/image24.emf"/><Relationship Id="rId1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notesSlide" Target="../notesSlides/notesSlide3.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6.xml"/><Relationship Id="rId7" Type="http://schemas.openxmlformats.org/officeDocument/2006/relationships/image" Target="../media/image6.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5.png"/><Relationship Id="rId5" Type="http://schemas.openxmlformats.org/officeDocument/2006/relationships/notesSlide" Target="../notesSlides/notesSlide5.xml"/><Relationship Id="rId4" Type="http://schemas.openxmlformats.org/officeDocument/2006/relationships/slideLayout" Target="../slideLayouts/slideLayout2.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9.xml"/><Relationship Id="rId7" Type="http://schemas.openxmlformats.org/officeDocument/2006/relationships/image" Target="../media/image10.emf"/><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9.emf"/><Relationship Id="rId5" Type="http://schemas.openxmlformats.org/officeDocument/2006/relationships/notesSlide" Target="../notesSlides/notesSlide6.xml"/><Relationship Id="rId10" Type="http://schemas.openxmlformats.org/officeDocument/2006/relationships/image" Target="../media/image13.emf"/><Relationship Id="rId4" Type="http://schemas.openxmlformats.org/officeDocument/2006/relationships/slideLayout" Target="../slideLayouts/slideLayout2.xml"/><Relationship Id="rId9"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5.xml"/><Relationship Id="rId7" Type="http://schemas.openxmlformats.org/officeDocument/2006/relationships/image" Target="../media/image15.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notesSlide" Target="../notesSlides/notesSlide8.xml"/><Relationship Id="rId10" Type="http://schemas.openxmlformats.org/officeDocument/2006/relationships/image" Target="../media/image18.emf"/><Relationship Id="rId4" Type="http://schemas.openxmlformats.org/officeDocument/2006/relationships/slideLayout" Target="../slideLayouts/slideLayout2.xml"/><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7824" b="7824"/>
          <a:stretch>
            <a:fillRect/>
          </a:stretch>
        </p:blipFill>
        <p:spPr/>
      </p:pic>
      <p:sp>
        <p:nvSpPr>
          <p:cNvPr id="4" name="Rectangle 3"/>
          <p:cNvSpPr/>
          <p:nvPr/>
        </p:nvSpPr>
        <p:spPr>
          <a:xfrm>
            <a:off x="0" y="0"/>
            <a:ext cx="9144000" cy="5143500"/>
          </a:xfrm>
          <a:prstGeom prst="rect">
            <a:avLst/>
          </a:prstGeom>
          <a:gradFill flip="none" rotWithShape="1">
            <a:gsLst>
              <a:gs pos="0">
                <a:schemeClr val="accent5">
                  <a:lumMod val="98000"/>
                  <a:lumOff val="2000"/>
                  <a:alpha val="90000"/>
                </a:schemeClr>
              </a:gs>
              <a:gs pos="100000">
                <a:schemeClr val="accent3">
                  <a:alpha val="9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3319" y="1015939"/>
            <a:ext cx="9097362" cy="3111621"/>
          </a:xfrm>
          <a:prstGeom prst="rect">
            <a:avLst/>
          </a:prstGeom>
          <a:noFill/>
        </p:spPr>
        <p:txBody>
          <a:bodyPr wrap="square" bIns="109728" rtlCol="0">
            <a:spAutoFit/>
          </a:bodyPr>
          <a:lstStyle/>
          <a:p>
            <a:pPr algn="ctr">
              <a:lnSpc>
                <a:spcPct val="200000"/>
              </a:lnSpc>
            </a:pPr>
            <a:r>
              <a:rPr lang="en" sz="4800" dirty="0">
                <a:solidFill>
                  <a:schemeClr val="tx2"/>
                </a:solidFill>
                <a:latin typeface="Century Gothic" panose="020B0502020202020204" pitchFamily="34" charset="0"/>
              </a:rPr>
              <a:t>BONJOUR A TOUTES ET A TOUS</a:t>
            </a:r>
            <a:br>
              <a:rPr lang="en" sz="4800" dirty="0">
                <a:solidFill>
                  <a:schemeClr val="tx2"/>
                </a:solidFill>
                <a:latin typeface="Century Gothic" panose="020B0502020202020204" pitchFamily="34" charset="0"/>
              </a:rPr>
            </a:br>
            <a:r>
              <a:rPr lang="en" sz="4800" dirty="0">
                <a:solidFill>
                  <a:schemeClr val="tx2"/>
                </a:solidFill>
                <a:latin typeface="Century Gothic" panose="020B0502020202020204" pitchFamily="34" charset="0"/>
              </a:rPr>
              <a:t>SOYEZ LES BIENVENUS </a:t>
            </a:r>
            <a:endParaRPr lang="en-US" sz="4800" b="1" spc="113" dirty="0">
              <a:solidFill>
                <a:schemeClr val="tx2"/>
              </a:solidFill>
              <a:latin typeface="Century Gothic" panose="020B0502020202020204" pitchFamily="34" charset="0"/>
              <a:ea typeface="Montserrat Bold" charset="0"/>
              <a:cs typeface="Montserrat Bold" charset="0"/>
            </a:endParaRPr>
          </a:p>
        </p:txBody>
      </p:sp>
    </p:spTree>
    <p:extLst>
      <p:ext uri="{BB962C8B-B14F-4D97-AF65-F5344CB8AC3E}">
        <p14:creationId xmlns:p14="http://schemas.microsoft.com/office/powerpoint/2010/main" val="21441823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651703" y="233631"/>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6"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7</a:t>
            </a:r>
            <a:endParaRPr lang="fr-FR" dirty="0">
              <a:solidFill>
                <a:schemeClr val="bg1"/>
              </a:solidFill>
              <a:latin typeface="Nyala" panose="02000504070300020003" pitchFamily="2" charset="0"/>
            </a:endParaRPr>
          </a:p>
        </p:txBody>
      </p:sp>
      <p:sp>
        <p:nvSpPr>
          <p:cNvPr id="7" name="Rectangle 6"/>
          <p:cNvSpPr/>
          <p:nvPr/>
        </p:nvSpPr>
        <p:spPr>
          <a:xfrm>
            <a:off x="66675" y="919253"/>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pic>
        <p:nvPicPr>
          <p:cNvPr id="9" name="Image 8"/>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43075" y="1514476"/>
            <a:ext cx="5886449" cy="2990850"/>
          </a:xfrm>
          <a:prstGeom prst="rect">
            <a:avLst/>
          </a:prstGeom>
          <a:noFill/>
          <a:ln>
            <a:noFill/>
          </a:ln>
        </p:spPr>
      </p:pic>
    </p:spTree>
    <p:extLst>
      <p:ext uri="{BB962C8B-B14F-4D97-AF65-F5344CB8AC3E}">
        <p14:creationId xmlns:p14="http://schemas.microsoft.com/office/powerpoint/2010/main" val="14250045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4190342716"/>
              </p:ext>
            </p:extLst>
          </p:nvPr>
        </p:nvGraphicFramePr>
        <p:xfrm>
          <a:off x="1801543" y="1909909"/>
          <a:ext cx="5551756" cy="1976291"/>
        </p:xfrm>
        <a:graphic>
          <a:graphicData uri="http://schemas.openxmlformats.org/drawingml/2006/table">
            <a:tbl>
              <a:tblPr firstRow="1" firstCol="1" bandRow="1">
                <a:tableStyleId>{5C22544A-7EE6-4342-B048-85BDC9FD1C3A}</a:tableStyleId>
              </a:tblPr>
              <a:tblGrid>
                <a:gridCol w="3463030">
                  <a:extLst>
                    <a:ext uri="{9D8B030D-6E8A-4147-A177-3AD203B41FA5}">
                      <a16:colId xmlns:a16="http://schemas.microsoft.com/office/drawing/2014/main" val="1834053336"/>
                    </a:ext>
                  </a:extLst>
                </a:gridCol>
                <a:gridCol w="2088726">
                  <a:extLst>
                    <a:ext uri="{9D8B030D-6E8A-4147-A177-3AD203B41FA5}">
                      <a16:colId xmlns:a16="http://schemas.microsoft.com/office/drawing/2014/main" val="2373803318"/>
                    </a:ext>
                  </a:extLst>
                </a:gridCol>
              </a:tblGrid>
              <a:tr h="754107">
                <a:tc>
                  <a:txBody>
                    <a:bodyPr/>
                    <a:lstStyle/>
                    <a:p>
                      <a:pPr>
                        <a:lnSpc>
                          <a:spcPct val="107000"/>
                        </a:lnSpc>
                        <a:spcAft>
                          <a:spcPts val="0"/>
                        </a:spcAft>
                      </a:pPr>
                      <a:r>
                        <a:rPr lang="fr-FR" sz="1800" dirty="0">
                          <a:effectLst/>
                          <a:latin typeface="Century Gothic" panose="020B0502020202020204" pitchFamily="34" charset="0"/>
                        </a:rPr>
                        <a:t>Désignation</a:t>
                      </a:r>
                    </a:p>
                    <a:p>
                      <a:pPr>
                        <a:lnSpc>
                          <a:spcPct val="107000"/>
                        </a:lnSpc>
                        <a:spcAft>
                          <a:spcPts val="0"/>
                        </a:spcAft>
                      </a:pPr>
                      <a:r>
                        <a:rPr lang="fr-FR" sz="1800" dirty="0">
                          <a:effectLst/>
                          <a:latin typeface="Century Gothic" panose="020B0502020202020204" pitchFamily="34" charset="0"/>
                        </a:rPr>
                        <a:t>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l">
                        <a:lnSpc>
                          <a:spcPct val="107000"/>
                        </a:lnSpc>
                        <a:spcAft>
                          <a:spcPts val="0"/>
                        </a:spcAft>
                      </a:pPr>
                      <a:r>
                        <a:rPr lang="fr-FR" sz="1800" dirty="0" smtClean="0">
                          <a:effectLst/>
                          <a:latin typeface="Century Gothic" panose="020B0502020202020204" pitchFamily="34" charset="0"/>
                        </a:rPr>
                        <a:t>TOTAL (</a:t>
                      </a:r>
                      <a:r>
                        <a:rPr lang="fr-FR" sz="1800" dirty="0">
                          <a:effectLst/>
                          <a:latin typeface="Century Gothic" panose="020B0502020202020204" pitchFamily="34" charset="0"/>
                        </a:rPr>
                        <a:t>XOF</a:t>
                      </a:r>
                      <a:r>
                        <a:rPr lang="fr-FR" sz="1800" dirty="0" smtClean="0">
                          <a:effectLst/>
                          <a:latin typeface="Century Gothic" panose="020B0502020202020204" pitchFamily="34" charset="0"/>
                        </a:rPr>
                        <a:t>)</a:t>
                      </a:r>
                    </a:p>
                    <a:p>
                      <a:pPr algn="r">
                        <a:lnSpc>
                          <a:spcPct val="107000"/>
                        </a:lnSpc>
                        <a:spcAft>
                          <a:spcPts val="0"/>
                        </a:spcAft>
                      </a:pP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2687223401"/>
                  </a:ext>
                </a:extLst>
              </a:tr>
              <a:tr h="359723">
                <a:tc>
                  <a:txBody>
                    <a:bodyPr/>
                    <a:lstStyle/>
                    <a:p>
                      <a:pPr>
                        <a:lnSpc>
                          <a:spcPct val="107000"/>
                        </a:lnSpc>
                        <a:spcAft>
                          <a:spcPts val="0"/>
                        </a:spcAft>
                      </a:pPr>
                      <a:r>
                        <a:rPr lang="fr-FR" sz="1800" dirty="0">
                          <a:effectLst/>
                          <a:latin typeface="Century Gothic" panose="020B0502020202020204" pitchFamily="34" charset="0"/>
                        </a:rPr>
                        <a:t>TOTAL HT</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dirty="0">
                          <a:solidFill>
                            <a:schemeClr val="tx2"/>
                          </a:solidFill>
                          <a:effectLst/>
                          <a:latin typeface="Century Gothic" panose="020B0502020202020204" pitchFamily="34" charset="0"/>
                        </a:rPr>
                        <a:t>91 </a:t>
                      </a:r>
                      <a:r>
                        <a:rPr lang="fr-FR" sz="1800" dirty="0" smtClean="0">
                          <a:solidFill>
                            <a:schemeClr val="tx2"/>
                          </a:solidFill>
                          <a:effectLst/>
                          <a:latin typeface="Century Gothic" panose="020B0502020202020204" pitchFamily="34" charset="0"/>
                        </a:rPr>
                        <a:t>.732 .809</a:t>
                      </a:r>
                      <a:endParaRPr lang="fr-FR" sz="18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232989754"/>
                  </a:ext>
                </a:extLst>
              </a:tr>
              <a:tr h="359723">
                <a:tc>
                  <a:txBody>
                    <a:bodyPr/>
                    <a:lstStyle/>
                    <a:p>
                      <a:pPr>
                        <a:lnSpc>
                          <a:spcPct val="107000"/>
                        </a:lnSpc>
                        <a:spcAft>
                          <a:spcPts val="0"/>
                        </a:spcAft>
                      </a:pPr>
                      <a:r>
                        <a:rPr lang="fr-FR" sz="1800" dirty="0">
                          <a:effectLst/>
                          <a:latin typeface="Century Gothic" panose="020B0502020202020204" pitchFamily="34" charset="0"/>
                        </a:rPr>
                        <a:t>TVA</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dirty="0">
                          <a:solidFill>
                            <a:schemeClr val="tx2"/>
                          </a:solidFill>
                          <a:effectLst/>
                          <a:latin typeface="Century Gothic" panose="020B0502020202020204" pitchFamily="34" charset="0"/>
                        </a:rPr>
                        <a:t>16 </a:t>
                      </a:r>
                      <a:r>
                        <a:rPr lang="fr-FR" sz="1800" dirty="0" smtClean="0">
                          <a:solidFill>
                            <a:schemeClr val="tx2"/>
                          </a:solidFill>
                          <a:effectLst/>
                          <a:latin typeface="Century Gothic" panose="020B0502020202020204" pitchFamily="34" charset="0"/>
                        </a:rPr>
                        <a:t>.511 .906</a:t>
                      </a:r>
                      <a:endParaRPr lang="fr-FR" sz="18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3500896966"/>
                  </a:ext>
                </a:extLst>
              </a:tr>
              <a:tr h="502738">
                <a:tc>
                  <a:txBody>
                    <a:bodyPr/>
                    <a:lstStyle/>
                    <a:p>
                      <a:pPr>
                        <a:lnSpc>
                          <a:spcPct val="107000"/>
                        </a:lnSpc>
                        <a:spcAft>
                          <a:spcPts val="0"/>
                        </a:spcAft>
                      </a:pPr>
                      <a:r>
                        <a:rPr lang="fr-FR" sz="1800" dirty="0">
                          <a:effectLst/>
                          <a:latin typeface="Century Gothic" panose="020B0502020202020204" pitchFamily="34" charset="0"/>
                        </a:rPr>
                        <a:t>TOTAL TTC</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b="1" dirty="0">
                          <a:solidFill>
                            <a:schemeClr val="tx2"/>
                          </a:solidFill>
                          <a:effectLst/>
                          <a:latin typeface="Century Gothic" panose="020B0502020202020204" pitchFamily="34" charset="0"/>
                        </a:rPr>
                        <a:t>108 </a:t>
                      </a:r>
                      <a:r>
                        <a:rPr lang="fr-FR" sz="1800" b="1" dirty="0" smtClean="0">
                          <a:solidFill>
                            <a:schemeClr val="tx2"/>
                          </a:solidFill>
                          <a:effectLst/>
                          <a:latin typeface="Century Gothic" panose="020B0502020202020204" pitchFamily="34" charset="0"/>
                        </a:rPr>
                        <a:t>.244 .714</a:t>
                      </a:r>
                      <a:endParaRPr lang="fr-FR" sz="1800" b="1"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317737970"/>
                  </a:ext>
                </a:extLst>
              </a:tr>
            </a:tbl>
          </a:graphicData>
        </a:graphic>
      </p:graphicFrame>
      <p:sp>
        <p:nvSpPr>
          <p:cNvPr id="10"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7</a:t>
            </a:r>
            <a:endParaRPr lang="fr-FR" dirty="0">
              <a:solidFill>
                <a:schemeClr val="bg1"/>
              </a:solidFill>
              <a:latin typeface="Nyala" panose="02000504070300020003" pitchFamily="2" charset="0"/>
            </a:endParaRPr>
          </a:p>
        </p:txBody>
      </p:sp>
      <p:sp>
        <p:nvSpPr>
          <p:cNvPr id="11" name="ZoneTexte 10"/>
          <p:cNvSpPr txBox="1"/>
          <p:nvPr/>
        </p:nvSpPr>
        <p:spPr>
          <a:xfrm>
            <a:off x="2572738" y="1075950"/>
            <a:ext cx="4009366" cy="400110"/>
          </a:xfrm>
          <a:prstGeom prst="rect">
            <a:avLst/>
          </a:prstGeom>
          <a:noFill/>
        </p:spPr>
        <p:txBody>
          <a:bodyPr wrap="square" rtlCol="0">
            <a:spAutoFit/>
          </a:bodyPr>
          <a:lstStyle/>
          <a:p>
            <a:pPr algn="ctr"/>
            <a:r>
              <a:rPr lang="fr-FR" sz="2000" b="1" dirty="0" smtClean="0">
                <a:solidFill>
                  <a:schemeClr val="tx2"/>
                </a:solidFill>
                <a:latin typeface="Century Gothic" panose="020B0502020202020204" pitchFamily="34" charset="0"/>
              </a:rPr>
              <a:t>Evaluation financière (</a:t>
            </a:r>
            <a:r>
              <a:rPr lang="fr-FR" sz="2000" dirty="0" smtClean="0">
                <a:solidFill>
                  <a:schemeClr val="tx2"/>
                </a:solidFill>
                <a:latin typeface="Century Gothic" panose="020B0502020202020204" pitchFamily="34" charset="0"/>
              </a:rPr>
              <a:t>FCFA</a:t>
            </a:r>
            <a:r>
              <a:rPr lang="fr-FR" sz="2000" b="1" dirty="0" smtClean="0">
                <a:solidFill>
                  <a:schemeClr val="tx2"/>
                </a:solidFill>
                <a:latin typeface="Century Gothic" panose="020B0502020202020204" pitchFamily="34" charset="0"/>
              </a:rPr>
              <a:t>)</a:t>
            </a:r>
            <a:endParaRPr lang="fr-FR" sz="2000" b="1" dirty="0">
              <a:solidFill>
                <a:schemeClr val="tx2"/>
              </a:solidFill>
              <a:latin typeface="Century Gothic" panose="020B0502020202020204" pitchFamily="34" charset="0"/>
            </a:endParaRPr>
          </a:p>
        </p:txBody>
      </p:sp>
      <p:grpSp>
        <p:nvGrpSpPr>
          <p:cNvPr id="12" name="Groupe 11"/>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13" name="Ellipse 12"/>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14" name="Rectangle à coins arrondis 13"/>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15" name="Rectangle 14"/>
          <p:cNvSpPr/>
          <p:nvPr/>
        </p:nvSpPr>
        <p:spPr>
          <a:xfrm>
            <a:off x="242638" y="583047"/>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spTree>
    <p:extLst>
      <p:ext uri="{BB962C8B-B14F-4D97-AF65-F5344CB8AC3E}">
        <p14:creationId xmlns:p14="http://schemas.microsoft.com/office/powerpoint/2010/main" val="205552979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9" name="Rectangle 8"/>
          <p:cNvSpPr/>
          <p:nvPr/>
        </p:nvSpPr>
        <p:spPr>
          <a:xfrm>
            <a:off x="242638" y="583047"/>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sp>
        <p:nvSpPr>
          <p:cNvPr id="11" name="ZoneTexte 10"/>
          <p:cNvSpPr txBox="1"/>
          <p:nvPr/>
        </p:nvSpPr>
        <p:spPr>
          <a:xfrm>
            <a:off x="1155700" y="1566352"/>
            <a:ext cx="6807200" cy="1538883"/>
          </a:xfrm>
          <a:prstGeom prst="rect">
            <a:avLst/>
          </a:prstGeom>
          <a:noFill/>
        </p:spPr>
        <p:txBody>
          <a:bodyPr wrap="square" rtlCol="0">
            <a:spAutoFit/>
          </a:bodyPr>
          <a:lstStyle/>
          <a:p>
            <a:pPr algn="ctr">
              <a:lnSpc>
                <a:spcPct val="150000"/>
              </a:lnSpc>
            </a:pPr>
            <a:r>
              <a:rPr lang="fr-FR" sz="2000" dirty="0" smtClean="0">
                <a:solidFill>
                  <a:schemeClr val="tx2"/>
                </a:solidFill>
                <a:latin typeface="Century Gothic" panose="020B0502020202020204" pitchFamily="34" charset="0"/>
              </a:rPr>
              <a:t> INCONVENIENT </a:t>
            </a:r>
          </a:p>
          <a:p>
            <a:pPr algn="ctr">
              <a:lnSpc>
                <a:spcPct val="150000"/>
              </a:lnSpc>
            </a:pPr>
            <a:endParaRPr lang="fr-FR" sz="1400" dirty="0" smtClean="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600" b="1" dirty="0">
                <a:solidFill>
                  <a:schemeClr val="tx2"/>
                </a:solidFill>
                <a:latin typeface="Century Gothic" panose="020B0502020202020204" pitchFamily="34" charset="0"/>
              </a:rPr>
              <a:t>Le principal inconvénient est le coût qui est très élevé </a:t>
            </a:r>
          </a:p>
          <a:p>
            <a:pPr>
              <a:lnSpc>
                <a:spcPct val="150000"/>
              </a:lnSpc>
            </a:pPr>
            <a:r>
              <a:rPr lang="fr-FR" sz="1800" b="1" dirty="0" smtClean="0">
                <a:solidFill>
                  <a:schemeClr val="tx2"/>
                </a:solidFill>
                <a:latin typeface="Century Gothic" panose="020B0502020202020204" pitchFamily="34" charset="0"/>
              </a:rPr>
              <a:t> </a:t>
            </a:r>
            <a:endParaRPr lang="fr-FR" sz="1800" b="1"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00402534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6" name="Rectangle 5"/>
          <p:cNvSpPr/>
          <p:nvPr/>
        </p:nvSpPr>
        <p:spPr>
          <a:xfrm>
            <a:off x="520700" y="665701"/>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pic>
        <p:nvPicPr>
          <p:cNvPr id="10" name="Image 9"/>
          <p:cNvPicPr>
            <a:picLocks noChangeAspect="1"/>
          </p:cNvPicPr>
          <p:nvPr/>
        </p:nvPicPr>
        <p:blipFill>
          <a:blip r:embed="rId6"/>
          <a:stretch>
            <a:fillRect/>
          </a:stretch>
        </p:blipFill>
        <p:spPr>
          <a:xfrm>
            <a:off x="1105633" y="1078137"/>
            <a:ext cx="6392007" cy="3058366"/>
          </a:xfrm>
          <a:prstGeom prst="rect">
            <a:avLst/>
          </a:prstGeom>
        </p:spPr>
      </p:pic>
      <p:pic>
        <p:nvPicPr>
          <p:cNvPr id="13" name="Image 12"/>
          <p:cNvPicPr>
            <a:picLocks noChangeAspect="1"/>
          </p:cNvPicPr>
          <p:nvPr/>
        </p:nvPicPr>
        <p:blipFill>
          <a:blip r:embed="rId7"/>
          <a:stretch>
            <a:fillRect/>
          </a:stretch>
        </p:blipFill>
        <p:spPr>
          <a:xfrm>
            <a:off x="6099350" y="1592532"/>
            <a:ext cx="883342" cy="1121519"/>
          </a:xfrm>
          <a:prstGeom prst="rect">
            <a:avLst/>
          </a:prstGeom>
        </p:spPr>
      </p:pic>
      <p:pic>
        <p:nvPicPr>
          <p:cNvPr id="14" name="Image 13"/>
          <p:cNvPicPr>
            <a:picLocks noChangeAspect="1"/>
          </p:cNvPicPr>
          <p:nvPr/>
        </p:nvPicPr>
        <p:blipFill>
          <a:blip r:embed="rId8"/>
          <a:stretch>
            <a:fillRect/>
          </a:stretch>
        </p:blipFill>
        <p:spPr>
          <a:xfrm>
            <a:off x="5600227" y="1383203"/>
            <a:ext cx="1594899" cy="2149157"/>
          </a:xfrm>
          <a:prstGeom prst="rect">
            <a:avLst/>
          </a:prstGeom>
        </p:spPr>
      </p:pic>
      <p:pic>
        <p:nvPicPr>
          <p:cNvPr id="16" name="Image 15"/>
          <p:cNvPicPr>
            <a:picLocks noChangeAspect="1"/>
          </p:cNvPicPr>
          <p:nvPr/>
        </p:nvPicPr>
        <p:blipFill>
          <a:blip r:embed="rId9"/>
          <a:stretch>
            <a:fillRect/>
          </a:stretch>
        </p:blipFill>
        <p:spPr>
          <a:xfrm>
            <a:off x="2024584" y="1445895"/>
            <a:ext cx="1377566" cy="2023771"/>
          </a:xfrm>
          <a:prstGeom prst="rect">
            <a:avLst/>
          </a:prstGeom>
        </p:spPr>
      </p:pic>
      <p:pic>
        <p:nvPicPr>
          <p:cNvPr id="15" name="Image 14"/>
          <p:cNvPicPr>
            <a:picLocks noChangeAspect="1"/>
          </p:cNvPicPr>
          <p:nvPr/>
        </p:nvPicPr>
        <p:blipFill>
          <a:blip r:embed="rId10"/>
          <a:stretch>
            <a:fillRect/>
          </a:stretch>
        </p:blipFill>
        <p:spPr>
          <a:xfrm>
            <a:off x="2551367" y="1674491"/>
            <a:ext cx="560768" cy="432620"/>
          </a:xfrm>
          <a:prstGeom prst="rect">
            <a:avLst/>
          </a:prstGeom>
        </p:spPr>
      </p:pic>
      <p:pic>
        <p:nvPicPr>
          <p:cNvPr id="17" name="Image 16"/>
          <p:cNvPicPr>
            <a:picLocks noChangeAspect="1"/>
          </p:cNvPicPr>
          <p:nvPr/>
        </p:nvPicPr>
        <p:blipFill>
          <a:blip r:embed="rId11"/>
          <a:stretch>
            <a:fillRect/>
          </a:stretch>
        </p:blipFill>
        <p:spPr>
          <a:xfrm>
            <a:off x="3175918" y="2559698"/>
            <a:ext cx="2818482" cy="447174"/>
          </a:xfrm>
          <a:prstGeom prst="rect">
            <a:avLst/>
          </a:prstGeom>
        </p:spPr>
      </p:pic>
      <p:pic>
        <p:nvPicPr>
          <p:cNvPr id="18" name="Image 17"/>
          <p:cNvPicPr>
            <a:picLocks noChangeAspect="1"/>
          </p:cNvPicPr>
          <p:nvPr/>
        </p:nvPicPr>
        <p:blipFill>
          <a:blip r:embed="rId12"/>
          <a:stretch>
            <a:fillRect/>
          </a:stretch>
        </p:blipFill>
        <p:spPr>
          <a:xfrm>
            <a:off x="3279886" y="1450750"/>
            <a:ext cx="2710998" cy="890445"/>
          </a:xfrm>
          <a:prstGeom prst="rect">
            <a:avLst/>
          </a:prstGeom>
        </p:spPr>
      </p:pic>
      <p:pic>
        <p:nvPicPr>
          <p:cNvPr id="19" name="Image 18"/>
          <p:cNvPicPr>
            <a:picLocks noChangeAspect="1"/>
          </p:cNvPicPr>
          <p:nvPr/>
        </p:nvPicPr>
        <p:blipFill>
          <a:blip r:embed="rId13"/>
          <a:stretch>
            <a:fillRect/>
          </a:stretch>
        </p:blipFill>
        <p:spPr>
          <a:xfrm>
            <a:off x="6541021" y="3179778"/>
            <a:ext cx="803208" cy="1612374"/>
          </a:xfrm>
          <a:prstGeom prst="rect">
            <a:avLst/>
          </a:prstGeom>
        </p:spPr>
      </p:pic>
      <p:pic>
        <p:nvPicPr>
          <p:cNvPr id="20" name="Image 19"/>
          <p:cNvPicPr>
            <a:picLocks noChangeAspect="1"/>
          </p:cNvPicPr>
          <p:nvPr/>
        </p:nvPicPr>
        <p:blipFill>
          <a:blip r:embed="rId14"/>
          <a:stretch>
            <a:fillRect/>
          </a:stretch>
        </p:blipFill>
        <p:spPr>
          <a:xfrm>
            <a:off x="7195126" y="3837426"/>
            <a:ext cx="628681" cy="461070"/>
          </a:xfrm>
          <a:prstGeom prst="rect">
            <a:avLst/>
          </a:prstGeom>
        </p:spPr>
      </p:pic>
    </p:spTree>
    <p:extLst>
      <p:ext uri="{BB962C8B-B14F-4D97-AF65-F5344CB8AC3E}">
        <p14:creationId xmlns:p14="http://schemas.microsoft.com/office/powerpoint/2010/main" val="198645935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Effect transition="in" filter="fade">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5" name="Ellipse 4"/>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10" name="Rectangle 9"/>
          <p:cNvSpPr/>
          <p:nvPr/>
        </p:nvSpPr>
        <p:spPr>
          <a:xfrm>
            <a:off x="1776139" y="543248"/>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graphicFrame>
        <p:nvGraphicFramePr>
          <p:cNvPr id="11" name="Tableau 10"/>
          <p:cNvGraphicFramePr>
            <a:graphicFrameLocks noGrp="1"/>
          </p:cNvGraphicFramePr>
          <p:nvPr>
            <p:extLst>
              <p:ext uri="{D42A27DB-BD31-4B8C-83A1-F6EECF244321}">
                <p14:modId xmlns:p14="http://schemas.microsoft.com/office/powerpoint/2010/main" val="2383825992"/>
              </p:ext>
            </p:extLst>
          </p:nvPr>
        </p:nvGraphicFramePr>
        <p:xfrm>
          <a:off x="2057464" y="1447616"/>
          <a:ext cx="5728791" cy="3566160"/>
        </p:xfrm>
        <a:graphic>
          <a:graphicData uri="http://schemas.openxmlformats.org/drawingml/2006/table">
            <a:tbl>
              <a:tblPr firstRow="1" firstCol="1" bandRow="1">
                <a:tableStyleId>{5C22544A-7EE6-4342-B048-85BDC9FD1C3A}</a:tableStyleId>
              </a:tblPr>
              <a:tblGrid>
                <a:gridCol w="1344823">
                  <a:extLst>
                    <a:ext uri="{9D8B030D-6E8A-4147-A177-3AD203B41FA5}">
                      <a16:colId xmlns:a16="http://schemas.microsoft.com/office/drawing/2014/main" val="329789102"/>
                    </a:ext>
                  </a:extLst>
                </a:gridCol>
                <a:gridCol w="1562562">
                  <a:extLst>
                    <a:ext uri="{9D8B030D-6E8A-4147-A177-3AD203B41FA5}">
                      <a16:colId xmlns:a16="http://schemas.microsoft.com/office/drawing/2014/main" val="3983537732"/>
                    </a:ext>
                  </a:extLst>
                </a:gridCol>
                <a:gridCol w="826351">
                  <a:extLst>
                    <a:ext uri="{9D8B030D-6E8A-4147-A177-3AD203B41FA5}">
                      <a16:colId xmlns:a16="http://schemas.microsoft.com/office/drawing/2014/main" val="2039313100"/>
                    </a:ext>
                  </a:extLst>
                </a:gridCol>
                <a:gridCol w="901718">
                  <a:extLst>
                    <a:ext uri="{9D8B030D-6E8A-4147-A177-3AD203B41FA5}">
                      <a16:colId xmlns:a16="http://schemas.microsoft.com/office/drawing/2014/main" val="3563260964"/>
                    </a:ext>
                  </a:extLst>
                </a:gridCol>
                <a:gridCol w="1093337">
                  <a:extLst>
                    <a:ext uri="{9D8B030D-6E8A-4147-A177-3AD203B41FA5}">
                      <a16:colId xmlns:a16="http://schemas.microsoft.com/office/drawing/2014/main" val="1357774004"/>
                    </a:ext>
                  </a:extLst>
                </a:gridCol>
              </a:tblGrid>
              <a:tr h="543719">
                <a:tc>
                  <a:txBody>
                    <a:bodyPr/>
                    <a:lstStyle/>
                    <a:p>
                      <a:pPr>
                        <a:lnSpc>
                          <a:spcPct val="150000"/>
                        </a:lnSpc>
                        <a:spcAft>
                          <a:spcPts val="0"/>
                        </a:spcAft>
                      </a:pPr>
                      <a:r>
                        <a:rPr lang="fr-FR" sz="1200">
                          <a:effectLst/>
                          <a:latin typeface="Century Gothic" panose="020B0502020202020204" pitchFamily="34" charset="0"/>
                        </a:rPr>
                        <a:t>Désignations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Caractéristiques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a:effectLst/>
                          <a:latin typeface="Century Gothic" panose="020B0502020202020204" pitchFamily="34" charset="0"/>
                        </a:rPr>
                        <a:t>Quantité</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Prix unitaire en XOF</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 Prix total</a:t>
                      </a:r>
                    </a:p>
                    <a:p>
                      <a:pPr>
                        <a:lnSpc>
                          <a:spcPct val="150000"/>
                        </a:lnSpc>
                        <a:spcAft>
                          <a:spcPts val="0"/>
                        </a:spcAft>
                      </a:pPr>
                      <a:r>
                        <a:rPr lang="fr-FR" sz="1200">
                          <a:effectLst/>
                          <a:latin typeface="Century Gothic" panose="020B0502020202020204" pitchFamily="34" charset="0"/>
                        </a:rPr>
                        <a:t>En XOF</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201147474"/>
                  </a:ext>
                </a:extLst>
              </a:tr>
              <a:tr h="271859">
                <a:tc>
                  <a:txBody>
                    <a:bodyPr/>
                    <a:lstStyle/>
                    <a:p>
                      <a:pPr>
                        <a:lnSpc>
                          <a:spcPct val="150000"/>
                        </a:lnSpc>
                        <a:spcAft>
                          <a:spcPts val="0"/>
                        </a:spcAft>
                      </a:pPr>
                      <a:r>
                        <a:rPr lang="fr-FR" sz="1200">
                          <a:effectLst/>
                          <a:latin typeface="Century Gothic" panose="020B0502020202020204" pitchFamily="34" charset="0"/>
                        </a:rPr>
                        <a:t>Serveur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DELL Xeon Silver </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a:solidFill>
                            <a:schemeClr val="tx2"/>
                          </a:solidFill>
                          <a:effectLst/>
                          <a:latin typeface="Century Gothic" panose="020B0502020202020204" pitchFamily="34" charset="0"/>
                        </a:rPr>
                        <a:t>       01</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2.762.720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2.762.720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993343986"/>
                  </a:ext>
                </a:extLst>
              </a:tr>
              <a:tr h="543719">
                <a:tc>
                  <a:txBody>
                    <a:bodyPr/>
                    <a:lstStyle/>
                    <a:p>
                      <a:pPr>
                        <a:lnSpc>
                          <a:spcPct val="150000"/>
                        </a:lnSpc>
                        <a:spcAft>
                          <a:spcPts val="0"/>
                        </a:spcAft>
                      </a:pPr>
                      <a:r>
                        <a:rPr lang="fr-FR" sz="1200">
                          <a:effectLst/>
                          <a:latin typeface="Century Gothic" panose="020B0502020202020204" pitchFamily="34" charset="0"/>
                        </a:rPr>
                        <a:t>RAM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DDR4 PC4 2300 32GB</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dirty="0">
                          <a:solidFill>
                            <a:schemeClr val="tx2"/>
                          </a:solidFill>
                          <a:effectLst/>
                          <a:latin typeface="Century Gothic" panose="020B0502020202020204" pitchFamily="34" charset="0"/>
                        </a:rPr>
                        <a:t> </a:t>
                      </a:r>
                    </a:p>
                    <a:p>
                      <a:pPr algn="r">
                        <a:lnSpc>
                          <a:spcPct val="150000"/>
                        </a:lnSpc>
                        <a:spcAft>
                          <a:spcPts val="0"/>
                        </a:spcAft>
                      </a:pPr>
                      <a:r>
                        <a:rPr lang="fr-FR" sz="1200" dirty="0">
                          <a:solidFill>
                            <a:schemeClr val="tx2"/>
                          </a:solidFill>
                          <a:effectLst/>
                          <a:latin typeface="Century Gothic" panose="020B0502020202020204" pitchFamily="34" charset="0"/>
                        </a:rPr>
                        <a:t>10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 </a:t>
                      </a:r>
                    </a:p>
                    <a:p>
                      <a:pPr>
                        <a:lnSpc>
                          <a:spcPct val="150000"/>
                        </a:lnSpc>
                        <a:spcAft>
                          <a:spcPts val="0"/>
                        </a:spcAft>
                      </a:pPr>
                      <a:r>
                        <a:rPr lang="fr-FR" sz="1200" dirty="0">
                          <a:solidFill>
                            <a:schemeClr val="tx2"/>
                          </a:solidFill>
                          <a:effectLst/>
                          <a:latin typeface="Century Gothic" panose="020B0502020202020204" pitchFamily="34" charset="0"/>
                        </a:rPr>
                        <a:t>335.000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 </a:t>
                      </a:r>
                    </a:p>
                    <a:p>
                      <a:pPr>
                        <a:lnSpc>
                          <a:spcPct val="150000"/>
                        </a:lnSpc>
                        <a:spcAft>
                          <a:spcPts val="0"/>
                        </a:spcAft>
                      </a:pPr>
                      <a:r>
                        <a:rPr lang="fr-FR" sz="1200">
                          <a:solidFill>
                            <a:schemeClr val="tx2"/>
                          </a:solidFill>
                          <a:effectLst/>
                          <a:latin typeface="Century Gothic" panose="020B0502020202020204" pitchFamily="34" charset="0"/>
                        </a:rPr>
                        <a:t>3.350.000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445814493"/>
                  </a:ext>
                </a:extLst>
              </a:tr>
              <a:tr h="543719">
                <a:tc>
                  <a:txBody>
                    <a:bodyPr/>
                    <a:lstStyle/>
                    <a:p>
                      <a:pPr>
                        <a:lnSpc>
                          <a:spcPct val="150000"/>
                        </a:lnSpc>
                        <a:spcAft>
                          <a:spcPts val="0"/>
                        </a:spcAft>
                      </a:pPr>
                      <a:r>
                        <a:rPr lang="fr-FR" sz="1200">
                          <a:effectLst/>
                          <a:latin typeface="Century Gothic" panose="020B0502020202020204" pitchFamily="34" charset="0"/>
                        </a:rPr>
                        <a:t>Disk Dur</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SSD mu sata classic 2TB </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   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230.000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460.000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663961537"/>
                  </a:ext>
                </a:extLst>
              </a:tr>
              <a:tr h="543719">
                <a:tc>
                  <a:txBody>
                    <a:bodyPr/>
                    <a:lstStyle/>
                    <a:p>
                      <a:pPr>
                        <a:lnSpc>
                          <a:spcPct val="150000"/>
                        </a:lnSpc>
                        <a:spcAft>
                          <a:spcPts val="0"/>
                        </a:spcAft>
                      </a:pPr>
                      <a:r>
                        <a:rPr lang="fr-FR" sz="1200">
                          <a:effectLst/>
                          <a:latin typeface="Century Gothic" panose="020B0502020202020204" pitchFamily="34" charset="0"/>
                        </a:rPr>
                        <a:t>Routeur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CISCO small business RV340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324.500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649.000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736432058"/>
                  </a:ext>
                </a:extLst>
              </a:tr>
              <a:tr h="543719">
                <a:tc>
                  <a:txBody>
                    <a:bodyPr/>
                    <a:lstStyle/>
                    <a:p>
                      <a:pPr>
                        <a:lnSpc>
                          <a:spcPct val="150000"/>
                        </a:lnSpc>
                        <a:spcAft>
                          <a:spcPts val="0"/>
                        </a:spcAft>
                      </a:pPr>
                      <a:r>
                        <a:rPr lang="fr-FR" sz="1200">
                          <a:effectLst/>
                          <a:latin typeface="Century Gothic" panose="020B0502020202020204" pitchFamily="34" charset="0"/>
                        </a:rPr>
                        <a:t>Firewall</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FORTINET FORTIGATE 60E</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772.310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1.544.620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927487693"/>
                  </a:ext>
                </a:extLst>
              </a:tr>
              <a:tr h="271859">
                <a:tc>
                  <a:txBody>
                    <a:bodyPr/>
                    <a:lstStyle/>
                    <a:p>
                      <a:pPr>
                        <a:lnSpc>
                          <a:spcPct val="150000"/>
                        </a:lnSpc>
                        <a:spcAft>
                          <a:spcPts val="0"/>
                        </a:spcAft>
                      </a:pPr>
                      <a:r>
                        <a:rPr lang="fr-FR" sz="1200">
                          <a:effectLst/>
                          <a:latin typeface="Century Gothic" panose="020B0502020202020204" pitchFamily="34" charset="0"/>
                        </a:rPr>
                        <a:t>TOTAL</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gridSpan="3">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hMerge="1">
                  <a:txBody>
                    <a:bodyPr/>
                    <a:lstStyle/>
                    <a:p>
                      <a:endParaRPr lang="fr-FR"/>
                    </a:p>
                  </a:txBody>
                  <a:tcPr/>
                </a:tc>
                <a:tc hMerge="1">
                  <a:txBody>
                    <a:bodyPr/>
                    <a:lstStyle/>
                    <a:p>
                      <a:endParaRPr lang="fr-FR"/>
                    </a:p>
                  </a:txBody>
                  <a:tcPr/>
                </a:tc>
                <a:tc>
                  <a:txBody>
                    <a:bodyPr/>
                    <a:lstStyle/>
                    <a:p>
                      <a:pPr>
                        <a:lnSpc>
                          <a:spcPct val="150000"/>
                        </a:lnSpc>
                        <a:spcAft>
                          <a:spcPts val="0"/>
                        </a:spcAft>
                      </a:pPr>
                      <a:r>
                        <a:rPr lang="en-US" sz="1200" b="1" dirty="0">
                          <a:solidFill>
                            <a:schemeClr val="tx2"/>
                          </a:solidFill>
                          <a:effectLst/>
                          <a:latin typeface="Century Gothic" panose="020B0502020202020204" pitchFamily="34" charset="0"/>
                        </a:rPr>
                        <a:t>8.766.340</a:t>
                      </a:r>
                      <a:endParaRPr lang="fr-FR" sz="1200" b="1"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970910142"/>
                  </a:ext>
                </a:extLst>
              </a:tr>
            </a:tbl>
          </a:graphicData>
        </a:graphic>
      </p:graphicFrame>
      <p:sp>
        <p:nvSpPr>
          <p:cNvPr id="12" name="Rectangle 11"/>
          <p:cNvSpPr/>
          <p:nvPr/>
        </p:nvSpPr>
        <p:spPr>
          <a:xfrm>
            <a:off x="3450158" y="1152481"/>
            <a:ext cx="2650084" cy="307777"/>
          </a:xfrm>
          <a:prstGeom prst="rect">
            <a:avLst/>
          </a:prstGeom>
        </p:spPr>
        <p:txBody>
          <a:bodyPr wrap="none">
            <a:spAutoFit/>
          </a:bodyPr>
          <a:lstStyle/>
          <a:p>
            <a:pPr algn="ctr"/>
            <a:r>
              <a:rPr lang="fr-FR" sz="1400" b="1" dirty="0">
                <a:solidFill>
                  <a:schemeClr val="tx2"/>
                </a:solidFill>
                <a:latin typeface="Century Gothic" panose="020B0502020202020204" pitchFamily="34" charset="0"/>
              </a:rPr>
              <a:t>Evaluation financière (</a:t>
            </a:r>
            <a:r>
              <a:rPr lang="fr-FR" sz="1400" dirty="0">
                <a:solidFill>
                  <a:schemeClr val="tx2"/>
                </a:solidFill>
                <a:latin typeface="Century Gothic" panose="020B0502020202020204" pitchFamily="34" charset="0"/>
              </a:rPr>
              <a:t>FCFA</a:t>
            </a:r>
            <a:r>
              <a:rPr lang="fr-FR" sz="1400" b="1" dirty="0">
                <a:solidFill>
                  <a:schemeClr val="tx2"/>
                </a:solidFill>
                <a:latin typeface="Century Gothic" panose="020B0502020202020204" pitchFamily="34" charset="0"/>
              </a:rPr>
              <a:t>)</a:t>
            </a:r>
          </a:p>
        </p:txBody>
      </p:sp>
    </p:spTree>
    <p:extLst>
      <p:ext uri="{BB962C8B-B14F-4D97-AF65-F5344CB8AC3E}">
        <p14:creationId xmlns:p14="http://schemas.microsoft.com/office/powerpoint/2010/main" val="7762959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89949"/>
            <a:ext cx="4021468" cy="388375"/>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7" name="Rectangle 6"/>
          <p:cNvSpPr/>
          <p:nvPr/>
        </p:nvSpPr>
        <p:spPr>
          <a:xfrm>
            <a:off x="1667313" y="1239421"/>
            <a:ext cx="6483055" cy="2739211"/>
          </a:xfrm>
          <a:prstGeom prst="rect">
            <a:avLst/>
          </a:prstGeom>
        </p:spPr>
        <p:txBody>
          <a:bodyPr wrap="square">
            <a:spAutoFit/>
          </a:bodyPr>
          <a:lstStyle/>
          <a:p>
            <a:pPr algn="ctr"/>
            <a:r>
              <a:rPr lang="fr-FR" sz="1600" b="1" dirty="0" smtClean="0">
                <a:solidFill>
                  <a:schemeClr val="tx2"/>
                </a:solidFill>
                <a:latin typeface="Century Gothic" panose="020B0502020202020204" pitchFamily="34" charset="0"/>
              </a:rPr>
              <a:t>INCONVENIENT</a:t>
            </a:r>
          </a:p>
          <a:p>
            <a:endParaRPr lang="fr-FR" sz="1600" dirty="0" smtClean="0">
              <a:solidFill>
                <a:schemeClr val="tx2"/>
              </a:solidFill>
              <a:latin typeface="Century Gothic" panose="020B0502020202020204" pitchFamily="34" charset="0"/>
            </a:endParaRPr>
          </a:p>
          <a:p>
            <a:pPr marL="285750" indent="-285750">
              <a:buFont typeface="Wingdings" panose="05000000000000000000" pitchFamily="2" charset="2"/>
              <a:buChar char="§"/>
            </a:pPr>
            <a:endParaRPr lang="fr-FR" sz="1600" dirty="0" smtClean="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600" dirty="0" smtClean="0">
                <a:solidFill>
                  <a:srgbClr val="000000"/>
                </a:solidFill>
                <a:latin typeface="Century Gothic" panose="020B0502020202020204" pitchFamily="34" charset="0"/>
              </a:rPr>
              <a:t> </a:t>
            </a:r>
            <a:r>
              <a:rPr lang="fr-FR" sz="1600" dirty="0">
                <a:solidFill>
                  <a:srgbClr val="000000"/>
                </a:solidFill>
                <a:latin typeface="Century Gothic" panose="020B0502020202020204" pitchFamily="34" charset="0"/>
              </a:rPr>
              <a:t>C’est une solution temporaire </a:t>
            </a:r>
          </a:p>
          <a:p>
            <a:pPr marL="285750" indent="-285750">
              <a:buFont typeface="Wingdings" panose="05000000000000000000" pitchFamily="2" charset="2"/>
              <a:buChar char="§"/>
            </a:pPr>
            <a:endParaRPr lang="fr-FR" sz="1600" dirty="0">
              <a:solidFill>
                <a:schemeClr val="tx2"/>
              </a:solidFill>
              <a:latin typeface="Century Gothic" panose="020B0502020202020204" pitchFamily="34" charset="0"/>
            </a:endParaRPr>
          </a:p>
          <a:p>
            <a:pPr marL="285750" indent="-285750">
              <a:buFont typeface="Wingdings" panose="05000000000000000000" pitchFamily="2" charset="2"/>
              <a:buChar char="§"/>
            </a:pPr>
            <a:endParaRPr lang="fr-FR" sz="1600" dirty="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600" dirty="0">
                <a:solidFill>
                  <a:srgbClr val="000000"/>
                </a:solidFill>
                <a:latin typeface="Century Gothic" panose="020B0502020202020204" pitchFamily="34" charset="0"/>
              </a:rPr>
              <a:t>Des coûts supplémentaires pour l’entreprise car elle demande </a:t>
            </a:r>
            <a:r>
              <a:rPr lang="fr-FR" sz="1600" dirty="0" smtClean="0">
                <a:solidFill>
                  <a:srgbClr val="000000"/>
                </a:solidFill>
                <a:latin typeface="Century Gothic" panose="020B0502020202020204" pitchFamily="34" charset="0"/>
              </a:rPr>
              <a:t>l’acquisition </a:t>
            </a:r>
            <a:r>
              <a:rPr lang="fr-FR" sz="1600" dirty="0">
                <a:solidFill>
                  <a:srgbClr val="000000"/>
                </a:solidFill>
                <a:latin typeface="Century Gothic" panose="020B0502020202020204" pitchFamily="34" charset="0"/>
              </a:rPr>
              <a:t>de nouveaux équipements informatiques, </a:t>
            </a:r>
            <a:endParaRPr lang="fr-FR" sz="1600" dirty="0" smtClean="0">
              <a:solidFill>
                <a:srgbClr val="000000"/>
              </a:solidFill>
              <a:latin typeface="Century Gothic" panose="020B0502020202020204" pitchFamily="34" charset="0"/>
            </a:endParaRPr>
          </a:p>
          <a:p>
            <a:endParaRPr lang="fr-FR" sz="1400" dirty="0">
              <a:solidFill>
                <a:srgbClr val="000000"/>
              </a:solidFill>
              <a:latin typeface="Century Gothic" panose="020B0502020202020204" pitchFamily="34" charset="0"/>
            </a:endParaRPr>
          </a:p>
          <a:p>
            <a:r>
              <a:rPr lang="fr-FR" sz="1400" dirty="0">
                <a:solidFill>
                  <a:srgbClr val="000000"/>
                </a:solidFill>
                <a:latin typeface="Century Gothic" panose="020B0502020202020204" pitchFamily="34" charset="0"/>
              </a:rPr>
              <a:t>	</a:t>
            </a:r>
          </a:p>
        </p:txBody>
      </p:sp>
      <p:sp>
        <p:nvSpPr>
          <p:cNvPr id="8" name="Rectangle 7"/>
          <p:cNvSpPr/>
          <p:nvPr/>
        </p:nvSpPr>
        <p:spPr>
          <a:xfrm>
            <a:off x="1776139" y="623593"/>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spTree>
    <p:extLst>
      <p:ext uri="{BB962C8B-B14F-4D97-AF65-F5344CB8AC3E}">
        <p14:creationId xmlns:p14="http://schemas.microsoft.com/office/powerpoint/2010/main" val="194114166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5927" y="1377967"/>
            <a:ext cx="7564582" cy="2031325"/>
          </a:xfrm>
          <a:prstGeom prst="rect">
            <a:avLst/>
          </a:prstGeom>
        </p:spPr>
        <p:txBody>
          <a:bodyPr wrap="square">
            <a:spAutoFit/>
          </a:bodyPr>
          <a:lstStyle/>
          <a:p>
            <a:pPr algn="ctr"/>
            <a:r>
              <a:rPr lang="fr-FR" sz="1600" b="1" dirty="0" smtClean="0">
                <a:solidFill>
                  <a:schemeClr val="tx2"/>
                </a:solidFill>
                <a:latin typeface="Century Gothic" panose="020B0502020202020204" pitchFamily="34" charset="0"/>
              </a:rPr>
              <a:t>CHOIX DE SOLUTION </a:t>
            </a:r>
          </a:p>
          <a:p>
            <a:pPr algn="ctr"/>
            <a:endParaRPr lang="fr-FR" sz="1600" b="1" dirty="0">
              <a:solidFill>
                <a:schemeClr val="tx2"/>
              </a:solidFill>
              <a:latin typeface="Century Gothic" panose="020B0502020202020204" pitchFamily="34" charset="0"/>
            </a:endParaRPr>
          </a:p>
          <a:p>
            <a:pPr algn="ctr"/>
            <a:endParaRPr lang="fr-FR" sz="1600" b="1" dirty="0" smtClean="0">
              <a:solidFill>
                <a:schemeClr val="tx2"/>
              </a:solidFill>
              <a:latin typeface="Century Gothic" panose="020B0502020202020204" pitchFamily="34" charset="0"/>
            </a:endParaRPr>
          </a:p>
          <a:p>
            <a:pPr algn="ctr">
              <a:lnSpc>
                <a:spcPct val="150000"/>
              </a:lnSpc>
            </a:pPr>
            <a:r>
              <a:rPr lang="fr-FR" sz="1600" b="1" dirty="0" smtClean="0">
                <a:solidFill>
                  <a:schemeClr val="tx2"/>
                </a:solidFill>
                <a:latin typeface="Century Gothic" panose="020B0502020202020204" pitchFamily="34" charset="0"/>
              </a:rPr>
              <a:t>Le rapport performance/Prix nous a poussé à choisir la deuxième solution :                                      « Amélioration </a:t>
            </a:r>
            <a:r>
              <a:rPr lang="fr-FR" sz="1600" b="1" dirty="0">
                <a:solidFill>
                  <a:schemeClr val="tx2"/>
                </a:solidFill>
                <a:latin typeface="Century Gothic" panose="020B0502020202020204" pitchFamily="34" charset="0"/>
              </a:rPr>
              <a:t>de l’architecture </a:t>
            </a:r>
            <a:r>
              <a:rPr lang="fr-FR" sz="1600" b="1" dirty="0" smtClean="0">
                <a:solidFill>
                  <a:schemeClr val="tx2"/>
                </a:solidFill>
                <a:latin typeface="Century Gothic" panose="020B0502020202020204" pitchFamily="34" charset="0"/>
              </a:rPr>
              <a:t>actuelle » </a:t>
            </a:r>
            <a:endParaRPr lang="fr-FR" sz="1600" b="1" dirty="0">
              <a:solidFill>
                <a:schemeClr val="tx2"/>
              </a:solidFill>
              <a:latin typeface="Century Gothic" panose="020B0502020202020204" pitchFamily="34" charset="0"/>
            </a:endParaRPr>
          </a:p>
          <a:p>
            <a:endParaRPr lang="fr-FR" sz="1600" dirty="0">
              <a:solidFill>
                <a:schemeClr val="tx2"/>
              </a:solidFill>
              <a:latin typeface="Century Gothic" panose="020B0502020202020204" pitchFamily="34" charset="0"/>
            </a:endParaRPr>
          </a:p>
          <a:p>
            <a:r>
              <a:rPr lang="fr-FR" sz="1400" dirty="0">
                <a:solidFill>
                  <a:srgbClr val="000000"/>
                </a:solidFill>
                <a:latin typeface="Century Gothic" panose="020B0502020202020204" pitchFamily="34" charset="0"/>
              </a:rPr>
              <a:t>	</a:t>
            </a:r>
          </a:p>
        </p:txBody>
      </p:sp>
      <p:grpSp>
        <p:nvGrpSpPr>
          <p:cNvPr id="4" name="Groupe 3"/>
          <p:cNvGrpSpPr/>
          <p:nvPr>
            <p:custDataLst>
              <p:tags r:id="rId1"/>
            </p:custDataLst>
          </p:nvPr>
        </p:nvGrpSpPr>
        <p:grpSpPr>
          <a:xfrm>
            <a:off x="2713366" y="89949"/>
            <a:ext cx="4021468" cy="388375"/>
            <a:chOff x="1395738" y="570322"/>
            <a:chExt cx="4874620" cy="382772"/>
          </a:xfrm>
          <a:scene3d>
            <a:camera prst="orthographicFront">
              <a:rot lat="0" lon="0" rev="0"/>
            </a:camera>
            <a:lightRig rig="soft" dir="t">
              <a:rot lat="0" lon="0" rev="0"/>
            </a:lightRig>
          </a:scene3d>
        </p:grpSpPr>
        <p:sp>
          <p:nvSpPr>
            <p:cNvPr id="5" name="Ellipse 4"/>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Tree>
    <p:extLst>
      <p:ext uri="{BB962C8B-B14F-4D97-AF65-F5344CB8AC3E}">
        <p14:creationId xmlns:p14="http://schemas.microsoft.com/office/powerpoint/2010/main" val="28090038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564882" y="541361"/>
            <a:ext cx="3924053" cy="634756"/>
            <a:chOff x="1446659" y="559867"/>
            <a:chExt cx="4847141"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46659" y="661122"/>
              <a:ext cx="410316" cy="21346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67047" y="559867"/>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latin typeface="Century Gothic" panose="020B0502020202020204" pitchFamily="34" charset="0"/>
                </a:rPr>
                <a:t>Démonstration</a:t>
              </a:r>
            </a:p>
          </p:txBody>
        </p:sp>
      </p:grpSp>
      <p:sp>
        <p:nvSpPr>
          <p:cNvPr id="6" name="ZoneTexte 5"/>
          <p:cNvSpPr txBox="1"/>
          <p:nvPr/>
        </p:nvSpPr>
        <p:spPr>
          <a:xfrm>
            <a:off x="1592634" y="2357610"/>
            <a:ext cx="5657574" cy="523220"/>
          </a:xfrm>
          <a:prstGeom prst="rect">
            <a:avLst/>
          </a:prstGeom>
          <a:noFill/>
        </p:spPr>
        <p:txBody>
          <a:bodyPr wrap="none" rtlCol="0">
            <a:spAutoFit/>
          </a:bodyPr>
          <a:lstStyle/>
          <a:p>
            <a:pPr algn="ctr"/>
            <a:r>
              <a:rPr lang="fr-FR" sz="2800" b="1" dirty="0">
                <a:solidFill>
                  <a:srgbClr val="FF0000"/>
                </a:solidFill>
              </a:rPr>
              <a:t>mise en place d’un VPN SITE TO SITE </a:t>
            </a:r>
          </a:p>
        </p:txBody>
      </p:sp>
    </p:spTree>
    <p:extLst>
      <p:ext uri="{BB962C8B-B14F-4D97-AF65-F5344CB8AC3E}">
        <p14:creationId xmlns:p14="http://schemas.microsoft.com/office/powerpoint/2010/main" val="7952578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453819" y="244082"/>
            <a:ext cx="3799199" cy="469920"/>
            <a:chOff x="1446659" y="572234"/>
            <a:chExt cx="4857323"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46659" y="630139"/>
              <a:ext cx="410316" cy="292490"/>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77230" y="572234"/>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entury Gothic" panose="020B0502020202020204" pitchFamily="34" charset="0"/>
                </a:rPr>
                <a:t>Conclusion</a:t>
              </a:r>
            </a:p>
          </p:txBody>
        </p:sp>
      </p:grpSp>
    </p:spTree>
    <p:extLst>
      <p:ext uri="{BB962C8B-B14F-4D97-AF65-F5344CB8AC3E}">
        <p14:creationId xmlns:p14="http://schemas.microsoft.com/office/powerpoint/2010/main" val="39861500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82255" y="975476"/>
            <a:ext cx="6631709" cy="2339102"/>
          </a:xfrm>
          <a:prstGeom prst="rect">
            <a:avLst/>
          </a:prstGeom>
          <a:noFill/>
        </p:spPr>
        <p:txBody>
          <a:bodyPr wrap="square" rtlCol="0">
            <a:spAutoFit/>
          </a:bodyPr>
          <a:lstStyle/>
          <a:p>
            <a:pPr algn="ctr"/>
            <a:r>
              <a:rPr lang="en-US" sz="7300" b="1" dirty="0" smtClean="0">
                <a:solidFill>
                  <a:schemeClr val="accent5"/>
                </a:solidFill>
                <a:latin typeface="Montserrat" charset="0"/>
                <a:ea typeface="Montserrat" charset="0"/>
                <a:cs typeface="Montserrat" charset="0"/>
              </a:rPr>
              <a:t>MERCI ! </a:t>
            </a:r>
          </a:p>
          <a:p>
            <a:pPr algn="ctr"/>
            <a:r>
              <a:rPr lang="en-US" sz="7300" b="1" dirty="0" smtClean="0">
                <a:solidFill>
                  <a:schemeClr val="accent5"/>
                </a:solidFill>
                <a:latin typeface="Montserrat" charset="0"/>
                <a:ea typeface="Montserrat" charset="0"/>
                <a:cs typeface="Montserrat" charset="0"/>
              </a:rPr>
              <a:t>Thanks</a:t>
            </a:r>
            <a:r>
              <a:rPr lang="en-US" sz="7300" b="1" dirty="0">
                <a:solidFill>
                  <a:schemeClr val="accent5"/>
                </a:solidFill>
                <a:latin typeface="Montserrat" charset="0"/>
                <a:ea typeface="Montserrat" charset="0"/>
                <a:cs typeface="Montserrat" charset="0"/>
              </a:rPr>
              <a:t>!</a:t>
            </a:r>
          </a:p>
        </p:txBody>
      </p:sp>
    </p:spTree>
    <p:extLst>
      <p:ext uri="{BB962C8B-B14F-4D97-AF65-F5344CB8AC3E}">
        <p14:creationId xmlns:p14="http://schemas.microsoft.com/office/powerpoint/2010/main" val="153406611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Users\Hillanock\AppData\Local\Microsoft\Windows\INetCache\Content.Word\481448-560x480.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1745" y="378691"/>
            <a:ext cx="1625600" cy="1483363"/>
          </a:xfrm>
          <a:prstGeom prst="roundRect">
            <a:avLst>
              <a:gd name="adj" fmla="val 8594"/>
            </a:avLst>
          </a:prstGeom>
          <a:solidFill>
            <a:srgbClr val="FFFFFF">
              <a:shade val="85000"/>
            </a:srgbClr>
          </a:solidFill>
          <a:ln>
            <a:noFill/>
          </a:ln>
          <a:effectLst/>
        </p:spPr>
      </p:pic>
      <p:pic>
        <p:nvPicPr>
          <p:cNvPr id="4" name="Image 3"/>
          <p:cNvPicPr/>
          <p:nvPr/>
        </p:nvPicPr>
        <p:blipFill>
          <a:blip r:embed="rId4" cstate="email">
            <a:extLst>
              <a:ext uri="{28A0092B-C50C-407E-A947-70E740481C1C}">
                <a14:useLocalDpi xmlns:a14="http://schemas.microsoft.com/office/drawing/2010/main" val="0"/>
              </a:ext>
            </a:extLst>
          </a:blip>
          <a:stretch>
            <a:fillRect/>
          </a:stretch>
        </p:blipFill>
        <p:spPr>
          <a:xfrm>
            <a:off x="6319319" y="487219"/>
            <a:ext cx="2824681" cy="1266305"/>
          </a:xfrm>
          <a:prstGeom prst="rect">
            <a:avLst/>
          </a:prstGeom>
        </p:spPr>
      </p:pic>
      <p:sp>
        <p:nvSpPr>
          <p:cNvPr id="5" name="Rectangle avec coins rognés en diagonale 4"/>
          <p:cNvSpPr/>
          <p:nvPr/>
        </p:nvSpPr>
        <p:spPr>
          <a:xfrm>
            <a:off x="1967345" y="2228641"/>
            <a:ext cx="5012877" cy="1270284"/>
          </a:xfrm>
          <a:prstGeom prst="snip2DiagRect">
            <a:avLst>
              <a:gd name="adj1" fmla="val 4224"/>
              <a:gd name="adj2" fmla="val 16667"/>
            </a:avLst>
          </a:prstGeom>
          <a:blipFill dpi="0" rotWithShape="1">
            <a:blip r:embed="rId5">
              <a:extLst>
                <a:ext uri="{BEBA8EAE-BF5A-486C-A8C5-ECC9F3942E4B}">
                  <a14:imgProps xmlns:a14="http://schemas.microsoft.com/office/drawing/2010/main">
                    <a14:imgLayer r:embed="rId6">
                      <a14:imgEffect>
                        <a14:artisticPencilGrayscale/>
                      </a14:imgEffect>
                    </a14:imgLayer>
                  </a14:imgProps>
                </a:ext>
              </a:extLst>
            </a:blip>
            <a:srcRect/>
            <a:stretch>
              <a:fillRect/>
            </a:stretch>
          </a:blip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u="sng" dirty="0">
                <a:ln w="0">
                  <a:solidFill>
                    <a:schemeClr val="accent1">
                      <a:lumMod val="50000"/>
                    </a:schemeClr>
                  </a:solidFill>
                </a:ln>
                <a:solidFill>
                  <a:schemeClr val="accent1"/>
                </a:solidFill>
                <a:effectLst>
                  <a:outerShdw blurRad="38100" dist="19050" dir="2700000" algn="tl" rotWithShape="0">
                    <a:schemeClr val="dk1">
                      <a:alpha val="40000"/>
                    </a:schemeClr>
                  </a:outerShdw>
                </a:effectLst>
                <a:latin typeface="Century Gothic" panose="020B0502020202020204" pitchFamily="34" charset="0"/>
              </a:rPr>
              <a:t>THÈME DU PROJET</a:t>
            </a:r>
          </a:p>
          <a:p>
            <a:pPr algn="ctr"/>
            <a:r>
              <a:rPr lang="fr-FR" sz="2000" dirty="0">
                <a:ln w="0">
                  <a:solidFill>
                    <a:schemeClr val="accent1">
                      <a:lumMod val="50000"/>
                    </a:schemeClr>
                  </a:solidFill>
                </a:ln>
                <a:solidFill>
                  <a:schemeClr val="accent1"/>
                </a:solidFill>
                <a:effectLst>
                  <a:outerShdw blurRad="38100" dist="19050" dir="2700000" algn="tl" rotWithShape="0">
                    <a:schemeClr val="dk1">
                      <a:alpha val="40000"/>
                    </a:schemeClr>
                  </a:outerShdw>
                </a:effectLst>
                <a:latin typeface="Century Gothic" panose="020B0502020202020204" pitchFamily="34" charset="0"/>
              </a:rPr>
              <a:t>Optimisation de l’Architecture Cloud Computing de CERGI SA </a:t>
            </a:r>
          </a:p>
        </p:txBody>
      </p:sp>
      <p:sp>
        <p:nvSpPr>
          <p:cNvPr id="8" name="Zone de texte 2"/>
          <p:cNvSpPr txBox="1">
            <a:spLocks noChangeArrowheads="1"/>
          </p:cNvSpPr>
          <p:nvPr/>
        </p:nvSpPr>
        <p:spPr bwMode="auto">
          <a:xfrm>
            <a:off x="414173" y="4010025"/>
            <a:ext cx="2120798" cy="8883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spcAft>
                <a:spcPts val="0"/>
              </a:spcAft>
            </a:pPr>
            <a:r>
              <a:rPr lang="en-US" sz="1200" b="1" u="sng"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SUPERVISEUR </a:t>
            </a:r>
            <a:endParaRPr lang="fr-FR" sz="1200" b="1"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M.TETE K. Senan</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fr-FR"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Enseignant</a:t>
            </a:r>
            <a:r>
              <a:rPr lang="en-US"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 à IAI-TOGO</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solidFill>
                  <a:schemeClr val="tx2"/>
                </a:solidFill>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9" name="Zone de texte 2"/>
          <p:cNvSpPr txBox="1">
            <a:spLocks noChangeArrowheads="1"/>
          </p:cNvSpPr>
          <p:nvPr/>
        </p:nvSpPr>
        <p:spPr bwMode="auto">
          <a:xfrm>
            <a:off x="6319319" y="4010025"/>
            <a:ext cx="2476500" cy="11334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fr-FR" sz="1200" b="1" u="sng"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MAITRE DE STAGE</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b="0" i="0" spc="25"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rPr>
              <a:t>M. NONDOH-ADABI Essobyô</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b="0" i="0" spc="25"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rPr>
              <a:t>Chef Administrateur Systèmes Réseaux à CERGI SA  </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200" dirty="0">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200" dirty="0">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47457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722282" y="215903"/>
            <a:ext cx="2321786" cy="507831"/>
          </a:xfrm>
          <a:prstGeom prst="rect">
            <a:avLst/>
          </a:prstGeom>
          <a:noFill/>
        </p:spPr>
        <p:txBody>
          <a:bodyPr wrap="square" rtlCol="0">
            <a:spAutoFit/>
          </a:bodyPr>
          <a:lstStyle/>
          <a:p>
            <a:pPr algn="ctr"/>
            <a:r>
              <a:rPr lang="fr-FR" sz="2700" dirty="0">
                <a:solidFill>
                  <a:schemeClr val="accent1"/>
                </a:solidFill>
                <a:effectLst>
                  <a:outerShdw blurRad="38100" dist="38100" dir="2700000" algn="tl">
                    <a:srgbClr val="000000">
                      <a:alpha val="43137"/>
                    </a:srgbClr>
                  </a:outerShdw>
                </a:effectLst>
                <a:latin typeface="Century Gothic" panose="020B0502020202020204" pitchFamily="34" charset="0"/>
              </a:rPr>
              <a:t>PLAN</a:t>
            </a:r>
          </a:p>
        </p:txBody>
      </p:sp>
      <p:sp>
        <p:nvSpPr>
          <p:cNvPr id="4" name="Espace réservé du numéro de diapositive 3"/>
          <p:cNvSpPr>
            <a:spLocks noGrp="1"/>
          </p:cNvSpPr>
          <p:nvPr>
            <p:ph type="sldNum" sz="quarter" idx="12"/>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fr-FR" sz="1500" dirty="0">
                <a:solidFill>
                  <a:schemeClr val="bg1"/>
                </a:solidFill>
                <a:latin typeface="Nyala" panose="02000504070300020003" pitchFamily="2" charset="0"/>
              </a:rPr>
              <a:t>1</a:t>
            </a:r>
            <a:endParaRPr lang="fr-FR" dirty="0">
              <a:solidFill>
                <a:schemeClr val="bg1"/>
              </a:solidFill>
              <a:latin typeface="Nyala" panose="02000504070300020003" pitchFamily="2" charset="0"/>
            </a:endParaRPr>
          </a:p>
        </p:txBody>
      </p:sp>
      <p:sp>
        <p:nvSpPr>
          <p:cNvPr id="8" name="Ellipse 7"/>
          <p:cNvSpPr/>
          <p:nvPr>
            <p:custDataLst>
              <p:tags r:id="rId1"/>
            </p:custDataLst>
          </p:nvPr>
        </p:nvSpPr>
        <p:spPr>
          <a:xfrm>
            <a:off x="-1433513" y="1117904"/>
            <a:ext cx="3133725" cy="3142608"/>
          </a:xfrm>
          <a:prstGeom prst="ellipse">
            <a:avLst/>
          </a:prstGeom>
          <a:solidFill>
            <a:srgbClr val="30ACEC"/>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sp>
        <p:nvSpPr>
          <p:cNvPr id="7" name="Ellipse 6"/>
          <p:cNvSpPr/>
          <p:nvPr>
            <p:custDataLst>
              <p:tags r:id="rId2"/>
            </p:custDataLst>
          </p:nvPr>
        </p:nvSpPr>
        <p:spPr>
          <a:xfrm>
            <a:off x="-1181099" y="1362075"/>
            <a:ext cx="2609850" cy="2676526"/>
          </a:xfrm>
          <a:prstGeom prst="ellipse">
            <a:avLst/>
          </a:prstGeom>
          <a:solidFill>
            <a:srgbClr val="FF9700"/>
          </a:solidFill>
          <a:ln w="12700">
            <a:solidFill>
              <a:schemeClr val="accent1">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grpSp>
        <p:nvGrpSpPr>
          <p:cNvPr id="24" name="Groupe 23"/>
          <p:cNvGrpSpPr/>
          <p:nvPr>
            <p:custDataLst>
              <p:tags r:id="rId3"/>
            </p:custDataLst>
          </p:nvPr>
        </p:nvGrpSpPr>
        <p:grpSpPr>
          <a:xfrm>
            <a:off x="1895760" y="904763"/>
            <a:ext cx="3643413" cy="314818"/>
            <a:chOff x="1416106" y="751213"/>
            <a:chExt cx="4869718" cy="419758"/>
          </a:xfrm>
          <a:scene3d>
            <a:camera prst="orthographicFront">
              <a:rot lat="0" lon="0" rev="0"/>
            </a:camera>
            <a:lightRig rig="soft" dir="t">
              <a:rot lat="0" lon="0" rev="0"/>
            </a:lightRig>
          </a:scene3d>
        </p:grpSpPr>
        <p:sp>
          <p:nvSpPr>
            <p:cNvPr id="25" name="Ellipse 24"/>
            <p:cNvSpPr/>
            <p:nvPr>
              <p:custDataLst>
                <p:tags r:id="rId29"/>
              </p:custDataLst>
            </p:nvPr>
          </p:nvSpPr>
          <p:spPr>
            <a:xfrm>
              <a:off x="1416106" y="78819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26" name="Rectangle à coins arrondis 25"/>
            <p:cNvSpPr/>
            <p:nvPr>
              <p:custDataLst>
                <p:tags r:id="rId30"/>
              </p:custDataLst>
            </p:nvPr>
          </p:nvSpPr>
          <p:spPr>
            <a:xfrm>
              <a:off x="1859072" y="751213"/>
              <a:ext cx="4426752" cy="382773"/>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Introduction</a:t>
              </a:r>
            </a:p>
          </p:txBody>
        </p:sp>
      </p:grpSp>
      <p:sp>
        <p:nvSpPr>
          <p:cNvPr id="31" name="Ellipse 30"/>
          <p:cNvSpPr/>
          <p:nvPr>
            <p:custDataLst>
              <p:tags r:id="rId4"/>
            </p:custDataLst>
          </p:nvPr>
        </p:nvSpPr>
        <p:spPr>
          <a:xfrm>
            <a:off x="-925829" y="1674495"/>
            <a:ext cx="2049779" cy="2066926"/>
          </a:xfrm>
          <a:prstGeom prst="ellipse">
            <a:avLst/>
          </a:prstGeom>
          <a:solidFill>
            <a:srgbClr val="2EA7E5"/>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grpSp>
        <p:nvGrpSpPr>
          <p:cNvPr id="27" name="Groupe 26"/>
          <p:cNvGrpSpPr/>
          <p:nvPr>
            <p:custDataLst>
              <p:tags r:id="rId5"/>
            </p:custDataLst>
          </p:nvPr>
        </p:nvGrpSpPr>
        <p:grpSpPr>
          <a:xfrm>
            <a:off x="1962959" y="1348250"/>
            <a:ext cx="3600140" cy="301743"/>
            <a:chOff x="1222596" y="748327"/>
            <a:chExt cx="4811879" cy="402324"/>
          </a:xfrm>
          <a:scene3d>
            <a:camera prst="orthographicFront">
              <a:rot lat="0" lon="0" rev="0"/>
            </a:camera>
            <a:lightRig rig="soft" dir="t">
              <a:rot lat="0" lon="0" rev="0"/>
            </a:lightRig>
          </a:scene3d>
        </p:grpSpPr>
        <p:sp>
          <p:nvSpPr>
            <p:cNvPr id="28" name="Ellipse 27"/>
            <p:cNvSpPr/>
            <p:nvPr>
              <p:custDataLst>
                <p:tags r:id="rId27"/>
              </p:custDataLst>
            </p:nvPr>
          </p:nvSpPr>
          <p:spPr>
            <a:xfrm>
              <a:off x="1222596" y="76787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29" name="Rectangle à coins arrondis 28"/>
            <p:cNvSpPr/>
            <p:nvPr>
              <p:custDataLst>
                <p:tags r:id="rId28"/>
              </p:custDataLst>
            </p:nvPr>
          </p:nvSpPr>
          <p:spPr>
            <a:xfrm>
              <a:off x="1607722" y="748327"/>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Présentation</a:t>
              </a:r>
            </a:p>
          </p:txBody>
        </p:sp>
      </p:grpSp>
      <p:grpSp>
        <p:nvGrpSpPr>
          <p:cNvPr id="30" name="Groupe 29"/>
          <p:cNvGrpSpPr/>
          <p:nvPr>
            <p:custDataLst>
              <p:tags r:id="rId6"/>
            </p:custDataLst>
          </p:nvPr>
        </p:nvGrpSpPr>
        <p:grpSpPr>
          <a:xfrm>
            <a:off x="1944113" y="1785885"/>
            <a:ext cx="3637832" cy="292933"/>
            <a:chOff x="1446659" y="666280"/>
            <a:chExt cx="4862259" cy="390576"/>
          </a:xfrm>
          <a:scene3d>
            <a:camera prst="orthographicFront">
              <a:rot lat="0" lon="0" rev="0"/>
            </a:camera>
            <a:lightRig rig="soft" dir="t">
              <a:rot lat="0" lon="0" rev="0"/>
            </a:lightRig>
          </a:scene3d>
        </p:grpSpPr>
        <p:sp>
          <p:nvSpPr>
            <p:cNvPr id="32" name="Ellipse 31"/>
            <p:cNvSpPr/>
            <p:nvPr>
              <p:custDataLst>
                <p:tags r:id="rId25"/>
              </p:custDataLst>
            </p:nvPr>
          </p:nvSpPr>
          <p:spPr>
            <a:xfrm>
              <a:off x="1446659" y="666280"/>
              <a:ext cx="410316" cy="382771"/>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3" name="Rectangle à coins arrondis 32"/>
            <p:cNvSpPr/>
            <p:nvPr>
              <p:custDataLst>
                <p:tags r:id="rId26"/>
              </p:custDataLst>
            </p:nvPr>
          </p:nvSpPr>
          <p:spPr>
            <a:xfrm>
              <a:off x="1882165" y="674084"/>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Etude de l’existant</a:t>
              </a:r>
            </a:p>
          </p:txBody>
        </p:sp>
      </p:grpSp>
      <p:grpSp>
        <p:nvGrpSpPr>
          <p:cNvPr id="34" name="Groupe 33"/>
          <p:cNvGrpSpPr/>
          <p:nvPr>
            <p:custDataLst>
              <p:tags r:id="rId7"/>
            </p:custDataLst>
          </p:nvPr>
        </p:nvGrpSpPr>
        <p:grpSpPr>
          <a:xfrm>
            <a:off x="1950668" y="2217146"/>
            <a:ext cx="3657000" cy="295275"/>
            <a:chOff x="1487401" y="635030"/>
            <a:chExt cx="4887876" cy="393701"/>
          </a:xfrm>
          <a:scene3d>
            <a:camera prst="orthographicFront">
              <a:rot lat="0" lon="0" rev="0"/>
            </a:camera>
            <a:lightRig rig="soft" dir="t">
              <a:rot lat="0" lon="0" rev="0"/>
            </a:lightRig>
          </a:scene3d>
        </p:grpSpPr>
        <p:sp>
          <p:nvSpPr>
            <p:cNvPr id="35" name="Ellipse 34"/>
            <p:cNvSpPr/>
            <p:nvPr>
              <p:custDataLst>
                <p:tags r:id="rId23"/>
              </p:custDataLst>
            </p:nvPr>
          </p:nvSpPr>
          <p:spPr>
            <a:xfrm>
              <a:off x="1487401" y="64595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6" name="Rectangle à coins arrondis 35"/>
            <p:cNvSpPr/>
            <p:nvPr>
              <p:custDataLst>
                <p:tags r:id="rId24"/>
              </p:custDataLst>
            </p:nvPr>
          </p:nvSpPr>
          <p:spPr>
            <a:xfrm>
              <a:off x="1948525" y="635030"/>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Critique de l’existant </a:t>
              </a:r>
            </a:p>
          </p:txBody>
        </p:sp>
      </p:grpSp>
      <p:grpSp>
        <p:nvGrpSpPr>
          <p:cNvPr id="37" name="Groupe 36"/>
          <p:cNvGrpSpPr/>
          <p:nvPr>
            <p:custDataLst>
              <p:tags r:id="rId8"/>
            </p:custDataLst>
          </p:nvPr>
        </p:nvGrpSpPr>
        <p:grpSpPr>
          <a:xfrm>
            <a:off x="1966973" y="2646340"/>
            <a:ext cx="3640695" cy="292710"/>
            <a:chOff x="1477213" y="628290"/>
            <a:chExt cx="4866086" cy="390281"/>
          </a:xfrm>
          <a:scene3d>
            <a:camera prst="orthographicFront">
              <a:rot lat="0" lon="0" rev="0"/>
            </a:camera>
            <a:lightRig rig="soft" dir="t">
              <a:rot lat="0" lon="0" rev="0"/>
            </a:lightRig>
          </a:scene3d>
        </p:grpSpPr>
        <p:sp>
          <p:nvSpPr>
            <p:cNvPr id="38" name="Ellipse 37"/>
            <p:cNvSpPr/>
            <p:nvPr>
              <p:custDataLst>
                <p:tags r:id="rId21"/>
              </p:custDataLst>
            </p:nvPr>
          </p:nvSpPr>
          <p:spPr>
            <a:xfrm>
              <a:off x="1477213" y="6357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9" name="Rectangle à coins arrondis 38"/>
            <p:cNvSpPr/>
            <p:nvPr>
              <p:custDataLst>
                <p:tags r:id="rId22"/>
              </p:custDataLst>
            </p:nvPr>
          </p:nvSpPr>
          <p:spPr>
            <a:xfrm>
              <a:off x="1916548" y="628290"/>
              <a:ext cx="4426751"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Problématique</a:t>
              </a:r>
            </a:p>
          </p:txBody>
        </p:sp>
      </p:grpSp>
      <p:grpSp>
        <p:nvGrpSpPr>
          <p:cNvPr id="40" name="Groupe 39"/>
          <p:cNvGrpSpPr/>
          <p:nvPr>
            <p:custDataLst>
              <p:tags r:id="rId9"/>
            </p:custDataLst>
          </p:nvPr>
        </p:nvGrpSpPr>
        <p:grpSpPr>
          <a:xfrm>
            <a:off x="1966973" y="3068248"/>
            <a:ext cx="3733436" cy="337242"/>
            <a:chOff x="1202226" y="1103159"/>
            <a:chExt cx="4837068" cy="382772"/>
          </a:xfrm>
          <a:scene3d>
            <a:camera prst="orthographicFront">
              <a:rot lat="0" lon="0" rev="0"/>
            </a:camera>
            <a:lightRig rig="soft" dir="t">
              <a:rot lat="0" lon="0" rev="0"/>
            </a:lightRig>
          </a:scene3d>
        </p:grpSpPr>
        <p:sp>
          <p:nvSpPr>
            <p:cNvPr id="41" name="Ellipse 40"/>
            <p:cNvSpPr/>
            <p:nvPr>
              <p:custDataLst>
                <p:tags r:id="rId19"/>
              </p:custDataLst>
            </p:nvPr>
          </p:nvSpPr>
          <p:spPr>
            <a:xfrm>
              <a:off x="1202226" y="1122781"/>
              <a:ext cx="410316" cy="360399"/>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2" name="Rectangle à coins arrondis 41"/>
            <p:cNvSpPr/>
            <p:nvPr>
              <p:custDataLst>
                <p:tags r:id="rId20"/>
              </p:custDataLst>
            </p:nvPr>
          </p:nvSpPr>
          <p:spPr>
            <a:xfrm>
              <a:off x="1612542" y="1103159"/>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smtClean="0">
                  <a:latin typeface="Century Gothic" panose="020B0502020202020204" pitchFamily="34" charset="0"/>
                </a:rPr>
                <a:t>Résultats attendus  </a:t>
              </a:r>
              <a:endParaRPr lang="fr-FR" sz="1500" dirty="0">
                <a:latin typeface="Century Gothic" panose="020B0502020202020204" pitchFamily="34" charset="0"/>
              </a:endParaRPr>
            </a:p>
          </p:txBody>
        </p:sp>
      </p:grpSp>
      <p:grpSp>
        <p:nvGrpSpPr>
          <p:cNvPr id="43" name="Groupe 42"/>
          <p:cNvGrpSpPr/>
          <p:nvPr>
            <p:custDataLst>
              <p:tags r:id="rId10"/>
            </p:custDataLst>
          </p:nvPr>
        </p:nvGrpSpPr>
        <p:grpSpPr>
          <a:xfrm>
            <a:off x="1960588" y="3502631"/>
            <a:ext cx="3647082" cy="298932"/>
            <a:chOff x="1395738" y="554519"/>
            <a:chExt cx="4874620" cy="398575"/>
          </a:xfrm>
          <a:scene3d>
            <a:camera prst="orthographicFront">
              <a:rot lat="0" lon="0" rev="0"/>
            </a:camera>
            <a:lightRig rig="soft" dir="t">
              <a:rot lat="0" lon="0" rev="0"/>
            </a:lightRig>
          </a:scene3d>
        </p:grpSpPr>
        <p:sp>
          <p:nvSpPr>
            <p:cNvPr id="44" name="Ellipse 43"/>
            <p:cNvSpPr/>
            <p:nvPr>
              <p:custDataLst>
                <p:tags r:id="rId17"/>
              </p:custDataLst>
            </p:nvPr>
          </p:nvSpPr>
          <p:spPr>
            <a:xfrm>
              <a:off x="1395738" y="55451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5" name="Rectangle à coins arrondis 44"/>
            <p:cNvSpPr/>
            <p:nvPr>
              <p:custDataLst>
                <p:tags r:id="rId18"/>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smtClean="0">
                  <a:latin typeface="Century Gothic" panose="020B0502020202020204" pitchFamily="34" charset="0"/>
                </a:rPr>
                <a:t>Approche de solutions</a:t>
              </a:r>
              <a:endParaRPr lang="fr-FR" sz="1500" dirty="0">
                <a:latin typeface="Century Gothic" panose="020B0502020202020204" pitchFamily="34" charset="0"/>
              </a:endParaRPr>
            </a:p>
          </p:txBody>
        </p:sp>
      </p:grpSp>
      <p:grpSp>
        <p:nvGrpSpPr>
          <p:cNvPr id="46" name="Groupe 45"/>
          <p:cNvGrpSpPr/>
          <p:nvPr>
            <p:custDataLst>
              <p:tags r:id="rId11"/>
            </p:custDataLst>
          </p:nvPr>
        </p:nvGrpSpPr>
        <p:grpSpPr>
          <a:xfrm>
            <a:off x="1959438" y="3926656"/>
            <a:ext cx="3626520" cy="305928"/>
            <a:chOff x="1446659" y="559867"/>
            <a:chExt cx="4847140" cy="407904"/>
          </a:xfrm>
          <a:scene3d>
            <a:camera prst="orthographicFront">
              <a:rot lat="0" lon="0" rev="0"/>
            </a:camera>
            <a:lightRig rig="soft" dir="t">
              <a:rot lat="0" lon="0" rev="0"/>
            </a:lightRig>
          </a:scene3d>
        </p:grpSpPr>
        <p:sp>
          <p:nvSpPr>
            <p:cNvPr id="47" name="Ellipse 46"/>
            <p:cNvSpPr/>
            <p:nvPr>
              <p:custDataLst>
                <p:tags r:id="rId15"/>
              </p:custDataLst>
            </p:nvPr>
          </p:nvSpPr>
          <p:spPr>
            <a:xfrm>
              <a:off x="1446659" y="5849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8" name="Rectangle à coins arrondis 47"/>
            <p:cNvSpPr/>
            <p:nvPr>
              <p:custDataLst>
                <p:tags r:id="rId16"/>
              </p:custDataLst>
            </p:nvPr>
          </p:nvSpPr>
          <p:spPr>
            <a:xfrm>
              <a:off x="1867047" y="559867"/>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Démonstration</a:t>
              </a:r>
            </a:p>
          </p:txBody>
        </p:sp>
      </p:grpSp>
      <p:grpSp>
        <p:nvGrpSpPr>
          <p:cNvPr id="49" name="Groupe 48"/>
          <p:cNvGrpSpPr/>
          <p:nvPr>
            <p:custDataLst>
              <p:tags r:id="rId12"/>
            </p:custDataLst>
          </p:nvPr>
        </p:nvGrpSpPr>
        <p:grpSpPr>
          <a:xfrm>
            <a:off x="1973528" y="4364252"/>
            <a:ext cx="3634139" cy="296653"/>
            <a:chOff x="1446659" y="572234"/>
            <a:chExt cx="4857323" cy="395537"/>
          </a:xfrm>
          <a:scene3d>
            <a:camera prst="orthographicFront">
              <a:rot lat="0" lon="0" rev="0"/>
            </a:camera>
            <a:lightRig rig="soft" dir="t">
              <a:rot lat="0" lon="0" rev="0"/>
            </a:lightRig>
          </a:scene3d>
        </p:grpSpPr>
        <p:sp>
          <p:nvSpPr>
            <p:cNvPr id="50" name="Ellipse 49"/>
            <p:cNvSpPr/>
            <p:nvPr>
              <p:custDataLst>
                <p:tags r:id="rId13"/>
              </p:custDataLst>
            </p:nvPr>
          </p:nvSpPr>
          <p:spPr>
            <a:xfrm>
              <a:off x="1446659" y="5849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1" name="Rectangle à coins arrondis 50"/>
            <p:cNvSpPr/>
            <p:nvPr>
              <p:custDataLst>
                <p:tags r:id="rId14"/>
              </p:custDataLst>
            </p:nvPr>
          </p:nvSpPr>
          <p:spPr>
            <a:xfrm>
              <a:off x="1877230" y="572234"/>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Conclusion</a:t>
              </a:r>
            </a:p>
          </p:txBody>
        </p:sp>
      </p:grpSp>
    </p:spTree>
    <p:extLst>
      <p:ext uri="{BB962C8B-B14F-4D97-AF65-F5344CB8AC3E}">
        <p14:creationId xmlns:p14="http://schemas.microsoft.com/office/powerpoint/2010/main" val="596035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0"/>
                                        <p:tgtEl>
                                          <p:spTgt spid="43"/>
                                        </p:tgtEl>
                                      </p:cBhvr>
                                    </p:animEffect>
                                    <p:anim calcmode="lin" valueType="num">
                                      <p:cBhvr>
                                        <p:cTn id="50" dur="1000" fill="hold"/>
                                        <p:tgtEl>
                                          <p:spTgt spid="43"/>
                                        </p:tgtEl>
                                        <p:attrNameLst>
                                          <p:attrName>ppt_x</p:attrName>
                                        </p:attrNameLst>
                                      </p:cBhvr>
                                      <p:tavLst>
                                        <p:tav tm="0">
                                          <p:val>
                                            <p:strVal val="#ppt_x"/>
                                          </p:val>
                                        </p:tav>
                                        <p:tav tm="100000">
                                          <p:val>
                                            <p:strVal val="#ppt_x"/>
                                          </p:val>
                                        </p:tav>
                                      </p:tavLst>
                                    </p:anim>
                                    <p:anim calcmode="lin" valueType="num">
                                      <p:cBhvr>
                                        <p:cTn id="5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1000"/>
                                        <p:tgtEl>
                                          <p:spTgt spid="49"/>
                                        </p:tgtEl>
                                      </p:cBhvr>
                                    </p:animEffect>
                                    <p:anim calcmode="lin" valueType="num">
                                      <p:cBhvr>
                                        <p:cTn id="64" dur="1000" fill="hold"/>
                                        <p:tgtEl>
                                          <p:spTgt spid="49"/>
                                        </p:tgtEl>
                                        <p:attrNameLst>
                                          <p:attrName>ppt_x</p:attrName>
                                        </p:attrNameLst>
                                      </p:cBhvr>
                                      <p:tavLst>
                                        <p:tav tm="0">
                                          <p:val>
                                            <p:strVal val="#ppt_x"/>
                                          </p:val>
                                        </p:tav>
                                        <p:tav tm="100000">
                                          <p:val>
                                            <p:strVal val="#ppt_x"/>
                                          </p:val>
                                        </p:tav>
                                      </p:tavLst>
                                    </p:anim>
                                    <p:anim calcmode="lin" valueType="num">
                                      <p:cBhvr>
                                        <p:cTn id="6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dirty="0">
                <a:solidFill>
                  <a:schemeClr val="bg1"/>
                </a:solidFill>
                <a:latin typeface="Nyala" panose="02000504070300020003" pitchFamily="2" charset="0"/>
              </a:rPr>
              <a:t>2</a:t>
            </a:r>
          </a:p>
        </p:txBody>
      </p:sp>
      <p:grpSp>
        <p:nvGrpSpPr>
          <p:cNvPr id="4" name="Groupe 3"/>
          <p:cNvGrpSpPr/>
          <p:nvPr>
            <p:custDataLst>
              <p:tags r:id="rId1"/>
            </p:custDataLst>
          </p:nvPr>
        </p:nvGrpSpPr>
        <p:grpSpPr>
          <a:xfrm>
            <a:off x="2366817" y="184326"/>
            <a:ext cx="3719947" cy="443748"/>
            <a:chOff x="1416106" y="751213"/>
            <a:chExt cx="4972012" cy="591664"/>
          </a:xfrm>
          <a:scene3d>
            <a:camera prst="orthographicFront">
              <a:rot lat="0" lon="0" rev="0"/>
            </a:camera>
            <a:lightRig rig="soft" dir="t">
              <a:rot lat="0" lon="0" rev="0"/>
            </a:lightRig>
          </a:scene3d>
        </p:grpSpPr>
        <p:sp>
          <p:nvSpPr>
            <p:cNvPr id="5" name="Ellipse 4"/>
            <p:cNvSpPr/>
            <p:nvPr>
              <p:custDataLst>
                <p:tags r:id="rId2"/>
              </p:custDataLst>
            </p:nvPr>
          </p:nvSpPr>
          <p:spPr>
            <a:xfrm>
              <a:off x="1416106" y="862325"/>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59072" y="751213"/>
              <a:ext cx="4529046" cy="591664"/>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latin typeface="Century Gothic" panose="020B0502020202020204" pitchFamily="34" charset="0"/>
                </a:rPr>
                <a:t>Introduction</a:t>
              </a:r>
            </a:p>
          </p:txBody>
        </p:sp>
      </p:grpSp>
      <p:sp>
        <p:nvSpPr>
          <p:cNvPr id="7" name="ZoneTexte 6"/>
          <p:cNvSpPr txBox="1"/>
          <p:nvPr/>
        </p:nvSpPr>
        <p:spPr>
          <a:xfrm>
            <a:off x="605642" y="1163781"/>
            <a:ext cx="8098971" cy="2246769"/>
          </a:xfrm>
          <a:prstGeom prst="rect">
            <a:avLst/>
          </a:prstGeom>
          <a:noFill/>
        </p:spPr>
        <p:txBody>
          <a:bodyPr wrap="square" rtlCol="0">
            <a:spAutoFit/>
          </a:bodyPr>
          <a:lstStyle/>
          <a:p>
            <a:pPr marL="285750" indent="-285750">
              <a:buFont typeface="Wingdings" panose="05000000000000000000" pitchFamily="2" charset="2"/>
              <a:buChar char="v"/>
            </a:pPr>
            <a:r>
              <a:rPr lang="fr-FR" sz="1800" dirty="0">
                <a:solidFill>
                  <a:schemeClr val="accent1"/>
                </a:solidFill>
                <a:latin typeface="Century Gothic" panose="020B0502020202020204" pitchFamily="34" charset="0"/>
              </a:rPr>
              <a:t>Un Datacenter un ensemble ressources informatique servant de système d’information pour une firme une université ou tout simplement une entreprise</a:t>
            </a:r>
          </a:p>
          <a:p>
            <a:pPr marL="285750" indent="-285750">
              <a:buFont typeface="Wingdings" panose="05000000000000000000" pitchFamily="2" charset="2"/>
              <a:buChar char="v"/>
            </a:pPr>
            <a:endParaRPr lang="fr-FR" sz="1600" dirty="0">
              <a:solidFill>
                <a:schemeClr val="accent1"/>
              </a:solidFill>
              <a:latin typeface="Century Gothic" panose="020B0502020202020204" pitchFamily="34" charset="0"/>
            </a:endParaRPr>
          </a:p>
          <a:p>
            <a:endParaRPr lang="fr-FR" sz="1600" dirty="0">
              <a:solidFill>
                <a:schemeClr val="accent1"/>
              </a:solidFill>
              <a:latin typeface="Century Gothic" panose="020B0502020202020204" pitchFamily="34" charset="0"/>
            </a:endParaRPr>
          </a:p>
          <a:p>
            <a:pPr marL="285750" indent="-285750">
              <a:buFont typeface="Wingdings" panose="05000000000000000000" pitchFamily="2" charset="2"/>
              <a:buChar char="v"/>
            </a:pPr>
            <a:r>
              <a:rPr lang="fr-FR" sz="1800" dirty="0">
                <a:solidFill>
                  <a:schemeClr val="accent1"/>
                </a:solidFill>
                <a:latin typeface="Century Gothic" panose="020B0502020202020204" pitchFamily="34" charset="0"/>
              </a:rPr>
              <a:t>le terme Cloud computing est apparu fessant référence à plutôt un ensemble de ressources informatiques repartis sur éventuellement plusieurs zones   et qui dessert  une ou une multitude d’entreprise.</a:t>
            </a:r>
          </a:p>
        </p:txBody>
      </p:sp>
    </p:spTree>
    <p:extLst>
      <p:ext uri="{BB962C8B-B14F-4D97-AF65-F5344CB8AC3E}">
        <p14:creationId xmlns:p14="http://schemas.microsoft.com/office/powerpoint/2010/main" val="265429209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111005" y="381599"/>
            <a:ext cx="3984995" cy="393464"/>
            <a:chOff x="1222596" y="748327"/>
            <a:chExt cx="6141048" cy="524619"/>
          </a:xfrm>
          <a:scene3d>
            <a:camera prst="orthographicFront">
              <a:rot lat="0" lon="0" rev="0"/>
            </a:camera>
            <a:lightRig rig="soft" dir="t">
              <a:rot lat="0" lon="0" rev="0"/>
            </a:lightRig>
          </a:scene3d>
        </p:grpSpPr>
        <p:sp>
          <p:nvSpPr>
            <p:cNvPr id="4" name="Ellipse 3"/>
            <p:cNvSpPr/>
            <p:nvPr>
              <p:custDataLst>
                <p:tags r:id="rId2"/>
              </p:custDataLst>
            </p:nvPr>
          </p:nvSpPr>
          <p:spPr>
            <a:xfrm>
              <a:off x="1222596" y="825939"/>
              <a:ext cx="410317"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607722" y="748327"/>
              <a:ext cx="5755922" cy="524619"/>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latin typeface="Century Gothic" panose="020B0502020202020204" pitchFamily="34" charset="0"/>
                </a:rPr>
                <a:t>Présentation</a:t>
              </a:r>
            </a:p>
          </p:txBody>
        </p:sp>
      </p:grpSp>
      <p:pic>
        <p:nvPicPr>
          <p:cNvPr id="8" name="Imag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64382" y="3724765"/>
            <a:ext cx="591878" cy="591878"/>
          </a:xfrm>
          <a:prstGeom prst="rect">
            <a:avLst/>
          </a:prstGeom>
        </p:spPr>
      </p:pic>
      <p:pic>
        <p:nvPicPr>
          <p:cNvPr id="9" name="Imag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986868" y="3715119"/>
            <a:ext cx="591878" cy="591878"/>
          </a:xfrm>
          <a:prstGeom prst="rect">
            <a:avLst/>
          </a:prstGeom>
        </p:spPr>
      </p:pic>
      <p:pic>
        <p:nvPicPr>
          <p:cNvPr id="10" name="Image 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346607" y="3715119"/>
            <a:ext cx="591878" cy="591878"/>
          </a:xfrm>
          <a:prstGeom prst="rect">
            <a:avLst/>
          </a:prstGeom>
        </p:spPr>
      </p:pic>
      <p:pic>
        <p:nvPicPr>
          <p:cNvPr id="11" name="Image 1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81723" y="3743901"/>
            <a:ext cx="591878" cy="591878"/>
          </a:xfrm>
          <a:prstGeom prst="rect">
            <a:avLst/>
          </a:prstGeom>
        </p:spPr>
      </p:pic>
      <p:pic>
        <p:nvPicPr>
          <p:cNvPr id="12" name="Image 11"/>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845394" y="3743901"/>
            <a:ext cx="591878" cy="591878"/>
          </a:xfrm>
          <a:prstGeom prst="rect">
            <a:avLst/>
          </a:prstGeom>
        </p:spPr>
      </p:pic>
      <p:sp>
        <p:nvSpPr>
          <p:cNvPr id="14" name="Freeform 65"/>
          <p:cNvSpPr>
            <a:spLocks noChangeArrowheads="1"/>
          </p:cNvSpPr>
          <p:nvPr/>
        </p:nvSpPr>
        <p:spPr bwMode="auto">
          <a:xfrm>
            <a:off x="5001848" y="2507387"/>
            <a:ext cx="1197708" cy="41300"/>
          </a:xfrm>
          <a:custGeom>
            <a:avLst/>
            <a:gdLst>
              <a:gd name="T0" fmla="*/ 2428 w 2429"/>
              <a:gd name="T1" fmla="*/ 82 h 83"/>
              <a:gd name="T2" fmla="*/ 0 w 2429"/>
              <a:gd name="T3" fmla="*/ 82 h 83"/>
              <a:gd name="T4" fmla="*/ 0 w 2429"/>
              <a:gd name="T5" fmla="*/ 0 h 83"/>
              <a:gd name="T6" fmla="*/ 2428 w 2429"/>
              <a:gd name="T7" fmla="*/ 0 h 83"/>
              <a:gd name="T8" fmla="*/ 2428 w 2429"/>
              <a:gd name="T9" fmla="*/ 82 h 83"/>
            </a:gdLst>
            <a:ahLst/>
            <a:cxnLst>
              <a:cxn ang="0">
                <a:pos x="T0" y="T1"/>
              </a:cxn>
              <a:cxn ang="0">
                <a:pos x="T2" y="T3"/>
              </a:cxn>
              <a:cxn ang="0">
                <a:pos x="T4" y="T5"/>
              </a:cxn>
              <a:cxn ang="0">
                <a:pos x="T6" y="T7"/>
              </a:cxn>
              <a:cxn ang="0">
                <a:pos x="T8" y="T9"/>
              </a:cxn>
            </a:cxnLst>
            <a:rect l="0" t="0" r="r" b="b"/>
            <a:pathLst>
              <a:path w="2429" h="83">
                <a:moveTo>
                  <a:pt x="2428" y="82"/>
                </a:moveTo>
                <a:lnTo>
                  <a:pt x="0" y="82"/>
                </a:lnTo>
                <a:lnTo>
                  <a:pt x="0" y="0"/>
                </a:lnTo>
                <a:lnTo>
                  <a:pt x="2428" y="0"/>
                </a:lnTo>
                <a:lnTo>
                  <a:pt x="2428" y="82"/>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 name="Freeform 66"/>
          <p:cNvSpPr>
            <a:spLocks noChangeArrowheads="1"/>
          </p:cNvSpPr>
          <p:nvPr/>
        </p:nvSpPr>
        <p:spPr bwMode="auto">
          <a:xfrm>
            <a:off x="5567010" y="2324797"/>
            <a:ext cx="67384" cy="354314"/>
          </a:xfrm>
          <a:custGeom>
            <a:avLst/>
            <a:gdLst>
              <a:gd name="T0" fmla="*/ 134 w 135"/>
              <a:gd name="T1" fmla="*/ 718 h 719"/>
              <a:gd name="T2" fmla="*/ 0 w 135"/>
              <a:gd name="T3" fmla="*/ 718 h 719"/>
              <a:gd name="T4" fmla="*/ 0 w 135"/>
              <a:gd name="T5" fmla="*/ 0 h 719"/>
              <a:gd name="T6" fmla="*/ 134 w 135"/>
              <a:gd name="T7" fmla="*/ 0 h 719"/>
              <a:gd name="T8" fmla="*/ 134 w 135"/>
              <a:gd name="T9" fmla="*/ 718 h 719"/>
            </a:gdLst>
            <a:ahLst/>
            <a:cxnLst>
              <a:cxn ang="0">
                <a:pos x="T0" y="T1"/>
              </a:cxn>
              <a:cxn ang="0">
                <a:pos x="T2" y="T3"/>
              </a:cxn>
              <a:cxn ang="0">
                <a:pos x="T4" y="T5"/>
              </a:cxn>
              <a:cxn ang="0">
                <a:pos x="T6" y="T7"/>
              </a:cxn>
              <a:cxn ang="0">
                <a:pos x="T8" y="T9"/>
              </a:cxn>
            </a:cxnLst>
            <a:rect l="0" t="0" r="r" b="b"/>
            <a:pathLst>
              <a:path w="135" h="719">
                <a:moveTo>
                  <a:pt x="134" y="718"/>
                </a:moveTo>
                <a:lnTo>
                  <a:pt x="0" y="718"/>
                </a:lnTo>
                <a:lnTo>
                  <a:pt x="0" y="0"/>
                </a:lnTo>
                <a:lnTo>
                  <a:pt x="134" y="0"/>
                </a:lnTo>
                <a:lnTo>
                  <a:pt x="134" y="718"/>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 name="Freeform 73"/>
          <p:cNvSpPr>
            <a:spLocks noChangeArrowheads="1"/>
          </p:cNvSpPr>
          <p:nvPr/>
        </p:nvSpPr>
        <p:spPr bwMode="auto">
          <a:xfrm>
            <a:off x="5514841" y="2596510"/>
            <a:ext cx="167374" cy="167375"/>
          </a:xfrm>
          <a:custGeom>
            <a:avLst/>
            <a:gdLst>
              <a:gd name="T0" fmla="*/ 339 w 340"/>
              <a:gd name="T1" fmla="*/ 169 h 341"/>
              <a:gd name="T2" fmla="*/ 339 w 340"/>
              <a:gd name="T3" fmla="*/ 169 h 341"/>
              <a:gd name="T4" fmla="*/ 169 w 340"/>
              <a:gd name="T5" fmla="*/ 340 h 341"/>
              <a:gd name="T6" fmla="*/ 169 w 340"/>
              <a:gd name="T7" fmla="*/ 340 h 341"/>
              <a:gd name="T8" fmla="*/ 0 w 340"/>
              <a:gd name="T9" fmla="*/ 169 h 341"/>
              <a:gd name="T10" fmla="*/ 0 w 340"/>
              <a:gd name="T11" fmla="*/ 169 h 341"/>
              <a:gd name="T12" fmla="*/ 169 w 340"/>
              <a:gd name="T13" fmla="*/ 0 h 341"/>
              <a:gd name="T14" fmla="*/ 169 w 340"/>
              <a:gd name="T15" fmla="*/ 0 h 341"/>
              <a:gd name="T16" fmla="*/ 339 w 340"/>
              <a:gd name="T17" fmla="*/ 16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341">
                <a:moveTo>
                  <a:pt x="339" y="169"/>
                </a:moveTo>
                <a:lnTo>
                  <a:pt x="339" y="169"/>
                </a:lnTo>
                <a:cubicBezTo>
                  <a:pt x="339" y="263"/>
                  <a:pt x="263" y="340"/>
                  <a:pt x="169" y="340"/>
                </a:cubicBezTo>
                <a:lnTo>
                  <a:pt x="169" y="340"/>
                </a:lnTo>
                <a:cubicBezTo>
                  <a:pt x="76" y="340"/>
                  <a:pt x="0" y="263"/>
                  <a:pt x="0" y="169"/>
                </a:cubicBezTo>
                <a:lnTo>
                  <a:pt x="0" y="169"/>
                </a:lnTo>
                <a:cubicBezTo>
                  <a:pt x="0" y="76"/>
                  <a:pt x="76" y="0"/>
                  <a:pt x="169" y="0"/>
                </a:cubicBezTo>
                <a:lnTo>
                  <a:pt x="169" y="0"/>
                </a:lnTo>
                <a:cubicBezTo>
                  <a:pt x="263" y="0"/>
                  <a:pt x="339" y="76"/>
                  <a:pt x="339" y="169"/>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 name="Freeform 74"/>
          <p:cNvSpPr>
            <a:spLocks noChangeArrowheads="1"/>
          </p:cNvSpPr>
          <p:nvPr/>
        </p:nvSpPr>
        <p:spPr bwMode="auto">
          <a:xfrm>
            <a:off x="4986633" y="2368271"/>
            <a:ext cx="49995" cy="260843"/>
          </a:xfrm>
          <a:custGeom>
            <a:avLst/>
            <a:gdLst>
              <a:gd name="T0" fmla="*/ 99 w 100"/>
              <a:gd name="T1" fmla="*/ 527 h 528"/>
              <a:gd name="T2" fmla="*/ 0 w 100"/>
              <a:gd name="T3" fmla="*/ 527 h 528"/>
              <a:gd name="T4" fmla="*/ 0 w 100"/>
              <a:gd name="T5" fmla="*/ 0 h 528"/>
              <a:gd name="T6" fmla="*/ 99 w 100"/>
              <a:gd name="T7" fmla="*/ 0 h 528"/>
              <a:gd name="T8" fmla="*/ 99 w 100"/>
              <a:gd name="T9" fmla="*/ 527 h 528"/>
            </a:gdLst>
            <a:ahLst/>
            <a:cxnLst>
              <a:cxn ang="0">
                <a:pos x="T0" y="T1"/>
              </a:cxn>
              <a:cxn ang="0">
                <a:pos x="T2" y="T3"/>
              </a:cxn>
              <a:cxn ang="0">
                <a:pos x="T4" y="T5"/>
              </a:cxn>
              <a:cxn ang="0">
                <a:pos x="T6" y="T7"/>
              </a:cxn>
              <a:cxn ang="0">
                <a:pos x="T8" y="T9"/>
              </a:cxn>
            </a:cxnLst>
            <a:rect l="0" t="0" r="r" b="b"/>
            <a:pathLst>
              <a:path w="100" h="528">
                <a:moveTo>
                  <a:pt x="99" y="527"/>
                </a:moveTo>
                <a:lnTo>
                  <a:pt x="0" y="527"/>
                </a:lnTo>
                <a:lnTo>
                  <a:pt x="0" y="0"/>
                </a:lnTo>
                <a:lnTo>
                  <a:pt x="99" y="0"/>
                </a:lnTo>
                <a:lnTo>
                  <a:pt x="99" y="527"/>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 name="Freeform 75"/>
          <p:cNvSpPr>
            <a:spLocks noChangeArrowheads="1"/>
          </p:cNvSpPr>
          <p:nvPr/>
        </p:nvSpPr>
        <p:spPr bwMode="auto">
          <a:xfrm>
            <a:off x="4949680" y="2583468"/>
            <a:ext cx="123899" cy="121727"/>
          </a:xfrm>
          <a:custGeom>
            <a:avLst/>
            <a:gdLst>
              <a:gd name="T0" fmla="*/ 249 w 250"/>
              <a:gd name="T1" fmla="*/ 124 h 249"/>
              <a:gd name="T2" fmla="*/ 249 w 250"/>
              <a:gd name="T3" fmla="*/ 124 h 249"/>
              <a:gd name="T4" fmla="*/ 125 w 250"/>
              <a:gd name="T5" fmla="*/ 248 h 249"/>
              <a:gd name="T6" fmla="*/ 125 w 250"/>
              <a:gd name="T7" fmla="*/ 248 h 249"/>
              <a:gd name="T8" fmla="*/ 0 w 250"/>
              <a:gd name="T9" fmla="*/ 124 h 249"/>
              <a:gd name="T10" fmla="*/ 0 w 250"/>
              <a:gd name="T11" fmla="*/ 124 h 249"/>
              <a:gd name="T12" fmla="*/ 125 w 250"/>
              <a:gd name="T13" fmla="*/ 0 h 249"/>
              <a:gd name="T14" fmla="*/ 125 w 250"/>
              <a:gd name="T15" fmla="*/ 0 h 249"/>
              <a:gd name="T16" fmla="*/ 249 w 250"/>
              <a:gd name="T17" fmla="*/ 12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49">
                <a:moveTo>
                  <a:pt x="249" y="124"/>
                </a:moveTo>
                <a:lnTo>
                  <a:pt x="249" y="124"/>
                </a:lnTo>
                <a:cubicBezTo>
                  <a:pt x="249" y="192"/>
                  <a:pt x="194" y="248"/>
                  <a:pt x="125" y="248"/>
                </a:cubicBezTo>
                <a:lnTo>
                  <a:pt x="125" y="248"/>
                </a:lnTo>
                <a:cubicBezTo>
                  <a:pt x="56" y="248"/>
                  <a:pt x="0" y="192"/>
                  <a:pt x="0" y="124"/>
                </a:cubicBezTo>
                <a:lnTo>
                  <a:pt x="0" y="124"/>
                </a:lnTo>
                <a:cubicBezTo>
                  <a:pt x="0" y="55"/>
                  <a:pt x="56" y="0"/>
                  <a:pt x="125" y="0"/>
                </a:cubicBezTo>
                <a:lnTo>
                  <a:pt x="125" y="0"/>
                </a:lnTo>
                <a:cubicBezTo>
                  <a:pt x="194" y="0"/>
                  <a:pt x="249" y="55"/>
                  <a:pt x="249" y="124"/>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 name="Freeform 82"/>
          <p:cNvSpPr>
            <a:spLocks noChangeArrowheads="1"/>
          </p:cNvSpPr>
          <p:nvPr/>
        </p:nvSpPr>
        <p:spPr bwMode="auto">
          <a:xfrm>
            <a:off x="6175646" y="2368271"/>
            <a:ext cx="49994" cy="265191"/>
          </a:xfrm>
          <a:custGeom>
            <a:avLst/>
            <a:gdLst>
              <a:gd name="T0" fmla="*/ 100 w 101"/>
              <a:gd name="T1" fmla="*/ 538 h 539"/>
              <a:gd name="T2" fmla="*/ 0 w 101"/>
              <a:gd name="T3" fmla="*/ 538 h 539"/>
              <a:gd name="T4" fmla="*/ 0 w 101"/>
              <a:gd name="T5" fmla="*/ 0 h 539"/>
              <a:gd name="T6" fmla="*/ 100 w 101"/>
              <a:gd name="T7" fmla="*/ 0 h 539"/>
              <a:gd name="T8" fmla="*/ 100 w 101"/>
              <a:gd name="T9" fmla="*/ 538 h 539"/>
            </a:gdLst>
            <a:ahLst/>
            <a:cxnLst>
              <a:cxn ang="0">
                <a:pos x="T0" y="T1"/>
              </a:cxn>
              <a:cxn ang="0">
                <a:pos x="T2" y="T3"/>
              </a:cxn>
              <a:cxn ang="0">
                <a:pos x="T4" y="T5"/>
              </a:cxn>
              <a:cxn ang="0">
                <a:pos x="T6" y="T7"/>
              </a:cxn>
              <a:cxn ang="0">
                <a:pos x="T8" y="T9"/>
              </a:cxn>
            </a:cxnLst>
            <a:rect l="0" t="0" r="r" b="b"/>
            <a:pathLst>
              <a:path w="101" h="539">
                <a:moveTo>
                  <a:pt x="100" y="538"/>
                </a:moveTo>
                <a:lnTo>
                  <a:pt x="0" y="538"/>
                </a:lnTo>
                <a:lnTo>
                  <a:pt x="0" y="0"/>
                </a:lnTo>
                <a:lnTo>
                  <a:pt x="100" y="0"/>
                </a:lnTo>
                <a:lnTo>
                  <a:pt x="100" y="538"/>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 name="Freeform 83"/>
          <p:cNvSpPr>
            <a:spLocks noChangeArrowheads="1"/>
          </p:cNvSpPr>
          <p:nvPr/>
        </p:nvSpPr>
        <p:spPr bwMode="auto">
          <a:xfrm>
            <a:off x="6138693" y="2581293"/>
            <a:ext cx="126074" cy="126074"/>
          </a:xfrm>
          <a:custGeom>
            <a:avLst/>
            <a:gdLst>
              <a:gd name="T0" fmla="*/ 253 w 254"/>
              <a:gd name="T1" fmla="*/ 127 h 254"/>
              <a:gd name="T2" fmla="*/ 253 w 254"/>
              <a:gd name="T3" fmla="*/ 127 h 254"/>
              <a:gd name="T4" fmla="*/ 127 w 254"/>
              <a:gd name="T5" fmla="*/ 253 h 254"/>
              <a:gd name="T6" fmla="*/ 127 w 254"/>
              <a:gd name="T7" fmla="*/ 253 h 254"/>
              <a:gd name="T8" fmla="*/ 0 w 254"/>
              <a:gd name="T9" fmla="*/ 127 h 254"/>
              <a:gd name="T10" fmla="*/ 0 w 254"/>
              <a:gd name="T11" fmla="*/ 127 h 254"/>
              <a:gd name="T12" fmla="*/ 127 w 254"/>
              <a:gd name="T13" fmla="*/ 0 h 254"/>
              <a:gd name="T14" fmla="*/ 127 w 254"/>
              <a:gd name="T15" fmla="*/ 0 h 254"/>
              <a:gd name="T16" fmla="*/ 253 w 254"/>
              <a:gd name="T17" fmla="*/ 12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254">
                <a:moveTo>
                  <a:pt x="253" y="127"/>
                </a:moveTo>
                <a:lnTo>
                  <a:pt x="253" y="127"/>
                </a:lnTo>
                <a:cubicBezTo>
                  <a:pt x="253" y="196"/>
                  <a:pt x="197" y="253"/>
                  <a:pt x="127" y="253"/>
                </a:cubicBezTo>
                <a:lnTo>
                  <a:pt x="127" y="253"/>
                </a:lnTo>
                <a:cubicBezTo>
                  <a:pt x="56" y="253"/>
                  <a:pt x="0" y="196"/>
                  <a:pt x="0" y="127"/>
                </a:cubicBezTo>
                <a:lnTo>
                  <a:pt x="0" y="127"/>
                </a:lnTo>
                <a:cubicBezTo>
                  <a:pt x="0" y="56"/>
                  <a:pt x="56" y="0"/>
                  <a:pt x="127" y="0"/>
                </a:cubicBezTo>
                <a:lnTo>
                  <a:pt x="127" y="0"/>
                </a:lnTo>
                <a:cubicBezTo>
                  <a:pt x="197" y="0"/>
                  <a:pt x="253" y="56"/>
                  <a:pt x="253" y="127"/>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cxnSp>
        <p:nvCxnSpPr>
          <p:cNvPr id="21" name="Straight Connector 146"/>
          <p:cNvCxnSpPr/>
          <p:nvPr/>
        </p:nvCxnSpPr>
        <p:spPr>
          <a:xfrm flipV="1">
            <a:off x="4223657" y="3489186"/>
            <a:ext cx="2952206" cy="2952"/>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148"/>
          <p:cNvCxnSpPr/>
          <p:nvPr/>
        </p:nvCxnSpPr>
        <p:spPr>
          <a:xfrm flipV="1">
            <a:off x="5599615" y="3123426"/>
            <a:ext cx="0" cy="36576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150"/>
          <p:cNvCxnSpPr/>
          <p:nvPr/>
        </p:nvCxnSpPr>
        <p:spPr>
          <a:xfrm>
            <a:off x="5001848" y="3077706"/>
            <a:ext cx="122379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52"/>
          <p:cNvCxnSpPr/>
          <p:nvPr/>
        </p:nvCxnSpPr>
        <p:spPr>
          <a:xfrm flipV="1">
            <a:off x="6223280" y="2763886"/>
            <a:ext cx="0" cy="31382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54"/>
          <p:cNvCxnSpPr/>
          <p:nvPr/>
        </p:nvCxnSpPr>
        <p:spPr>
          <a:xfrm flipV="1">
            <a:off x="5001848" y="2763885"/>
            <a:ext cx="0" cy="313821"/>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57"/>
          <p:cNvCxnSpPr/>
          <p:nvPr/>
        </p:nvCxnSpPr>
        <p:spPr>
          <a:xfrm flipV="1">
            <a:off x="5599615" y="2830818"/>
            <a:ext cx="0" cy="246888"/>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159"/>
          <p:cNvCxnSpPr/>
          <p:nvPr/>
        </p:nvCxnSpPr>
        <p:spPr>
          <a:xfrm>
            <a:off x="4223657" y="3492137"/>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159"/>
          <p:cNvCxnSpPr/>
          <p:nvPr/>
        </p:nvCxnSpPr>
        <p:spPr>
          <a:xfrm>
            <a:off x="4949680"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159"/>
          <p:cNvCxnSpPr/>
          <p:nvPr/>
        </p:nvCxnSpPr>
        <p:spPr>
          <a:xfrm>
            <a:off x="5634394"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159"/>
          <p:cNvCxnSpPr/>
          <p:nvPr/>
        </p:nvCxnSpPr>
        <p:spPr>
          <a:xfrm>
            <a:off x="6264767"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159"/>
          <p:cNvCxnSpPr/>
          <p:nvPr/>
        </p:nvCxnSpPr>
        <p:spPr>
          <a:xfrm>
            <a:off x="7171509" y="3509554"/>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Freeform 64"/>
          <p:cNvSpPr>
            <a:spLocks noChangeArrowheads="1"/>
          </p:cNvSpPr>
          <p:nvPr/>
        </p:nvSpPr>
        <p:spPr bwMode="auto">
          <a:xfrm>
            <a:off x="4352465" y="1143794"/>
            <a:ext cx="2324752" cy="1169452"/>
          </a:xfrm>
          <a:custGeom>
            <a:avLst/>
            <a:gdLst>
              <a:gd name="T0" fmla="*/ 4191 w 4677"/>
              <a:gd name="T1" fmla="*/ 1395 h 2720"/>
              <a:gd name="T2" fmla="*/ 4191 w 4677"/>
              <a:gd name="T3" fmla="*/ 1395 h 2720"/>
              <a:gd name="T4" fmla="*/ 4220 w 4677"/>
              <a:gd name="T5" fmla="*/ 1188 h 2720"/>
              <a:gd name="T6" fmla="*/ 4220 w 4677"/>
              <a:gd name="T7" fmla="*/ 1188 h 2720"/>
              <a:gd name="T8" fmla="*/ 3565 w 4677"/>
              <a:gd name="T9" fmla="*/ 486 h 2720"/>
              <a:gd name="T10" fmla="*/ 3565 w 4677"/>
              <a:gd name="T11" fmla="*/ 486 h 2720"/>
              <a:gd name="T12" fmla="*/ 3277 w 4677"/>
              <a:gd name="T13" fmla="*/ 557 h 2720"/>
              <a:gd name="T14" fmla="*/ 3277 w 4677"/>
              <a:gd name="T15" fmla="*/ 557 h 2720"/>
              <a:gd name="T16" fmla="*/ 2469 w 4677"/>
              <a:gd name="T17" fmla="*/ 0 h 2720"/>
              <a:gd name="T18" fmla="*/ 2469 w 4677"/>
              <a:gd name="T19" fmla="*/ 0 h 2720"/>
              <a:gd name="T20" fmla="*/ 1638 w 4677"/>
              <a:gd name="T21" fmla="*/ 620 h 2720"/>
              <a:gd name="T22" fmla="*/ 1638 w 4677"/>
              <a:gd name="T23" fmla="*/ 620 h 2720"/>
              <a:gd name="T24" fmla="*/ 1258 w 4677"/>
              <a:gd name="T25" fmla="*/ 499 h 2720"/>
              <a:gd name="T26" fmla="*/ 1258 w 4677"/>
              <a:gd name="T27" fmla="*/ 499 h 2720"/>
              <a:gd name="T28" fmla="*/ 569 w 4677"/>
              <a:gd name="T29" fmla="*/ 1238 h 2720"/>
              <a:gd name="T30" fmla="*/ 569 w 4677"/>
              <a:gd name="T31" fmla="*/ 1238 h 2720"/>
              <a:gd name="T32" fmla="*/ 580 w 4677"/>
              <a:gd name="T33" fmla="*/ 1378 h 2720"/>
              <a:gd name="T34" fmla="*/ 580 w 4677"/>
              <a:gd name="T35" fmla="*/ 1378 h 2720"/>
              <a:gd name="T36" fmla="*/ 0 w 4677"/>
              <a:gd name="T37" fmla="*/ 2048 h 2720"/>
              <a:gd name="T38" fmla="*/ 0 w 4677"/>
              <a:gd name="T39" fmla="*/ 2048 h 2720"/>
              <a:gd name="T40" fmla="*/ 629 w 4677"/>
              <a:gd name="T41" fmla="*/ 2719 h 2720"/>
              <a:gd name="T42" fmla="*/ 4049 w 4677"/>
              <a:gd name="T43" fmla="*/ 2719 h 2720"/>
              <a:gd name="T44" fmla="*/ 4049 w 4677"/>
              <a:gd name="T45" fmla="*/ 2719 h 2720"/>
              <a:gd name="T46" fmla="*/ 4676 w 4677"/>
              <a:gd name="T47" fmla="*/ 2048 h 2720"/>
              <a:gd name="T48" fmla="*/ 4676 w 4677"/>
              <a:gd name="T49" fmla="*/ 2048 h 2720"/>
              <a:gd name="T50" fmla="*/ 4191 w 4677"/>
              <a:gd name="T51" fmla="*/ 1395 h 2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77" h="2720">
                <a:moveTo>
                  <a:pt x="4191" y="1395"/>
                </a:moveTo>
                <a:lnTo>
                  <a:pt x="4191" y="1395"/>
                </a:lnTo>
                <a:cubicBezTo>
                  <a:pt x="4210" y="1329"/>
                  <a:pt x="4220" y="1259"/>
                  <a:pt x="4220" y="1188"/>
                </a:cubicBezTo>
                <a:lnTo>
                  <a:pt x="4220" y="1188"/>
                </a:lnTo>
                <a:cubicBezTo>
                  <a:pt x="4220" y="800"/>
                  <a:pt x="3927" y="486"/>
                  <a:pt x="3565" y="486"/>
                </a:cubicBezTo>
                <a:lnTo>
                  <a:pt x="3565" y="486"/>
                </a:lnTo>
                <a:cubicBezTo>
                  <a:pt x="3462" y="486"/>
                  <a:pt x="3364" y="512"/>
                  <a:pt x="3277" y="557"/>
                </a:cubicBezTo>
                <a:lnTo>
                  <a:pt x="3277" y="557"/>
                </a:lnTo>
                <a:cubicBezTo>
                  <a:pt x="3139" y="229"/>
                  <a:pt x="2828" y="0"/>
                  <a:pt x="2469" y="0"/>
                </a:cubicBezTo>
                <a:lnTo>
                  <a:pt x="2469" y="0"/>
                </a:lnTo>
                <a:cubicBezTo>
                  <a:pt x="2087" y="0"/>
                  <a:pt x="1762" y="259"/>
                  <a:pt x="1638" y="620"/>
                </a:cubicBezTo>
                <a:lnTo>
                  <a:pt x="1638" y="620"/>
                </a:lnTo>
                <a:cubicBezTo>
                  <a:pt x="1528" y="544"/>
                  <a:pt x="1398" y="499"/>
                  <a:pt x="1258" y="499"/>
                </a:cubicBezTo>
                <a:lnTo>
                  <a:pt x="1258" y="499"/>
                </a:lnTo>
                <a:cubicBezTo>
                  <a:pt x="877" y="499"/>
                  <a:pt x="569" y="831"/>
                  <a:pt x="569" y="1238"/>
                </a:cubicBezTo>
                <a:lnTo>
                  <a:pt x="569" y="1238"/>
                </a:lnTo>
                <a:cubicBezTo>
                  <a:pt x="569" y="1286"/>
                  <a:pt x="572" y="1334"/>
                  <a:pt x="580" y="1378"/>
                </a:cubicBezTo>
                <a:lnTo>
                  <a:pt x="580" y="1378"/>
                </a:lnTo>
                <a:cubicBezTo>
                  <a:pt x="256" y="1405"/>
                  <a:pt x="0" y="1694"/>
                  <a:pt x="0" y="2048"/>
                </a:cubicBezTo>
                <a:lnTo>
                  <a:pt x="0" y="2048"/>
                </a:lnTo>
                <a:cubicBezTo>
                  <a:pt x="0" y="2418"/>
                  <a:pt x="282" y="2719"/>
                  <a:pt x="629" y="2719"/>
                </a:cubicBezTo>
                <a:lnTo>
                  <a:pt x="4049" y="2719"/>
                </a:lnTo>
                <a:lnTo>
                  <a:pt x="4049" y="2719"/>
                </a:lnTo>
                <a:cubicBezTo>
                  <a:pt x="4396" y="2719"/>
                  <a:pt x="4676" y="2418"/>
                  <a:pt x="4676" y="2048"/>
                </a:cubicBezTo>
                <a:lnTo>
                  <a:pt x="4676" y="2048"/>
                </a:lnTo>
                <a:cubicBezTo>
                  <a:pt x="4676" y="1729"/>
                  <a:pt x="4470" y="1462"/>
                  <a:pt x="4191" y="1395"/>
                </a:cubicBezTo>
              </a:path>
            </a:pathLst>
          </a:custGeom>
          <a:solidFill>
            <a:schemeClr val="accent1"/>
          </a:solidFill>
          <a:ln>
            <a:noFill/>
          </a:ln>
          <a:effectLst/>
        </p:spPr>
        <p:txBody>
          <a:bodyPr wrap="none" anchor="ctr"/>
          <a:lstStyle/>
          <a:p>
            <a:endParaRPr lang="en-US" sz="1012"/>
          </a:p>
        </p:txBody>
      </p:sp>
      <p:pic>
        <p:nvPicPr>
          <p:cNvPr id="43" name="Image 4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249784" y="1152867"/>
            <a:ext cx="652838" cy="652838"/>
          </a:xfrm>
          <a:prstGeom prst="rect">
            <a:avLst/>
          </a:prstGeom>
        </p:spPr>
      </p:pic>
      <p:sp>
        <p:nvSpPr>
          <p:cNvPr id="44" name="ZoneTexte 43"/>
          <p:cNvSpPr txBox="1"/>
          <p:nvPr/>
        </p:nvSpPr>
        <p:spPr>
          <a:xfrm>
            <a:off x="4874313" y="1836459"/>
            <a:ext cx="1478862" cy="276999"/>
          </a:xfrm>
          <a:prstGeom prst="rect">
            <a:avLst/>
          </a:prstGeom>
          <a:noFill/>
        </p:spPr>
        <p:txBody>
          <a:bodyPr wrap="square" rtlCol="0">
            <a:spAutoFit/>
          </a:bodyPr>
          <a:lstStyle/>
          <a:p>
            <a:r>
              <a:rPr lang="fr-FR" sz="1200" dirty="0"/>
              <a:t>CERGI COMPLIANCE </a:t>
            </a:r>
          </a:p>
        </p:txBody>
      </p:sp>
      <p:pic>
        <p:nvPicPr>
          <p:cNvPr id="2" name="Image 1">
            <a:extLst>
              <a:ext uri="{FF2B5EF4-FFF2-40B4-BE49-F238E27FC236}">
                <a16:creationId xmlns:a16="http://schemas.microsoft.com/office/drawing/2014/main" id="{1BF4F3FA-ED60-4683-AEEA-0B2601C2774F}"/>
              </a:ext>
            </a:extLst>
          </p:cNvPr>
          <p:cNvPicPr>
            <a:picLocks noChangeAspect="1"/>
          </p:cNvPicPr>
          <p:nvPr/>
        </p:nvPicPr>
        <p:blipFill>
          <a:blip r:embed="rId8"/>
          <a:stretch>
            <a:fillRect/>
          </a:stretch>
        </p:blipFill>
        <p:spPr>
          <a:xfrm>
            <a:off x="918582" y="1214020"/>
            <a:ext cx="6684001" cy="3776272"/>
          </a:xfrm>
          <a:prstGeom prst="rect">
            <a:avLst/>
          </a:prstGeom>
        </p:spPr>
      </p:pic>
      <p:pic>
        <p:nvPicPr>
          <p:cNvPr id="6" name="Image 5">
            <a:extLst>
              <a:ext uri="{FF2B5EF4-FFF2-40B4-BE49-F238E27FC236}">
                <a16:creationId xmlns:a16="http://schemas.microsoft.com/office/drawing/2014/main" id="{A8A0C7A6-9846-4532-9C6A-CC46B176E0E5}"/>
              </a:ext>
            </a:extLst>
          </p:cNvPr>
          <p:cNvPicPr>
            <a:picLocks noChangeAspect="1"/>
          </p:cNvPicPr>
          <p:nvPr/>
        </p:nvPicPr>
        <p:blipFill>
          <a:blip r:embed="rId9"/>
          <a:stretch>
            <a:fillRect/>
          </a:stretch>
        </p:blipFill>
        <p:spPr>
          <a:xfrm>
            <a:off x="1051647" y="1489234"/>
            <a:ext cx="7054197" cy="3268383"/>
          </a:xfrm>
          <a:prstGeom prst="rect">
            <a:avLst/>
          </a:prstGeom>
        </p:spPr>
      </p:pic>
      <p:sp>
        <p:nvSpPr>
          <p:cNvPr id="36"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3</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392638614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ppt_x"/>
                                          </p:val>
                                        </p:tav>
                                        <p:tav tm="100000">
                                          <p:val>
                                            <p:strVal val="#ppt_x"/>
                                          </p:val>
                                        </p:tav>
                                      </p:tavLst>
                                    </p:anim>
                                    <p:anim calcmode="lin" valueType="num">
                                      <p:cBhvr additive="base">
                                        <p:cTn id="81" dur="500" fill="hold"/>
                                        <p:tgtEl>
                                          <p:spTgt spid="2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500" fill="hold"/>
                                        <p:tgtEl>
                                          <p:spTgt spid="24"/>
                                        </p:tgtEl>
                                        <p:attrNameLst>
                                          <p:attrName>ppt_x</p:attrName>
                                        </p:attrNameLst>
                                      </p:cBhvr>
                                      <p:tavLst>
                                        <p:tav tm="0">
                                          <p:val>
                                            <p:strVal val="#ppt_x"/>
                                          </p:val>
                                        </p:tav>
                                        <p:tav tm="100000">
                                          <p:val>
                                            <p:strVal val="#ppt_x"/>
                                          </p:val>
                                        </p:tav>
                                      </p:tavLst>
                                    </p:anim>
                                    <p:anim calcmode="lin" valueType="num">
                                      <p:cBhvr additive="base">
                                        <p:cTn id="85" dur="500" fill="hold"/>
                                        <p:tgtEl>
                                          <p:spTgt spid="24"/>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fill="hold"/>
                                        <p:tgtEl>
                                          <p:spTgt spid="25"/>
                                        </p:tgtEl>
                                        <p:attrNameLst>
                                          <p:attrName>ppt_x</p:attrName>
                                        </p:attrNameLst>
                                      </p:cBhvr>
                                      <p:tavLst>
                                        <p:tav tm="0">
                                          <p:val>
                                            <p:strVal val="#ppt_x"/>
                                          </p:val>
                                        </p:tav>
                                        <p:tav tm="100000">
                                          <p:val>
                                            <p:strVal val="#ppt_x"/>
                                          </p:val>
                                        </p:tav>
                                      </p:tavLst>
                                    </p:anim>
                                    <p:anim calcmode="lin" valueType="num">
                                      <p:cBhvr additive="base">
                                        <p:cTn id="89" dur="500" fill="hold"/>
                                        <p:tgtEl>
                                          <p:spTgt spid="25"/>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ppt_x"/>
                                          </p:val>
                                        </p:tav>
                                        <p:tav tm="100000">
                                          <p:val>
                                            <p:strVal val="#ppt_x"/>
                                          </p:val>
                                        </p:tav>
                                      </p:tavLst>
                                    </p:anim>
                                    <p:anim calcmode="lin" valueType="num">
                                      <p:cBhvr additive="base">
                                        <p:cTn id="93" dur="500" fill="hold"/>
                                        <p:tgtEl>
                                          <p:spTgt spid="26"/>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31"/>
                                        </p:tgtEl>
                                        <p:attrNameLst>
                                          <p:attrName>style.visibility</p:attrName>
                                        </p:attrNameLst>
                                      </p:cBhvr>
                                      <p:to>
                                        <p:strVal val="visible"/>
                                      </p:to>
                                    </p:set>
                                    <p:anim calcmode="lin" valueType="num">
                                      <p:cBhvr additive="base">
                                        <p:cTn id="96" dur="500" fill="hold"/>
                                        <p:tgtEl>
                                          <p:spTgt spid="31"/>
                                        </p:tgtEl>
                                        <p:attrNameLst>
                                          <p:attrName>ppt_x</p:attrName>
                                        </p:attrNameLst>
                                      </p:cBhvr>
                                      <p:tavLst>
                                        <p:tav tm="0">
                                          <p:val>
                                            <p:strVal val="#ppt_x"/>
                                          </p:val>
                                        </p:tav>
                                        <p:tav tm="100000">
                                          <p:val>
                                            <p:strVal val="#ppt_x"/>
                                          </p:val>
                                        </p:tav>
                                      </p:tavLst>
                                    </p:anim>
                                    <p:anim calcmode="lin" valueType="num">
                                      <p:cBhvr additive="base">
                                        <p:cTn id="97" dur="500" fill="hold"/>
                                        <p:tgtEl>
                                          <p:spTgt spid="31"/>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additive="base">
                                        <p:cTn id="100" dur="500" fill="hold"/>
                                        <p:tgtEl>
                                          <p:spTgt spid="38"/>
                                        </p:tgtEl>
                                        <p:attrNameLst>
                                          <p:attrName>ppt_x</p:attrName>
                                        </p:attrNameLst>
                                      </p:cBhvr>
                                      <p:tavLst>
                                        <p:tav tm="0">
                                          <p:val>
                                            <p:strVal val="#ppt_x"/>
                                          </p:val>
                                        </p:tav>
                                        <p:tav tm="100000">
                                          <p:val>
                                            <p:strVal val="#ppt_x"/>
                                          </p:val>
                                        </p:tav>
                                      </p:tavLst>
                                    </p:anim>
                                    <p:anim calcmode="lin" valueType="num">
                                      <p:cBhvr additive="base">
                                        <p:cTn id="101" dur="500" fill="hold"/>
                                        <p:tgtEl>
                                          <p:spTgt spid="38"/>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 calcmode="lin" valueType="num">
                                      <p:cBhvr additive="base">
                                        <p:cTn id="104" dur="500" fill="hold"/>
                                        <p:tgtEl>
                                          <p:spTgt spid="39"/>
                                        </p:tgtEl>
                                        <p:attrNameLst>
                                          <p:attrName>ppt_x</p:attrName>
                                        </p:attrNameLst>
                                      </p:cBhvr>
                                      <p:tavLst>
                                        <p:tav tm="0">
                                          <p:val>
                                            <p:strVal val="#ppt_x"/>
                                          </p:val>
                                        </p:tav>
                                        <p:tav tm="100000">
                                          <p:val>
                                            <p:strVal val="#ppt_x"/>
                                          </p:val>
                                        </p:tav>
                                      </p:tavLst>
                                    </p:anim>
                                    <p:anim calcmode="lin" valueType="num">
                                      <p:cBhvr additive="base">
                                        <p:cTn id="105" dur="500" fill="hold"/>
                                        <p:tgtEl>
                                          <p:spTgt spid="39"/>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ppt_x"/>
                                          </p:val>
                                        </p:tav>
                                        <p:tav tm="100000">
                                          <p:val>
                                            <p:strVal val="#ppt_x"/>
                                          </p:val>
                                        </p:tav>
                                      </p:tavLst>
                                    </p:anim>
                                    <p:anim calcmode="lin" valueType="num">
                                      <p:cBhvr additive="base">
                                        <p:cTn id="109" dur="500" fill="hold"/>
                                        <p:tgtEl>
                                          <p:spTgt spid="40"/>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additive="base">
                                        <p:cTn id="112" dur="500" fill="hold"/>
                                        <p:tgtEl>
                                          <p:spTgt spid="41"/>
                                        </p:tgtEl>
                                        <p:attrNameLst>
                                          <p:attrName>ppt_x</p:attrName>
                                        </p:attrNameLst>
                                      </p:cBhvr>
                                      <p:tavLst>
                                        <p:tav tm="0">
                                          <p:val>
                                            <p:strVal val="#ppt_x"/>
                                          </p:val>
                                        </p:tav>
                                        <p:tav tm="100000">
                                          <p:val>
                                            <p:strVal val="#ppt_x"/>
                                          </p:val>
                                        </p:tav>
                                      </p:tavLst>
                                    </p:anim>
                                    <p:anim calcmode="lin" valueType="num">
                                      <p:cBhvr additive="base">
                                        <p:cTn id="11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1" nodeType="clickEffect">
                                  <p:stCondLst>
                                    <p:cond delay="0"/>
                                  </p:stCondLst>
                                  <p:childTnLst>
                                    <p:animEffect transition="out" filter="wipe(down)">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43"/>
                                        </p:tgtEl>
                                      </p:cBhvr>
                                    </p:animEffect>
                                    <p:set>
                                      <p:cBhvr>
                                        <p:cTn id="121" dur="1" fill="hold">
                                          <p:stCondLst>
                                            <p:cond delay="499"/>
                                          </p:stCondLst>
                                        </p:cTn>
                                        <p:tgtEl>
                                          <p:spTgt spid="43"/>
                                        </p:tgtEl>
                                        <p:attrNameLst>
                                          <p:attrName>style.visibility</p:attrName>
                                        </p:attrNameLst>
                                      </p:cBhvr>
                                      <p:to>
                                        <p:strVal val="hidden"/>
                                      </p:to>
                                    </p:set>
                                  </p:childTnLst>
                                </p:cTn>
                              </p:par>
                              <p:par>
                                <p:cTn id="122" presetID="22" presetClass="exit" presetSubtype="4" fill="hold" grpId="1" nodeType="withEffect">
                                  <p:stCondLst>
                                    <p:cond delay="0"/>
                                  </p:stCondLst>
                                  <p:childTnLst>
                                    <p:animEffect transition="out" filter="wipe(down)">
                                      <p:cBhvr>
                                        <p:cTn id="123" dur="500"/>
                                        <p:tgtEl>
                                          <p:spTgt spid="44"/>
                                        </p:tgtEl>
                                      </p:cBhvr>
                                    </p:animEffect>
                                    <p:set>
                                      <p:cBhvr>
                                        <p:cTn id="124" dur="1" fill="hold">
                                          <p:stCondLst>
                                            <p:cond delay="499"/>
                                          </p:stCondLst>
                                        </p:cTn>
                                        <p:tgtEl>
                                          <p:spTgt spid="44"/>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9"/>
                                        </p:tgtEl>
                                      </p:cBhvr>
                                    </p:animEffect>
                                    <p:set>
                                      <p:cBhvr>
                                        <p:cTn id="130" dur="1" fill="hold">
                                          <p:stCondLst>
                                            <p:cond delay="499"/>
                                          </p:stCondLst>
                                        </p:cTn>
                                        <p:tgtEl>
                                          <p:spTgt spid="9"/>
                                        </p:tgtEl>
                                        <p:attrNameLst>
                                          <p:attrName>style.visibility</p:attrName>
                                        </p:attrNameLst>
                                      </p:cBhvr>
                                      <p:to>
                                        <p:strVal val="hidden"/>
                                      </p:to>
                                    </p:set>
                                  </p:childTnLst>
                                </p:cTn>
                              </p:par>
                              <p:par>
                                <p:cTn id="131" presetID="22" presetClass="exit" presetSubtype="4" fill="hold" nodeType="withEffect">
                                  <p:stCondLst>
                                    <p:cond delay="0"/>
                                  </p:stCondLst>
                                  <p:childTnLst>
                                    <p:animEffect transition="out" filter="wipe(down)">
                                      <p:cBhvr>
                                        <p:cTn id="132" dur="500"/>
                                        <p:tgtEl>
                                          <p:spTgt spid="10"/>
                                        </p:tgtEl>
                                      </p:cBhvr>
                                    </p:animEffect>
                                    <p:set>
                                      <p:cBhvr>
                                        <p:cTn id="133" dur="1" fill="hold">
                                          <p:stCondLst>
                                            <p:cond delay="499"/>
                                          </p:stCondLst>
                                        </p:cTn>
                                        <p:tgtEl>
                                          <p:spTgt spid="10"/>
                                        </p:tgtEl>
                                        <p:attrNameLst>
                                          <p:attrName>style.visibility</p:attrName>
                                        </p:attrNameLst>
                                      </p:cBhvr>
                                      <p:to>
                                        <p:strVal val="hidden"/>
                                      </p:to>
                                    </p:set>
                                  </p:childTnLst>
                                </p:cTn>
                              </p:par>
                              <p:par>
                                <p:cTn id="134" presetID="22" presetClass="exit" presetSubtype="4" fill="hold" nodeType="withEffect">
                                  <p:stCondLst>
                                    <p:cond delay="0"/>
                                  </p:stCondLst>
                                  <p:childTnLst>
                                    <p:animEffect transition="out" filter="wipe(down)">
                                      <p:cBhvr>
                                        <p:cTn id="135" dur="500"/>
                                        <p:tgtEl>
                                          <p:spTgt spid="11"/>
                                        </p:tgtEl>
                                      </p:cBhvr>
                                    </p:animEffect>
                                    <p:set>
                                      <p:cBhvr>
                                        <p:cTn id="136" dur="1" fill="hold">
                                          <p:stCondLst>
                                            <p:cond delay="499"/>
                                          </p:stCondLst>
                                        </p:cTn>
                                        <p:tgtEl>
                                          <p:spTgt spid="11"/>
                                        </p:tgtEl>
                                        <p:attrNameLst>
                                          <p:attrName>style.visibility</p:attrName>
                                        </p:attrNameLst>
                                      </p:cBhvr>
                                      <p:to>
                                        <p:strVal val="hidden"/>
                                      </p:to>
                                    </p:set>
                                  </p:childTnLst>
                                </p:cTn>
                              </p:par>
                              <p:par>
                                <p:cTn id="137" presetID="22" presetClass="exit" presetSubtype="4" fill="hold" nodeType="withEffect">
                                  <p:stCondLst>
                                    <p:cond delay="0"/>
                                  </p:stCondLst>
                                  <p:childTnLst>
                                    <p:animEffect transition="out" filter="wipe(down)">
                                      <p:cBhvr>
                                        <p:cTn id="138" dur="500"/>
                                        <p:tgtEl>
                                          <p:spTgt spid="12"/>
                                        </p:tgtEl>
                                      </p:cBhvr>
                                    </p:animEffect>
                                    <p:set>
                                      <p:cBhvr>
                                        <p:cTn id="139" dur="1" fill="hold">
                                          <p:stCondLst>
                                            <p:cond delay="499"/>
                                          </p:stCondLst>
                                        </p:cTn>
                                        <p:tgtEl>
                                          <p:spTgt spid="12"/>
                                        </p:tgtEl>
                                        <p:attrNameLst>
                                          <p:attrName>style.visibility</p:attrName>
                                        </p:attrNameLst>
                                      </p:cBhvr>
                                      <p:to>
                                        <p:strVal val="hidden"/>
                                      </p:to>
                                    </p:set>
                                  </p:childTnLst>
                                </p:cTn>
                              </p:par>
                              <p:par>
                                <p:cTn id="140" presetID="22" presetClass="exit" presetSubtype="4" fill="hold" grpId="1" nodeType="withEffect">
                                  <p:stCondLst>
                                    <p:cond delay="0"/>
                                  </p:stCondLst>
                                  <p:childTnLst>
                                    <p:animEffect transition="out" filter="wipe(down)">
                                      <p:cBhvr>
                                        <p:cTn id="141" dur="500"/>
                                        <p:tgtEl>
                                          <p:spTgt spid="14"/>
                                        </p:tgtEl>
                                      </p:cBhvr>
                                    </p:animEffect>
                                    <p:set>
                                      <p:cBhvr>
                                        <p:cTn id="142" dur="1" fill="hold">
                                          <p:stCondLst>
                                            <p:cond delay="499"/>
                                          </p:stCondLst>
                                        </p:cTn>
                                        <p:tgtEl>
                                          <p:spTgt spid="14"/>
                                        </p:tgtEl>
                                        <p:attrNameLst>
                                          <p:attrName>style.visibility</p:attrName>
                                        </p:attrNameLst>
                                      </p:cBhvr>
                                      <p:to>
                                        <p:strVal val="hidden"/>
                                      </p:to>
                                    </p:set>
                                  </p:childTnLst>
                                </p:cTn>
                              </p:par>
                              <p:par>
                                <p:cTn id="143" presetID="22" presetClass="exit" presetSubtype="4" fill="hold" grpId="1" nodeType="withEffect">
                                  <p:stCondLst>
                                    <p:cond delay="0"/>
                                  </p:stCondLst>
                                  <p:childTnLst>
                                    <p:animEffect transition="out" filter="wipe(down)">
                                      <p:cBhvr>
                                        <p:cTn id="144" dur="500"/>
                                        <p:tgtEl>
                                          <p:spTgt spid="15"/>
                                        </p:tgtEl>
                                      </p:cBhvr>
                                    </p:animEffect>
                                    <p:set>
                                      <p:cBhvr>
                                        <p:cTn id="145" dur="1" fill="hold">
                                          <p:stCondLst>
                                            <p:cond delay="499"/>
                                          </p:stCondLst>
                                        </p:cTn>
                                        <p:tgtEl>
                                          <p:spTgt spid="15"/>
                                        </p:tgtEl>
                                        <p:attrNameLst>
                                          <p:attrName>style.visibility</p:attrName>
                                        </p:attrNameLst>
                                      </p:cBhvr>
                                      <p:to>
                                        <p:strVal val="hidden"/>
                                      </p:to>
                                    </p:set>
                                  </p:childTnLst>
                                </p:cTn>
                              </p:par>
                              <p:par>
                                <p:cTn id="146" presetID="22" presetClass="exit" presetSubtype="4" fill="hold" grpId="1" nodeType="withEffect">
                                  <p:stCondLst>
                                    <p:cond delay="0"/>
                                  </p:stCondLst>
                                  <p:childTnLst>
                                    <p:animEffect transition="out" filter="wipe(down)">
                                      <p:cBhvr>
                                        <p:cTn id="147" dur="500"/>
                                        <p:tgtEl>
                                          <p:spTgt spid="16"/>
                                        </p:tgtEl>
                                      </p:cBhvr>
                                    </p:animEffect>
                                    <p:set>
                                      <p:cBhvr>
                                        <p:cTn id="148" dur="1" fill="hold">
                                          <p:stCondLst>
                                            <p:cond delay="499"/>
                                          </p:stCondLst>
                                        </p:cTn>
                                        <p:tgtEl>
                                          <p:spTgt spid="16"/>
                                        </p:tgtEl>
                                        <p:attrNameLst>
                                          <p:attrName>style.visibility</p:attrName>
                                        </p:attrNameLst>
                                      </p:cBhvr>
                                      <p:to>
                                        <p:strVal val="hidden"/>
                                      </p:to>
                                    </p:set>
                                  </p:childTnLst>
                                </p:cTn>
                              </p:par>
                              <p:par>
                                <p:cTn id="149" presetID="22" presetClass="exit" presetSubtype="4" fill="hold" grpId="1" nodeType="withEffect">
                                  <p:stCondLst>
                                    <p:cond delay="0"/>
                                  </p:stCondLst>
                                  <p:childTnLst>
                                    <p:animEffect transition="out" filter="wipe(down)">
                                      <p:cBhvr>
                                        <p:cTn id="150" dur="500"/>
                                        <p:tgtEl>
                                          <p:spTgt spid="17"/>
                                        </p:tgtEl>
                                      </p:cBhvr>
                                    </p:animEffect>
                                    <p:set>
                                      <p:cBhvr>
                                        <p:cTn id="151" dur="1" fill="hold">
                                          <p:stCondLst>
                                            <p:cond delay="499"/>
                                          </p:stCondLst>
                                        </p:cTn>
                                        <p:tgtEl>
                                          <p:spTgt spid="17"/>
                                        </p:tgtEl>
                                        <p:attrNameLst>
                                          <p:attrName>style.visibility</p:attrName>
                                        </p:attrNameLst>
                                      </p:cBhvr>
                                      <p:to>
                                        <p:strVal val="hidden"/>
                                      </p:to>
                                    </p:set>
                                  </p:childTnLst>
                                </p:cTn>
                              </p:par>
                              <p:par>
                                <p:cTn id="152" presetID="22" presetClass="exit" presetSubtype="4" fill="hold" grpId="1" nodeType="withEffect">
                                  <p:stCondLst>
                                    <p:cond delay="0"/>
                                  </p:stCondLst>
                                  <p:childTnLst>
                                    <p:animEffect transition="out" filter="wipe(down)">
                                      <p:cBhvr>
                                        <p:cTn id="153" dur="500"/>
                                        <p:tgtEl>
                                          <p:spTgt spid="18"/>
                                        </p:tgtEl>
                                      </p:cBhvr>
                                    </p:animEffect>
                                    <p:set>
                                      <p:cBhvr>
                                        <p:cTn id="154" dur="1" fill="hold">
                                          <p:stCondLst>
                                            <p:cond delay="499"/>
                                          </p:stCondLst>
                                        </p:cTn>
                                        <p:tgtEl>
                                          <p:spTgt spid="18"/>
                                        </p:tgtEl>
                                        <p:attrNameLst>
                                          <p:attrName>style.visibility</p:attrName>
                                        </p:attrNameLst>
                                      </p:cBhvr>
                                      <p:to>
                                        <p:strVal val="hidden"/>
                                      </p:to>
                                    </p:set>
                                  </p:childTnLst>
                                </p:cTn>
                              </p:par>
                              <p:par>
                                <p:cTn id="155" presetID="22" presetClass="exit" presetSubtype="4" fill="hold" grpId="1" nodeType="withEffect">
                                  <p:stCondLst>
                                    <p:cond delay="0"/>
                                  </p:stCondLst>
                                  <p:childTnLst>
                                    <p:animEffect transition="out" filter="wipe(down)">
                                      <p:cBhvr>
                                        <p:cTn id="156" dur="500"/>
                                        <p:tgtEl>
                                          <p:spTgt spid="19"/>
                                        </p:tgtEl>
                                      </p:cBhvr>
                                    </p:animEffect>
                                    <p:set>
                                      <p:cBhvr>
                                        <p:cTn id="157" dur="1" fill="hold">
                                          <p:stCondLst>
                                            <p:cond delay="499"/>
                                          </p:stCondLst>
                                        </p:cTn>
                                        <p:tgtEl>
                                          <p:spTgt spid="19"/>
                                        </p:tgtEl>
                                        <p:attrNameLst>
                                          <p:attrName>style.visibility</p:attrName>
                                        </p:attrNameLst>
                                      </p:cBhvr>
                                      <p:to>
                                        <p:strVal val="hidden"/>
                                      </p:to>
                                    </p:set>
                                  </p:childTnLst>
                                </p:cTn>
                              </p:par>
                              <p:par>
                                <p:cTn id="158" presetID="22" presetClass="exit" presetSubtype="4" fill="hold" grpId="1" nodeType="withEffect">
                                  <p:stCondLst>
                                    <p:cond delay="0"/>
                                  </p:stCondLst>
                                  <p:childTnLst>
                                    <p:animEffect transition="out" filter="wipe(down)">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22" presetClass="exit" presetSubtype="4" fill="hold" nodeType="withEffect">
                                  <p:stCondLst>
                                    <p:cond delay="0"/>
                                  </p:stCondLst>
                                  <p:childTnLst>
                                    <p:animEffect transition="out" filter="wipe(down)">
                                      <p:cBhvr>
                                        <p:cTn id="162" dur="500"/>
                                        <p:tgtEl>
                                          <p:spTgt spid="21"/>
                                        </p:tgtEl>
                                      </p:cBhvr>
                                    </p:animEffect>
                                    <p:set>
                                      <p:cBhvr>
                                        <p:cTn id="163" dur="1" fill="hold">
                                          <p:stCondLst>
                                            <p:cond delay="499"/>
                                          </p:stCondLst>
                                        </p:cTn>
                                        <p:tgtEl>
                                          <p:spTgt spid="21"/>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22"/>
                                        </p:tgtEl>
                                      </p:cBhvr>
                                    </p:animEffect>
                                    <p:set>
                                      <p:cBhvr>
                                        <p:cTn id="166" dur="1" fill="hold">
                                          <p:stCondLst>
                                            <p:cond delay="499"/>
                                          </p:stCondLst>
                                        </p:cTn>
                                        <p:tgtEl>
                                          <p:spTgt spid="22"/>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23"/>
                                        </p:tgtEl>
                                      </p:cBhvr>
                                    </p:animEffect>
                                    <p:set>
                                      <p:cBhvr>
                                        <p:cTn id="169" dur="1" fill="hold">
                                          <p:stCondLst>
                                            <p:cond delay="499"/>
                                          </p:stCondLst>
                                        </p:cTn>
                                        <p:tgtEl>
                                          <p:spTgt spid="23"/>
                                        </p:tgtEl>
                                        <p:attrNameLst>
                                          <p:attrName>style.visibility</p:attrName>
                                        </p:attrNameLst>
                                      </p:cBhvr>
                                      <p:to>
                                        <p:strVal val="hidden"/>
                                      </p:to>
                                    </p:set>
                                  </p:childTnLst>
                                </p:cTn>
                              </p:par>
                              <p:par>
                                <p:cTn id="170" presetID="22" presetClass="exit" presetSubtype="4" fill="hold" nodeType="withEffect">
                                  <p:stCondLst>
                                    <p:cond delay="0"/>
                                  </p:stCondLst>
                                  <p:childTnLst>
                                    <p:animEffect transition="out" filter="wipe(down)">
                                      <p:cBhvr>
                                        <p:cTn id="171" dur="500"/>
                                        <p:tgtEl>
                                          <p:spTgt spid="24"/>
                                        </p:tgtEl>
                                      </p:cBhvr>
                                    </p:animEffect>
                                    <p:set>
                                      <p:cBhvr>
                                        <p:cTn id="172" dur="1" fill="hold">
                                          <p:stCondLst>
                                            <p:cond delay="499"/>
                                          </p:stCondLst>
                                        </p:cTn>
                                        <p:tgtEl>
                                          <p:spTgt spid="24"/>
                                        </p:tgtEl>
                                        <p:attrNameLst>
                                          <p:attrName>style.visibility</p:attrName>
                                        </p:attrNameLst>
                                      </p:cBhvr>
                                      <p:to>
                                        <p:strVal val="hidden"/>
                                      </p:to>
                                    </p:set>
                                  </p:childTnLst>
                                </p:cTn>
                              </p:par>
                              <p:par>
                                <p:cTn id="173" presetID="22" presetClass="exit" presetSubtype="4" fill="hold" nodeType="withEffect">
                                  <p:stCondLst>
                                    <p:cond delay="0"/>
                                  </p:stCondLst>
                                  <p:childTnLst>
                                    <p:animEffect transition="out" filter="wipe(down)">
                                      <p:cBhvr>
                                        <p:cTn id="174" dur="500"/>
                                        <p:tgtEl>
                                          <p:spTgt spid="25"/>
                                        </p:tgtEl>
                                      </p:cBhvr>
                                    </p:animEffect>
                                    <p:set>
                                      <p:cBhvr>
                                        <p:cTn id="175" dur="1" fill="hold">
                                          <p:stCondLst>
                                            <p:cond delay="499"/>
                                          </p:stCondLst>
                                        </p:cTn>
                                        <p:tgtEl>
                                          <p:spTgt spid="2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26"/>
                                        </p:tgtEl>
                                      </p:cBhvr>
                                    </p:animEffect>
                                    <p:set>
                                      <p:cBhvr>
                                        <p:cTn id="178" dur="1" fill="hold">
                                          <p:stCondLst>
                                            <p:cond delay="499"/>
                                          </p:stCondLst>
                                        </p:cTn>
                                        <p:tgtEl>
                                          <p:spTgt spid="26"/>
                                        </p:tgtEl>
                                        <p:attrNameLst>
                                          <p:attrName>style.visibility</p:attrName>
                                        </p:attrNameLst>
                                      </p:cBhvr>
                                      <p:to>
                                        <p:strVal val="hidden"/>
                                      </p:to>
                                    </p:set>
                                  </p:childTnLst>
                                </p:cTn>
                              </p:par>
                              <p:par>
                                <p:cTn id="179" presetID="22" presetClass="exit" presetSubtype="4" fill="hold" nodeType="withEffect">
                                  <p:stCondLst>
                                    <p:cond delay="0"/>
                                  </p:stCondLst>
                                  <p:childTnLst>
                                    <p:animEffect transition="out" filter="wipe(down)">
                                      <p:cBhvr>
                                        <p:cTn id="180" dur="500"/>
                                        <p:tgtEl>
                                          <p:spTgt spid="31"/>
                                        </p:tgtEl>
                                      </p:cBhvr>
                                    </p:animEffect>
                                    <p:set>
                                      <p:cBhvr>
                                        <p:cTn id="181" dur="1" fill="hold">
                                          <p:stCondLst>
                                            <p:cond delay="499"/>
                                          </p:stCondLst>
                                        </p:cTn>
                                        <p:tgtEl>
                                          <p:spTgt spid="31"/>
                                        </p:tgtEl>
                                        <p:attrNameLst>
                                          <p:attrName>style.visibility</p:attrName>
                                        </p:attrNameLst>
                                      </p:cBhvr>
                                      <p:to>
                                        <p:strVal val="hidden"/>
                                      </p:to>
                                    </p:set>
                                  </p:childTnLst>
                                </p:cTn>
                              </p:par>
                              <p:par>
                                <p:cTn id="182" presetID="22" presetClass="exit" presetSubtype="4" fill="hold" nodeType="withEffect">
                                  <p:stCondLst>
                                    <p:cond delay="0"/>
                                  </p:stCondLst>
                                  <p:childTnLst>
                                    <p:animEffect transition="out" filter="wipe(down)">
                                      <p:cBhvr>
                                        <p:cTn id="183" dur="500"/>
                                        <p:tgtEl>
                                          <p:spTgt spid="38"/>
                                        </p:tgtEl>
                                      </p:cBhvr>
                                    </p:animEffect>
                                    <p:set>
                                      <p:cBhvr>
                                        <p:cTn id="184" dur="1" fill="hold">
                                          <p:stCondLst>
                                            <p:cond delay="499"/>
                                          </p:stCondLst>
                                        </p:cTn>
                                        <p:tgtEl>
                                          <p:spTgt spid="38"/>
                                        </p:tgtEl>
                                        <p:attrNameLst>
                                          <p:attrName>style.visibility</p:attrName>
                                        </p:attrNameLst>
                                      </p:cBhvr>
                                      <p:to>
                                        <p:strVal val="hidden"/>
                                      </p:to>
                                    </p:set>
                                  </p:childTnLst>
                                </p:cTn>
                              </p:par>
                              <p:par>
                                <p:cTn id="185" presetID="22" presetClass="exit" presetSubtype="4" fill="hold" nodeType="withEffect">
                                  <p:stCondLst>
                                    <p:cond delay="0"/>
                                  </p:stCondLst>
                                  <p:childTnLst>
                                    <p:animEffect transition="out" filter="wipe(down)">
                                      <p:cBhvr>
                                        <p:cTn id="186" dur="500"/>
                                        <p:tgtEl>
                                          <p:spTgt spid="39"/>
                                        </p:tgtEl>
                                      </p:cBhvr>
                                    </p:animEffect>
                                    <p:set>
                                      <p:cBhvr>
                                        <p:cTn id="187" dur="1" fill="hold">
                                          <p:stCondLst>
                                            <p:cond delay="499"/>
                                          </p:stCondLst>
                                        </p:cTn>
                                        <p:tgtEl>
                                          <p:spTgt spid="39"/>
                                        </p:tgtEl>
                                        <p:attrNameLst>
                                          <p:attrName>style.visibility</p:attrName>
                                        </p:attrNameLst>
                                      </p:cBhvr>
                                      <p:to>
                                        <p:strVal val="hidden"/>
                                      </p:to>
                                    </p:set>
                                  </p:childTnLst>
                                </p:cTn>
                              </p:par>
                              <p:par>
                                <p:cTn id="188" presetID="22" presetClass="exit" presetSubtype="4" fill="hold" nodeType="with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par>
                                <p:cTn id="191" presetID="22" presetClass="exit" presetSubtype="4" fill="hold" nodeType="withEffect">
                                  <p:stCondLst>
                                    <p:cond delay="0"/>
                                  </p:stCondLst>
                                  <p:childTnLst>
                                    <p:animEffect transition="out" filter="wipe(down)">
                                      <p:cBhvr>
                                        <p:cTn id="192" dur="500"/>
                                        <p:tgtEl>
                                          <p:spTgt spid="41"/>
                                        </p:tgtEl>
                                      </p:cBhvr>
                                    </p:animEffect>
                                    <p:set>
                                      <p:cBhvr>
                                        <p:cTn id="193" dur="1" fill="hold">
                                          <p:stCondLst>
                                            <p:cond delay="499"/>
                                          </p:stCondLst>
                                        </p:cTn>
                                        <p:tgtEl>
                                          <p:spTgt spid="4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nodeType="clickEffect">
                                  <p:stCondLst>
                                    <p:cond delay="0"/>
                                  </p:stCondLst>
                                  <p:childTnLst>
                                    <p:set>
                                      <p:cBhvr>
                                        <p:cTn id="197" dur="1" fill="hold">
                                          <p:stCondLst>
                                            <p:cond delay="0"/>
                                          </p:stCondLst>
                                        </p:cTn>
                                        <p:tgtEl>
                                          <p:spTgt spid="2"/>
                                        </p:tgtEl>
                                        <p:attrNameLst>
                                          <p:attrName>style.visibility</p:attrName>
                                        </p:attrNameLst>
                                      </p:cBhvr>
                                      <p:to>
                                        <p:strVal val="visible"/>
                                      </p:to>
                                    </p:set>
                                    <p:animEffect transition="in" filter="barn(inVertical)">
                                      <p:cBhvr>
                                        <p:cTn id="198" dur="500"/>
                                        <p:tgtEl>
                                          <p:spTgt spid="2"/>
                                        </p:tgtEl>
                                      </p:cBhvr>
                                    </p:animEffect>
                                  </p:childTnLst>
                                </p:cTn>
                              </p:par>
                            </p:childTnLst>
                          </p:cTn>
                        </p:par>
                      </p:childTnLst>
                    </p:cTn>
                  </p:par>
                  <p:par>
                    <p:cTn id="199" fill="hold">
                      <p:stCondLst>
                        <p:cond delay="indefinite"/>
                      </p:stCondLst>
                      <p:childTnLst>
                        <p:par>
                          <p:cTn id="200" fill="hold">
                            <p:stCondLst>
                              <p:cond delay="0"/>
                            </p:stCondLst>
                            <p:childTnLst>
                              <p:par>
                                <p:cTn id="201" presetID="31" presetClass="exit" presetSubtype="0" fill="hold" nodeType="clickEffect">
                                  <p:stCondLst>
                                    <p:cond delay="0"/>
                                  </p:stCondLst>
                                  <p:childTnLst>
                                    <p:anim calcmode="lin" valueType="num">
                                      <p:cBhvr>
                                        <p:cTn id="202" dur="1000"/>
                                        <p:tgtEl>
                                          <p:spTgt spid="2"/>
                                        </p:tgtEl>
                                        <p:attrNameLst>
                                          <p:attrName>ppt_w</p:attrName>
                                        </p:attrNameLst>
                                      </p:cBhvr>
                                      <p:tavLst>
                                        <p:tav tm="0">
                                          <p:val>
                                            <p:strVal val="ppt_w"/>
                                          </p:val>
                                        </p:tav>
                                        <p:tav tm="100000">
                                          <p:val>
                                            <p:fltVal val="0"/>
                                          </p:val>
                                        </p:tav>
                                      </p:tavLst>
                                    </p:anim>
                                    <p:anim calcmode="lin" valueType="num">
                                      <p:cBhvr>
                                        <p:cTn id="203" dur="1000"/>
                                        <p:tgtEl>
                                          <p:spTgt spid="2"/>
                                        </p:tgtEl>
                                        <p:attrNameLst>
                                          <p:attrName>ppt_h</p:attrName>
                                        </p:attrNameLst>
                                      </p:cBhvr>
                                      <p:tavLst>
                                        <p:tav tm="0">
                                          <p:val>
                                            <p:strVal val="ppt_h"/>
                                          </p:val>
                                        </p:tav>
                                        <p:tav tm="100000">
                                          <p:val>
                                            <p:fltVal val="0"/>
                                          </p:val>
                                        </p:tav>
                                      </p:tavLst>
                                    </p:anim>
                                    <p:anim calcmode="lin" valueType="num">
                                      <p:cBhvr>
                                        <p:cTn id="204" dur="1000"/>
                                        <p:tgtEl>
                                          <p:spTgt spid="2"/>
                                        </p:tgtEl>
                                        <p:attrNameLst>
                                          <p:attrName>style.rotation</p:attrName>
                                        </p:attrNameLst>
                                      </p:cBhvr>
                                      <p:tavLst>
                                        <p:tav tm="0">
                                          <p:val>
                                            <p:fltVal val="0"/>
                                          </p:val>
                                        </p:tav>
                                        <p:tav tm="100000">
                                          <p:val>
                                            <p:fltVal val="90"/>
                                          </p:val>
                                        </p:tav>
                                      </p:tavLst>
                                    </p:anim>
                                    <p:animEffect transition="out" filter="fade">
                                      <p:cBhvr>
                                        <p:cTn id="205" dur="1000"/>
                                        <p:tgtEl>
                                          <p:spTgt spid="2"/>
                                        </p:tgtEl>
                                      </p:cBhvr>
                                    </p:animEffect>
                                    <p:set>
                                      <p:cBhvr>
                                        <p:cTn id="206" dur="1" fill="hold">
                                          <p:stCondLst>
                                            <p:cond delay="999"/>
                                          </p:stCondLst>
                                        </p:cTn>
                                        <p:tgtEl>
                                          <p:spTgt spid="2"/>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6"/>
                                        </p:tgtEl>
                                        <p:attrNameLst>
                                          <p:attrName>style.visibility</p:attrName>
                                        </p:attrNameLst>
                                      </p:cBhvr>
                                      <p:to>
                                        <p:strVal val="visible"/>
                                      </p:to>
                                    </p:set>
                                    <p:anim calcmode="lin" valueType="num">
                                      <p:cBhvr additive="base">
                                        <p:cTn id="211" dur="500" fill="hold"/>
                                        <p:tgtEl>
                                          <p:spTgt spid="6"/>
                                        </p:tgtEl>
                                        <p:attrNameLst>
                                          <p:attrName>ppt_x</p:attrName>
                                        </p:attrNameLst>
                                      </p:cBhvr>
                                      <p:tavLst>
                                        <p:tav tm="0">
                                          <p:val>
                                            <p:strVal val="#ppt_x"/>
                                          </p:val>
                                        </p:tav>
                                        <p:tav tm="100000">
                                          <p:val>
                                            <p:strVal val="#ppt_x"/>
                                          </p:val>
                                        </p:tav>
                                      </p:tavLst>
                                    </p:anim>
                                    <p:anim calcmode="lin" valueType="num">
                                      <p:cBhvr additive="base">
                                        <p:cTn id="2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42" grpId="0" animBg="1"/>
      <p:bldP spid="42" grpId="1" animBg="1"/>
      <p:bldP spid="44" grpId="0"/>
      <p:bldP spid="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074741" y="141545"/>
            <a:ext cx="3437785" cy="380970"/>
            <a:chOff x="1446659" y="666280"/>
            <a:chExt cx="4862259" cy="390576"/>
          </a:xfrm>
          <a:scene3d>
            <a:camera prst="orthographicFront">
              <a:rot lat="0" lon="0" rev="0"/>
            </a:camera>
            <a:lightRig rig="soft" dir="t">
              <a:rot lat="0" lon="0" rev="0"/>
            </a:lightRig>
          </a:scene3d>
        </p:grpSpPr>
        <p:sp>
          <p:nvSpPr>
            <p:cNvPr id="4" name="Ellipse 3"/>
            <p:cNvSpPr/>
            <p:nvPr>
              <p:custDataLst>
                <p:tags r:id="rId2"/>
              </p:custDataLst>
            </p:nvPr>
          </p:nvSpPr>
          <p:spPr>
            <a:xfrm>
              <a:off x="1446659" y="666280"/>
              <a:ext cx="410316" cy="382771"/>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82165" y="674084"/>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latin typeface="Century Gothic" panose="020B0502020202020204" pitchFamily="34" charset="0"/>
                </a:rPr>
                <a:t>Etude de l’existant</a:t>
              </a:r>
            </a:p>
          </p:txBody>
        </p:sp>
      </p:grpSp>
      <p:pic>
        <p:nvPicPr>
          <p:cNvPr id="25" name="Image 24"/>
          <p:cNvPicPr>
            <a:picLocks noChangeAspect="1"/>
          </p:cNvPicPr>
          <p:nvPr/>
        </p:nvPicPr>
        <p:blipFill>
          <a:blip r:embed="rId6"/>
          <a:stretch>
            <a:fillRect/>
          </a:stretch>
        </p:blipFill>
        <p:spPr>
          <a:xfrm>
            <a:off x="66505" y="706410"/>
            <a:ext cx="8412477" cy="3151488"/>
          </a:xfrm>
          <a:prstGeom prst="rect">
            <a:avLst/>
          </a:prstGeom>
        </p:spPr>
      </p:pic>
      <p:pic>
        <p:nvPicPr>
          <p:cNvPr id="27" name="Image 26"/>
          <p:cNvPicPr>
            <a:picLocks noChangeAspect="1"/>
          </p:cNvPicPr>
          <p:nvPr/>
        </p:nvPicPr>
        <p:blipFill>
          <a:blip r:embed="rId7"/>
          <a:stretch>
            <a:fillRect/>
          </a:stretch>
        </p:blipFill>
        <p:spPr>
          <a:xfrm>
            <a:off x="194545" y="1065236"/>
            <a:ext cx="1768104" cy="2078558"/>
          </a:xfrm>
          <a:prstGeom prst="rect">
            <a:avLst/>
          </a:prstGeom>
        </p:spPr>
      </p:pic>
      <p:pic>
        <p:nvPicPr>
          <p:cNvPr id="29" name="Image 28"/>
          <p:cNvPicPr>
            <a:picLocks noChangeAspect="1"/>
          </p:cNvPicPr>
          <p:nvPr/>
        </p:nvPicPr>
        <p:blipFill>
          <a:blip r:embed="rId8"/>
          <a:stretch>
            <a:fillRect/>
          </a:stretch>
        </p:blipFill>
        <p:spPr>
          <a:xfrm>
            <a:off x="707495" y="3012136"/>
            <a:ext cx="1582859" cy="2074539"/>
          </a:xfrm>
          <a:prstGeom prst="rect">
            <a:avLst/>
          </a:prstGeom>
        </p:spPr>
      </p:pic>
      <p:pic>
        <p:nvPicPr>
          <p:cNvPr id="30" name="Image 29"/>
          <p:cNvPicPr>
            <a:picLocks noChangeAspect="1"/>
          </p:cNvPicPr>
          <p:nvPr/>
        </p:nvPicPr>
        <p:blipFill>
          <a:blip r:embed="rId9"/>
          <a:stretch>
            <a:fillRect/>
          </a:stretch>
        </p:blipFill>
        <p:spPr>
          <a:xfrm>
            <a:off x="1962649" y="1051210"/>
            <a:ext cx="2897798" cy="2280718"/>
          </a:xfrm>
          <a:prstGeom prst="rect">
            <a:avLst/>
          </a:prstGeom>
        </p:spPr>
      </p:pic>
      <p:pic>
        <p:nvPicPr>
          <p:cNvPr id="31" name="Image 30"/>
          <p:cNvPicPr>
            <a:picLocks noChangeAspect="1"/>
          </p:cNvPicPr>
          <p:nvPr/>
        </p:nvPicPr>
        <p:blipFill>
          <a:blip r:embed="rId10"/>
          <a:stretch>
            <a:fillRect/>
          </a:stretch>
        </p:blipFill>
        <p:spPr>
          <a:xfrm>
            <a:off x="4396281" y="809444"/>
            <a:ext cx="3568633" cy="2764250"/>
          </a:xfrm>
          <a:prstGeom prst="rect">
            <a:avLst/>
          </a:prstGeom>
        </p:spPr>
      </p:pic>
      <p:sp>
        <p:nvSpPr>
          <p:cNvPr id="10"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4</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41729284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1+#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524599" y="106243"/>
            <a:ext cx="4070754" cy="652514"/>
            <a:chOff x="1487401" y="635030"/>
            <a:chExt cx="4887876" cy="393701"/>
          </a:xfrm>
          <a:scene3d>
            <a:camera prst="orthographicFront">
              <a:rot lat="0" lon="0" rev="0"/>
            </a:camera>
            <a:lightRig rig="soft" dir="t">
              <a:rot lat="0" lon="0" rev="0"/>
            </a:lightRig>
          </a:scene3d>
        </p:grpSpPr>
        <p:sp>
          <p:nvSpPr>
            <p:cNvPr id="4" name="Ellipse 3"/>
            <p:cNvSpPr/>
            <p:nvPr>
              <p:custDataLst>
                <p:tags r:id="rId2"/>
              </p:custDataLst>
            </p:nvPr>
          </p:nvSpPr>
          <p:spPr>
            <a:xfrm>
              <a:off x="1487401" y="64595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948525" y="635030"/>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latin typeface="Century Gothic" panose="020B0502020202020204" pitchFamily="34" charset="0"/>
                </a:rPr>
                <a:t>Critique de l’existant </a:t>
              </a:r>
            </a:p>
          </p:txBody>
        </p:sp>
      </p:grpSp>
      <p:sp>
        <p:nvSpPr>
          <p:cNvPr id="6" name="Rectangle 5"/>
          <p:cNvSpPr/>
          <p:nvPr/>
        </p:nvSpPr>
        <p:spPr>
          <a:xfrm>
            <a:off x="914400" y="1037571"/>
            <a:ext cx="7441659" cy="369332"/>
          </a:xfrm>
          <a:prstGeom prst="rect">
            <a:avLst/>
          </a:prstGeom>
        </p:spPr>
        <p:txBody>
          <a:bodyPr wrap="square">
            <a:spAutoFit/>
          </a:bodyPr>
          <a:lstStyle/>
          <a:p>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U</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ne </a:t>
            </a:r>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croissance exponentielle du </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nombre </a:t>
            </a:r>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de client </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de CERGI SA </a:t>
            </a:r>
            <a:endParaRPr lang="fr-FR" sz="1800" b="1" dirty="0">
              <a:solidFill>
                <a:schemeClr val="tx2"/>
              </a:solidFill>
            </a:endParaRPr>
          </a:p>
        </p:txBody>
      </p:sp>
      <p:sp>
        <p:nvSpPr>
          <p:cNvPr id="7" name="Rectangle 6"/>
          <p:cNvSpPr/>
          <p:nvPr/>
        </p:nvSpPr>
        <p:spPr>
          <a:xfrm>
            <a:off x="1526532" y="2389621"/>
            <a:ext cx="6715327" cy="999633"/>
          </a:xfrm>
          <a:prstGeom prst="rect">
            <a:avLst/>
          </a:prstGeom>
        </p:spPr>
        <p:txBody>
          <a:bodyPr wrap="square">
            <a:spAutoFit/>
          </a:bodyPr>
          <a:lstStyle/>
          <a:p>
            <a:pPr marL="285750" indent="-285750">
              <a:lnSpc>
                <a:spcPct val="200000"/>
              </a:lnSpc>
              <a:buFont typeface="Wingdings" panose="05000000000000000000" pitchFamily="2" charset="2"/>
              <a:buChar char="v"/>
            </a:pPr>
            <a:r>
              <a:rPr lang="fr-FR" sz="1600" dirty="0" smtClean="0">
                <a:solidFill>
                  <a:schemeClr val="tx2"/>
                </a:solidFill>
                <a:latin typeface="Century Gothic" panose="020B0502020202020204" pitchFamily="34" charset="0"/>
              </a:rPr>
              <a:t>Le </a:t>
            </a:r>
            <a:r>
              <a:rPr lang="fr-FR" sz="1600" dirty="0" smtClean="0">
                <a:solidFill>
                  <a:schemeClr val="tx2"/>
                </a:solidFill>
                <a:latin typeface="Century Gothic" panose="020B0502020202020204" pitchFamily="34" charset="0"/>
              </a:rPr>
              <a:t>temps de latence des applications s’</a:t>
            </a:r>
            <a:r>
              <a:rPr lang="fr-FR" sz="1600" dirty="0">
                <a:solidFill>
                  <a:schemeClr val="tx2"/>
                </a:solidFill>
                <a:latin typeface="Century Gothic" panose="020B0502020202020204" pitchFamily="34" charset="0"/>
              </a:rPr>
              <a:t>é</a:t>
            </a:r>
            <a:r>
              <a:rPr lang="fr-FR" sz="1600" dirty="0" smtClean="0">
                <a:solidFill>
                  <a:schemeClr val="tx2"/>
                </a:solidFill>
                <a:latin typeface="Century Gothic" panose="020B0502020202020204" pitchFamily="34" charset="0"/>
              </a:rPr>
              <a:t>lève</a:t>
            </a:r>
            <a:r>
              <a:rPr lang="fr-FR" sz="1600" dirty="0">
                <a:solidFill>
                  <a:schemeClr val="tx2"/>
                </a:solidFill>
                <a:latin typeface="Century Gothic" panose="020B0502020202020204" pitchFamily="34" charset="0"/>
              </a:rPr>
              <a:t>.</a:t>
            </a:r>
            <a:endParaRPr lang="fr-FR" sz="1600" dirty="0" smtClean="0">
              <a:solidFill>
                <a:schemeClr val="tx2"/>
              </a:solidFill>
              <a:latin typeface="Century Gothic" panose="020B0502020202020204" pitchFamily="34" charset="0"/>
            </a:endParaRPr>
          </a:p>
          <a:p>
            <a:pPr marL="285750" indent="-285750">
              <a:lnSpc>
                <a:spcPct val="200000"/>
              </a:lnSpc>
              <a:buFont typeface="Wingdings" panose="05000000000000000000" pitchFamily="2" charset="2"/>
              <a:buChar char="v"/>
            </a:pPr>
            <a:endParaRPr lang="fr-FR" sz="1600" dirty="0">
              <a:solidFill>
                <a:schemeClr val="tx2"/>
              </a:solidFill>
              <a:latin typeface="Century Gothic" panose="020B0502020202020204" pitchFamily="34" charset="0"/>
            </a:endParaRPr>
          </a:p>
        </p:txBody>
      </p:sp>
      <p:sp>
        <p:nvSpPr>
          <p:cNvPr id="8"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5</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273923439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0" end="0"/>
                                            </p:txEl>
                                          </p:spTgt>
                                        </p:tgtEl>
                                      </p:cBhvr>
                                    </p:animEffect>
                                    <p:animScale>
                                      <p:cBhvr>
                                        <p:cTn id="7" dur="250" autoRev="1" fill="hold"/>
                                        <p:tgtEl>
                                          <p:spTgt spid="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190709" y="165788"/>
            <a:ext cx="4064175" cy="533860"/>
            <a:chOff x="1477213" y="628289"/>
            <a:chExt cx="4866084"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77213" y="686700"/>
              <a:ext cx="410316" cy="28338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916547" y="628289"/>
              <a:ext cx="4426750"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latin typeface="Century Gothic" panose="020B0502020202020204" pitchFamily="34" charset="0"/>
                </a:rPr>
                <a:t>Problématique</a:t>
              </a:r>
            </a:p>
          </p:txBody>
        </p:sp>
      </p:grpSp>
      <p:pic>
        <p:nvPicPr>
          <p:cNvPr id="6" name="Image 5"/>
          <p:cNvPicPr>
            <a:picLocks noChangeAspect="1"/>
          </p:cNvPicPr>
          <p:nvPr/>
        </p:nvPicPr>
        <p:blipFill>
          <a:blip r:embed="rId6"/>
          <a:stretch>
            <a:fillRect/>
          </a:stretch>
        </p:blipFill>
        <p:spPr>
          <a:xfrm>
            <a:off x="2002131" y="1718389"/>
            <a:ext cx="4758589" cy="2903253"/>
          </a:xfrm>
          <a:prstGeom prst="rect">
            <a:avLst/>
          </a:prstGeom>
        </p:spPr>
      </p:pic>
      <p:pic>
        <p:nvPicPr>
          <p:cNvPr id="11" name="Image 10"/>
          <p:cNvPicPr>
            <a:picLocks noChangeAspect="1"/>
          </p:cNvPicPr>
          <p:nvPr/>
        </p:nvPicPr>
        <p:blipFill>
          <a:blip r:embed="rId7"/>
          <a:stretch>
            <a:fillRect/>
          </a:stretch>
        </p:blipFill>
        <p:spPr>
          <a:xfrm>
            <a:off x="2002131" y="1522663"/>
            <a:ext cx="1345841" cy="1344828"/>
          </a:xfrm>
          <a:prstGeom prst="rect">
            <a:avLst/>
          </a:prstGeom>
        </p:spPr>
      </p:pic>
      <p:pic>
        <p:nvPicPr>
          <p:cNvPr id="12" name="Image 11"/>
          <p:cNvPicPr>
            <a:picLocks noChangeAspect="1"/>
          </p:cNvPicPr>
          <p:nvPr/>
        </p:nvPicPr>
        <p:blipFill>
          <a:blip r:embed="rId8"/>
          <a:stretch>
            <a:fillRect/>
          </a:stretch>
        </p:blipFill>
        <p:spPr>
          <a:xfrm>
            <a:off x="5927425" y="1693660"/>
            <a:ext cx="1300226" cy="1299248"/>
          </a:xfrm>
          <a:prstGeom prst="rect">
            <a:avLst/>
          </a:prstGeom>
        </p:spPr>
      </p:pic>
      <p:pic>
        <p:nvPicPr>
          <p:cNvPr id="13" name="Image 12"/>
          <p:cNvPicPr>
            <a:picLocks noChangeAspect="1"/>
          </p:cNvPicPr>
          <p:nvPr/>
        </p:nvPicPr>
        <p:blipFill>
          <a:blip r:embed="rId9"/>
          <a:stretch>
            <a:fillRect/>
          </a:stretch>
        </p:blipFill>
        <p:spPr>
          <a:xfrm>
            <a:off x="5342546" y="3602213"/>
            <a:ext cx="1418174" cy="1417106"/>
          </a:xfrm>
          <a:prstGeom prst="rect">
            <a:avLst/>
          </a:prstGeom>
        </p:spPr>
      </p:pic>
      <p:pic>
        <p:nvPicPr>
          <p:cNvPr id="14" name="Image 13"/>
          <p:cNvPicPr>
            <a:picLocks noChangeAspect="1"/>
          </p:cNvPicPr>
          <p:nvPr/>
        </p:nvPicPr>
        <p:blipFill>
          <a:blip r:embed="rId10"/>
          <a:stretch>
            <a:fillRect/>
          </a:stretch>
        </p:blipFill>
        <p:spPr>
          <a:xfrm>
            <a:off x="2118864" y="3581123"/>
            <a:ext cx="1439279" cy="1438196"/>
          </a:xfrm>
          <a:prstGeom prst="rect">
            <a:avLst/>
          </a:prstGeom>
        </p:spPr>
      </p:pic>
      <p:pic>
        <p:nvPicPr>
          <p:cNvPr id="16" name="Image 15"/>
          <p:cNvPicPr>
            <a:picLocks noChangeAspect="1"/>
          </p:cNvPicPr>
          <p:nvPr/>
        </p:nvPicPr>
        <p:blipFill>
          <a:blip r:embed="rId11"/>
          <a:stretch>
            <a:fillRect/>
          </a:stretch>
        </p:blipFill>
        <p:spPr>
          <a:xfrm>
            <a:off x="3984742" y="871853"/>
            <a:ext cx="1357804" cy="1356782"/>
          </a:xfrm>
          <a:prstGeom prst="rect">
            <a:avLst/>
          </a:prstGeom>
        </p:spPr>
      </p:pic>
      <p:sp>
        <p:nvSpPr>
          <p:cNvPr id="18" name="Rectangle 17"/>
          <p:cNvSpPr/>
          <p:nvPr/>
        </p:nvSpPr>
        <p:spPr>
          <a:xfrm>
            <a:off x="969119" y="2959006"/>
            <a:ext cx="7188741" cy="338554"/>
          </a:xfrm>
          <a:prstGeom prst="rect">
            <a:avLst/>
          </a:prstGeom>
        </p:spPr>
        <p:txBody>
          <a:bodyPr wrap="square">
            <a:spAutoFit/>
          </a:bodyPr>
          <a:lstStyle/>
          <a:p>
            <a:r>
              <a:rPr lang="fr-FR" sz="1600" b="1" dirty="0">
                <a:solidFill>
                  <a:schemeClr val="tx2"/>
                </a:solidFill>
                <a:latin typeface="Century Gothic" panose="020B0502020202020204" pitchFamily="34" charset="0"/>
              </a:rPr>
              <a:t> Comment </a:t>
            </a:r>
            <a:r>
              <a:rPr lang="fr-FR" sz="1600" b="1" dirty="0" smtClean="0">
                <a:solidFill>
                  <a:schemeClr val="tx2"/>
                </a:solidFill>
                <a:latin typeface="Century Gothic" panose="020B0502020202020204" pitchFamily="34" charset="0"/>
              </a:rPr>
              <a:t>assurer </a:t>
            </a:r>
            <a:r>
              <a:rPr lang="fr-FR" sz="1600" b="1" dirty="0">
                <a:solidFill>
                  <a:schemeClr val="tx2"/>
                </a:solidFill>
                <a:latin typeface="Century Gothic" panose="020B0502020202020204" pitchFamily="34" charset="0"/>
              </a:rPr>
              <a:t>à ses clients une meilleure expérience utilisateur ?  </a:t>
            </a:r>
          </a:p>
        </p:txBody>
      </p:sp>
      <p:sp>
        <p:nvSpPr>
          <p:cNvPr id="15"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6</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37996932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501994" y="134232"/>
            <a:ext cx="3898806" cy="556432"/>
            <a:chOff x="1202226" y="1103159"/>
            <a:chExt cx="4837068" cy="382772"/>
          </a:xfrm>
          <a:scene3d>
            <a:camera prst="orthographicFront">
              <a:rot lat="0" lon="0" rev="0"/>
            </a:camera>
            <a:lightRig rig="soft" dir="t">
              <a:rot lat="0" lon="0" rev="0"/>
            </a:lightRig>
          </a:scene3d>
        </p:grpSpPr>
        <p:sp>
          <p:nvSpPr>
            <p:cNvPr id="4" name="Ellipse 3"/>
            <p:cNvSpPr/>
            <p:nvPr>
              <p:custDataLst>
                <p:tags r:id="rId2"/>
              </p:custDataLst>
            </p:nvPr>
          </p:nvSpPr>
          <p:spPr>
            <a:xfrm>
              <a:off x="1202226" y="1188342"/>
              <a:ext cx="410316" cy="22872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612542" y="1103159"/>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Résultats attendus  </a:t>
              </a:r>
              <a:endParaRPr lang="fr-FR" sz="1600" dirty="0">
                <a:latin typeface="Century Gothic" panose="020B0502020202020204" pitchFamily="34" charset="0"/>
              </a:endParaRPr>
            </a:p>
          </p:txBody>
        </p:sp>
      </p:grpSp>
      <p:sp>
        <p:nvSpPr>
          <p:cNvPr id="2" name="ZoneTexte 1"/>
          <p:cNvSpPr txBox="1"/>
          <p:nvPr/>
        </p:nvSpPr>
        <p:spPr>
          <a:xfrm>
            <a:off x="786245" y="944767"/>
            <a:ext cx="7501545" cy="403187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Offrir </a:t>
            </a:r>
            <a:r>
              <a:rPr lang="fr-FR" sz="1600" b="1" dirty="0">
                <a:solidFill>
                  <a:schemeClr val="tx2"/>
                </a:solidFill>
                <a:latin typeface="Century Gothic" panose="020B0502020202020204" pitchFamily="34" charset="0"/>
              </a:rPr>
              <a:t>des services hautement disponibles, rapides et évolutifs : essentiellement par la configuration des mécanismes de basculement en cas de pannes, ou de lenteur d’un serveur ; </a:t>
            </a:r>
            <a:endParaRPr lang="fr-FR" sz="1600" b="1" dirty="0" smtClean="0">
              <a:solidFill>
                <a:schemeClr val="tx2"/>
              </a:solidFill>
              <a:latin typeface="Century Gothic" panose="020B0502020202020204" pitchFamily="34" charset="0"/>
            </a:endParaRPr>
          </a:p>
          <a:p>
            <a:pPr>
              <a:lnSpc>
                <a:spcPct val="150000"/>
              </a:lnSpc>
            </a:pPr>
            <a:endParaRPr lang="fr-FR" sz="1600" b="1" dirty="0" smtClean="0">
              <a:solidFill>
                <a:schemeClr val="tx2"/>
              </a:solidFill>
              <a:latin typeface="Century Gothic" panose="020B0502020202020204" pitchFamily="34" charset="0"/>
            </a:endParaRPr>
          </a:p>
          <a:p>
            <a:pPr>
              <a:lnSpc>
                <a:spcPct val="150000"/>
              </a:lnSpc>
            </a:pPr>
            <a:endParaRPr lang="fr-FR" sz="1600" b="1" dirty="0">
              <a:solidFill>
                <a:schemeClr val="tx2"/>
              </a:solidFill>
              <a:latin typeface="Century Gothic" panose="020B0502020202020204" pitchFamily="34" charset="0"/>
            </a:endParaRPr>
          </a:p>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 </a:t>
            </a:r>
            <a:r>
              <a:rPr lang="fr-FR" sz="1600" b="1" dirty="0">
                <a:solidFill>
                  <a:schemeClr val="tx2"/>
                </a:solidFill>
                <a:latin typeface="Century Gothic" panose="020B0502020202020204" pitchFamily="34" charset="0"/>
              </a:rPr>
              <a:t>Assurer la sécurité des données qui </a:t>
            </a:r>
            <a:r>
              <a:rPr lang="fr-FR" sz="1600" b="1" dirty="0" smtClean="0">
                <a:solidFill>
                  <a:schemeClr val="tx2"/>
                </a:solidFill>
                <a:latin typeface="Century Gothic" panose="020B0502020202020204" pitchFamily="34" charset="0"/>
              </a:rPr>
              <a:t>transitent dans son cloud ; </a:t>
            </a:r>
          </a:p>
          <a:p>
            <a:pPr>
              <a:lnSpc>
                <a:spcPct val="150000"/>
              </a:lnSpc>
            </a:pPr>
            <a:endParaRPr lang="fr-FR" sz="1600" b="1" dirty="0">
              <a:solidFill>
                <a:schemeClr val="tx2"/>
              </a:solidFill>
              <a:latin typeface="Century Gothic" panose="020B0502020202020204" pitchFamily="34" charset="0"/>
            </a:endParaRPr>
          </a:p>
          <a:p>
            <a:pPr>
              <a:lnSpc>
                <a:spcPct val="150000"/>
              </a:lnSpc>
            </a:pPr>
            <a:endParaRPr lang="fr-FR" sz="1600" b="1" dirty="0">
              <a:solidFill>
                <a:schemeClr val="tx2"/>
              </a:solidFill>
              <a:latin typeface="Century Gothic" panose="020B0502020202020204" pitchFamily="34" charset="0"/>
            </a:endParaRPr>
          </a:p>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Baisser </a:t>
            </a:r>
            <a:r>
              <a:rPr lang="fr-FR" sz="1600" b="1" dirty="0">
                <a:solidFill>
                  <a:schemeClr val="tx2"/>
                </a:solidFill>
                <a:latin typeface="Century Gothic" panose="020B0502020202020204" pitchFamily="34" charset="0"/>
              </a:rPr>
              <a:t>les dépenses liées au maintien de son cloud computing en adoptant des solutions performantes et économiques. </a:t>
            </a:r>
          </a:p>
          <a:p>
            <a:endParaRPr lang="fr-FR" sz="1600" dirty="0">
              <a:latin typeface="Century Gothic" panose="020B0502020202020204" pitchFamily="34" charset="0"/>
            </a:endParaRPr>
          </a:p>
        </p:txBody>
      </p:sp>
    </p:spTree>
    <p:extLst>
      <p:ext uri="{BB962C8B-B14F-4D97-AF65-F5344CB8AC3E}">
        <p14:creationId xmlns:p14="http://schemas.microsoft.com/office/powerpoint/2010/main" val="40678503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
                                            <p:txEl>
                                              <p:pRg st="3" end="3"/>
                                            </p:txEl>
                                          </p:spTgt>
                                        </p:tgtEl>
                                      </p:cBhvr>
                                    </p:animEffect>
                                    <p:animScale>
                                      <p:cBhvr>
                                        <p:cTn id="12" dur="250" autoRev="1" fill="hold"/>
                                        <p:tgtEl>
                                          <p:spTgt spid="2">
                                            <p:txEl>
                                              <p:pRg st="3" end="3"/>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2">
                                            <p:txEl>
                                              <p:pRg st="6" end="6"/>
                                            </p:txEl>
                                          </p:spTgt>
                                        </p:tgtEl>
                                      </p:cBhvr>
                                    </p:animEffect>
                                    <p:animScale>
                                      <p:cBhvr>
                                        <p:cTn id="17" dur="250" autoRev="1" fill="hold"/>
                                        <p:tgtEl>
                                          <p:spTgt spid="2">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NUM" val="9"/>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10"/>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10"/>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0"/>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10"/>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10"/>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10"/>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9"/>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9"/>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10"/>
</p:tagLst>
</file>

<file path=ppt/tags/tag34.xml><?xml version="1.0" encoding="utf-8"?>
<p:tagLst xmlns:a="http://schemas.openxmlformats.org/drawingml/2006/main" xmlns:r="http://schemas.openxmlformats.org/officeDocument/2006/relationships" xmlns:p="http://schemas.openxmlformats.org/presentationml/2006/main">
  <p:tag name="NUM" val="9"/>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0"/>
</p:tagLst>
</file>

<file path=ppt/tags/tag37.xml><?xml version="1.0" encoding="utf-8"?>
<p:tagLst xmlns:a="http://schemas.openxmlformats.org/drawingml/2006/main" xmlns:r="http://schemas.openxmlformats.org/officeDocument/2006/relationships" xmlns:p="http://schemas.openxmlformats.org/presentationml/2006/main">
  <p:tag name="NUM" val="9"/>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10"/>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9"/>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10"/>
</p:tagLst>
</file>

<file path=ppt/tags/tag46.xml><?xml version="1.0" encoding="utf-8"?>
<p:tagLst xmlns:a="http://schemas.openxmlformats.org/drawingml/2006/main" xmlns:r="http://schemas.openxmlformats.org/officeDocument/2006/relationships" xmlns:p="http://schemas.openxmlformats.org/presentationml/2006/main">
  <p:tag name="NUM" val="9"/>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0"/>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NUM" val="9"/>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10"/>
</p:tagLst>
</file>

<file path=ppt/tags/tag52.xml><?xml version="1.0" encoding="utf-8"?>
<p:tagLst xmlns:a="http://schemas.openxmlformats.org/drawingml/2006/main" xmlns:r="http://schemas.openxmlformats.org/officeDocument/2006/relationships" xmlns:p="http://schemas.openxmlformats.org/presentationml/2006/main">
  <p:tag name="NUM" val="9"/>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10"/>
</p:tagLst>
</file>

<file path=ppt/tags/tag55.xml><?xml version="1.0" encoding="utf-8"?>
<p:tagLst xmlns:a="http://schemas.openxmlformats.org/drawingml/2006/main" xmlns:r="http://schemas.openxmlformats.org/officeDocument/2006/relationships" xmlns:p="http://schemas.openxmlformats.org/presentationml/2006/main">
  <p:tag name="NUM" val="9"/>
</p:tagLst>
</file>

<file path=ppt/tags/tag56.xml><?xml version="1.0" encoding="utf-8"?>
<p:tagLst xmlns:a="http://schemas.openxmlformats.org/drawingml/2006/main" xmlns:r="http://schemas.openxmlformats.org/officeDocument/2006/relationships" xmlns:p="http://schemas.openxmlformats.org/presentationml/2006/main">
  <p:tag name="NUM" val="4"/>
</p:tagLst>
</file>

<file path=ppt/tags/tag57.xml><?xml version="1.0" encoding="utf-8"?>
<p:tagLst xmlns:a="http://schemas.openxmlformats.org/drawingml/2006/main" xmlns:r="http://schemas.openxmlformats.org/officeDocument/2006/relationships" xmlns:p="http://schemas.openxmlformats.org/presentationml/2006/main">
  <p:tag name="NUM" val="10"/>
</p:tagLst>
</file>

<file path=ppt/tags/tag58.xml><?xml version="1.0" encoding="utf-8"?>
<p:tagLst xmlns:a="http://schemas.openxmlformats.org/drawingml/2006/main" xmlns:r="http://schemas.openxmlformats.org/officeDocument/2006/relationships" xmlns:p="http://schemas.openxmlformats.org/presentationml/2006/main">
  <p:tag name="NUM" val="9"/>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9"/>
</p:tagLst>
</file>

<file path=ppt/tags/tag60.xml><?xml version="1.0" encoding="utf-8"?>
<p:tagLst xmlns:a="http://schemas.openxmlformats.org/drawingml/2006/main" xmlns:r="http://schemas.openxmlformats.org/officeDocument/2006/relationships" xmlns:p="http://schemas.openxmlformats.org/presentationml/2006/main">
  <p:tag name="NUM" val="10"/>
</p:tagLst>
</file>

<file path=ppt/tags/tag61.xml><?xml version="1.0" encoding="utf-8"?>
<p:tagLst xmlns:a="http://schemas.openxmlformats.org/drawingml/2006/main" xmlns:r="http://schemas.openxmlformats.org/officeDocument/2006/relationships" xmlns:p="http://schemas.openxmlformats.org/presentationml/2006/main">
  <p:tag name="NUM" val="9"/>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10"/>
</p:tagLst>
</file>

<file path=ppt/tags/tag64.xml><?xml version="1.0" encoding="utf-8"?>
<p:tagLst xmlns:a="http://schemas.openxmlformats.org/drawingml/2006/main" xmlns:r="http://schemas.openxmlformats.org/officeDocument/2006/relationships" xmlns:p="http://schemas.openxmlformats.org/presentationml/2006/main">
  <p:tag name="NUM" val="9"/>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9"/>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10"/>
</p:tagLst>
</file>

<file path=ppt/tags/tag7.xml><?xml version="1.0" encoding="utf-8"?>
<p:tagLst xmlns:a="http://schemas.openxmlformats.org/drawingml/2006/main" xmlns:r="http://schemas.openxmlformats.org/officeDocument/2006/relationships" xmlns:p="http://schemas.openxmlformats.org/presentationml/2006/main">
  <p:tag name="NUM" val="9"/>
</p:tagLst>
</file>

<file path=ppt/tags/tag70.xml><?xml version="1.0" encoding="utf-8"?>
<p:tagLst xmlns:a="http://schemas.openxmlformats.org/drawingml/2006/main" xmlns:r="http://schemas.openxmlformats.org/officeDocument/2006/relationships" xmlns:p="http://schemas.openxmlformats.org/presentationml/2006/main">
  <p:tag name="NUM" val="9"/>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10"/>
</p:tagLst>
</file>

<file path=ppt/tags/tag73.xml><?xml version="1.0" encoding="utf-8"?>
<p:tagLst xmlns:a="http://schemas.openxmlformats.org/drawingml/2006/main" xmlns:r="http://schemas.openxmlformats.org/officeDocument/2006/relationships" xmlns:p="http://schemas.openxmlformats.org/presentationml/2006/main">
  <p:tag name="NUM" val="9"/>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10"/>
</p:tagLst>
</file>

<file path=ppt/tags/tag8.xml><?xml version="1.0" encoding="utf-8"?>
<p:tagLst xmlns:a="http://schemas.openxmlformats.org/drawingml/2006/main" xmlns:r="http://schemas.openxmlformats.org/officeDocument/2006/relationships" xmlns:p="http://schemas.openxmlformats.org/presentationml/2006/main">
  <p:tag name="NUM" val="9"/>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Default Theme">
  <a:themeElements>
    <a:clrScheme name="RocketoGraphics - Color 18 - Light">
      <a:dk1>
        <a:srgbClr val="B3B3B3"/>
      </a:dk1>
      <a:lt1>
        <a:srgbClr val="FFFFFF"/>
      </a:lt1>
      <a:dk2>
        <a:srgbClr val="1C2835"/>
      </a:dk2>
      <a:lt2>
        <a:srgbClr val="FFFFFF"/>
      </a:lt2>
      <a:accent1>
        <a:srgbClr val="0D6294"/>
      </a:accent1>
      <a:accent2>
        <a:srgbClr val="29B2E8"/>
      </a:accent2>
      <a:accent3>
        <a:srgbClr val="5ED3DC"/>
      </a:accent3>
      <a:accent4>
        <a:srgbClr val="5FDBAC"/>
      </a:accent4>
      <a:accent5>
        <a:srgbClr val="6B43A3"/>
      </a:accent5>
      <a:accent6>
        <a:srgbClr val="DCDCDC"/>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31455</TotalTime>
  <Words>1453</Words>
  <Application>Microsoft Office PowerPoint</Application>
  <PresentationFormat>Affichage à l'écran (16:9)</PresentationFormat>
  <Paragraphs>201</Paragraphs>
  <Slides>19</Slides>
  <Notes>19</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19</vt:i4>
      </vt:variant>
    </vt:vector>
  </HeadingPairs>
  <TitlesOfParts>
    <vt:vector size="31" baseType="lpstr">
      <vt:lpstr>Arial</vt:lpstr>
      <vt:lpstr>Calibri</vt:lpstr>
      <vt:lpstr>Calibri Light</vt:lpstr>
      <vt:lpstr>Century Gothic</vt:lpstr>
      <vt:lpstr>Maiandra GD</vt:lpstr>
      <vt:lpstr>Montserrat</vt:lpstr>
      <vt:lpstr>Montserrat Bold</vt:lpstr>
      <vt:lpstr>Nyala</vt:lpstr>
      <vt:lpstr>Roboto Regular</vt:lpstr>
      <vt:lpstr>Times New Roman</vt:lpstr>
      <vt:lpstr>Wingdings</vt:lpstr>
      <vt:lpstr>Default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Augustin KPALOU</cp:lastModifiedBy>
  <cp:revision>5900</cp:revision>
  <dcterms:created xsi:type="dcterms:W3CDTF">2014-11-12T21:47:38Z</dcterms:created>
  <dcterms:modified xsi:type="dcterms:W3CDTF">2020-10-13T14:20:40Z</dcterms:modified>
  <cp:category/>
</cp:coreProperties>
</file>