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256" r:id="rId4"/>
    <p:sldId id="285" r:id="rId5"/>
    <p:sldId id="259" r:id="rId6"/>
    <p:sldId id="261" r:id="rId7"/>
    <p:sldId id="267" r:id="rId8"/>
    <p:sldId id="269" r:id="rId9"/>
    <p:sldId id="283" r:id="rId10"/>
    <p:sldId id="286" r:id="rId11"/>
    <p:sldId id="287" r:id="rId12"/>
    <p:sldId id="289" r:id="rId13"/>
    <p:sldId id="291" r:id="rId14"/>
    <p:sldId id="282" r:id="rId15"/>
    <p:sldId id="292" r:id="rId16"/>
    <p:sldId id="288" r:id="rId17"/>
    <p:sldId id="293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80"/>
  </p:normalViewPr>
  <p:slideViewPr>
    <p:cSldViewPr snapToGrid="0" snapToObjects="1">
      <p:cViewPr>
        <p:scale>
          <a:sx n="104" d="100"/>
          <a:sy n="104" d="100"/>
        </p:scale>
        <p:origin x="213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BDEA18F1-E214-8E8E-FE42-DC61FBDC7F3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8E5402C-FF98-4F7C-723D-342C0B40913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E4BC85-03EE-E5CC-394E-7042F4D07F6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2F59FA-1DBE-98E4-BE78-6108998C668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812FFC5-792E-437C-A779-8480968AD72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64FBF4F-9FDB-CBE5-2F55-8F6ADCC400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9E0F7AC-7AB3-115F-4F5E-8261FD4B1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4166E-4A77-4E68-A0AF-7E54F3880AA6}" type="datetimeFigureOut">
              <a:t>26/10/2022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3A61B-2084-1C51-8BC0-D971383102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E4B32D-05A8-919E-E0DB-B13C51DE42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55F1-16C3-4D6C-9375-4BBDB525F0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24E82-0BFE-4857-BF1D-84BBFD69831A}" type="datetimeFigureOut">
              <a:t>26/10/2022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53D2BBE9-519E-5C3E-0FC3-BD4C7B7E21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4D85FFDE-3E5A-169E-AD34-D876B169DFF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>
            <a:extLst>
              <a:ext uri="{FF2B5EF4-FFF2-40B4-BE49-F238E27FC236}">
                <a16:creationId xmlns="" xmlns:a16="http://schemas.microsoft.com/office/drawing/2014/main" id="{71C96C63-F7DE-177B-9C96-C88A1401CFA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CD8CB24A-3B4C-009B-4180-3E54E460BA8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3A48EFEB-7636-35E2-595D-BA9A449ABE6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3BAEBB23-EA15-5AF0-71FD-F55CE39E90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092E8041-0388-4E30-BA86-A6357B186F61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42AB0-0EE0-481E-9C66-6B5CFD19DE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62672E46-5A53-51A8-FA02-A36F148F3AB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24E82-0BFE-4857-BF1D-84BBFD69831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91F8142E-24BA-4BFB-7AE0-54E252F909C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1E3C4-E361-48B7-80BE-9899BBA5B84D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B659B2D-1993-D3C2-7C37-F08C85A5E9E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5EB61-B8A2-4D1C-9AAA-C17C2D63088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80D2895-4C76-759A-ABA4-8EC660BBB2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2BA2540-4494-D132-A555-C9BD0BDAD7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62E9E008-5FA1-1549-ACF9-B7A6E6FADE82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24E82-0BFE-4857-BF1D-84BBFD69831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47C96C97-96FB-905C-5CBB-51F0869629C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F182CC-D8F1-4559-832B-B5C1B8D167DD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D123A44E-3C96-BA05-9050-F68C1319278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4B098-324C-4BEB-BA57-59326885023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8304B23-7BC2-9A87-C63A-DFF9A0AD8C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B2895BD-9BA7-A4E5-706A-A23D564B96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5600130B-EF1D-4BDA-0076-5EF25EF8CDE4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24E82-0BFE-4857-BF1D-84BBFD69831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34C34C68-B3C6-AE28-6849-3C020A89C7E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B69B7-0FB3-4A0F-800B-14BD944F698C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176BF265-5DE9-48B8-6E5A-93D910D5B1C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2B666-4631-4F94-89AD-C34104D26BCC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9DACAC0-7B13-4EBD-1C53-CA39ED34E7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BB92014-85D4-1299-86CA-14B3FB7348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D3E77A1F-4910-1443-312B-4B7EBE9F9A92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24E82-0BFE-4857-BF1D-84BBFD69831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F2811B7-A939-9F45-D4FF-5510B4C8F0E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0F38EF-2B19-44C8-B483-BF2A84630B8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D7D68BDB-2C3F-642B-F93E-AB9FC19E4DE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CCD973-776B-4941-9E0F-D82823A3E2B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7D8A82-2EDD-924F-D9D4-FCE9E2E391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FC89F17-2C3E-879E-3C65-FEF89A7C9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BC989B5C-F034-C0D3-041B-A1FABA24BCE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24E82-0BFE-4857-BF1D-84BBFD69831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9F6FF37D-9BB9-D18A-F53E-549FBF55C2D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B8942D-98C9-4A17-B918-72E2FB13BE82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E17B44ED-ABFB-EE34-D66C-C3E00B3653F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B22A8-FE73-46AC-A583-B0305E534DC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EC305C9-9447-07ED-076D-9413F9A68B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6014F88-B674-EED2-0C3E-C5D119EEC3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8AA6D67-13FD-0BAC-7F6E-EAD5441D70B9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D2D4BBA-648D-1FED-F494-9C34833CA32B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26055B32-171F-7B19-3193-C9F8506F0B52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8E85EF-B286-7098-FDF6-6FAE6876A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B5CF96-B5DF-21B7-5BB4-A7424E96B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D1B73-5192-C2B8-FE2B-C3870697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522E61-5530-203C-D0EA-D2F0933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642228-D597-AF42-9E0F-BCE75C5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DB6B8DC7-7C2D-45CA-B1B6-4CDE45BC78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36E425AD-1817-0DA3-8D31-1D17DFC1C6F4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EB277440-0D26-8549-E58A-4A0025E592BB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F05A2D74-129B-F52F-6C8F-6366C1F017F4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DF9C3D-EC52-5AAC-8D98-637A1D1B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BE3309-F1D2-EC9F-F211-857A874ED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1980000"/>
            <a:ext cx="9360000" cy="504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19A401-7FDD-77DD-0B56-D4C5C613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CE54AD-B8DC-314A-6244-49DFF21E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7D022C-CD65-50F8-B69B-9AC55BD4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8D44E7A3-68DD-4EAA-8993-D1A963104C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5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8B4F554-7ADA-4D92-24C5-E8A0E465FD5F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5DA78BA4-E625-5EAC-2606-4B5E26F13779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53C7D024-AEE9-1F3C-B5AA-3CBD8E201BD5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E6076F1-DC98-E4BD-8100-86692A166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5B7F87-0E5E-95C8-577B-6E75F0A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DE93F2-4C24-58BC-A6F7-D1EBD0A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42E59F-C43E-C5F6-AE47-87B9021F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C9F6AF-44A5-4202-75DD-CAA4266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552A4BF1-D9DA-4D9D-8BE9-E56DFB6661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708F77F0-1DFB-EE47-4F20-6288AB9FA20C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F41921-95B6-8E3D-7205-2E9F1C7F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C941E9-8225-DB63-6A4E-32095FF1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24146D-C414-85B1-538E-BCEF7F20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0E3640-D064-2691-258B-9D228AA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92C2F5-9D8A-54E0-D078-FC1C7003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032A1DE0-310F-47F6-8B50-7C5A7C16DF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05E8AA0-86D6-FC86-2E6E-E63A5A148C8F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CFB1A2-0670-62B1-5A29-B7A93447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1661B1-F52B-B7EB-0214-44F4DB0C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5220000"/>
            <a:ext cx="9360000" cy="19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83A7A5-5125-B0FE-7BE5-030024D4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5A32EA-1F3F-F363-0F8B-614B75F5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91C0BE-E415-DB6F-9A41-C78B7E7F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3677A892-10FE-4098-BC5B-1AFC43BD6A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4BCE125A-14E7-E2B8-210D-ED564218A7BE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3EE31-806C-DA6B-E4EB-5325EDA1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B961C4-45B1-B91D-5B7E-8685A563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117045-69AE-AF7B-5F52-9BE5A9F9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6A7308-1CE5-90AB-7688-1FA5F983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25667A-087F-5175-6FE2-AEAC2AC2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11FE7988-9744-4B5A-B948-42E84E9A46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7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D3D54DE-17C9-4A80-4AED-3394BF67FD08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A9D0B5-8004-AC16-71A1-0B5BB446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769C7-E985-878D-723E-B0FF315F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5219700"/>
            <a:ext cx="4603750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CE4BDC-CE5C-4A3D-92FB-24C7B8C16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5219700"/>
            <a:ext cx="4603750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DCC6B6-92CE-217B-C587-B18E8F2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B4A832-87D4-6243-5425-3B2848A9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12EACA-0DB9-366F-E2F0-CEF2BBE5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C601CB29-842D-4157-8BFD-85DD0D21BD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E0E34335-927C-9896-FB3E-6EC01997444D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5848FD-C603-BB64-789A-145AFC49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D8B935-38F9-DDD8-2DD0-28BF5F07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6EADD8-1B4D-1C02-B95A-C697957D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084393D-D38C-59D9-62E5-72B3A8483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31D0A7-9DAE-08B9-0269-6D2D9CB9F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4F7202B-181D-47B7-28D4-E3AD4B5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6C44F6-5279-D4A2-4585-23EC903F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BFAD314-0985-B0AD-D1AB-3F996249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CD4F752D-60B8-408C-A047-543D3730C3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A9CF069-E3A5-1D00-06C8-ED39A71D9130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59CB05-6BBC-D5D9-737A-6E73FD61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A3A969-7AD6-D23F-0176-DAFF986D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F993B1-1314-6098-793D-7B8D8F2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61DC1-8FF4-07F1-BB27-11CA2E8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347D36ED-29D9-4F4C-A204-CFF8DC260C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6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4C8DA841-073E-9E22-E376-9E3875AA2A08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BE3E47-3FFC-E838-F876-1002FC24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62080B-7A95-4972-84EC-4625AEF2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75ACE4-4F14-9CBD-81FB-9EF0F250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C23A3C23-47F0-4300-8E5D-4C15C77B5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61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CDB97C7-8A44-7320-439D-C7D1F3D0B426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34131-C1E5-702D-4C82-3C872FB7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A27AE2-36AF-481B-43E7-B03C05AD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06E2B8-EB2A-AAF3-4D03-014F5E04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A29F356-5751-A97A-42B3-4C5E41C8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AE547D-CC1A-7B37-C29D-5F85E723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B75E88-41B4-69AF-91E1-FCE3C6CD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C1ED7997-089F-479C-8E75-AC66F01F00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D24D400-72B1-244A-4E47-59C78590E830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6E9E267-7305-5B9C-D63A-75F4D8773061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042B67D-98E5-33FF-42BB-B056EFF86E95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2C603-B0D9-D639-9134-EED4D995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375024-5027-CCF5-20C8-FB8DC3CF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0000"/>
            <a:ext cx="9360000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A90163-09E8-CC02-8F48-48CD516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93EECF-F47E-EA1F-EC72-BEEC2253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F426B2-4BEC-6872-F288-A8F65375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C8AA528C-A571-42D3-A4B6-24A08EB901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2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3B28552-7BF9-E9AA-1D6D-ABE495582153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76762D-526F-90C2-E4A4-756883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36ACC39-66E1-E047-29E3-CF2DE917D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12EB3C-9E26-C419-2E03-97460E434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63F3B8-A241-FB0E-18E1-898A4865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263C5A-C695-89E6-2920-960923F9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2398FE-5DBD-31AB-A1C0-659AD24F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6A2650EF-20B9-40D8-AFAA-B888775D31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8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8CDF83C5-9831-F72E-3233-C0165005E749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C0AC0-A6BD-E16B-AD25-8AB0D3AC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FDEA75-2494-F5EA-2E17-3C3577E9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5220000"/>
            <a:ext cx="9360000" cy="19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F2F73A-4FBD-111D-BA66-5A9AEAC1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5842B1-0CD1-77DA-9E8B-1DC8B980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97DF2E-3305-E925-0CA1-18920863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D08B269A-34A6-4D5B-8017-614ECDAD89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602E1AF-C59F-6690-E5AF-E71DB708F795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79839D0-3A04-FD7E-7F59-ED2B32620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779838"/>
            <a:ext cx="2339975" cy="3419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DE66A9C-5AA1-339B-13BE-760BE972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779838"/>
            <a:ext cx="6867525" cy="3419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887C0C-36FF-4996-8FFD-037F8F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6AEFB6-623A-8DAD-5A50-1115FB67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F01061-9077-D11D-108D-9963E332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717E32A9-B82B-4F17-B1E6-58261761E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5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795925FC-07B4-FD88-4895-7B5E7B4AF1C3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1EDF0E-133B-B57C-3BF1-583E3E563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425D66-073F-96B7-AF52-C7E63234B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2D84C7-50D1-2DBC-BCA4-FD502350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EC5038-EBD2-9420-A6C4-9BE7EFCD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A99BB4-4D62-6EF3-20BC-CFFBCD3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C3759F75-F08A-4FBA-90AE-A377A6F3A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7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5AC8802-40CA-714F-527D-B28D3DA298B7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BC290-E7A9-038F-9388-B664B91E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67F89C-E6F3-375A-AFF2-24085729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0" y="5040000"/>
            <a:ext cx="6300000" cy="21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31E918-1026-DF6A-F19E-F0261BFF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C5E113-6793-1FFA-99B3-7DC6AB96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A3AB33-65BD-3B80-E165-217DD454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DD586728-778B-4460-9F7B-F8A3E944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285D809-94A2-6962-6472-AE5A901C87C5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F35A1-2D2F-2F2A-2859-ECE0EC11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2F60C7-84B0-5A4F-13D7-4E4D2BB8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8CD031-016F-49F6-735F-2624E9B0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D4602F-CAA5-9104-6A9E-4596AF79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51232C-946F-4D4A-0AB9-089CBF3F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4627FDE2-CAC3-43DC-B989-8C3115F018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3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E708E636-9ECD-9FC7-AFC0-AF0CB3C922F1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94666-D6DC-FCCE-862F-C6146F6D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0FEE14-71AD-738B-4FF7-D547739C2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475" y="5040313"/>
            <a:ext cx="3073400" cy="215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5C19C0-0D0E-071B-2E74-75BB6182A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275" y="5040313"/>
            <a:ext cx="3074988" cy="215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195BD8-551C-9A98-DD40-B87E48F8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FC1E09-E0EF-7E88-DBAA-26349CEA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0DE1CF-F051-FCC3-3726-0F81B1C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1561300A-6E93-4646-A2BC-B4DF9B6436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6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98BD430-F139-4CF0-6309-F95D299E6460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F19EA-ADE6-9978-19D7-BDC5A125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1E424C-7A96-941B-53BD-B59F20FD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0CA01F-0F19-E902-EB67-D17BAE90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BCBD49-D856-8C34-90C9-711831985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559EC2-F1D7-68A5-B43F-1B28640D7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1940422-CF55-FF51-5909-CFB1C248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EC53BA-5A3F-5A9E-3014-6899AA5D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558FCA9-5608-F4E2-54F7-530EBBD9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529F3235-0331-47C9-95E7-A580810224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6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B5DA16E1-2037-C2B4-7B03-05780AFAA4DF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DCEC71-79A7-EB80-7093-5CD7EC9C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E31E6C-6771-36D2-65A8-E7742BAF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E57CE4-D279-56FF-82C5-A3ED369A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1F3255-B30D-349C-39EE-E586A2BA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9280591F-0244-49BE-AD27-DFFF05E548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3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518741E6-A934-1104-86D3-AF76098B8923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23B132-E93A-5435-C0C0-3B2E797F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43388F5-1195-06F1-D380-1D62717A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1E11E0-6CAE-3653-B037-93C77A46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14DB5223-82E5-49F1-A2B0-8FF925865D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73B208EA-A086-99BD-0BC8-CD724EC4FBA2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64370B4-2DB1-399C-7580-FDA40262A4C2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BCB4A0A-11C8-BB68-87A5-64CC374A085F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AF1F0-7EDC-DE19-7884-AF434EBB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71A227-B788-2004-6A09-1A354644E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B5C60B-A8DF-DF74-01F6-37B5E3C3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57B506-5BC0-B579-4895-309B3080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540BFE-C261-4E7C-0027-355E9862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1AFDF2FA-9B0C-47D4-BCF1-29387DB9F3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1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AA30D4D-C1C5-D2A3-DD5A-29A7C3844729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1D389-A831-B374-745A-15666A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79C68E-9FE6-5C6A-2317-591024C5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588B49A-115D-7450-0231-1F61D58C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F13634-66C5-1823-CD27-E4733822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3D8FDB-E285-777B-6A36-CA5B9F08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57AAA8-70D6-453F-56FF-A5D7A75E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237D6A12-211F-484E-9037-976B07395F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35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73A68D1-AB66-3E42-0C9D-A76F9899C354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39F098-E967-F80B-C642-7ECBF52B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0313F4A-FD3E-72C5-DB56-F479A3F3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8D6434-839E-8D9C-8748-8D1DA916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0781D5-0BE6-7A71-B837-868B1414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C6426A-893E-1E31-9FFE-D8ED263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5BFC79-22D8-5363-4252-53E8D005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0F61AA07-60D6-44FC-8DE2-9FCC38BBC2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1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02EE786F-CD9A-E7CE-33AF-16BC6AAF314D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84ED-188A-C282-0034-8E035B55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E4F10A-5155-466F-DEC4-B6E7C61F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20000" y="5040000"/>
            <a:ext cx="6300000" cy="216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01660A-500E-C27F-5916-33E006DF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169F49-1CE8-8E1B-FB0F-FCF74310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B31CBE-4499-BD12-3F5F-799FA10C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157A1369-3548-4CDB-A57E-0704F3764E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3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4ECD08F-F3C8-B2D9-57B6-0A65507B680B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7BAFDB9-3C40-DA9A-9F5A-EDA06CED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6075" y="2700338"/>
            <a:ext cx="1754188" cy="4498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5E3AE4-9FB9-1645-5212-40499E17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338" y="2700338"/>
            <a:ext cx="5113337" cy="449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9F5557-6CBB-2EBE-F761-9130428A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559016-AC9E-72F8-D9FA-FDC24925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7CA496-116A-CC2F-BFB5-D5FECB0E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974361EA-E479-4F57-BBC6-C37A16EB9A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E7B76006-D56B-5AAC-4C75-13BA43CE6137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3B218267-4F90-8B09-6BC7-3330376BA196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23BB3185-8E81-3533-711A-259487382CE4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7C61C9-0696-949D-C498-F211CB40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B3A57-9D17-07DD-134A-A32CD8549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2C8D1A-2BBD-B1D4-9868-72B77248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291C95-DA6B-DC40-9ACE-378BC8E7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36C647-6E54-4634-8A45-257558D3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2BDC48-1DEE-7122-AE4F-5A0AE9C7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3B5BE0DD-21AA-42B3-A619-6B59095389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3C021706-610A-FC77-ED89-99F19F6E15D8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960FD221-6CAE-40E8-3EE8-37F41525CC14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3FD21E4C-43D2-B8A4-7093-C0E093D23190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8AA24-D8A2-3447-9D8F-1C58965F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2811B8-4FF7-13CA-0480-B603E007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94F4E0-8EB2-A05D-EFCA-90218F4D8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B1F0819-C410-1E5A-2874-4925B6ED3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62F1D1A-BA71-EB8A-603B-DCC04FCD4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D87BE25-94C8-09FE-C5DB-648C0D71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E67ECF0-2865-47B2-73AE-9D39A104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29FFD50-2970-5BC3-6834-79DF4718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AD425F76-7DB5-478F-8D20-584DD22619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07E127AB-8D6D-1F47-F482-9B9AB13242D1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3258DD8-5392-AFFE-76AF-06D974FDAF06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646414C-025E-6526-6402-B943C5ED01B7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F4E99-97A1-CC98-6944-3279AA3D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A474D6-14B8-1C9B-ABEA-92528A45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C6901C-7C24-9228-5F94-8C695A47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CF11B2B-773F-7CDC-E98B-2072BB78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1452F619-0BE4-4D2F-8078-E833ED4C0C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C4DAEA3D-C559-0D9E-CAB8-B88835F0F2BF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F14987B1-39D9-01B4-D595-5A6180032472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8B433BC0-DA39-F25D-62CC-C7BAC7171EA5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4DC85EF-0F17-D458-BFA1-E8DB946E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C3CF505-787F-354B-F81E-A790CC84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0567CD-2C6B-3B2A-4267-6A231CC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A52E04D6-5BCC-441B-9229-E2571CB8D3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7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E19F888-625A-FA8A-90FD-5A7C2DFBEAD3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A750998-EE41-B821-403D-0ACF2E10FF02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3523B99-B8F0-5B88-11FB-A13B58D0991A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47012-F07A-8E8E-D986-584BDFFF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59CACA-E6F5-A8F3-9340-BEAD52BC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673F8E-5712-7AA2-A7CF-777A0A7B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A0BDE1-79F5-208E-74FF-14B17A39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69597F-19B4-16F8-8904-D1666AC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1CAEC1-1E79-0256-7D2C-61FF8B54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6F863F35-04A0-487C-8FC9-71D35B9723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A75D651-95C7-0101-F8A2-7F23287CD024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B959212-0DA1-EA5C-38B5-AAD8EDEAD88B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575FA63B-067B-D9F9-42E6-405AFE980F01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E3F14B-9B7C-4A32-5382-A9D16C62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7966BF-4F7C-63C3-BEFD-85D9DF38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AFFA3F-2681-CF96-497B-8BCA637E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D2CD2C-ADAE-3EC1-1D29-6B73427F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7200000"/>
            <a:ext cx="288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EB8185-932B-1E7B-AB8E-6E65FD1C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7200000"/>
            <a:ext cx="3240000" cy="3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7868D0-7D4B-9F01-7044-27A83817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000" y="6803999"/>
            <a:ext cx="720000" cy="720000"/>
          </a:xfrm>
        </p:spPr>
        <p:txBody>
          <a:bodyPr/>
          <a:lstStyle/>
          <a:p>
            <a:pPr lvl="0"/>
            <a:fld id="{0F872AE9-3342-4A5E-A293-8A9A749F5C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0DE7098C-4A68-9580-1C53-7416DD9339EB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EEE3083D-758D-0F30-FF89-B475E32A2C34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7BA938EC-BCA3-6F17-CD76-6DDE0CFBB9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841FC8-24EF-372A-BAF4-FD1E5A0D4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8DC1CC7-D4DC-76DB-45FE-289DDC76CEA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1E67258C-1764-857D-E084-50CFD818638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A4EF501-BA95-3852-C2C3-207AD3F5A05C}"/>
              </a:ext>
            </a:extLst>
          </p:cNvPr>
          <p:cNvSpPr/>
          <p:nvPr/>
        </p:nvSpPr>
        <p:spPr>
          <a:xfrm>
            <a:off x="9270000" y="6893999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620B4F-ABF5-E5F8-8007-6305D12478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20340315-4CEB-44CF-94FE-3ECD3870E8D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8B850890-E2E3-4F27-DEC9-809B4457076F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="" xmlns:a16="http://schemas.microsoft.com/office/drawing/2014/main" id="{7C008947-9033-0FB3-A68C-1132E889C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A95B4A-13CB-AF9E-D8A3-2CF3C2577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72BB3D-F161-DE29-9D11-9F839C583F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FA6B77-1804-0566-E0F5-0AE277C05C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F64459-06AE-BADD-C02C-9C3D97B4C3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F5E8E7DB-E128-4EBE-A5EE-E676048EAAF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1">
        <a:lnSpc>
          <a:spcPct val="150000"/>
        </a:lnSpc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59437C87-2DA1-0C08-CB1F-16CC6984AECE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="" xmlns:a16="http://schemas.microsoft.com/office/drawing/2014/main" id="{BB579ACE-33E5-87AB-C4D1-DE9D5FA528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1CEA72-905B-FBDE-D2E5-2C8099F2B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A79C18-7090-D98B-A4BB-55F8844B9E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B85E11-3C86-D3AE-C797-3C5C8AEB79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039EBF-425E-A2E0-F59D-9D8B66853D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74FBCF7A-D50E-48E6-9B74-812A1A5A799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1">
        <a:lnSpc>
          <a:spcPct val="100000"/>
        </a:lnSpc>
        <a:tabLst/>
        <a:defRPr lang="en-US" sz="36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ibaut-gronier.fr/#education" TargetMode="External"/><Relationship Id="rId3" Type="http://schemas.openxmlformats.org/officeDocument/2006/relationships/hyperlink" Target="file:///Users/deconinck/Desktop/Baptiste%20Hainaut%20-%20Portfolio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D605E-846C-A088-85CD-D795BA22A7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3428343"/>
            <a:ext cx="9360000" cy="1661993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R3.13 et 14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Créer</a:t>
            </a:r>
            <a:r>
              <a:rPr lang="en-US" dirty="0" smtClean="0"/>
              <a:t> son </a:t>
            </a:r>
            <a:r>
              <a:rPr lang="en-US" dirty="0" smtClean="0"/>
              <a:t>CV </a:t>
            </a:r>
            <a:r>
              <a:rPr lang="en-US" dirty="0" err="1" smtClean="0"/>
              <a:t>Numérique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11E1FD-F68E-4BAE-5746-B65153C4B9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5220000"/>
            <a:ext cx="9360000" cy="19800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2200"/>
              <a:t>Pour quoi faire?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549" y="301320"/>
            <a:ext cx="9844806" cy="958679"/>
          </a:xfrm>
        </p:spPr>
        <p:txBody>
          <a:bodyPr/>
          <a:lstStyle/>
          <a:p>
            <a:r>
              <a:rPr lang="fr-FR" dirty="0" smtClean="0"/>
              <a:t>Evaluation de votre texte par les pairs (30 à 40min)</a:t>
            </a:r>
            <a:r>
              <a:rPr lang="fr-FR" dirty="0"/>
              <a:t> </a:t>
            </a:r>
            <a:r>
              <a:rPr lang="fr-FR" dirty="0" smtClean="0"/>
              <a:t>Critères d’évaluation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Par groupe de 4, vous relirez chacun des textes en formulant des critiques constructives de manière à ce que l’étudiant puisse améliorer son expression écrite.</a:t>
            </a:r>
          </a:p>
          <a:p>
            <a:r>
              <a:rPr lang="fr-FR" dirty="0" err="1" smtClean="0"/>
              <a:t>Cf</a:t>
            </a:r>
            <a:r>
              <a:rPr lang="fr-FR" dirty="0" smtClean="0"/>
              <a:t> : Fichier : Critères d’évaluation de votre texte de présentation :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Correction de la langue : Syntaxe, orthographe et choix du vocabulaire (0 à 5 points)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Présentation du contenu. Enchaînement logique des phrases. Clarté et concision (0 à 5 points)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Pertinence de la présentation d’une réalisation donnée par rapport au poste ou stage souhaité et des compétences mises en valeur. (0 à  5 points)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 Capacité à montrer votre motivation, à vous valoriser, à donner envie de vous embaucher et à vous singulariser (0 à 5 points)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367736" y="7020000"/>
            <a:ext cx="56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10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votre texte par les pairs</a:t>
            </a:r>
            <a:br>
              <a:rPr lang="fr-FR" dirty="0" smtClean="0"/>
            </a:br>
            <a:r>
              <a:rPr lang="fr-FR" dirty="0" smtClean="0"/>
              <a:t>Déroulement de l’évaluation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/>
              <a:t> Les 3 étudiants qui évalueront le 4 </a:t>
            </a:r>
            <a:r>
              <a:rPr lang="fr-FR" dirty="0" err="1" smtClean="0"/>
              <a:t>ème</a:t>
            </a:r>
            <a:r>
              <a:rPr lang="fr-FR" dirty="0" smtClean="0"/>
              <a:t> devront mettre en commun leurs remarques dans une synthèse écrite en faisant la moyenne obtenue pour chacun des 4 critères et en rédigeant soigneusement les consignes d’amélioration du texte et les suggestions.</a:t>
            </a:r>
          </a:p>
          <a:p>
            <a:pPr algn="just"/>
            <a:r>
              <a:rPr lang="fr-FR" dirty="0" smtClean="0"/>
              <a:t> Ils surligneront en jaune les erreurs d’orthographe et souligneront en rouge les phrases syntaxiquement incorrectes. </a:t>
            </a:r>
          </a:p>
          <a:p>
            <a:pPr algn="just"/>
            <a:r>
              <a:rPr lang="fr-FR" dirty="0" smtClean="0"/>
              <a:t>Les erreurs dans le choix du vocabulaire seront surlignées en vert suivies de la mention « terme impropre » en rouge entre parenthèses. </a:t>
            </a:r>
          </a:p>
          <a:p>
            <a:pPr algn="just"/>
            <a:r>
              <a:rPr lang="fr-FR" dirty="0" smtClean="0"/>
              <a:t>Cette synthèse sera à déposer sur Moodle </a:t>
            </a:r>
            <a:r>
              <a:rPr lang="fr-FR" dirty="0" smtClean="0"/>
              <a:t>accompagnée </a:t>
            </a:r>
            <a:r>
              <a:rPr lang="fr-FR" dirty="0" smtClean="0"/>
              <a:t>du texte original.</a:t>
            </a:r>
          </a:p>
          <a:p>
            <a:pPr algn="just"/>
            <a:r>
              <a:rPr lang="fr-FR" dirty="0" smtClean="0"/>
              <a:t>Chaque étudiant devra réécrire son texte pour l’améliorer.</a:t>
            </a:r>
          </a:p>
          <a:p>
            <a:pPr algn="just"/>
            <a:r>
              <a:rPr lang="fr-FR" dirty="0" smtClean="0"/>
              <a:t>Le professeur pourra comparer la prise en compte de ces remarques et leur pertinence au moment de l’évaluation du site.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299643" y="7020000"/>
            <a:ext cx="56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11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1440"/>
            <a:ext cx="9720000" cy="1289888"/>
          </a:xfrm>
        </p:spPr>
        <p:txBody>
          <a:bodyPr/>
          <a:lstStyle/>
          <a:p>
            <a:pPr algn="ctr"/>
            <a:r>
              <a:rPr lang="fr-FR" sz="3200" dirty="0" smtClean="0"/>
              <a:t>Etape 2 Séance 8 : Créez une </a:t>
            </a:r>
            <a:r>
              <a:rPr lang="fr-FR" sz="3200" dirty="0" err="1" smtClean="0"/>
              <a:t>mindmap</a:t>
            </a:r>
            <a:r>
              <a:rPr lang="fr-FR" sz="3200" dirty="0" smtClean="0"/>
              <a:t> de vos compétences et exporter le document final en </a:t>
            </a:r>
            <a:r>
              <a:rPr lang="fr-FR" sz="3200" dirty="0" err="1" smtClean="0"/>
              <a:t>pdf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Commencez par réaliser une </a:t>
            </a:r>
            <a:r>
              <a:rPr lang="fr-FR" dirty="0" err="1" smtClean="0"/>
              <a:t>mindmap</a:t>
            </a:r>
            <a:r>
              <a:rPr lang="fr-FR" dirty="0" smtClean="0"/>
              <a:t> de vos compétences informatiques à l’aide du logiciel de votre choix : </a:t>
            </a:r>
            <a:r>
              <a:rPr lang="fr-FR" dirty="0" err="1" smtClean="0"/>
              <a:t>freemind</a:t>
            </a:r>
            <a:r>
              <a:rPr lang="fr-FR" dirty="0" smtClean="0"/>
              <a:t>, </a:t>
            </a:r>
            <a:r>
              <a:rPr lang="fr-FR" dirty="0" err="1" smtClean="0"/>
              <a:t>xmind</a:t>
            </a:r>
            <a:r>
              <a:rPr lang="fr-FR" dirty="0" smtClean="0"/>
              <a:t>, </a:t>
            </a:r>
            <a:r>
              <a:rPr lang="fr-FR" dirty="0" err="1" smtClean="0"/>
              <a:t>freeplane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mr-IN" dirty="0" smtClean="0"/>
              <a:t>…</a:t>
            </a: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techniques 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savoir-faire(s) </a:t>
            </a:r>
            <a:endParaRPr lang="fr-FR" dirty="0"/>
          </a:p>
          <a:p>
            <a:pPr marL="457200" indent="-457200">
              <a:buFontTx/>
              <a:buChar char="-"/>
            </a:pPr>
            <a:r>
              <a:rPr lang="fr-FR" dirty="0" smtClean="0"/>
              <a:t> savoir-être(s)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304020" y="6938010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12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005" y="301320"/>
            <a:ext cx="9825350" cy="958679"/>
          </a:xfrm>
        </p:spPr>
        <p:txBody>
          <a:bodyPr/>
          <a:lstStyle/>
          <a:p>
            <a:pPr algn="ctr"/>
            <a:r>
              <a:rPr lang="fr-FR" dirty="0" smtClean="0"/>
              <a:t> </a:t>
            </a:r>
            <a:r>
              <a:rPr lang="fr-FR" sz="3200" dirty="0" smtClean="0"/>
              <a:t>Comment réaliser le site en autonomie en cours ?</a:t>
            </a:r>
            <a:br>
              <a:rPr lang="fr-FR" sz="3200" dirty="0" smtClean="0"/>
            </a:br>
            <a:r>
              <a:rPr lang="fr-FR" sz="3200" dirty="0" smtClean="0"/>
              <a:t>Séances 8 à </a:t>
            </a:r>
            <a:r>
              <a:rPr lang="fr-FR" sz="3200" dirty="0" smtClean="0"/>
              <a:t>12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1" y="1853514"/>
            <a:ext cx="9360000" cy="5166486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fr-FR" sz="4200" dirty="0" smtClean="0"/>
              <a:t>1. Ecriture </a:t>
            </a:r>
            <a:r>
              <a:rPr lang="fr-FR" sz="4200" dirty="0" smtClean="0"/>
              <a:t>du texte de la page d’accueil </a:t>
            </a:r>
            <a:endParaRPr lang="fr-FR" sz="4200" dirty="0" smtClean="0"/>
          </a:p>
          <a:p>
            <a:pPr algn="just"/>
            <a:r>
              <a:rPr lang="fr-FR" sz="4200" dirty="0" smtClean="0"/>
              <a:t>2. Lecture </a:t>
            </a:r>
            <a:r>
              <a:rPr lang="fr-FR" sz="4200" dirty="0"/>
              <a:t>du fichier : « Critères d’ergonomie de votre CV numérique » puis démarrage de la création de votre site. Donnez-lui un titre .Ex de titre : CV de Prénom + NOM avec en dessous : Développeur web junior (ou back end; front end </a:t>
            </a:r>
            <a:r>
              <a:rPr lang="fr-FR" sz="4200" dirty="0" err="1"/>
              <a:t>etc</a:t>
            </a:r>
            <a:r>
              <a:rPr lang="mr-IN" sz="4200" dirty="0"/>
              <a:t>…</a:t>
            </a:r>
            <a:r>
              <a:rPr lang="fr-FR" sz="4200" dirty="0"/>
              <a:t>), trouvez un visuel en arrière-plan du titre</a:t>
            </a:r>
            <a:r>
              <a:rPr lang="fr-FR" sz="4200" dirty="0" smtClean="0"/>
              <a:t>.</a:t>
            </a:r>
            <a:endParaRPr lang="fr-FR" sz="4200" dirty="0"/>
          </a:p>
          <a:p>
            <a:pPr algn="just"/>
            <a:r>
              <a:rPr lang="fr-FR" sz="4200" dirty="0" smtClean="0"/>
              <a:t>3. </a:t>
            </a:r>
            <a:r>
              <a:rPr lang="fr-FR" sz="4200" dirty="0" smtClean="0"/>
              <a:t>L</a:t>
            </a:r>
            <a:r>
              <a:rPr lang="fr-FR" sz="4200" dirty="0" smtClean="0"/>
              <a:t>iste </a:t>
            </a:r>
            <a:r>
              <a:rPr lang="fr-FR" sz="4200" dirty="0" smtClean="0">
                <a:solidFill>
                  <a:srgbClr val="FF0000"/>
                </a:solidFill>
              </a:rPr>
              <a:t>des </a:t>
            </a:r>
            <a:r>
              <a:rPr lang="fr-FR" sz="4200" dirty="0" smtClean="0">
                <a:solidFill>
                  <a:srgbClr val="FF0000"/>
                </a:solidFill>
              </a:rPr>
              <a:t>compétences</a:t>
            </a:r>
            <a:endParaRPr lang="fr-FR" sz="4200" dirty="0" smtClean="0">
              <a:solidFill>
                <a:srgbClr val="FF0000"/>
              </a:solidFill>
            </a:endParaRPr>
          </a:p>
          <a:p>
            <a:pPr algn="just"/>
            <a:endParaRPr lang="fr-FR" sz="4200" dirty="0" smtClean="0"/>
          </a:p>
          <a:p>
            <a:r>
              <a:rPr lang="fr-FR" sz="4200" dirty="0" smtClean="0"/>
              <a:t>4. Focus </a:t>
            </a:r>
            <a:r>
              <a:rPr lang="fr-FR" sz="4200" dirty="0" smtClean="0"/>
              <a:t>sur l’onglet «</a:t>
            </a:r>
            <a:r>
              <a:rPr lang="fr-FR" sz="4200" dirty="0" smtClean="0">
                <a:solidFill>
                  <a:srgbClr val="FF0000"/>
                </a:solidFill>
              </a:rPr>
              <a:t> Réalisations » : remplir le document préparatoire  et le déposer sur Moodle </a:t>
            </a:r>
            <a:r>
              <a:rPr lang="fr-FR" sz="4200" dirty="0" smtClean="0">
                <a:solidFill>
                  <a:srgbClr val="FF0000"/>
                </a:solidFill>
              </a:rPr>
              <a:t>pour</a:t>
            </a:r>
            <a:endParaRPr lang="fr-FR" sz="4200" dirty="0" smtClean="0">
              <a:solidFill>
                <a:srgbClr val="FF0000"/>
              </a:solidFill>
            </a:endParaRPr>
          </a:p>
          <a:p>
            <a:r>
              <a:rPr lang="fr-FR" sz="4200" dirty="0" smtClean="0"/>
              <a:t>5. Finaliser </a:t>
            </a:r>
            <a:r>
              <a:rPr lang="fr-FR" sz="4200" dirty="0" smtClean="0"/>
              <a:t>le site en vérifiant que vous avez bien créé tous les onglets précisés dans le fichier et que vous avez bien respecté tous les « Critères d’ergonomie de votre site CV numérique </a:t>
            </a:r>
            <a:r>
              <a:rPr lang="fr-FR" sz="4200" dirty="0" smtClean="0"/>
              <a:t>».</a:t>
            </a:r>
          </a:p>
          <a:p>
            <a:r>
              <a:rPr lang="fr-FR" sz="4200" dirty="0" smtClean="0">
                <a:solidFill>
                  <a:srgbClr val="FF0000"/>
                </a:solidFill>
              </a:rPr>
              <a:t>Ressources </a:t>
            </a:r>
            <a:r>
              <a:rPr lang="fr-FR" sz="4200" dirty="0" smtClean="0">
                <a:solidFill>
                  <a:srgbClr val="FF0000"/>
                </a:solidFill>
              </a:rPr>
              <a:t>: Cf.: Exemples de </a:t>
            </a:r>
            <a:r>
              <a:rPr lang="fr-FR" sz="4200" dirty="0" err="1" smtClean="0">
                <a:solidFill>
                  <a:srgbClr val="FF0000"/>
                </a:solidFill>
              </a:rPr>
              <a:t>eportfolio</a:t>
            </a:r>
            <a:endParaRPr lang="fr-FR" sz="4200" dirty="0" smtClean="0">
              <a:solidFill>
                <a:srgbClr val="FF0000"/>
              </a:solidFill>
            </a:endParaRPr>
          </a:p>
          <a:p>
            <a:r>
              <a:rPr lang="fr-FR" sz="4200" dirty="0">
                <a:solidFill>
                  <a:srgbClr val="FF0000"/>
                </a:solidFill>
                <a:hlinkClick r:id="rId2"/>
              </a:rPr>
              <a:t>https://thibaut-gronier.fr/#</a:t>
            </a:r>
            <a:r>
              <a:rPr lang="fr-FR" sz="4200" dirty="0" smtClean="0">
                <a:solidFill>
                  <a:srgbClr val="FF0000"/>
                </a:solidFill>
                <a:hlinkClick r:id="rId2"/>
              </a:rPr>
              <a:t>education</a:t>
            </a:r>
            <a:endParaRPr lang="fr-FR" sz="4200" dirty="0" smtClean="0">
              <a:solidFill>
                <a:srgbClr val="FF0000"/>
              </a:solidFill>
            </a:endParaRPr>
          </a:p>
          <a:p>
            <a:r>
              <a:rPr lang="fr-FR" sz="4200" dirty="0">
                <a:solidFill>
                  <a:srgbClr val="FF0000"/>
                </a:solidFill>
                <a:hlinkClick r:id="rId3"/>
              </a:rPr>
              <a:t>file:///Users/deconinck/Desktop/Baptiste%20Hainaut%20-%</a:t>
            </a:r>
            <a:r>
              <a:rPr lang="fr-FR" sz="4200" dirty="0" smtClean="0">
                <a:solidFill>
                  <a:srgbClr val="FF0000"/>
                </a:solidFill>
                <a:hlinkClick r:id="rId3"/>
              </a:rPr>
              <a:t>20Portfolio.html</a:t>
            </a:r>
            <a:endParaRPr lang="fr-FR" sz="4200" dirty="0" smtClean="0">
              <a:solidFill>
                <a:srgbClr val="FF0000"/>
              </a:solidFill>
            </a:endParaRPr>
          </a:p>
          <a:p>
            <a:endParaRPr lang="fr-FR" sz="42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377464" y="7020000"/>
            <a:ext cx="5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13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Modalités d’évaluation de votre  CV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marL="514350" indent="-514350">
              <a:buAutoNum type="arabicPeriod"/>
            </a:pPr>
            <a:r>
              <a:rPr lang="fr-FR" dirty="0" smtClean="0"/>
              <a:t>Présentation </a:t>
            </a:r>
            <a:r>
              <a:rPr lang="fr-FR" dirty="0" smtClean="0"/>
              <a:t>orale individuelle  en séances 14 et 15 ( deux premières semaines de janvier) avec </a:t>
            </a:r>
            <a:r>
              <a:rPr lang="fr-FR" dirty="0" err="1" smtClean="0"/>
              <a:t>powerpoint</a:t>
            </a:r>
            <a:r>
              <a:rPr lang="fr-FR" dirty="0" smtClean="0"/>
              <a:t> du site lui-même </a:t>
            </a:r>
          </a:p>
          <a:p>
            <a:pPr marL="514350" indent="-514350">
              <a:buAutoNum type="arabicPeriod"/>
            </a:pPr>
            <a:r>
              <a:rPr lang="fr-FR" dirty="0" smtClean="0"/>
              <a:t>N.B.  : Auto-évaluation de l’</a:t>
            </a:r>
            <a:r>
              <a:rPr lang="fr-FR" dirty="0" err="1" smtClean="0"/>
              <a:t>étudiant.e</a:t>
            </a:r>
            <a:r>
              <a:rPr lang="fr-FR" dirty="0" smtClean="0"/>
              <a:t> et évaluation du professeur à l’aide du fichier « Critères d’ergonomie de votre CV numérique »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354065" y="7020000"/>
            <a:ext cx="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14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Dépôt final lundi 2 janvier 2023: </a:t>
            </a:r>
            <a:br>
              <a:rPr lang="fr-FR" sz="3200" dirty="0" smtClean="0"/>
            </a:br>
            <a:r>
              <a:rPr lang="fr-FR" sz="3200" dirty="0" smtClean="0"/>
              <a:t>Powerpoint avec visuels du site + vidéo démo du  site en dynamique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</a:t>
            </a:r>
            <a:r>
              <a:rPr lang="fr-FR" dirty="0" err="1" smtClean="0">
                <a:solidFill>
                  <a:srgbClr val="FF0000"/>
                </a:solidFill>
              </a:rPr>
              <a:t>powerpoint</a:t>
            </a:r>
            <a:r>
              <a:rPr lang="fr-FR" dirty="0" smtClean="0">
                <a:solidFill>
                  <a:srgbClr val="FF0000"/>
                </a:solidFill>
              </a:rPr>
              <a:t> avec le lien vidéo </a:t>
            </a:r>
            <a:r>
              <a:rPr lang="fr-FR" dirty="0" smtClean="0"/>
              <a:t>devront être déposés dans un dossier à votre nom sur Moodle pour </a:t>
            </a:r>
            <a:r>
              <a:rPr lang="fr-FR" dirty="0" smtClean="0">
                <a:solidFill>
                  <a:srgbClr val="FF0000"/>
                </a:solidFill>
              </a:rPr>
              <a:t>le lundi 02 janvier 2023 </a:t>
            </a:r>
            <a:r>
              <a:rPr lang="fr-FR" u="sng" dirty="0" smtClean="0">
                <a:solidFill>
                  <a:srgbClr val="FF0000"/>
                </a:solidFill>
              </a:rPr>
              <a:t>dernier délai </a:t>
            </a:r>
            <a:r>
              <a:rPr lang="fr-FR" dirty="0" smtClean="0">
                <a:solidFill>
                  <a:srgbClr val="FF0000"/>
                </a:solidFill>
              </a:rPr>
              <a:t>à 23H55.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396919" y="7020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15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5021" y="3151761"/>
            <a:ext cx="9043318" cy="3044757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4370" y="3970338"/>
            <a:ext cx="8903969" cy="1825625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I. Définition, usage et enjeux du CV Numérique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9384030" y="6949440"/>
            <a:ext cx="457200" cy="38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2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3916B2-BA46-E11B-5EBD-EB2920AACEF0}"/>
              </a:ext>
            </a:extLst>
          </p:cNvPr>
          <p:cNvSpPr txBox="1">
            <a:spLocks noGrp="1"/>
          </p:cNvSpPr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/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FD8544-9A4D-44AE-9261-240D99811DA3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5C2DEC-2419-C92D-A69D-F9DE67E78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pPr lvl="0"/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Un </a:t>
            </a:r>
            <a:r>
              <a:rPr lang="en-US" dirty="0" smtClean="0"/>
              <a:t>CV </a:t>
            </a:r>
            <a:r>
              <a:rPr lang="en-US" dirty="0" err="1" smtClean="0"/>
              <a:t>numérique</a:t>
            </a:r>
            <a:r>
              <a:rPr lang="en-US" dirty="0" smtClean="0"/>
              <a:t> ,</a:t>
            </a:r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/>
              <a:t>que </a:t>
            </a:r>
            <a:r>
              <a:rPr lang="en-US" dirty="0" err="1"/>
              <a:t>c’est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A07A0C-B0DB-BB19-68CC-3E9C322559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5040000"/>
          </a:xfrm>
        </p:spPr>
        <p:txBody>
          <a:bodyPr>
            <a:normAutofit lnSpcReduction="10000"/>
          </a:bodyPr>
          <a:lstStyle/>
          <a:p>
            <a:pPr lvl="0" algn="just">
              <a:buClr>
                <a:srgbClr val="2C3E50"/>
              </a:buClr>
              <a:buSzPct val="45000"/>
            </a:pPr>
            <a:r>
              <a:rPr lang="en-US" sz="2800" dirty="0" smtClean="0"/>
              <a:t>   </a:t>
            </a:r>
            <a:r>
              <a:rPr lang="en-US" sz="2800" dirty="0" err="1" smtClean="0"/>
              <a:t>C’est</a:t>
            </a:r>
            <a:r>
              <a:rPr lang="en-US" sz="2800" dirty="0" smtClean="0"/>
              <a:t> </a:t>
            </a:r>
            <a:r>
              <a:rPr lang="en-US" sz="2800" dirty="0"/>
              <a:t>un </a:t>
            </a:r>
            <a:r>
              <a:rPr lang="en-US" sz="2800" dirty="0" smtClean="0"/>
              <a:t>site </a:t>
            </a:r>
            <a:r>
              <a:rPr lang="en-US" sz="2800" dirty="0"/>
              <a:t>qui </a:t>
            </a:r>
            <a:r>
              <a:rPr lang="en-US" sz="2800" dirty="0" err="1"/>
              <a:t>présente</a:t>
            </a:r>
            <a:r>
              <a:rPr lang="en-US" sz="2800" dirty="0"/>
              <a:t> </a:t>
            </a:r>
            <a:r>
              <a:rPr lang="en-US" sz="2800" dirty="0" err="1"/>
              <a:t>vos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E181E"/>
                </a:solidFill>
              </a:rPr>
              <a:t>compétences</a:t>
            </a:r>
            <a:r>
              <a:rPr lang="en-US" sz="2800" dirty="0">
                <a:solidFill>
                  <a:srgbClr val="CE181E"/>
                </a:solidFill>
              </a:rPr>
              <a:t>.</a:t>
            </a:r>
          </a:p>
          <a:p>
            <a:pPr lvl="0" algn="just">
              <a:buClr>
                <a:srgbClr val="2C3E50"/>
              </a:buClr>
              <a:buSzPct val="45000"/>
              <a:buFont typeface="OpenSymbol"/>
              <a:buChar char="●"/>
            </a:pPr>
            <a:endParaRPr lang="en-US" sz="2800" dirty="0">
              <a:solidFill>
                <a:srgbClr val="CE181E"/>
              </a:solidFill>
            </a:endParaRPr>
          </a:p>
          <a:p>
            <a:pPr lvl="0" algn="just">
              <a:buClr>
                <a:srgbClr val="2C3E50"/>
              </a:buClr>
              <a:buSzPct val="45000"/>
            </a:pPr>
            <a:r>
              <a:rPr lang="en-US" sz="2800" dirty="0" smtClean="0"/>
              <a:t>   </a:t>
            </a:r>
            <a:r>
              <a:rPr lang="en-US" sz="2800" dirty="0" err="1" smtClean="0"/>
              <a:t>Vous</a:t>
            </a:r>
            <a:r>
              <a:rPr lang="en-US" sz="2800" dirty="0" smtClean="0"/>
              <a:t> </a:t>
            </a:r>
            <a:r>
              <a:rPr lang="en-US" sz="2800" dirty="0" err="1"/>
              <a:t>apportez</a:t>
            </a:r>
            <a:r>
              <a:rPr lang="en-US" sz="2800" dirty="0"/>
              <a:t> les </a:t>
            </a:r>
            <a:r>
              <a:rPr lang="en-US" sz="2800" dirty="0" err="1">
                <a:solidFill>
                  <a:srgbClr val="CE181E"/>
                </a:solidFill>
              </a:rPr>
              <a:t>preuves</a:t>
            </a:r>
            <a:r>
              <a:rPr lang="en-US" sz="2800" dirty="0" smtClean="0"/>
              <a:t>, </a:t>
            </a:r>
            <a:r>
              <a:rPr lang="en-US" sz="2800" dirty="0" err="1" smtClean="0"/>
              <a:t>quand</a:t>
            </a:r>
            <a:r>
              <a:rPr lang="en-US" sz="2800" dirty="0" smtClean="0"/>
              <a:t> </a:t>
            </a:r>
            <a:r>
              <a:rPr lang="en-US" sz="2800" dirty="0" err="1"/>
              <a:t>cela</a:t>
            </a:r>
            <a:r>
              <a:rPr lang="en-US" sz="2800" dirty="0"/>
              <a:t> </a:t>
            </a:r>
            <a:r>
              <a:rPr lang="en-US" sz="2800" dirty="0" err="1"/>
              <a:t>est</a:t>
            </a:r>
            <a:r>
              <a:rPr lang="en-US" sz="2800" dirty="0"/>
              <a:t> possible de </a:t>
            </a:r>
            <a:r>
              <a:rPr lang="en-US" sz="2800" dirty="0" err="1"/>
              <a:t>ce</a:t>
            </a:r>
            <a:r>
              <a:rPr lang="en-US" sz="2800" dirty="0"/>
              <a:t> que </a:t>
            </a:r>
            <a:r>
              <a:rPr lang="en-US" sz="2800" dirty="0" err="1"/>
              <a:t>vous</a:t>
            </a:r>
            <a:r>
              <a:rPr lang="en-US" sz="2800" dirty="0"/>
              <a:t> </a:t>
            </a:r>
            <a:r>
              <a:rPr lang="en-US" sz="2800" dirty="0" err="1"/>
              <a:t>savez</a:t>
            </a:r>
            <a:r>
              <a:rPr lang="en-US" sz="2800" dirty="0"/>
              <a:t> faire et de </a:t>
            </a:r>
            <a:r>
              <a:rPr lang="en-US" sz="2800" dirty="0" err="1">
                <a:solidFill>
                  <a:srgbClr val="CE181E"/>
                </a:solidFill>
              </a:rPr>
              <a:t>ce</a:t>
            </a:r>
            <a:r>
              <a:rPr lang="en-US" sz="2800" dirty="0">
                <a:solidFill>
                  <a:srgbClr val="CE181E"/>
                </a:solidFill>
              </a:rPr>
              <a:t> que </a:t>
            </a:r>
            <a:r>
              <a:rPr lang="en-US" sz="2800" dirty="0" err="1">
                <a:solidFill>
                  <a:srgbClr val="CE181E"/>
                </a:solidFill>
              </a:rPr>
              <a:t>vous</a:t>
            </a:r>
            <a:r>
              <a:rPr lang="en-US" sz="2800" dirty="0">
                <a:solidFill>
                  <a:srgbClr val="CE181E"/>
                </a:solidFill>
              </a:rPr>
              <a:t> </a:t>
            </a:r>
            <a:r>
              <a:rPr lang="en-US" sz="2800" dirty="0" err="1">
                <a:solidFill>
                  <a:srgbClr val="CE181E"/>
                </a:solidFill>
              </a:rPr>
              <a:t>avez</a:t>
            </a:r>
            <a:r>
              <a:rPr lang="en-US" sz="2800" dirty="0">
                <a:solidFill>
                  <a:srgbClr val="CE181E"/>
                </a:solidFill>
              </a:rPr>
              <a:t> </a:t>
            </a:r>
            <a:r>
              <a:rPr lang="en-US" sz="2800" dirty="0" err="1">
                <a:solidFill>
                  <a:srgbClr val="CE181E"/>
                </a:solidFill>
              </a:rPr>
              <a:t>réalisé</a:t>
            </a:r>
            <a:r>
              <a:rPr lang="en-US" sz="2800" dirty="0">
                <a:solidFill>
                  <a:srgbClr val="CE181E"/>
                </a:solidFill>
              </a:rPr>
              <a:t>.</a:t>
            </a:r>
          </a:p>
          <a:p>
            <a:pPr lvl="0" algn="just">
              <a:buClr>
                <a:srgbClr val="2C3E50"/>
              </a:buClr>
              <a:buSzPct val="45000"/>
              <a:buFont typeface="StarSymbol"/>
              <a:buChar char="●"/>
            </a:pPr>
            <a:endParaRPr lang="en-US" sz="2800" dirty="0">
              <a:solidFill>
                <a:srgbClr val="CE181E"/>
              </a:solidFill>
            </a:endParaRPr>
          </a:p>
          <a:p>
            <a:pPr lvl="0" algn="just">
              <a:buClr>
                <a:srgbClr val="2C3E50"/>
              </a:buClr>
              <a:buSzPct val="45000"/>
            </a:pPr>
            <a:r>
              <a:rPr lang="en-US" sz="2800" dirty="0" smtClean="0"/>
              <a:t>   </a:t>
            </a:r>
            <a:r>
              <a:rPr lang="en-US" sz="2800" dirty="0" err="1" smtClean="0"/>
              <a:t>C’est</a:t>
            </a:r>
            <a:r>
              <a:rPr lang="en-US" sz="2800" dirty="0" smtClean="0"/>
              <a:t> </a:t>
            </a:r>
            <a:r>
              <a:rPr lang="en-US" sz="2800" dirty="0"/>
              <a:t>un travail qui </a:t>
            </a:r>
            <a:r>
              <a:rPr lang="en-US" sz="2800" dirty="0" err="1"/>
              <a:t>peut</a:t>
            </a:r>
            <a:r>
              <a:rPr lang="en-US" sz="2800" dirty="0"/>
              <a:t> </a:t>
            </a:r>
            <a:r>
              <a:rPr lang="en-US" sz="2800" dirty="0" err="1"/>
              <a:t>s’enrichir</a:t>
            </a:r>
            <a:r>
              <a:rPr lang="en-US" sz="2800" dirty="0"/>
              <a:t> et se </a:t>
            </a:r>
            <a:r>
              <a:rPr lang="en-US" sz="2800" dirty="0" err="1"/>
              <a:t>construire</a:t>
            </a:r>
            <a:r>
              <a:rPr lang="en-US" sz="2800" dirty="0"/>
              <a:t> au fil de </a:t>
            </a:r>
            <a:r>
              <a:rPr lang="en-US" sz="2800" dirty="0" err="1"/>
              <a:t>votre</a:t>
            </a:r>
            <a:r>
              <a:rPr lang="en-US" sz="2800" dirty="0"/>
              <a:t> existence.</a:t>
            </a:r>
          </a:p>
          <a:p>
            <a:pPr lvl="0" algn="just">
              <a:buClr>
                <a:srgbClr val="2C3E50"/>
              </a:buClr>
              <a:buSzPct val="45000"/>
              <a:buFont typeface="StarSymbol"/>
              <a:buChar char="●"/>
            </a:pPr>
            <a:endParaRPr lang="en-US" sz="2800" dirty="0"/>
          </a:p>
          <a:p>
            <a:pPr lvl="0" algn="just">
              <a:buClr>
                <a:srgbClr val="2C3E50"/>
              </a:buClr>
              <a:buSzPct val="45000"/>
            </a:pPr>
            <a:r>
              <a:rPr lang="en-US" sz="2800" dirty="0" smtClean="0"/>
              <a:t>   De </a:t>
            </a:r>
            <a:r>
              <a:rPr lang="en-US" sz="2800" dirty="0"/>
              <a:t>plus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smtClean="0"/>
              <a:t>plus, les CV </a:t>
            </a:r>
            <a:r>
              <a:rPr lang="en-US" sz="2800" dirty="0" err="1" smtClean="0"/>
              <a:t>numériques</a:t>
            </a:r>
            <a:r>
              <a:rPr lang="en-US" sz="2800" dirty="0" smtClean="0"/>
              <a:t> </a:t>
            </a:r>
            <a:r>
              <a:rPr lang="en-US" sz="2800" dirty="0" err="1" smtClean="0"/>
              <a:t>contiennent</a:t>
            </a:r>
            <a:r>
              <a:rPr lang="en-US" sz="2800" dirty="0" smtClean="0"/>
              <a:t> </a:t>
            </a:r>
            <a:r>
              <a:rPr lang="en-US" sz="2800" dirty="0" err="1"/>
              <a:t>aussi</a:t>
            </a:r>
            <a:r>
              <a:rPr lang="en-US" sz="2800" dirty="0"/>
              <a:t> les passions et les hobbies des </a:t>
            </a:r>
            <a:r>
              <a:rPr lang="en-US" sz="2800" dirty="0" err="1"/>
              <a:t>personnes</a:t>
            </a:r>
            <a:r>
              <a:rPr lang="en-US" sz="2800" dirty="0"/>
              <a:t> qui se </a:t>
            </a:r>
            <a:r>
              <a:rPr lang="en-US" sz="2800" dirty="0" err="1"/>
              <a:t>présentent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15C4AE-3705-8B75-1070-B71C85CDAB54}"/>
              </a:ext>
            </a:extLst>
          </p:cNvPr>
          <p:cNvSpPr txBox="1">
            <a:spLocks noGrp="1"/>
          </p:cNvSpPr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/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69DA03-A2A2-413B-8422-EDADE487B0B7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29EC9-03D6-1457-2CF1-E5DBBE266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pPr lvl="0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 quoi </a:t>
            </a:r>
            <a:r>
              <a:rPr lang="en-US" dirty="0" err="1"/>
              <a:t>sert</a:t>
            </a:r>
            <a:r>
              <a:rPr lang="en-US" dirty="0"/>
              <a:t> </a:t>
            </a:r>
            <a:r>
              <a:rPr lang="en-US" dirty="0" smtClean="0"/>
              <a:t>un CV </a:t>
            </a:r>
            <a:r>
              <a:rPr lang="en-US" dirty="0" err="1" smtClean="0"/>
              <a:t>numérique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CCFC85-7B5C-BF82-FBEC-5984270D38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en-US" sz="2800" dirty="0" smtClean="0"/>
              <a:t>   Un CV </a:t>
            </a:r>
            <a:r>
              <a:rPr lang="en-US" sz="2800" dirty="0" err="1" smtClean="0"/>
              <a:t>numérique</a:t>
            </a:r>
            <a:r>
              <a:rPr lang="en-US" sz="2800" dirty="0" smtClean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/>
              <a:t>un </a:t>
            </a:r>
            <a:r>
              <a:rPr lang="en-US" sz="2800" dirty="0" err="1"/>
              <a:t>outil</a:t>
            </a:r>
            <a:r>
              <a:rPr lang="en-US" sz="2800" dirty="0"/>
              <a:t> </a:t>
            </a:r>
            <a:r>
              <a:rPr lang="en-US" sz="2800" dirty="0" err="1"/>
              <a:t>différent</a:t>
            </a:r>
            <a:r>
              <a:rPr lang="en-US" sz="2800" dirty="0"/>
              <a:t> du CV </a:t>
            </a:r>
            <a:r>
              <a:rPr lang="en-US" sz="2800" dirty="0" err="1" smtClean="0"/>
              <a:t>classique</a:t>
            </a:r>
            <a:r>
              <a:rPr lang="en-US" sz="2800" dirty="0" smtClean="0"/>
              <a:t> pour </a:t>
            </a:r>
            <a:r>
              <a:rPr lang="en-US" sz="2800" dirty="0"/>
              <a:t>se faire </a:t>
            </a:r>
            <a:r>
              <a:rPr lang="en-US" sz="2800" dirty="0" err="1"/>
              <a:t>connaître</a:t>
            </a:r>
            <a:r>
              <a:rPr lang="en-US" sz="2800" dirty="0"/>
              <a:t> des </a:t>
            </a:r>
            <a:r>
              <a:rPr lang="en-US" sz="2800" dirty="0" err="1" smtClean="0"/>
              <a:t>recruteurs</a:t>
            </a:r>
            <a:r>
              <a:rPr lang="en-US" sz="2800" dirty="0" smtClean="0"/>
              <a:t>.</a:t>
            </a:r>
            <a:endParaRPr lang="en-US" sz="2800" dirty="0"/>
          </a:p>
          <a:p>
            <a:pPr lvl="0" algn="just">
              <a:buClr>
                <a:srgbClr val="2C3E50"/>
              </a:buClr>
              <a:buSzPct val="45000"/>
            </a:pPr>
            <a:r>
              <a:rPr lang="en-US" sz="2800" dirty="0" smtClean="0"/>
              <a:t>   Le </a:t>
            </a:r>
            <a:r>
              <a:rPr lang="en-US" sz="2800" dirty="0" err="1"/>
              <a:t>compte</a:t>
            </a:r>
            <a:r>
              <a:rPr lang="en-US" sz="2800" dirty="0"/>
              <a:t> </a:t>
            </a:r>
            <a:r>
              <a:rPr lang="en-US" sz="2800" dirty="0" err="1"/>
              <a:t>Linkedin</a:t>
            </a:r>
            <a:r>
              <a:rPr lang="en-US" sz="2800" dirty="0"/>
              <a:t> </a:t>
            </a:r>
            <a:r>
              <a:rPr lang="en-US" sz="2800" dirty="0" err="1"/>
              <a:t>associé</a:t>
            </a:r>
            <a:r>
              <a:rPr lang="en-US" sz="2800" dirty="0"/>
              <a:t> </a:t>
            </a:r>
            <a:r>
              <a:rPr lang="en-US" sz="2800" dirty="0" smtClean="0"/>
              <a:t>au CV </a:t>
            </a:r>
            <a:r>
              <a:rPr lang="en-US" sz="2800" dirty="0" err="1" smtClean="0"/>
              <a:t>numérique</a:t>
            </a:r>
            <a:r>
              <a:rPr lang="en-US" sz="2800" dirty="0" smtClean="0"/>
              <a:t> </a:t>
            </a:r>
            <a:r>
              <a:rPr lang="en-US" sz="2800" dirty="0" err="1" smtClean="0"/>
              <a:t>permet</a:t>
            </a:r>
            <a:r>
              <a:rPr lang="en-US" sz="2800" dirty="0" smtClean="0"/>
              <a:t> </a:t>
            </a:r>
            <a:r>
              <a:rPr lang="en-US" sz="2800" dirty="0"/>
              <a:t>de toucher un large </a:t>
            </a:r>
            <a:r>
              <a:rPr lang="en-US" sz="2800" dirty="0" err="1"/>
              <a:t>nombre</a:t>
            </a:r>
            <a:r>
              <a:rPr lang="en-US" sz="2800" dirty="0"/>
              <a:t> de </a:t>
            </a:r>
            <a:r>
              <a:rPr lang="en-US" sz="2800" dirty="0" err="1"/>
              <a:t>recruteurs</a:t>
            </a:r>
            <a:r>
              <a:rPr lang="en-US" sz="2800" dirty="0"/>
              <a:t> </a:t>
            </a:r>
            <a:r>
              <a:rPr lang="en-US" sz="2800" dirty="0" err="1"/>
              <a:t>potentiels</a:t>
            </a:r>
            <a:r>
              <a:rPr lang="en-US" sz="2800" dirty="0"/>
              <a:t> qui </a:t>
            </a:r>
            <a:r>
              <a:rPr lang="en-US" sz="2800" dirty="0" err="1"/>
              <a:t>utilisent</a:t>
            </a:r>
            <a:r>
              <a:rPr lang="en-US" sz="2800" dirty="0"/>
              <a:t> le </a:t>
            </a:r>
            <a:r>
              <a:rPr lang="en-US" sz="2800" dirty="0" err="1"/>
              <a:t>réseau</a:t>
            </a:r>
            <a:r>
              <a:rPr lang="en-US" sz="2800" dirty="0"/>
              <a:t> pour </a:t>
            </a:r>
            <a:r>
              <a:rPr lang="en-US" sz="2800" dirty="0" err="1"/>
              <a:t>trouver</a:t>
            </a:r>
            <a:r>
              <a:rPr lang="en-US" sz="2800" dirty="0"/>
              <a:t> les </a:t>
            </a:r>
            <a:r>
              <a:rPr lang="en-US" sz="2800" dirty="0" err="1"/>
              <a:t>profils</a:t>
            </a:r>
            <a:r>
              <a:rPr lang="en-US" sz="2800" dirty="0"/>
              <a:t> </a:t>
            </a:r>
            <a:r>
              <a:rPr lang="en-US" sz="2800" dirty="0" err="1"/>
              <a:t>qu’ils</a:t>
            </a:r>
            <a:r>
              <a:rPr lang="en-US" sz="2800" dirty="0"/>
              <a:t> </a:t>
            </a:r>
            <a:r>
              <a:rPr lang="en-US" sz="2800" dirty="0" err="1"/>
              <a:t>recherchent</a:t>
            </a:r>
            <a:r>
              <a:rPr lang="en-US" sz="2800" dirty="0"/>
              <a:t>.</a:t>
            </a:r>
          </a:p>
          <a:p>
            <a:pPr lvl="0" algn="just">
              <a:buClr>
                <a:srgbClr val="2C3E50"/>
              </a:buClr>
              <a:buSzPct val="45000"/>
            </a:pPr>
            <a:r>
              <a:rPr lang="en-US" sz="2800" dirty="0" smtClean="0"/>
              <a:t>  Il </a:t>
            </a:r>
            <a:r>
              <a:rPr lang="en-US" sz="2800" dirty="0" err="1"/>
              <a:t>peut</a:t>
            </a:r>
            <a:r>
              <a:rPr lang="en-US" sz="2800" dirty="0"/>
              <a:t> </a:t>
            </a:r>
            <a:r>
              <a:rPr lang="en-US" sz="2800" dirty="0" err="1"/>
              <a:t>aussi</a:t>
            </a:r>
            <a:r>
              <a:rPr lang="en-US" sz="2800" dirty="0"/>
              <a:t> </a:t>
            </a:r>
            <a:r>
              <a:rPr lang="en-US" sz="2800" dirty="0" err="1"/>
              <a:t>servir</a:t>
            </a:r>
            <a:r>
              <a:rPr lang="en-US" sz="2800" dirty="0"/>
              <a:t> de support au </a:t>
            </a:r>
            <a:r>
              <a:rPr lang="en-US" sz="2800" dirty="0" err="1"/>
              <a:t>cours</a:t>
            </a:r>
            <a:r>
              <a:rPr lang="en-US" sz="2800" dirty="0"/>
              <a:t> d’un </a:t>
            </a:r>
            <a:r>
              <a:rPr lang="en-US" sz="2800" dirty="0" err="1"/>
              <a:t>entretien</a:t>
            </a:r>
            <a:r>
              <a:rPr lang="en-US" sz="2800" dirty="0"/>
              <a:t> </a:t>
            </a:r>
            <a:r>
              <a:rPr lang="en-US" sz="2800" dirty="0" err="1"/>
              <a:t>d’embauche</a:t>
            </a:r>
            <a:r>
              <a:rPr lang="en-US" sz="2800" dirty="0"/>
              <a:t> pour </a:t>
            </a:r>
            <a:r>
              <a:rPr lang="en-US" sz="2800" dirty="0" err="1"/>
              <a:t>apporter</a:t>
            </a:r>
            <a:r>
              <a:rPr lang="en-US" sz="2800" dirty="0"/>
              <a:t> des </a:t>
            </a:r>
            <a:r>
              <a:rPr lang="en-US" sz="2800" dirty="0" err="1"/>
              <a:t>preuves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images de </a:t>
            </a:r>
            <a:r>
              <a:rPr lang="en-US" sz="2800" dirty="0" err="1"/>
              <a:t>vos</a:t>
            </a:r>
            <a:r>
              <a:rPr lang="en-US" sz="2800" dirty="0"/>
              <a:t> </a:t>
            </a:r>
            <a:r>
              <a:rPr lang="en-US" sz="2800" dirty="0" err="1"/>
              <a:t>réalisations</a:t>
            </a:r>
            <a:r>
              <a:rPr lang="en-US" sz="2800" dirty="0"/>
              <a:t> via des </a:t>
            </a:r>
            <a:r>
              <a:rPr lang="en-US" sz="2800" dirty="0" err="1"/>
              <a:t>vidéos</a:t>
            </a:r>
            <a:r>
              <a:rPr lang="en-US" sz="2800" dirty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des </a:t>
            </a:r>
            <a:r>
              <a:rPr lang="en-US" sz="2800" dirty="0" err="1" smtClean="0"/>
              <a:t>visuels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CD871B-04CE-97A9-2A35-B1A545852C26}"/>
              </a:ext>
            </a:extLst>
          </p:cNvPr>
          <p:cNvSpPr txBox="1">
            <a:spLocks noGrp="1"/>
          </p:cNvSpPr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/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AFA36-EC54-47F2-AF7C-CC960CD98255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DD353-12D9-377D-42D8-0CE3AED884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pPr lvl="0"/>
            <a:r>
              <a:rPr lang="en-US" dirty="0"/>
              <a:t>A quoi </a:t>
            </a:r>
            <a:r>
              <a:rPr lang="en-US" dirty="0" err="1"/>
              <a:t>sert</a:t>
            </a:r>
            <a:r>
              <a:rPr lang="en-US" dirty="0"/>
              <a:t> un </a:t>
            </a:r>
            <a:r>
              <a:rPr lang="en-US" dirty="0" smtClean="0"/>
              <a:t>CV </a:t>
            </a:r>
            <a:r>
              <a:rPr lang="en-US" dirty="0" err="1" smtClean="0"/>
              <a:t>numérique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F418E0-B3B9-425C-C405-5F1E1E43C0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5040000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   </a:t>
            </a:r>
            <a:r>
              <a:rPr lang="en-US" b="0" dirty="0"/>
              <a:t>Le </a:t>
            </a:r>
            <a:r>
              <a:rPr lang="en-US" b="0" dirty="0" smtClean="0"/>
              <a:t>CV </a:t>
            </a:r>
            <a:r>
              <a:rPr lang="en-US" b="0" dirty="0" err="1" smtClean="0"/>
              <a:t>numérique</a:t>
            </a:r>
            <a:r>
              <a:rPr lang="en-US" b="0" dirty="0" smtClean="0"/>
              <a:t> </a:t>
            </a:r>
            <a:r>
              <a:rPr lang="en-US" b="0" dirty="0" err="1" smtClean="0"/>
              <a:t>permet</a:t>
            </a:r>
            <a:r>
              <a:rPr lang="en-US" b="0" dirty="0" smtClean="0"/>
              <a:t> </a:t>
            </a:r>
            <a:r>
              <a:rPr lang="en-US" b="0" dirty="0"/>
              <a:t>de </a:t>
            </a:r>
            <a:r>
              <a:rPr lang="en-US" dirty="0" err="1"/>
              <a:t>valoriser</a:t>
            </a:r>
            <a:r>
              <a:rPr lang="en-US" dirty="0"/>
              <a:t> les acquis de la formation, de </a:t>
            </a:r>
            <a:r>
              <a:rPr lang="en-US" dirty="0" err="1"/>
              <a:t>l’éducation</a:t>
            </a:r>
            <a:r>
              <a:rPr lang="en-US" dirty="0"/>
              <a:t> et de </a:t>
            </a:r>
            <a:r>
              <a:rPr lang="en-US" dirty="0" err="1"/>
              <a:t>l’expérience</a:t>
            </a:r>
            <a:r>
              <a:rPr lang="en-US" dirty="0"/>
              <a:t>. </a:t>
            </a:r>
            <a:r>
              <a:rPr lang="en-US" dirty="0" err="1"/>
              <a:t>Ces</a:t>
            </a:r>
            <a:r>
              <a:rPr lang="en-US" dirty="0"/>
              <a:t> acquis </a:t>
            </a:r>
            <a:r>
              <a:rPr lang="en-US" dirty="0" err="1"/>
              <a:t>sont</a:t>
            </a:r>
            <a:r>
              <a:rPr lang="en-US" dirty="0"/>
              <a:t> le </a:t>
            </a:r>
            <a:r>
              <a:rPr lang="en-US" dirty="0" err="1"/>
              <a:t>produit</a:t>
            </a:r>
            <a:r>
              <a:rPr lang="en-US" dirty="0"/>
              <a:t> d’un </a:t>
            </a:r>
            <a:r>
              <a:rPr lang="en-US" dirty="0" err="1"/>
              <a:t>parcours</a:t>
            </a:r>
            <a:r>
              <a:rPr lang="en-US" dirty="0"/>
              <a:t> personnel qui </a:t>
            </a:r>
            <a:r>
              <a:rPr lang="en-US" dirty="0" err="1"/>
              <a:t>intègre</a:t>
            </a:r>
            <a:r>
              <a:rPr lang="en-US" dirty="0"/>
              <a:t> </a:t>
            </a:r>
            <a:r>
              <a:rPr lang="en-US" dirty="0" err="1"/>
              <a:t>différents</a:t>
            </a:r>
            <a:r>
              <a:rPr lang="en-US" dirty="0"/>
              <a:t> </a:t>
            </a:r>
            <a:r>
              <a:rPr lang="en-US" dirty="0" err="1"/>
              <a:t>projets</a:t>
            </a:r>
            <a:r>
              <a:rPr lang="en-US" dirty="0"/>
              <a:t> : </a:t>
            </a:r>
            <a:r>
              <a:rPr lang="en-US" dirty="0" err="1"/>
              <a:t>personnels</a:t>
            </a:r>
            <a:r>
              <a:rPr lang="en-US" dirty="0"/>
              <a:t>, </a:t>
            </a:r>
            <a:r>
              <a:rPr lang="en-US" dirty="0" err="1"/>
              <a:t>professionnels</a:t>
            </a:r>
            <a:r>
              <a:rPr lang="en-US" dirty="0"/>
              <a:t>, de formation.</a:t>
            </a:r>
            <a:r>
              <a:rPr lang="en-US" b="0" dirty="0"/>
              <a:t> </a:t>
            </a:r>
            <a:r>
              <a:rPr lang="en-US" b="0" dirty="0" err="1"/>
              <a:t>Leur</a:t>
            </a:r>
            <a:r>
              <a:rPr lang="en-US" b="0" dirty="0"/>
              <a:t> exposition sur Internet via les </a:t>
            </a:r>
            <a:r>
              <a:rPr lang="en-US" b="0" dirty="0" err="1"/>
              <a:t>réseaux</a:t>
            </a:r>
            <a:r>
              <a:rPr lang="en-US" b="0" dirty="0"/>
              <a:t> </a:t>
            </a:r>
            <a:r>
              <a:rPr lang="en-US" b="0" dirty="0" err="1"/>
              <a:t>concerne</a:t>
            </a:r>
            <a:r>
              <a:rPr lang="en-US" b="0" dirty="0"/>
              <a:t> </a:t>
            </a:r>
            <a:r>
              <a:rPr lang="en-US" dirty="0" err="1"/>
              <a:t>l’identite</a:t>
            </a:r>
            <a:r>
              <a:rPr lang="en-US" dirty="0"/>
              <a:t>́ </a:t>
            </a:r>
            <a:r>
              <a:rPr lang="en-US" dirty="0" err="1"/>
              <a:t>numérique</a:t>
            </a:r>
            <a:r>
              <a:rPr lang="en-US" dirty="0"/>
              <a:t>.</a:t>
            </a:r>
          </a:p>
          <a:p>
            <a:pPr lvl="0" algn="just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b="0" dirty="0"/>
              <a:t>   </a:t>
            </a:r>
            <a:r>
              <a:rPr lang="en-US" b="0" dirty="0" err="1"/>
              <a:t>L’ensemble</a:t>
            </a:r>
            <a:r>
              <a:rPr lang="en-US" b="0" dirty="0"/>
              <a:t> de </a:t>
            </a:r>
            <a:r>
              <a:rPr lang="en-US" b="0" dirty="0" err="1"/>
              <a:t>ces</a:t>
            </a:r>
            <a:r>
              <a:rPr lang="en-US" b="0" dirty="0"/>
              <a:t> dimensions et de </a:t>
            </a:r>
            <a:r>
              <a:rPr lang="en-US" b="0" dirty="0" err="1"/>
              <a:t>leurs</a:t>
            </a:r>
            <a:r>
              <a:rPr lang="en-US" b="0" dirty="0"/>
              <a:t> intersections </a:t>
            </a:r>
            <a:r>
              <a:rPr lang="en-US" b="0" dirty="0" err="1"/>
              <a:t>peut</a:t>
            </a:r>
            <a:r>
              <a:rPr lang="en-US" b="0" dirty="0"/>
              <a:t> </a:t>
            </a:r>
            <a:r>
              <a:rPr lang="en-US" b="0" dirty="0" err="1"/>
              <a:t>être</a:t>
            </a:r>
            <a:r>
              <a:rPr lang="en-US" b="0" dirty="0"/>
              <a:t> </a:t>
            </a:r>
            <a:r>
              <a:rPr lang="en-US" b="0" dirty="0" err="1"/>
              <a:t>schématise</a:t>
            </a:r>
            <a:r>
              <a:rPr lang="en-US" b="0" dirty="0"/>
              <a:t>́ sous la </a:t>
            </a:r>
            <a:r>
              <a:rPr lang="en-US" b="0" dirty="0" err="1"/>
              <a:t>forme</a:t>
            </a:r>
            <a:r>
              <a:rPr lang="en-US" b="0" dirty="0"/>
              <a:t> de 7 </a:t>
            </a:r>
            <a:r>
              <a:rPr lang="en-US" b="0" dirty="0" err="1"/>
              <a:t>composantes</a:t>
            </a:r>
            <a:r>
              <a:rPr lang="en-US" b="0" dirty="0"/>
              <a:t>, plus </a:t>
            </a:r>
            <a:r>
              <a:rPr lang="en-US" b="0" dirty="0" err="1"/>
              <a:t>ou</a:t>
            </a:r>
            <a:r>
              <a:rPr lang="en-US" b="0" dirty="0"/>
              <a:t> </a:t>
            </a:r>
            <a:r>
              <a:rPr lang="en-US" b="0" dirty="0" err="1"/>
              <a:t>moins</a:t>
            </a:r>
            <a:r>
              <a:rPr lang="en-US" b="0" dirty="0"/>
              <a:t> « </a:t>
            </a:r>
            <a:r>
              <a:rPr lang="en-US" b="0" dirty="0" err="1"/>
              <a:t>poreuses</a:t>
            </a:r>
            <a:r>
              <a:rPr lang="en-US" b="0" dirty="0"/>
              <a:t> », du </a:t>
            </a:r>
            <a:r>
              <a:rPr lang="en-US" b="0" dirty="0" err="1"/>
              <a:t>parcours</a:t>
            </a:r>
            <a:r>
              <a:rPr lang="en-US" b="0" dirty="0"/>
              <a:t> personnel. </a:t>
            </a:r>
            <a:r>
              <a:rPr lang="en-US" b="0" dirty="0" err="1"/>
              <a:t>C’est</a:t>
            </a:r>
            <a:r>
              <a:rPr lang="en-US" b="0" dirty="0"/>
              <a:t> </a:t>
            </a:r>
            <a:r>
              <a:rPr lang="en-US" b="0" dirty="0" err="1"/>
              <a:t>l’ensemble</a:t>
            </a:r>
            <a:r>
              <a:rPr lang="en-US" b="0" dirty="0"/>
              <a:t> de </a:t>
            </a:r>
            <a:r>
              <a:rPr lang="en-US" b="0" dirty="0" err="1"/>
              <a:t>ces</a:t>
            </a:r>
            <a:r>
              <a:rPr lang="en-US" dirty="0"/>
              <a:t> 7 </a:t>
            </a:r>
            <a:r>
              <a:rPr lang="en-US" dirty="0" err="1"/>
              <a:t>facettes</a:t>
            </a:r>
            <a:r>
              <a:rPr lang="en-US" dirty="0"/>
              <a:t> de </a:t>
            </a:r>
            <a:r>
              <a:rPr lang="en-US" dirty="0" err="1"/>
              <a:t>l’identite</a:t>
            </a:r>
            <a:r>
              <a:rPr lang="en-US" dirty="0"/>
              <a:t>́ </a:t>
            </a:r>
            <a:r>
              <a:rPr lang="en-US" dirty="0" err="1"/>
              <a:t>numérique</a:t>
            </a:r>
            <a:r>
              <a:rPr lang="en-US" dirty="0"/>
              <a:t> qui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être</a:t>
            </a:r>
            <a:r>
              <a:rPr lang="en-US" dirty="0"/>
              <a:t> </a:t>
            </a:r>
            <a:r>
              <a:rPr lang="en-US" dirty="0" err="1" smtClean="0"/>
              <a:t>valorise</a:t>
            </a:r>
            <a:r>
              <a:rPr lang="en-US" dirty="0" smtClean="0"/>
              <a:t>́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CV.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879951-9607-FB73-C979-26D556337ED7}"/>
              </a:ext>
            </a:extLst>
          </p:cNvPr>
          <p:cNvSpPr txBox="1">
            <a:spLocks noGrp="1"/>
          </p:cNvSpPr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/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13289-44CE-48C3-8E64-483638BF1B0C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7D698-11D6-B8CD-DB53-35C1BA94B8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301320"/>
            <a:ext cx="9360000" cy="958679"/>
          </a:xfrm>
        </p:spPr>
        <p:txBody>
          <a:bodyPr/>
          <a:lstStyle/>
          <a:p>
            <a:pPr lvl="0"/>
            <a:r>
              <a:rPr lang="en-US" dirty="0" smtClean="0"/>
              <a:t>4. Les </a:t>
            </a:r>
            <a:r>
              <a:rPr lang="en-US" dirty="0" err="1"/>
              <a:t>frontières</a:t>
            </a:r>
            <a:r>
              <a:rPr lang="en-US" dirty="0"/>
              <a:t> </a:t>
            </a:r>
            <a:r>
              <a:rPr lang="en-US" dirty="0" err="1"/>
              <a:t>poreuses</a:t>
            </a:r>
            <a:r>
              <a:rPr lang="en-US" dirty="0"/>
              <a:t> des acquis</a:t>
            </a:r>
          </a:p>
        </p:txBody>
      </p:sp>
      <p:pic>
        <p:nvPicPr>
          <p:cNvPr id="3" name="Espace réservé pour une image  2">
            <a:extLst>
              <a:ext uri="{FF2B5EF4-FFF2-40B4-BE49-F238E27FC236}">
                <a16:creationId xmlns="" xmlns:a16="http://schemas.microsoft.com/office/drawing/2014/main" id="{D4F94448-C0A7-2E1C-2559-FAC264FB005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lum/>
            <a:alphaModFix/>
          </a:blip>
          <a:srcRect l="4111" r="8467"/>
          <a:stretch/>
        </p:blipFill>
        <p:spPr>
          <a:xfrm>
            <a:off x="152903" y="2100649"/>
            <a:ext cx="9774194" cy="4703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2817341"/>
            <a:ext cx="7559675" cy="32377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II. Création de votre CV Numérique</a:t>
            </a:r>
          </a:p>
          <a:p>
            <a:r>
              <a:rPr lang="fr-FR" sz="3200" dirty="0" smtClean="0"/>
              <a:t>Comment s’y prendre ?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9326880" y="6972300"/>
            <a:ext cx="57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6757" y="-271849"/>
            <a:ext cx="9153868" cy="2402203"/>
          </a:xfrm>
        </p:spPr>
        <p:txBody>
          <a:bodyPr/>
          <a:lstStyle/>
          <a:p>
            <a:r>
              <a:rPr lang="fr-FR" dirty="0" smtClean="0"/>
              <a:t>Ecrire un texte de </a:t>
            </a:r>
            <a:r>
              <a:rPr lang="fr-FR" dirty="0"/>
              <a:t>5</a:t>
            </a:r>
            <a:r>
              <a:rPr lang="fr-FR" dirty="0" smtClean="0"/>
              <a:t> </a:t>
            </a:r>
            <a:r>
              <a:rPr lang="fr-FR" dirty="0" smtClean="0"/>
              <a:t>à </a:t>
            </a:r>
            <a:r>
              <a:rPr lang="fr-FR" dirty="0" smtClean="0"/>
              <a:t>10 </a:t>
            </a:r>
            <a:r>
              <a:rPr lang="fr-FR" smtClean="0"/>
              <a:t>lignes </a:t>
            </a:r>
            <a:r>
              <a:rPr lang="fr-FR" smtClean="0"/>
              <a:t>pour </a:t>
            </a:r>
            <a:r>
              <a:rPr lang="fr-FR" dirty="0" smtClean="0"/>
              <a:t>vous présenter sur la page d’accueil de </a:t>
            </a:r>
            <a:r>
              <a:rPr lang="fr-FR" smtClean="0"/>
              <a:t>votre </a:t>
            </a:r>
            <a:r>
              <a:rPr lang="fr-FR" smtClean="0"/>
              <a:t>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2130356"/>
            <a:ext cx="9360000" cy="488964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 Pour écrire ce texte, demandez-vous au préalable ?</a:t>
            </a:r>
          </a:p>
          <a:p>
            <a:r>
              <a:rPr lang="fr-FR" dirty="0" smtClean="0"/>
              <a:t>1. Quel type de poste est-ce que je vise ? Quel type de stage ?</a:t>
            </a:r>
          </a:p>
          <a:p>
            <a:r>
              <a:rPr lang="fr-FR" dirty="0" smtClean="0"/>
              <a:t>2. Quelles réalisations informatiques puis-je mentionner en adéquation avec le type de poste ou de stage que je vise .</a:t>
            </a:r>
          </a:p>
          <a:p>
            <a:r>
              <a:rPr lang="fr-FR" dirty="0" smtClean="0"/>
              <a:t>3. Quelles compétences techniques, relationnelles (savoir-faire, savoir être, connaissance) puis-je mettre en évidence dans ce texte ?</a:t>
            </a:r>
          </a:p>
          <a:p>
            <a:r>
              <a:rPr lang="fr-FR" dirty="0" smtClean="0"/>
              <a:t>4. Comment puis-je me distinguer, me singulariser ?</a:t>
            </a:r>
          </a:p>
          <a:p>
            <a:pPr marL="457200" indent="-457200">
              <a:buFontTx/>
              <a:buChar char="-"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361170" y="7020000"/>
            <a:ext cx="5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8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du texte : informations à fournir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charset="2"/>
              <a:buChar char="Ø"/>
            </a:pPr>
            <a:r>
              <a:rPr lang="fr-FR" dirty="0" smtClean="0"/>
              <a:t>Prénom et NOM </a:t>
            </a:r>
          </a:p>
          <a:p>
            <a:pPr marL="457200" indent="-457200">
              <a:buFont typeface="Wingdings" charset="2"/>
              <a:buChar char="Ø"/>
            </a:pPr>
            <a:r>
              <a:rPr lang="fr-FR" dirty="0" smtClean="0"/>
              <a:t>Situation actuelle = Niveau d’études et formation actuelle, lieu de la formation.</a:t>
            </a:r>
          </a:p>
          <a:p>
            <a:pPr marL="457200" indent="-457200">
              <a:buFont typeface="Wingdings" charset="2"/>
              <a:buChar char="Ø"/>
            </a:pPr>
            <a:r>
              <a:rPr lang="fr-FR" dirty="0" smtClean="0"/>
              <a:t>Ambitions liées à vos goûts et à vos aptitudes et compétences. Type de stage ou de poste recherché.</a:t>
            </a:r>
          </a:p>
          <a:p>
            <a:pPr marL="457200" indent="-457200">
              <a:buFont typeface="Wingdings" charset="2"/>
              <a:buChar char="Ø"/>
            </a:pPr>
            <a:r>
              <a:rPr lang="fr-FR" dirty="0" smtClean="0"/>
              <a:t>Mise en valeur d’une réalisation informatique (voire deux dans le cadre du BUT ou hors-cadre scolaire)</a:t>
            </a:r>
          </a:p>
          <a:p>
            <a:pPr marL="457200" indent="-457200">
              <a:buFont typeface="Wingdings" charset="2"/>
              <a:buChar char="Ø"/>
            </a:pPr>
            <a:r>
              <a:rPr lang="fr-FR" dirty="0" smtClean="0"/>
              <a:t>Mise en valeur d’une activité ou d’une réalisation hors informatique (si c’est pertinent par rapport aux savoir-être et faire requis pour le poste futur)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384030" y="7020000"/>
            <a:ext cx="6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9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../../../../Applications/LibreOffice.app/Contents/Resources/template/common/presnt/Midnightblue.otp</Template>
  <TotalTime>388</TotalTime>
  <Words>898</Words>
  <Application>Microsoft Macintosh PowerPoint</Application>
  <PresentationFormat>Personnalisé</PresentationFormat>
  <Paragraphs>98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30" baseType="lpstr">
      <vt:lpstr>Calibri</vt:lpstr>
      <vt:lpstr>FreeSans</vt:lpstr>
      <vt:lpstr>IPA Pゴシック</vt:lpstr>
      <vt:lpstr>OpenSymbol</vt:lpstr>
      <vt:lpstr>Source Sans Pro</vt:lpstr>
      <vt:lpstr>Source Sans Pro Black</vt:lpstr>
      <vt:lpstr>Source Sans Pro Semibold</vt:lpstr>
      <vt:lpstr>StarSymbol</vt:lpstr>
      <vt:lpstr>Wingdings</vt:lpstr>
      <vt:lpstr>源ノ角ゴシック Heavy</vt:lpstr>
      <vt:lpstr>源ノ角ゴシック Normal</vt:lpstr>
      <vt:lpstr>Arial</vt:lpstr>
      <vt:lpstr>midnightblue</vt:lpstr>
      <vt:lpstr>midnightblue1</vt:lpstr>
      <vt:lpstr>midnightblue2</vt:lpstr>
      <vt:lpstr>R3.13 et 14  Créer son CV Numérique</vt:lpstr>
      <vt:lpstr>Présentation PowerPoint</vt:lpstr>
      <vt:lpstr>1. Un CV numérique ,qu’est-ce que c’est?</vt:lpstr>
      <vt:lpstr>2. A quoi sert un CV numérique ?</vt:lpstr>
      <vt:lpstr>A quoi sert un CV numérique?</vt:lpstr>
      <vt:lpstr>4. Les frontières poreuses des acquis</vt:lpstr>
      <vt:lpstr>Présentation PowerPoint</vt:lpstr>
      <vt:lpstr>Ecrire un texte de 5 à 10 lignes pour vous présenter sur la page d’accueil de votre site</vt:lpstr>
      <vt:lpstr>Contenu du texte : informations à fournir</vt:lpstr>
      <vt:lpstr>Evaluation de votre texte par les pairs (30 à 40min) Critères d’évaluation</vt:lpstr>
      <vt:lpstr>Evaluation de votre texte par les pairs Déroulement de l’évaluation </vt:lpstr>
      <vt:lpstr>Etape 2 Séance 8 : Créez une mindmap de vos compétences et exporter le document final en pdf</vt:lpstr>
      <vt:lpstr> Comment réaliser le site en autonomie en cours ? Séances 8 à 12 </vt:lpstr>
      <vt:lpstr>Modalités d’évaluation de votre  CV numérique</vt:lpstr>
      <vt:lpstr>Dépôt final lundi 2 janvier 2023:  Powerpoint avec visuels du site + vidéo démo du  site en dynamique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Créer un EPORTFOLIO</dc:title>
  <cp:lastModifiedBy>Utilisateur de Microsoft Office</cp:lastModifiedBy>
  <cp:revision>55</cp:revision>
  <dcterms:created xsi:type="dcterms:W3CDTF">2017-12-04T10:52:45Z</dcterms:created>
  <dcterms:modified xsi:type="dcterms:W3CDTF">2022-10-26T18:23:30Z</dcterms:modified>
</cp:coreProperties>
</file>