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anose="020B0604020202020204" pitchFamily="2" charset="0"/>
      <p:regular r:id="rId21"/>
      <p:bold r:id="rId22"/>
      <p:italic r:id="rId23"/>
      <p:boldItalic r:id="rId24"/>
    </p:embeddedFont>
    <p:embeddedFont>
      <p:font typeface="Raleway Medium" pitchFamily="2" charset="0"/>
      <p:regular r:id="rId25"/>
      <p:bold r:id="rId26"/>
      <p:italic r:id="rId27"/>
      <p:boldItalic r:id="rId28"/>
    </p:embeddedFont>
    <p:embeddedFont>
      <p:font typeface="Raleway SemiBold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fc0a082e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fc0a082e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fc0a082e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fc0a082e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f548eb7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f548eb7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9a7848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9a7848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fc0a082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fc0a082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9a0b07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b9a0b07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Performance Analysis and Recommendations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Uncovering Insights to Drive Growth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376825" y="105825"/>
            <a:ext cx="4045200" cy="13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Product Performance Analysis</a:t>
            </a:r>
            <a:endParaRPr sz="2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207225" y="1245476"/>
            <a:ext cx="8559950" cy="372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Category A: Sales for Category A experienced a substantial growth in 2011 compared to 2010. This growth was consistent across all quarters of 2011.</a:t>
            </a:r>
            <a:endParaRPr sz="1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Category B: Category Balso showed a positive trend in 2011. The quarterly sales figures steadily increased throughout the year.</a:t>
            </a:r>
            <a:endParaRPr sz="1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Other: This category exhibited the most pronounced growth in 2011. The quarterly revenue figures for Other in 2011 were significantly higher than those in 2010.</a:t>
            </a:r>
            <a:endParaRPr sz="1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2807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2"/>
                </a:solidFill>
              </a:rPr>
              <a:t>Conclusion </a:t>
            </a:r>
            <a:endParaRPr sz="3300">
              <a:solidFill>
                <a:schemeClr val="lt2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49350" y="1238975"/>
            <a:ext cx="81537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dk1"/>
                </a:solidFill>
              </a:rPr>
              <a:t>The company has demonstrated strong sales performance, particularly in the United Kingdom market. However, there are opportunities to optimize inventory management, improve customer retention, and expand into new markets.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Recommendation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423175" y="1238975"/>
            <a:ext cx="8400600" cy="3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SemiBold"/>
              <a:buAutoNum type="arabicPeriod"/>
            </a:pPr>
            <a:r>
              <a:rPr lang="en" sz="1800" b="1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Inventory Management:</a:t>
            </a:r>
            <a:endParaRPr sz="1800" b="1" dirty="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</a:pPr>
            <a:r>
              <a:rPr lang="en" sz="1800" b="1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Implement robust inventory management systems to optimize stock levels and minimize stockouts and overstocks.</a:t>
            </a:r>
            <a:endParaRPr sz="1800" b="1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SemiBold"/>
              <a:buAutoNum type="arabicPeriod"/>
            </a:pPr>
            <a:r>
              <a:rPr lang="en" sz="1800" b="1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Customer Relationship Management:</a:t>
            </a:r>
            <a:endParaRPr sz="1800" b="1" dirty="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</a:pPr>
            <a:r>
              <a:rPr lang="en" sz="1800" b="1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Prioritize customer retention by implementing loyalty programs and personalized marketing campaigns.</a:t>
            </a:r>
            <a:endParaRPr sz="1800" b="1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SemiBold"/>
              <a:buAutoNum type="arabicPeriod"/>
            </a:pPr>
            <a:r>
              <a:rPr lang="en" sz="1800" b="1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Market Expansion:</a:t>
            </a:r>
            <a:endParaRPr sz="1800" b="1" dirty="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</a:pPr>
            <a:r>
              <a:rPr lang="en" sz="1800" b="1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Explore opportunities to expand into new markets, particularly in Europe.</a:t>
            </a:r>
            <a:endParaRPr sz="1800" b="1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</a:pPr>
            <a:r>
              <a:rPr lang="en" sz="1800" b="1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Conduct market research to identify potential markets and tailor marketing strategies accordingly.</a:t>
            </a:r>
            <a:endParaRPr sz="1800" b="1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371750" y="109295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3172345" y="109295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5972939" y="109295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6049125" y="12125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Questions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43475" y="12125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Feedbacks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246288" y="109295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Comments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l="206310" t="-55699" r="-206310" b="55699"/>
          <a:stretch/>
        </p:blipFill>
        <p:spPr>
          <a:xfrm>
            <a:off x="6679703" y="152400"/>
            <a:ext cx="2311897" cy="18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b="9510"/>
          <a:stretch/>
        </p:blipFill>
        <p:spPr>
          <a:xfrm>
            <a:off x="123150" y="199450"/>
            <a:ext cx="8897700" cy="47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SQL Project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Ojedokun Olutimileyin Victoria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Olukiran Christian Olamide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Ojo  Iyanu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 </a:t>
            </a:r>
            <a:endParaRPr sz="2400"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540000"/>
            <a:ext cx="51972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This project is a sales performance analysis aimed at uncovering key insights and providing actionable recommendations to drive business growth.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By analyzing various aspects of sales data, including product performance, customer behavior, and revenue trends, we can identify areas for improvement and opportunities for expansion.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600" y="29662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425" y="162725"/>
            <a:ext cx="62559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Objectives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4294967295"/>
          </p:nvPr>
        </p:nvSpPr>
        <p:spPr>
          <a:xfrm>
            <a:off x="2661175" y="1377475"/>
            <a:ext cx="4227300" cy="28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This analysis aims to understand key sales trends, customer behavior, and product performance to identify opportunities for growth and optimization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This is a transactional data set which contains all the transactions occurring between 01/12/2010 and 09/12/2011 for a UK-based and registered non-store online retail.The company mainly sells unique all-occasion gifts. Many customers of the company are wholesalers.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 idx="4294967295"/>
          </p:nvPr>
        </p:nvSpPr>
        <p:spPr>
          <a:xfrm>
            <a:off x="535775" y="3300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Customer Segmentation</a:t>
            </a:r>
            <a:endParaRPr sz="24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376175" y="1668925"/>
            <a:ext cx="5516400" cy="3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High-Frequency Buyers contribute the most to overall revenue, emphasizing the importance of retention strategies.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One-time Buyers represent a significant untapped opportunity for future sales.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850" y="1922100"/>
            <a:ext cx="3106226" cy="303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557775" y="202025"/>
            <a:ext cx="45324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Top 10 Best-Selling Products</a:t>
            </a:r>
            <a:endParaRPr sz="27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57775" y="1330600"/>
            <a:ext cx="7508700" cy="3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Char char="●"/>
            </a:pPr>
            <a:r>
              <a:rPr lang="en" sz="1800" b="1">
                <a:solidFill>
                  <a:schemeClr val="dk2"/>
                </a:solidFill>
              </a:rPr>
              <a:t>United Kingdom Dominance:</a:t>
            </a:r>
            <a:r>
              <a:rPr lang="en" sz="1800">
                <a:solidFill>
                  <a:schemeClr val="dk2"/>
                </a:solidFill>
              </a:rPr>
              <a:t> All of the top 10 best-selling products were primarily sold in the United Kingdom, emphasizing its importance as the core market.</a:t>
            </a:r>
            <a:endParaRPr sz="18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1800" b="1">
                <a:solidFill>
                  <a:schemeClr val="dk2"/>
                </a:solidFill>
              </a:rPr>
              <a:t>Product Popularity:</a:t>
            </a:r>
            <a:r>
              <a:rPr lang="en" sz="1800">
                <a:solidFill>
                  <a:schemeClr val="dk2"/>
                </a:solidFill>
              </a:rPr>
              <a:t> The data highlights the popularity of specific product categories, such as decorative items (ornaments, hanging lights), giftware (purses, bags), and party supplies (cake cases, popcorn holders).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Product Lifecycle:</a:t>
            </a:r>
            <a:r>
              <a:rPr lang="en" sz="1800">
                <a:solidFill>
                  <a:schemeClr val="dk2"/>
                </a:solidFill>
              </a:rPr>
              <a:t> Analyzing the sales trends of these products can help identify their lifecycle stages and inform inventory management and marketing strategies.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4493400" cy="50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b="0">
                <a:solidFill>
                  <a:schemeClr val="dk2"/>
                </a:solidFill>
              </a:rPr>
              <a:t>The United Kingdom stands out as the largest market, contributing significantly to overall revenue. </a:t>
            </a:r>
            <a:endParaRPr sz="2000" b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b="0">
                <a:solidFill>
                  <a:schemeClr val="dk2"/>
                </a:solidFill>
              </a:rPr>
              <a:t> Other European countries like Germany, France, Ireland, and the Netherlands also contribute substantially.</a:t>
            </a:r>
            <a:endParaRPr sz="2000" b="0">
              <a:solidFill>
                <a:schemeClr val="dk2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r="39660"/>
          <a:stretch/>
        </p:blipFill>
        <p:spPr>
          <a:xfrm>
            <a:off x="4572000" y="0"/>
            <a:ext cx="457199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44650" y="152700"/>
            <a:ext cx="3717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Revenue by Country</a:t>
            </a:r>
            <a:endParaRPr sz="31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930700" y="584600"/>
            <a:ext cx="5078100" cy="4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chart reveals distinct seasonal patterns in sales, with fluctuations throughout the year.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analysis provides insights into how demand fluctuates throughout the year due to seasonal factors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This information can be used to adjust inventory levels accordingly, ensuring that there is sufficient stock during peak periods and avoiding excess inventory during off-peak times.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89625" y="388275"/>
            <a:ext cx="40338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Monthly Sales Performance</a:t>
            </a:r>
            <a:endParaRPr sz="26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3475" y="977225"/>
            <a:ext cx="4535374" cy="33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31575" y="0"/>
            <a:ext cx="8637900" cy="5143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sz="1700" dirty="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dk2"/>
                </a:solidFill>
              </a:rPr>
              <a:t>Customer ID 14646: This customer has placed the most orders (2085) and generated significant revenue. However, their average order value is relatively low, indicating that they might be more price-sensitive.</a:t>
            </a:r>
            <a:endParaRPr lang="en-US" sz="1700" dirty="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-US" sz="1700" dirty="0">
                <a:solidFill>
                  <a:schemeClr val="dk2"/>
                </a:solidFill>
              </a:rPr>
              <a:t>Customer ID 18102 and 17450: These customers have placed fewer orders but have higher average order values, suggesting they are high-value customers who might be willing to spend more on premium products.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-US" sz="1700" dirty="0">
                <a:solidFill>
                  <a:schemeClr val="dk2"/>
                </a:solidFill>
              </a:rPr>
              <a:t>Customer ID 14911: This customer has placed a large number of orders (5903) but has a very low average order value. This could indicate that they primarily purchase low-value items or are more price-sensitive</a:t>
            </a:r>
            <a:r>
              <a:rPr lang="en-US" sz="1700" dirty="0">
                <a:solidFill>
                  <a:schemeClr val="lt2"/>
                </a:solidFill>
              </a:rPr>
              <a:t>. </a:t>
            </a:r>
          </a:p>
        </p:txBody>
      </p:sp>
      <p:sp>
        <p:nvSpPr>
          <p:cNvPr id="127" name="Google Shape;127;p21"/>
          <p:cNvSpPr txBox="1"/>
          <p:nvPr/>
        </p:nvSpPr>
        <p:spPr>
          <a:xfrm>
            <a:off x="475525" y="154262"/>
            <a:ext cx="69627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Lifetime Value (CLV) </a:t>
            </a:r>
            <a:r>
              <a:rPr lang="en" sz="21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Analysis</a:t>
            </a:r>
            <a:endParaRPr sz="21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Raleway Medium</vt:lpstr>
      <vt:lpstr>Raleway SemiBold</vt:lpstr>
      <vt:lpstr>Raleway</vt:lpstr>
      <vt:lpstr>Lato</vt:lpstr>
      <vt:lpstr>Arial</vt:lpstr>
      <vt:lpstr>Swiss</vt:lpstr>
      <vt:lpstr>Sales Performance Analysis and Recommendations</vt:lpstr>
      <vt:lpstr>Group 3 SQL Project</vt:lpstr>
      <vt:lpstr>Introduction </vt:lpstr>
      <vt:lpstr>PowerPoint Presentation</vt:lpstr>
      <vt:lpstr>Customer Segmentation</vt:lpstr>
      <vt:lpstr>PowerPoint Presentation</vt:lpstr>
      <vt:lpstr> The United Kingdom stands out as the largest market, contributing significantly to overall revenue.    Other European countries like Germany, France, Ireland, and the Netherlands also contribute substantially.</vt:lpstr>
      <vt:lpstr>PowerPoint Presentation</vt:lpstr>
      <vt:lpstr> Customer ID 14646: This customer has placed the most orders (2085) and generated significant revenue. However, their average order value is relatively low, indicating that they might be more price-sensitive. Customer ID 18102 and 17450: These customers have placed fewer orders but have higher average order values, suggesting they are high-value customers who might be willing to spend more on premium products. Customer ID 14911: This customer has placed a large number of orders (5903) but has a very low average order value. This could indicate that they primarily purchase low-value items or are more price-sensitive. </vt:lpstr>
      <vt:lpstr>PowerPoint Presentation</vt:lpstr>
      <vt:lpstr>Conclusion </vt:lpstr>
      <vt:lpstr>Recommendation</vt:lpstr>
      <vt:lpstr>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 and Recommendations</dc:title>
  <cp:lastModifiedBy>Christian Olukiran</cp:lastModifiedBy>
  <cp:revision>1</cp:revision>
  <dcterms:modified xsi:type="dcterms:W3CDTF">2024-12-16T21:11:25Z</dcterms:modified>
</cp:coreProperties>
</file>