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59" r:id="rId6"/>
    <p:sldId id="261" r:id="rId7"/>
    <p:sldId id="278" r:id="rId8"/>
    <p:sldId id="279" r:id="rId9"/>
    <p:sldId id="280" r:id="rId10"/>
    <p:sldId id="277" r:id="rId11"/>
    <p:sldId id="272" r:id="rId12"/>
    <p:sldId id="274" r:id="rId13"/>
    <p:sldId id="275" r:id="rId14"/>
    <p:sldId id="276" r:id="rId15"/>
    <p:sldId id="273" r:id="rId16"/>
    <p:sldId id="282" r:id="rId17"/>
    <p:sldId id="283" r:id="rId18"/>
    <p:sldId id="286" r:id="rId19"/>
    <p:sldId id="287" r:id="rId20"/>
    <p:sldId id="281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36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-1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7FEDB-8FDC-4375-9E90-8C5D3861DD25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D2D7A-7BC0-4B41-9EBB-4B1EABE862E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5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Realizzare piattaforma esecuzione prove di vita accelerate;</a:t>
            </a:r>
          </a:p>
          <a:p>
            <a:r>
              <a:rPr lang="it-IT" dirty="0"/>
              <a:t>Automatizzare monitoraggio dispositivi.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D2D7A-7BC0-4B41-9EBB-4B1EABE862E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13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Sistema a microcontrollore;</a:t>
            </a:r>
          </a:p>
          <a:p>
            <a:r>
              <a:rPr lang="it-IT" dirty="0"/>
              <a:t>Sensori per monitorare degradamento LED;</a:t>
            </a:r>
          </a:p>
          <a:p>
            <a:r>
              <a:rPr lang="it-IT" dirty="0"/>
              <a:t>Compito: tre prove in DC;</a:t>
            </a:r>
          </a:p>
          <a:p>
            <a:r>
              <a:rPr lang="it-IT" dirty="0"/>
              <a:t>Corrente off-</a:t>
            </a:r>
            <a:r>
              <a:rPr lang="it-IT" dirty="0" err="1"/>
              <a:t>nominal</a:t>
            </a:r>
            <a:r>
              <a:rPr lang="it-IT" dirty="0"/>
              <a:t> superiore al normale;</a:t>
            </a:r>
          </a:p>
          <a:p>
            <a:r>
              <a:rPr lang="it-IT" dirty="0"/>
              <a:t>Causare guasti in tempi ridotti;</a:t>
            </a:r>
          </a:p>
          <a:p>
            <a:r>
              <a:rPr lang="it-IT" dirty="0"/>
              <a:t>Ridurre tempi di attesa;</a:t>
            </a:r>
          </a:p>
          <a:p>
            <a:r>
              <a:rPr lang="it-IT" dirty="0"/>
              <a:t>Caratterizzazione durata vita nominale;</a:t>
            </a:r>
          </a:p>
          <a:p>
            <a:r>
              <a:rPr lang="it-IT" dirty="0"/>
              <a:t>Prova a tempi troncati;</a:t>
            </a:r>
          </a:p>
          <a:p>
            <a:r>
              <a:rPr lang="it-IT" dirty="0"/>
              <a:t>Fenomeno di guasto: riduzione 30% potenza ottica;</a:t>
            </a:r>
          </a:p>
          <a:p>
            <a:r>
              <a:rPr lang="it-IT" dirty="0"/>
              <a:t>Monitorare fino a 8 LED per volta;</a:t>
            </a:r>
          </a:p>
          <a:p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wifi</a:t>
            </a:r>
            <a:r>
              <a:rPr lang="it-IT" dirty="0"/>
              <a:t>;</a:t>
            </a:r>
          </a:p>
          <a:p>
            <a:r>
              <a:rPr lang="it-IT" dirty="0"/>
              <a:t>Supervisione da parte di operatori umani superflua;</a:t>
            </a:r>
          </a:p>
          <a:p>
            <a:r>
              <a:rPr lang="it-IT" dirty="0"/>
              <a:t>Notifiche in tempo reale via Telegram.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D2D7A-7BC0-4B41-9EBB-4B1EABE862E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85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 – Nucleo F030R8 – scheda a microcontrollore a 32 bit – controlla LED - master;</a:t>
            </a:r>
          </a:p>
          <a:p>
            <a:r>
              <a:rPr lang="it-IT" dirty="0"/>
              <a:t>2 – </a:t>
            </a:r>
            <a:r>
              <a:rPr lang="it-IT" dirty="0" err="1"/>
              <a:t>NodeMCU</a:t>
            </a:r>
            <a:r>
              <a:rPr lang="it-IT" dirty="0"/>
              <a:t> – slave - interfaccia rete internet – </a:t>
            </a:r>
            <a:r>
              <a:rPr lang="it-IT" dirty="0" err="1"/>
              <a:t>wifi</a:t>
            </a:r>
            <a:r>
              <a:rPr lang="it-IT" dirty="0"/>
              <a:t> – </a:t>
            </a:r>
            <a:r>
              <a:rPr lang="it-IT" dirty="0" err="1"/>
              <a:t>backend</a:t>
            </a:r>
            <a:r>
              <a:rPr lang="it-IT" dirty="0"/>
              <a:t> bot Telegram;</a:t>
            </a:r>
          </a:p>
          <a:p>
            <a:r>
              <a:rPr lang="it-IT" dirty="0"/>
              <a:t>3 – LED;</a:t>
            </a:r>
          </a:p>
          <a:p>
            <a:r>
              <a:rPr lang="it-IT" dirty="0"/>
              <a:t>4 – Fotoresistenze;</a:t>
            </a:r>
          </a:p>
          <a:p>
            <a:r>
              <a:rPr lang="it-IT" dirty="0"/>
              <a:t>5 – Resistenze – partitori di tensione;</a:t>
            </a:r>
          </a:p>
          <a:p>
            <a:r>
              <a:rPr lang="it-IT" dirty="0"/>
              <a:t>6 – Transistor di potenza – interruttore generale;</a:t>
            </a:r>
          </a:p>
          <a:p>
            <a:endParaRPr lang="it-IT" dirty="0"/>
          </a:p>
          <a:p>
            <a:r>
              <a:rPr lang="it-IT" dirty="0"/>
              <a:t>Sono di seguito riportati I dispositivi utilizzati.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D2D7A-7BC0-4B41-9EBB-4B1EABE862E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01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Complessivamente, l’intera piattaforma è di dimensioni piuttosto contenute.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D2D7A-7BC0-4B41-9EBB-4B1EABE862E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42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Schema fisico della piattaforma;</a:t>
            </a:r>
          </a:p>
          <a:p>
            <a:r>
              <a:rPr lang="it-IT" dirty="0"/>
              <a:t>LED alimentati in serie -&gt; stessa corrente su tutti: stesse condizioni di stress. Diversamente prova non sarebbe valida;</a:t>
            </a:r>
          </a:p>
          <a:p>
            <a:r>
              <a:rPr lang="it-IT" dirty="0"/>
              <a:t>Alimentazione LED esterna alla scheda: potenza non sufficiente per tutti i LED;</a:t>
            </a:r>
          </a:p>
          <a:p>
            <a:r>
              <a:rPr lang="it-IT" dirty="0"/>
              <a:t>Per la demo verranno pertanto utilizzati solo due LED;</a:t>
            </a:r>
          </a:p>
          <a:p>
            <a:r>
              <a:rPr lang="it-IT" dirty="0"/>
              <a:t>Schematico realizzato su </a:t>
            </a:r>
            <a:r>
              <a:rPr lang="it-IT" dirty="0" err="1"/>
              <a:t>TinkerCAD</a:t>
            </a:r>
            <a:r>
              <a:rPr lang="it-I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D2D7A-7BC0-4B41-9EBB-4B1EABE862E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44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Schema funzionale:</a:t>
            </a:r>
          </a:p>
          <a:p>
            <a:r>
              <a:rPr lang="it-IT" dirty="0"/>
              <a:t>1 – Configurazione periferiche;</a:t>
            </a:r>
          </a:p>
          <a:p>
            <a:r>
              <a:rPr lang="it-IT" dirty="0"/>
              <a:t>2 – stato di IDLE: attesa pressione bottone per inizio prova;</a:t>
            </a:r>
          </a:p>
          <a:p>
            <a:r>
              <a:rPr lang="it-IT" dirty="0"/>
              <a:t>3 – Misuro tensione partitore;</a:t>
            </a:r>
          </a:p>
          <a:p>
            <a:r>
              <a:rPr lang="it-IT" dirty="0"/>
              <a:t>4 – Prova: due fasi:</a:t>
            </a:r>
          </a:p>
          <a:p>
            <a:r>
              <a:rPr lang="it-IT" dirty="0"/>
              <a:t>	1 – più lunga, stressare I LED;</a:t>
            </a:r>
          </a:p>
          <a:p>
            <a:r>
              <a:rPr lang="it-IT" dirty="0"/>
              <a:t>	2 – misurare luminosità LED in condizioni nominali.</a:t>
            </a:r>
          </a:p>
          <a:p>
            <a:r>
              <a:rPr lang="it-IT" dirty="0"/>
              <a:t>5 – LED costantemente monitorati;</a:t>
            </a:r>
          </a:p>
          <a:p>
            <a:r>
              <a:rPr lang="it-IT" dirty="0"/>
              <a:t>6 – Interruzione prova: presenza di guasto o fine finestra temporale.</a:t>
            </a:r>
          </a:p>
          <a:p>
            <a:endParaRPr lang="it-IT" dirty="0"/>
          </a:p>
          <a:p>
            <a:r>
              <a:rPr lang="it-IT"/>
              <a:t>Per i </a:t>
            </a:r>
            <a:r>
              <a:rPr lang="it-IT" dirty="0"/>
              <a:t>dettagli relativi all’implementazione del codice lascio la parola ai colleghi.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D2D7A-7BC0-4B41-9EBB-4B1EABE862E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91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D2D7A-7BC0-4B41-9EBB-4B1EABE862E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05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 – Sistema di monitoraggio prove di vita accelerate LED;</a:t>
            </a:r>
            <a:br>
              <a:rPr lang="it-IT" dirty="0"/>
            </a:br>
            <a:r>
              <a:rPr lang="it-IT" dirty="0"/>
              <a:t>2 – automatizzare misura stato di degradazione LED;</a:t>
            </a:r>
          </a:p>
          <a:p>
            <a:r>
              <a:rPr lang="it-IT" dirty="0"/>
              <a:t>3 – Tenere traccia dei dati raccolti;</a:t>
            </a:r>
          </a:p>
          <a:p>
            <a:r>
              <a:rPr lang="it-IT" dirty="0"/>
              <a:t>4 - Accesso da remoto;</a:t>
            </a:r>
          </a:p>
          <a:p>
            <a:r>
              <a:rPr lang="it-IT" dirty="0"/>
              <a:t>5 – Aggiornamenti in tempo reale;</a:t>
            </a:r>
          </a:p>
          <a:p>
            <a:r>
              <a:rPr lang="it-IT" dirty="0"/>
              <a:t>6 – Miglioramenti:</a:t>
            </a:r>
          </a:p>
          <a:p>
            <a:r>
              <a:rPr lang="it-IT" dirty="0"/>
              <a:t>	1 – Rendere indipendenti alimentazioni LED: in caso di guasto non è necessario interrompere la prova per tutti I LED.</a:t>
            </a:r>
          </a:p>
          <a:p>
            <a:endParaRPr lang="it-IT" dirty="0"/>
          </a:p>
          <a:p>
            <a:r>
              <a:rPr lang="it-IT" dirty="0"/>
              <a:t>Con questo abbiamo concluso la presentazione. Possiamo passare a una dimostrazione in live, a meno che non ci siano delle domande.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D2D7A-7BC0-4B41-9EBB-4B1EABE862E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23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5D6BF-285A-4E54-9697-7E574D53A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40DF95-D847-4369-9851-B2FFC1AB7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F8DCD-29DA-4C89-9488-6C35E479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5773EA-3FDF-45A9-9DD2-AD6B97D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D6CFB1-EDD5-4E95-A065-D0409905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57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C2776-5E46-46DB-A44E-5A109DD1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02C62D-AB7B-4150-88DD-CD84076B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AF789-86B7-4205-A504-5D52A42A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E43CB-9816-4006-880C-7CD04509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991635-BBD0-416B-9298-51FF5AD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56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B29010D-36EA-4718-8A80-8B2BDBB61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87BD0-8FC7-4E66-9E5B-8B172DE2D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3CFFFD-06E3-4579-8183-7DBBA34B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5E4FAE-E0C6-4B83-BC1A-B9C9F63B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EFE804-EC94-4F9A-AC9A-85548017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3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7F68A-794D-4D47-A780-50DBC38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75FE79-9029-468A-A0B6-596A47DA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71F3D8-9CB1-41CC-AA95-F2DC7D5F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F1DB43-5CA5-4F1C-8122-ED87047F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30B60A-CB19-4674-AA22-860A792E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82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1C7A1-5E44-488C-9B61-46029B98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5BB08C-E7A8-44CF-8E74-C1D38130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ACCD91-F21D-45F7-994E-C8E48ED7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8EC1E4-A3E9-4F22-B4E7-85419179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8757A8-0A8C-41BE-88CF-9230C425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38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F4185-0B8E-4B36-B16B-6CC3D328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887D2A-6E13-404C-97B5-468AE978B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193FFF-49BB-483C-977F-5D6AA897C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BB3ACA-792A-4C53-A3E6-77B2E550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F308F1-4CCD-4965-B223-41228C9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2F066E-3D94-42E5-81E3-CC165257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77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F66A0-7DEC-4A67-9C18-FA9E6C3D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456424-6190-46A8-A753-A674274C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6928E5-140F-4DD4-9E8C-3D291743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508570E-7CA3-423B-8C6D-5F262D532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078D3D-BA71-4734-ADE7-D9A3499DD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BDA27E1-6051-44FC-83F2-5198155B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95B78F-4EBF-4D08-92CB-05A04174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3E4388-03F7-4480-B720-D23816EF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23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C0C0F-D5A1-4ACD-8603-256DC703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BE224D-A3F3-4D79-9CE6-A3ABD82A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645AC4-A80D-48D4-8916-FE869443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63D251-A763-4AC9-9FFE-4379C1BF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0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ED7163-F9E6-4257-B9C3-76ACC555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ECC53B5-6D8C-468A-8890-35F508D9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8E9C9A-75BC-4295-8AB0-229F92A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32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33EC4-3552-4F76-99DC-F22F04DD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4A14B9-9CCB-43A7-AF88-51E9DFAD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A7A80F-EDC7-459B-B91E-344AA288B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8F5DBF-6E87-4653-A86C-CEEA0B26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23753F-A677-4BDA-84C8-DA738EFA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D84CBC-040C-48DC-BDF5-010D2326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69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D2031-6294-4750-850C-D3152E59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0E1C3C0-AB79-4062-8592-8D86EECA7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1D5B0F-A81F-42E7-8338-57F077928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97C5B2-ED31-483F-9FC0-46B6BE11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8F6265-BC82-4F15-B5FB-94FDE933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C6884C-4310-459F-9230-A43E96E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20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BA673B-93A1-43A8-8E08-45B8FA0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39BE52-37B6-4808-BEA3-C2AF438D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44F464-BABB-4F04-9112-B926A5BF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47D0A-1D86-4ABF-A752-88250C15D332}" type="datetimeFigureOut">
              <a:rPr lang="it-IT" smtClean="0"/>
              <a:t>29/09/2020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1C6E6-7EAC-4D2B-9A6F-2D2D62B04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3AD3F0-633B-4AF4-AFFA-033C4FEC4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E129-E9AD-464F-A492-A6D7A8D941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60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719567-AA94-4F27-93A8-C1181020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37862"/>
            <a:ext cx="7005050" cy="2100520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5400"/>
              <a:t>Sviluppo di un sistema di monitoraggio di LED per prove di vita accelerata</a:t>
            </a:r>
            <a:endParaRPr lang="it-IT" sz="5400"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B235FE6-6606-4253-A4EA-67F86E66D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329189"/>
            <a:ext cx="5717353" cy="1584663"/>
          </a:xfrm>
        </p:spPr>
        <p:txBody>
          <a:bodyPr anchor="t">
            <a:noAutofit/>
          </a:bodyPr>
          <a:lstStyle/>
          <a:p>
            <a:pPr algn="l"/>
            <a:r>
              <a:rPr lang="it-IT" sz="1600" dirty="0">
                <a:cs typeface="Calibri"/>
              </a:rPr>
              <a:t>Partecipanti:</a:t>
            </a:r>
          </a:p>
          <a:p>
            <a:pPr algn="l"/>
            <a:r>
              <a:rPr lang="it-IT" sz="1600" dirty="0">
                <a:cs typeface="Calibri"/>
              </a:rPr>
              <a:t>Daniele Angioni 70/83/65230	Giacomo Gallus </a:t>
            </a:r>
            <a:r>
              <a:rPr lang="it-IT" sz="1600" dirty="0">
                <a:ea typeface="+mn-lt"/>
                <a:cs typeface="+mn-lt"/>
              </a:rPr>
              <a:t>70/83/65234</a:t>
            </a:r>
          </a:p>
          <a:p>
            <a:pPr algn="l"/>
            <a:r>
              <a:rPr lang="it-IT" sz="1600" dirty="0">
                <a:cs typeface="Calibri"/>
              </a:rPr>
              <a:t>Roberto Ruda </a:t>
            </a:r>
            <a:r>
              <a:rPr lang="it-IT" sz="1600" dirty="0">
                <a:ea typeface="+mn-lt"/>
                <a:cs typeface="+mn-lt"/>
              </a:rPr>
              <a:t>70/83/65240	</a:t>
            </a:r>
            <a:r>
              <a:rPr lang="it-IT" sz="1600" dirty="0">
                <a:cs typeface="Calibri"/>
              </a:rPr>
              <a:t>Augusto Mura </a:t>
            </a:r>
            <a:r>
              <a:rPr lang="it-IT" sz="1600" dirty="0">
                <a:ea typeface="+mn-lt"/>
                <a:cs typeface="+mn-lt"/>
              </a:rPr>
              <a:t>70/83/65228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9E6DFC-8196-4D23-8893-E61D9A030D8A}"/>
              </a:ext>
            </a:extLst>
          </p:cNvPr>
          <p:cNvSpPr txBox="1"/>
          <p:nvPr/>
        </p:nvSpPr>
        <p:spPr>
          <a:xfrm>
            <a:off x="804672" y="5104660"/>
            <a:ext cx="597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Presentazione Progetto</a:t>
            </a:r>
          </a:p>
          <a:p>
            <a:endParaRPr lang="it-IT"/>
          </a:p>
          <a:p>
            <a:r>
              <a:rPr lang="it-IT"/>
              <a:t>Sistemi a Microcontrollore A.A. 2019/2020</a:t>
            </a:r>
          </a:p>
        </p:txBody>
      </p:sp>
    </p:spTree>
    <p:extLst>
      <p:ext uri="{BB962C8B-B14F-4D97-AF65-F5344CB8AC3E}">
        <p14:creationId xmlns:p14="http://schemas.microsoft.com/office/powerpoint/2010/main" val="2861568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84" y="365126"/>
            <a:ext cx="11674136" cy="87407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STM32: </a:t>
            </a:r>
            <a:r>
              <a:rPr lang="it-IT" dirty="0" err="1">
                <a:solidFill>
                  <a:srgbClr val="FFFFFF"/>
                </a:solidFill>
              </a:rPr>
              <a:t>handler</a:t>
            </a:r>
            <a:r>
              <a:rPr lang="it-IT" dirty="0">
                <a:solidFill>
                  <a:srgbClr val="FFFFFF"/>
                </a:solidFill>
              </a:rPr>
              <a:t> interrupt esterno (bottone)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276B30B-57B0-428F-98E0-156EA31ED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927" y="1176521"/>
            <a:ext cx="7564146" cy="54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98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257405"/>
            <a:ext cx="11222874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STM32: acquisizione sequenza canali ADC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51E8BCF6-7269-4ABE-AA96-8FF589ABD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88" y="2055813"/>
            <a:ext cx="7800824" cy="31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82448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STM32: controllo LED durante lo step 0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A77ACE2-9296-4E19-8113-46F4595B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66" y="1189608"/>
            <a:ext cx="10495222" cy="54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2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779463"/>
          </a:xfrm>
        </p:spPr>
        <p:txBody>
          <a:bodyPr>
            <a:normAutofit fontScale="90000"/>
          </a:bodyPr>
          <a:lstStyle/>
          <a:p>
            <a:r>
              <a:rPr lang="it-IT">
                <a:solidFill>
                  <a:srgbClr val="FFFFFF"/>
                </a:solidFill>
              </a:rPr>
              <a:t>Codice STM32:</a:t>
            </a:r>
            <a:r>
              <a:rPr lang="it-IT">
                <a:solidFill>
                  <a:srgbClr val="FFFFFF"/>
                </a:solidFill>
                <a:ea typeface="+mj-lt"/>
                <a:cs typeface="+mj-lt"/>
              </a:rPr>
              <a:t> controllo LED durante lo step 1</a:t>
            </a:r>
            <a:endParaRPr lang="it-IT">
              <a:solidFill>
                <a:srgbClr val="FFFFFF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04CB157-316F-4EB3-A779-E8CC53C62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18" y="1144588"/>
            <a:ext cx="11053469" cy="51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6"/>
            <a:ext cx="10520702" cy="638052"/>
          </a:xfrm>
        </p:spPr>
        <p:txBody>
          <a:bodyPr>
            <a:normAutofit fontScale="90000"/>
          </a:bodyPr>
          <a:lstStyle/>
          <a:p>
            <a:r>
              <a:rPr lang="it-IT">
                <a:solidFill>
                  <a:srgbClr val="FFFFFF"/>
                </a:solidFill>
              </a:rPr>
              <a:t>Codice STM32: verifica conclusione prova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B52B0B9-7416-464A-AF5D-112E3D454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8713" y="1003178"/>
            <a:ext cx="9069328" cy="54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16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29" y="365125"/>
            <a:ext cx="11286645" cy="97540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</a:t>
            </a:r>
            <a:r>
              <a:rPr lang="it-IT">
                <a:solidFill>
                  <a:srgbClr val="FFFFFF"/>
                </a:solidFill>
              </a:rPr>
              <a:t> STM32</a:t>
            </a:r>
            <a:r>
              <a:rPr lang="it-IT" dirty="0">
                <a:solidFill>
                  <a:srgbClr val="FFFFFF"/>
                </a:solidFill>
              </a:rPr>
              <a:t>: invio segnale di </a:t>
            </a:r>
            <a:r>
              <a:rPr lang="it-IT" dirty="0" err="1">
                <a:solidFill>
                  <a:srgbClr val="FFFFFF"/>
                </a:solidFill>
              </a:rPr>
              <a:t>alert</a:t>
            </a:r>
            <a:r>
              <a:rPr lang="it-IT" dirty="0">
                <a:solidFill>
                  <a:srgbClr val="FFFFFF"/>
                </a:solidFill>
              </a:rPr>
              <a:t> per ESP8266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D028196-E4C3-4A9C-9240-4ED03A705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42" y="1340528"/>
            <a:ext cx="10906218" cy="46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9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ESP8266: connessione WiFi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15B2B16-F27D-45A1-969F-D0A716EB5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59" y="1426130"/>
            <a:ext cx="10414236" cy="5148250"/>
          </a:xfrm>
        </p:spPr>
      </p:pic>
    </p:spTree>
    <p:extLst>
      <p:ext uri="{BB962C8B-B14F-4D97-AF65-F5344CB8AC3E}">
        <p14:creationId xmlns:p14="http://schemas.microsoft.com/office/powerpoint/2010/main" val="298857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ESP8266: invia messaggio </a:t>
            </a:r>
            <a:r>
              <a:rPr lang="it-IT" dirty="0" err="1">
                <a:solidFill>
                  <a:srgbClr val="FFFFFF"/>
                </a:solidFill>
              </a:rPr>
              <a:t>telegram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231150-A506-441B-AC40-58F5C095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10" y="1582071"/>
            <a:ext cx="11453886" cy="46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9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ESP8266: setup </a:t>
            </a:r>
            <a:r>
              <a:rPr lang="it-IT" dirty="0" err="1">
                <a:solidFill>
                  <a:srgbClr val="FFFFFF"/>
                </a:solidFill>
              </a:rPr>
              <a:t>pinout</a:t>
            </a:r>
            <a:r>
              <a:rPr lang="it-IT" dirty="0">
                <a:solidFill>
                  <a:srgbClr val="FFFFFF"/>
                </a:solidFill>
              </a:rPr>
              <a:t> e connessione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F1B21BE-4642-46EC-AC57-B77A1001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66" y="1505348"/>
            <a:ext cx="10648973" cy="48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ESP8266: lettura pin e polling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1D9B2B-08B4-487A-AF62-8FA4C34B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67" y="3643924"/>
            <a:ext cx="9365266" cy="267744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A93430-E5C5-434E-88BF-7187564D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18" y="1814975"/>
            <a:ext cx="8342764" cy="16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7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9307690-FDAD-4490-8840-314AF6EC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Specifiche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BD9B47-D710-431F-A3B7-BEEA5B8A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FFFFFF"/>
                </a:solidFill>
              </a:rPr>
              <a:t>Monitoraggio LED:</a:t>
            </a:r>
            <a:br>
              <a:rPr lang="it-IT" sz="2000">
                <a:solidFill>
                  <a:srgbClr val="FFFFFF"/>
                </a:solidFill>
              </a:rPr>
            </a:br>
            <a:endParaRPr lang="it-IT"/>
          </a:p>
          <a:p>
            <a:pPr lvl="1"/>
            <a:r>
              <a:rPr lang="it-IT" sz="2000">
                <a:solidFill>
                  <a:srgbClr val="FFFFFF"/>
                </a:solidFill>
              </a:rPr>
              <a:t>3 test in corrente continua off-</a:t>
            </a:r>
            <a:r>
              <a:rPr lang="it-IT" sz="2000" err="1">
                <a:solidFill>
                  <a:srgbClr val="FFFFFF"/>
                </a:solidFill>
              </a:rPr>
              <a:t>nominal</a:t>
            </a:r>
            <a:r>
              <a:rPr lang="it-IT" sz="2000">
                <a:solidFill>
                  <a:srgbClr val="FFFFFF"/>
                </a:solidFill>
              </a:rPr>
              <a:t> a livelli di corrente diversi</a:t>
            </a:r>
            <a:br>
              <a:rPr lang="it-IT" sz="2000">
                <a:solidFill>
                  <a:srgbClr val="FFFFFF"/>
                </a:solidFill>
              </a:rPr>
            </a:br>
            <a:endParaRPr lang="it-IT" sz="2000">
              <a:solidFill>
                <a:srgbClr val="FFFFFF"/>
              </a:solidFill>
            </a:endParaRPr>
          </a:p>
          <a:p>
            <a:pPr lvl="1"/>
            <a:r>
              <a:rPr lang="it-IT" sz="2000">
                <a:solidFill>
                  <a:srgbClr val="FFFFFF"/>
                </a:solidFill>
              </a:rPr>
              <a:t>Modo di guasto: spegnimento totale o -30% potenza ottica emessa</a:t>
            </a:r>
            <a:br>
              <a:rPr lang="it-IT" sz="2000">
                <a:solidFill>
                  <a:srgbClr val="FFFFFF"/>
                </a:solidFill>
              </a:rPr>
            </a:br>
            <a:endParaRPr lang="it-IT" sz="2000">
              <a:solidFill>
                <a:srgbClr val="FFFFFF"/>
              </a:solidFill>
            </a:endParaRPr>
          </a:p>
          <a:p>
            <a:pPr lvl="1"/>
            <a:r>
              <a:rPr lang="it-IT" sz="2000">
                <a:solidFill>
                  <a:srgbClr val="FFFFFF"/>
                </a:solidFill>
              </a:rPr>
              <a:t>Monitoraggio con microcontrollore STM32 della potenza ottica in modalità discontinua (prove a tempi troncati) di 8 LED per prova</a:t>
            </a:r>
            <a:br>
              <a:rPr lang="it-IT" sz="2000">
                <a:solidFill>
                  <a:srgbClr val="FFFFFF"/>
                </a:solidFill>
              </a:rPr>
            </a:br>
            <a:endParaRPr lang="it-IT" sz="2000">
              <a:solidFill>
                <a:srgbClr val="FFFFFF"/>
              </a:solidFill>
            </a:endParaRPr>
          </a:p>
          <a:p>
            <a:pPr lvl="1"/>
            <a:r>
              <a:rPr lang="it-IT" sz="2000">
                <a:solidFill>
                  <a:srgbClr val="FFFFFF"/>
                </a:solidFill>
              </a:rPr>
              <a:t>Potenza ottica rilevata tramite fotoresistenze </a:t>
            </a:r>
            <a:br>
              <a:rPr lang="it-IT" sz="2000">
                <a:solidFill>
                  <a:srgbClr val="FFFFFF"/>
                </a:solidFill>
              </a:rPr>
            </a:br>
            <a:endParaRPr lang="it-IT" sz="2000">
              <a:solidFill>
                <a:srgbClr val="FFFFFF"/>
              </a:solidFill>
            </a:endParaRPr>
          </a:p>
          <a:p>
            <a:pPr lvl="1"/>
            <a:r>
              <a:rPr lang="it-IT" sz="2000" err="1">
                <a:solidFill>
                  <a:srgbClr val="FFFFFF"/>
                </a:solidFill>
              </a:rPr>
              <a:t>Alert</a:t>
            </a:r>
            <a:r>
              <a:rPr lang="it-IT" sz="2000">
                <a:solidFill>
                  <a:srgbClr val="FFFFFF"/>
                </a:solidFill>
              </a:rPr>
              <a:t> via Wi-Fi di guasti e stato del sistema</a:t>
            </a:r>
            <a:endParaRPr lang="it-IT" sz="2000">
              <a:cs typeface="Calibri"/>
            </a:endParaRPr>
          </a:p>
          <a:p>
            <a:endParaRPr lang="it-IT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1813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8E0B47-A70B-484C-97E5-8FA945DD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cs typeface="Calibri"/>
              </a:rPr>
              <a:t>È stato realizzato un esempio di Sistema di monitoraggio per prove di vita accelerata sui LED</a:t>
            </a:r>
          </a:p>
          <a:p>
            <a:r>
              <a:rPr lang="it-IT">
                <a:cs typeface="Calibri"/>
              </a:rPr>
              <a:t>Misura automatica dello stato del LED</a:t>
            </a:r>
          </a:p>
          <a:p>
            <a:r>
              <a:rPr lang="it-IT">
                <a:cs typeface="Calibri"/>
              </a:rPr>
              <a:t>Log dei risultati della prova salvato sul cloud e accessibile in qualunque momento da qualunque piattaforma</a:t>
            </a:r>
          </a:p>
          <a:p>
            <a:r>
              <a:rPr lang="it-IT">
                <a:cs typeface="Calibri"/>
              </a:rPr>
              <a:t>Notifiche su smartphone e PC</a:t>
            </a:r>
          </a:p>
          <a:p>
            <a:r>
              <a:rPr lang="it-IT">
                <a:cs typeface="Calibri"/>
              </a:rPr>
              <a:t>Un eventuale upgrade potrebbe essere quello di comandare 2 transistor per ogni LED, che deviano la corrente dal LED guasto automatizzando ulteriormente le prove.</a:t>
            </a:r>
          </a:p>
          <a:p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743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4F5387-0DEF-48EF-9222-297DF883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Hardware utilizzato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63908D-1CE9-4F71-9777-150318E6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FFFFFF"/>
                </a:solidFill>
              </a:rPr>
              <a:t>STM32 NUCLEO-F030R8:</a:t>
            </a:r>
            <a:br>
              <a:rPr lang="it-IT" sz="2000" dirty="0">
                <a:solidFill>
                  <a:srgbClr val="FFFFFF"/>
                </a:solidFill>
              </a:rPr>
            </a:br>
            <a:r>
              <a:rPr lang="it-IT" sz="2000" dirty="0">
                <a:solidFill>
                  <a:srgbClr val="FFFFFF"/>
                </a:solidFill>
              </a:rPr>
              <a:t>scheda utilizzata per effettuare il controllo sui guasti e per mandare i segnali di allerta al modulo WiFi</a:t>
            </a:r>
          </a:p>
          <a:p>
            <a:r>
              <a:rPr lang="it-IT" sz="2000" dirty="0">
                <a:solidFill>
                  <a:srgbClr val="FFFFFF"/>
                </a:solidFill>
              </a:rPr>
              <a:t>NODEMCU ESP8266:</a:t>
            </a:r>
            <a:br>
              <a:rPr lang="it-IT" sz="2000" dirty="0">
                <a:solidFill>
                  <a:srgbClr val="FFFFFF"/>
                </a:solidFill>
              </a:rPr>
            </a:br>
            <a:r>
              <a:rPr lang="it-IT" sz="2000" dirty="0">
                <a:solidFill>
                  <a:srgbClr val="FFFFFF"/>
                </a:solidFill>
              </a:rPr>
              <a:t>microcontrollore con modulo WiFi che riceve i segnali dalla scheda di controllo e li trasmette via Internet tramite un bot Telegram</a:t>
            </a:r>
          </a:p>
          <a:p>
            <a:r>
              <a:rPr lang="it-IT" sz="2000" dirty="0">
                <a:solidFill>
                  <a:srgbClr val="FFFFFF"/>
                </a:solidFill>
              </a:rPr>
              <a:t>8 LED C535A-WJN</a:t>
            </a:r>
          </a:p>
          <a:p>
            <a:r>
              <a:rPr lang="it-IT" sz="2000" dirty="0">
                <a:solidFill>
                  <a:srgbClr val="FFFFFF"/>
                </a:solidFill>
              </a:rPr>
              <a:t>8 resistenze da 12 k</a:t>
            </a:r>
            <a:r>
              <a:rPr lang="el-GR" sz="2000" dirty="0">
                <a:solidFill>
                  <a:srgbClr val="FFFFFF"/>
                </a:solidFill>
              </a:rPr>
              <a:t>Ω</a:t>
            </a:r>
            <a:endParaRPr lang="it-IT" sz="2000" dirty="0">
              <a:solidFill>
                <a:srgbClr val="FFFFFF"/>
              </a:solidFill>
            </a:endParaRPr>
          </a:p>
          <a:p>
            <a:r>
              <a:rPr lang="it-IT" sz="2000" dirty="0">
                <a:solidFill>
                  <a:srgbClr val="FFFFFF"/>
                </a:solidFill>
              </a:rPr>
              <a:t>8 fotoresistenze </a:t>
            </a:r>
            <a:r>
              <a:rPr lang="el-GR" sz="2000" dirty="0">
                <a:solidFill>
                  <a:srgbClr val="FFFFFF"/>
                </a:solidFill>
              </a:rPr>
              <a:t>(10 Ω – 100 </a:t>
            </a:r>
            <a:r>
              <a:rPr lang="it-IT" sz="2000" dirty="0">
                <a:solidFill>
                  <a:srgbClr val="FFFFFF"/>
                </a:solidFill>
              </a:rPr>
              <a:t>k</a:t>
            </a:r>
            <a:r>
              <a:rPr lang="el-GR" sz="2000" dirty="0">
                <a:solidFill>
                  <a:srgbClr val="FFFFFF"/>
                </a:solidFill>
              </a:rPr>
              <a:t>Ω)</a:t>
            </a:r>
            <a:endParaRPr lang="it-IT" sz="2000" dirty="0">
              <a:solidFill>
                <a:srgbClr val="FFFFFF"/>
              </a:solidFill>
            </a:endParaRPr>
          </a:p>
          <a:p>
            <a:r>
              <a:rPr lang="it-IT" sz="2000" dirty="0">
                <a:solidFill>
                  <a:srgbClr val="FFFFFF"/>
                </a:solidFill>
              </a:rPr>
              <a:t>MOSFET di potenza (NMOS)</a:t>
            </a:r>
          </a:p>
          <a:p>
            <a:endParaRPr lang="it-IT" sz="2000" dirty="0">
              <a:solidFill>
                <a:srgbClr val="FFFFFF"/>
              </a:solidFill>
            </a:endParaRPr>
          </a:p>
          <a:p>
            <a:endParaRPr lang="it-IT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92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4F5387-0DEF-48EF-9222-297DF883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Hardware utilizzato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63908D-1CE9-4F71-9777-150318E6A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it-IT" sz="2000">
              <a:solidFill>
                <a:srgbClr val="FFFFFF"/>
              </a:solidFill>
            </a:endParaRPr>
          </a:p>
          <a:p>
            <a:endParaRPr lang="it-IT" sz="2000">
              <a:solidFill>
                <a:srgbClr val="FFFFFF"/>
              </a:solidFill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4A66862D-0E5A-426B-BCB7-9F36B8A547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68" r="-1"/>
          <a:stretch/>
        </p:blipFill>
        <p:spPr>
          <a:xfrm rot="5400000">
            <a:off x="4342254" y="2626118"/>
            <a:ext cx="4178507" cy="232469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08E2E3C4-C905-4DA9-85A1-022D6FAD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36" y="1412361"/>
            <a:ext cx="4272534" cy="508799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050" name="Picture 2" descr="Arduino Tutorial #10 - Costanti e Fotoresistenze | overVolt Blog">
            <a:extLst>
              <a:ext uri="{FF2B5EF4-FFF2-40B4-BE49-F238E27FC236}">
                <a16:creationId xmlns:a16="http://schemas.microsoft.com/office/drawing/2014/main" id="{3FF4E9C7-9AF1-4BC4-A8B3-724EF18D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78" y="1896761"/>
            <a:ext cx="1530577" cy="153057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E0E344E5-8AD2-4E1C-A3F8-A59B4E44D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4097" y="1913127"/>
            <a:ext cx="1966180" cy="153057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2052" name="Picture 4" descr="White LED 5mm : Buy Online Light Bulbs at Best Prices in Egypt | Souq.com">
            <a:extLst>
              <a:ext uri="{FF2B5EF4-FFF2-40B4-BE49-F238E27FC236}">
                <a16:creationId xmlns:a16="http://schemas.microsoft.com/office/drawing/2014/main" id="{D445DDB9-43F2-471F-B1C7-40420129F0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2" r="24226"/>
          <a:stretch/>
        </p:blipFill>
        <p:spPr bwMode="auto">
          <a:xfrm>
            <a:off x="9642113" y="3603815"/>
            <a:ext cx="1407271" cy="202573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SFET di potenza +3,4% - Assodel">
            <a:extLst>
              <a:ext uri="{FF2B5EF4-FFF2-40B4-BE49-F238E27FC236}">
                <a16:creationId xmlns:a16="http://schemas.microsoft.com/office/drawing/2014/main" id="{440F0DBD-B6C2-4F37-896E-1A4ACA8C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34" y="3750728"/>
            <a:ext cx="1681270" cy="168127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55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B8699C-4BEF-46D1-B455-6CE80EA6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Setup del circuito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2269949-7C67-47A4-A3D6-AF44CECA9C7F}"/>
              </a:ext>
            </a:extLst>
          </p:cNvPr>
          <p:cNvSpPr txBox="1"/>
          <p:nvPr/>
        </p:nvSpPr>
        <p:spPr>
          <a:xfrm>
            <a:off x="833002" y="1903445"/>
            <a:ext cx="5262998" cy="371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71B961-7B01-4762-BB2D-1D32200165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93" y="1416799"/>
            <a:ext cx="9529414" cy="47788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73A7D6B4-2239-498C-8873-BB21CB3A8DEC}"/>
              </a:ext>
            </a:extLst>
          </p:cNvPr>
          <p:cNvSpPr/>
          <p:nvPr/>
        </p:nvSpPr>
        <p:spPr>
          <a:xfrm>
            <a:off x="6229164" y="2015230"/>
            <a:ext cx="372862" cy="6125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8E9B6B0-DD24-445B-A9BC-A7BD7A93EA0B}"/>
              </a:ext>
            </a:extLst>
          </p:cNvPr>
          <p:cNvSpPr/>
          <p:nvPr/>
        </p:nvSpPr>
        <p:spPr>
          <a:xfrm>
            <a:off x="5756429" y="2015230"/>
            <a:ext cx="372862" cy="6125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0B3D4D8-4F41-4B1C-8242-445764CC4D2F}"/>
              </a:ext>
            </a:extLst>
          </p:cNvPr>
          <p:cNvSpPr/>
          <p:nvPr/>
        </p:nvSpPr>
        <p:spPr>
          <a:xfrm>
            <a:off x="5283694" y="2015230"/>
            <a:ext cx="372862" cy="6125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29E439C0-A086-4CE4-91D8-C05E4080DF18}"/>
              </a:ext>
            </a:extLst>
          </p:cNvPr>
          <p:cNvSpPr/>
          <p:nvPr/>
        </p:nvSpPr>
        <p:spPr>
          <a:xfrm>
            <a:off x="6727455" y="2015230"/>
            <a:ext cx="372862" cy="6125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4297D9-0709-4AB0-9E94-F3997489D33E}"/>
              </a:ext>
            </a:extLst>
          </p:cNvPr>
          <p:cNvSpPr/>
          <p:nvPr/>
        </p:nvSpPr>
        <p:spPr>
          <a:xfrm>
            <a:off x="7257567" y="2015230"/>
            <a:ext cx="372862" cy="6125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10C17D3-CE25-4837-B067-BB9A48B37E43}"/>
              </a:ext>
            </a:extLst>
          </p:cNvPr>
          <p:cNvSpPr/>
          <p:nvPr/>
        </p:nvSpPr>
        <p:spPr>
          <a:xfrm>
            <a:off x="7755858" y="2015230"/>
            <a:ext cx="372862" cy="6125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F696770-44C9-4B39-B341-10F9FD6822E8}"/>
              </a:ext>
            </a:extLst>
          </p:cNvPr>
          <p:cNvSpPr/>
          <p:nvPr/>
        </p:nvSpPr>
        <p:spPr>
          <a:xfrm>
            <a:off x="8254149" y="2015230"/>
            <a:ext cx="372862" cy="6125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5793C0E-A937-4B0E-AB52-76F148B7211F}"/>
              </a:ext>
            </a:extLst>
          </p:cNvPr>
          <p:cNvSpPr/>
          <p:nvPr/>
        </p:nvSpPr>
        <p:spPr>
          <a:xfrm>
            <a:off x="8735628" y="2015230"/>
            <a:ext cx="372862" cy="61255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3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B8699C-4BEF-46D1-B455-6CE80EA6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269468"/>
            <a:ext cx="10520702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Schema logico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47F9F53-2B4D-43DB-9431-10B3747822E8}"/>
              </a:ext>
            </a:extLst>
          </p:cNvPr>
          <p:cNvSpPr/>
          <p:nvPr/>
        </p:nvSpPr>
        <p:spPr>
          <a:xfrm>
            <a:off x="568608" y="1597858"/>
            <a:ext cx="1604026" cy="7315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Configurazione periferiche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1DA4BB0-4CF1-4ABC-9C25-FA8143C16085}"/>
              </a:ext>
            </a:extLst>
          </p:cNvPr>
          <p:cNvSpPr/>
          <p:nvPr/>
        </p:nvSpPr>
        <p:spPr>
          <a:xfrm>
            <a:off x="4850692" y="1637140"/>
            <a:ext cx="1136342" cy="6530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3A54CA3C-F98A-4306-AEA4-8C8889CB2C3E}"/>
              </a:ext>
            </a:extLst>
          </p:cNvPr>
          <p:cNvSpPr/>
          <p:nvPr/>
        </p:nvSpPr>
        <p:spPr>
          <a:xfrm>
            <a:off x="8394362" y="3782980"/>
            <a:ext cx="1136342" cy="6530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025346BA-C1F8-4ACC-A33B-C59AA7EEC524}"/>
              </a:ext>
            </a:extLst>
          </p:cNvPr>
          <p:cNvSpPr/>
          <p:nvPr/>
        </p:nvSpPr>
        <p:spPr>
          <a:xfrm>
            <a:off x="10165543" y="4212144"/>
            <a:ext cx="1136342" cy="6530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1FDC7C52-2595-400F-ADFE-DB4C62953A39}"/>
              </a:ext>
            </a:extLst>
          </p:cNvPr>
          <p:cNvSpPr/>
          <p:nvPr/>
        </p:nvSpPr>
        <p:spPr>
          <a:xfrm>
            <a:off x="2800101" y="1599541"/>
            <a:ext cx="1302802" cy="7315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Pulsante start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A810B3E-5E2D-4033-BF7E-9C3EDADA2A76}"/>
              </a:ext>
            </a:extLst>
          </p:cNvPr>
          <p:cNvSpPr txBox="1"/>
          <p:nvPr/>
        </p:nvSpPr>
        <p:spPr>
          <a:xfrm>
            <a:off x="5086098" y="1632817"/>
            <a:ext cx="1010215" cy="64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Count</a:t>
            </a:r>
            <a:r>
              <a:rPr lang="it-IT"/>
              <a:t> down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FAD552A-7323-4898-82BF-F8D44F6F0FEF}"/>
              </a:ext>
            </a:extLst>
          </p:cNvPr>
          <p:cNvSpPr txBox="1"/>
          <p:nvPr/>
        </p:nvSpPr>
        <p:spPr>
          <a:xfrm>
            <a:off x="6222440" y="1629220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1ms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6FD9353E-0386-4B8F-BEE3-64109D0F9BCD}"/>
              </a:ext>
            </a:extLst>
          </p:cNvPr>
          <p:cNvSpPr/>
          <p:nvPr/>
        </p:nvSpPr>
        <p:spPr>
          <a:xfrm>
            <a:off x="7045592" y="1595031"/>
            <a:ext cx="1302802" cy="7315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Acquisisci sequenza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29C96E06-9D27-461A-ACE0-37832CBDDFE9}"/>
              </a:ext>
            </a:extLst>
          </p:cNvPr>
          <p:cNvSpPr/>
          <p:nvPr/>
        </p:nvSpPr>
        <p:spPr>
          <a:xfrm>
            <a:off x="9105152" y="2304334"/>
            <a:ext cx="1302802" cy="7315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Step 0 o 1?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AC1C1A4-03FA-424A-A79C-DBC5C30D8D70}"/>
              </a:ext>
            </a:extLst>
          </p:cNvPr>
          <p:cNvSpPr txBox="1"/>
          <p:nvPr/>
        </p:nvSpPr>
        <p:spPr>
          <a:xfrm>
            <a:off x="8555644" y="3817933"/>
            <a:ext cx="92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Guasti si o no?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CB82CD71-03B1-42A1-8E77-E5630EE54135}"/>
              </a:ext>
            </a:extLst>
          </p:cNvPr>
          <p:cNvSpPr/>
          <p:nvPr/>
        </p:nvSpPr>
        <p:spPr>
          <a:xfrm>
            <a:off x="4935212" y="5384725"/>
            <a:ext cx="1302802" cy="7315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err="1"/>
              <a:t>Send</a:t>
            </a:r>
            <a:r>
              <a:rPr lang="it-IT"/>
              <a:t> </a:t>
            </a:r>
            <a:r>
              <a:rPr lang="it-IT" err="1"/>
              <a:t>alarm</a:t>
            </a:r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AB92B6A-70CC-428C-B2B7-42655C152E10}"/>
              </a:ext>
            </a:extLst>
          </p:cNvPr>
          <p:cNvSpPr txBox="1"/>
          <p:nvPr/>
        </p:nvSpPr>
        <p:spPr>
          <a:xfrm>
            <a:off x="9040404" y="3079076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66ABDE4-C936-4171-AE72-4C41B1E66443}"/>
              </a:ext>
            </a:extLst>
          </p:cNvPr>
          <p:cNvSpPr txBox="1"/>
          <p:nvPr/>
        </p:nvSpPr>
        <p:spPr>
          <a:xfrm>
            <a:off x="9915676" y="3121206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0</a:t>
            </a:r>
          </a:p>
        </p:txBody>
      </p:sp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9BD611A9-0CC3-463B-A97F-4270EAB52DCD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2172634" y="1963648"/>
            <a:ext cx="627467" cy="16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curvo 62">
            <a:extLst>
              <a:ext uri="{FF2B5EF4-FFF2-40B4-BE49-F238E27FC236}">
                <a16:creationId xmlns:a16="http://schemas.microsoft.com/office/drawing/2014/main" id="{ACA6A06F-7E5C-4B5C-8554-365F33DB6CFA}"/>
              </a:ext>
            </a:extLst>
          </p:cNvPr>
          <p:cNvCxnSpPr>
            <a:cxnSpLocks/>
            <a:stCxn id="39" idx="3"/>
            <a:endCxn id="31" idx="2"/>
          </p:cNvCxnSpPr>
          <p:nvPr/>
        </p:nvCxnSpPr>
        <p:spPr>
          <a:xfrm flipV="1">
            <a:off x="4102903" y="1963649"/>
            <a:ext cx="747789" cy="168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curvo 64">
            <a:extLst>
              <a:ext uri="{FF2B5EF4-FFF2-40B4-BE49-F238E27FC236}">
                <a16:creationId xmlns:a16="http://schemas.microsoft.com/office/drawing/2014/main" id="{3D310CBC-7F72-4E19-AF73-EB37D6808F3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994655" y="1960820"/>
            <a:ext cx="1050937" cy="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curvo 66">
            <a:extLst>
              <a:ext uri="{FF2B5EF4-FFF2-40B4-BE49-F238E27FC236}">
                <a16:creationId xmlns:a16="http://schemas.microsoft.com/office/drawing/2014/main" id="{5D067727-9015-4A39-A15F-DEA9FA027DAD}"/>
              </a:ext>
            </a:extLst>
          </p:cNvPr>
          <p:cNvCxnSpPr>
            <a:cxnSpLocks/>
            <a:stCxn id="46" idx="2"/>
            <a:endCxn id="33" idx="0"/>
          </p:cNvCxnSpPr>
          <p:nvPr/>
        </p:nvCxnSpPr>
        <p:spPr>
          <a:xfrm rot="5400000">
            <a:off x="8986010" y="3012436"/>
            <a:ext cx="747067" cy="79402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curvo 69">
            <a:extLst>
              <a:ext uri="{FF2B5EF4-FFF2-40B4-BE49-F238E27FC236}">
                <a16:creationId xmlns:a16="http://schemas.microsoft.com/office/drawing/2014/main" id="{D421D8A7-67DE-40A1-9056-E8F783A7F48B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rot="16200000" flipH="1">
            <a:off x="9657018" y="3135447"/>
            <a:ext cx="1176231" cy="97716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curvo 72">
            <a:extLst>
              <a:ext uri="{FF2B5EF4-FFF2-40B4-BE49-F238E27FC236}">
                <a16:creationId xmlns:a16="http://schemas.microsoft.com/office/drawing/2014/main" id="{F781F4F2-5B44-410A-BB21-87BAD0FA0BAB}"/>
              </a:ext>
            </a:extLst>
          </p:cNvPr>
          <p:cNvCxnSpPr>
            <a:cxnSpLocks/>
            <a:stCxn id="44" idx="3"/>
            <a:endCxn id="46" idx="0"/>
          </p:cNvCxnSpPr>
          <p:nvPr/>
        </p:nvCxnSpPr>
        <p:spPr>
          <a:xfrm>
            <a:off x="8348394" y="1960821"/>
            <a:ext cx="1408159" cy="34351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curvo 75">
            <a:extLst>
              <a:ext uri="{FF2B5EF4-FFF2-40B4-BE49-F238E27FC236}">
                <a16:creationId xmlns:a16="http://schemas.microsoft.com/office/drawing/2014/main" id="{FA42ACB0-B3A3-4AB3-869C-524B86C9C7D9}"/>
              </a:ext>
            </a:extLst>
          </p:cNvPr>
          <p:cNvCxnSpPr>
            <a:cxnSpLocks/>
            <a:stCxn id="33" idx="4"/>
            <a:endCxn id="52" idx="3"/>
          </p:cNvCxnSpPr>
          <p:nvPr/>
        </p:nvCxnSpPr>
        <p:spPr>
          <a:xfrm rot="5400000">
            <a:off x="6943015" y="3730997"/>
            <a:ext cx="1314518" cy="272451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curvo 78">
            <a:extLst>
              <a:ext uri="{FF2B5EF4-FFF2-40B4-BE49-F238E27FC236}">
                <a16:creationId xmlns:a16="http://schemas.microsoft.com/office/drawing/2014/main" id="{6AB80602-6A82-4EFB-9CE7-9118AEAB9DE6}"/>
              </a:ext>
            </a:extLst>
          </p:cNvPr>
          <p:cNvCxnSpPr>
            <a:cxnSpLocks/>
            <a:stCxn id="37" idx="4"/>
            <a:endCxn id="52" idx="3"/>
          </p:cNvCxnSpPr>
          <p:nvPr/>
        </p:nvCxnSpPr>
        <p:spPr>
          <a:xfrm rot="5400000">
            <a:off x="8043187" y="3059988"/>
            <a:ext cx="885354" cy="449570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curvo 83">
            <a:extLst>
              <a:ext uri="{FF2B5EF4-FFF2-40B4-BE49-F238E27FC236}">
                <a16:creationId xmlns:a16="http://schemas.microsoft.com/office/drawing/2014/main" id="{0E1B7FAE-02DF-4910-8713-74DBB9AA30DC}"/>
              </a:ext>
            </a:extLst>
          </p:cNvPr>
          <p:cNvCxnSpPr>
            <a:cxnSpLocks/>
            <a:stCxn id="52" idx="1"/>
            <a:endCxn id="39" idx="2"/>
          </p:cNvCxnSpPr>
          <p:nvPr/>
        </p:nvCxnSpPr>
        <p:spPr>
          <a:xfrm rot="10800000">
            <a:off x="3451502" y="2331121"/>
            <a:ext cx="1483710" cy="341939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curvo 86">
            <a:extLst>
              <a:ext uri="{FF2B5EF4-FFF2-40B4-BE49-F238E27FC236}">
                <a16:creationId xmlns:a16="http://schemas.microsoft.com/office/drawing/2014/main" id="{B3191375-A4FE-40AD-AD7A-ADD3BCC212CB}"/>
              </a:ext>
            </a:extLst>
          </p:cNvPr>
          <p:cNvCxnSpPr>
            <a:cxnSpLocks/>
            <a:stCxn id="33" idx="2"/>
            <a:endCxn id="31" idx="5"/>
          </p:cNvCxnSpPr>
          <p:nvPr/>
        </p:nvCxnSpPr>
        <p:spPr>
          <a:xfrm rot="10800000">
            <a:off x="5820622" y="2194525"/>
            <a:ext cx="2573741" cy="191496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curvo 89">
            <a:extLst>
              <a:ext uri="{FF2B5EF4-FFF2-40B4-BE49-F238E27FC236}">
                <a16:creationId xmlns:a16="http://schemas.microsoft.com/office/drawing/2014/main" id="{97578611-7412-404A-9359-536127FE2212}"/>
              </a:ext>
            </a:extLst>
          </p:cNvPr>
          <p:cNvCxnSpPr>
            <a:cxnSpLocks/>
            <a:stCxn id="37" idx="3"/>
            <a:endCxn id="31" idx="4"/>
          </p:cNvCxnSpPr>
          <p:nvPr/>
        </p:nvCxnSpPr>
        <p:spPr>
          <a:xfrm rot="5400000" flipH="1">
            <a:off x="6635724" y="1073297"/>
            <a:ext cx="2479372" cy="4913093"/>
          </a:xfrm>
          <a:prstGeom prst="curvedConnector3">
            <a:avLst>
              <a:gd name="adj1" fmla="val -54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928E711F-F410-4B95-98A6-DFCA8460BC59}"/>
              </a:ext>
            </a:extLst>
          </p:cNvPr>
          <p:cNvSpPr txBox="1"/>
          <p:nvPr/>
        </p:nvSpPr>
        <p:spPr>
          <a:xfrm>
            <a:off x="10353947" y="4198892"/>
            <a:ext cx="92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Guasti si o no?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44F4D626-53FE-4E57-9A5E-FAED776DE197}"/>
              </a:ext>
            </a:extLst>
          </p:cNvPr>
          <p:cNvSpPr txBox="1"/>
          <p:nvPr/>
        </p:nvSpPr>
        <p:spPr>
          <a:xfrm>
            <a:off x="8030189" y="3765081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No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F1498D74-9918-412B-8900-F10BCDE09B08}"/>
              </a:ext>
            </a:extLst>
          </p:cNvPr>
          <p:cNvSpPr txBox="1"/>
          <p:nvPr/>
        </p:nvSpPr>
        <p:spPr>
          <a:xfrm>
            <a:off x="9793758" y="4476157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No</a:t>
            </a:r>
          </a:p>
        </p:txBody>
      </p: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6CFAE923-8C50-47AE-B442-BAF6BB9277D0}"/>
              </a:ext>
            </a:extLst>
          </p:cNvPr>
          <p:cNvSpPr txBox="1"/>
          <p:nvPr/>
        </p:nvSpPr>
        <p:spPr>
          <a:xfrm>
            <a:off x="8896352" y="4398427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Si 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D8646CFC-05F3-4067-BC09-2DAC06A0266A}"/>
              </a:ext>
            </a:extLst>
          </p:cNvPr>
          <p:cNvSpPr txBox="1"/>
          <p:nvPr/>
        </p:nvSpPr>
        <p:spPr>
          <a:xfrm>
            <a:off x="10006107" y="5230411"/>
            <a:ext cx="159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Si (solo non pertinenti)</a:t>
            </a:r>
          </a:p>
        </p:txBody>
      </p:sp>
      <p:cxnSp>
        <p:nvCxnSpPr>
          <p:cNvPr id="138" name="Connettore curvo 137">
            <a:extLst>
              <a:ext uri="{FF2B5EF4-FFF2-40B4-BE49-F238E27FC236}">
                <a16:creationId xmlns:a16="http://schemas.microsoft.com/office/drawing/2014/main" id="{725DC432-3BC5-47E8-821E-E5AC107D6721}"/>
              </a:ext>
            </a:extLst>
          </p:cNvPr>
          <p:cNvCxnSpPr>
            <a:cxnSpLocks/>
            <a:stCxn id="31" idx="3"/>
            <a:endCxn id="39" idx="2"/>
          </p:cNvCxnSpPr>
          <p:nvPr/>
        </p:nvCxnSpPr>
        <p:spPr>
          <a:xfrm rot="5400000">
            <a:off x="4166007" y="1480021"/>
            <a:ext cx="136595" cy="1565603"/>
          </a:xfrm>
          <a:prstGeom prst="curvedConnector3">
            <a:avLst>
              <a:gd name="adj1" fmla="val 2673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94A6A50F-48A7-4FE4-BE5E-C41F66EC6AF8}"/>
              </a:ext>
            </a:extLst>
          </p:cNvPr>
          <p:cNvSpPr txBox="1"/>
          <p:nvPr/>
        </p:nvSpPr>
        <p:spPr>
          <a:xfrm>
            <a:off x="3714853" y="2460770"/>
            <a:ext cx="139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Fine step</a:t>
            </a:r>
          </a:p>
        </p:txBody>
      </p:sp>
    </p:spTree>
    <p:extLst>
      <p:ext uri="{BB962C8B-B14F-4D97-AF65-F5344CB8AC3E}">
        <p14:creationId xmlns:p14="http://schemas.microsoft.com/office/powerpoint/2010/main" val="2246389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STM32: configurazione GPIO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2CE4017-EF50-411D-8A54-3B8F71A9F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164" y="1690688"/>
            <a:ext cx="10488378" cy="39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STM32: configurazione timer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5AA3211C-7A84-4B7B-9FDE-A70B19FA1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686" y="2055813"/>
            <a:ext cx="8313382" cy="35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04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B0F330-88F7-4345-AA1A-CE2E190F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Codice STM32: configurazione ADC</a:t>
            </a:r>
            <a:endParaRPr lang="it-IT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AD68E11-B0AA-4059-A4ED-69C20F28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237"/>
          <a:stretch/>
        </p:blipFill>
        <p:spPr>
          <a:xfrm>
            <a:off x="2114071" y="1427045"/>
            <a:ext cx="7963857" cy="50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5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798</Words>
  <Application>Microsoft Office PowerPoint</Application>
  <PresentationFormat>Widescreen</PresentationFormat>
  <Paragraphs>115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Sviluppo di un sistema di monitoraggio di LED per prove di vita accelerata</vt:lpstr>
      <vt:lpstr>Specifiche del progetto</vt:lpstr>
      <vt:lpstr>Hardware utilizzato </vt:lpstr>
      <vt:lpstr>Hardware utilizzato </vt:lpstr>
      <vt:lpstr>Setup del circuito</vt:lpstr>
      <vt:lpstr>Schema logico</vt:lpstr>
      <vt:lpstr>Codice STM32: configurazione GPIO</vt:lpstr>
      <vt:lpstr>Codice STM32: configurazione timer</vt:lpstr>
      <vt:lpstr>Codice STM32: configurazione ADC</vt:lpstr>
      <vt:lpstr>Codice STM32: handler interrupt esterno (bottone)</vt:lpstr>
      <vt:lpstr>Codice STM32: acquisizione sequenza canali ADC</vt:lpstr>
      <vt:lpstr>Codice STM32: controllo LED durante lo step 0</vt:lpstr>
      <vt:lpstr>Codice STM32: controllo LED durante lo step 1</vt:lpstr>
      <vt:lpstr>Codice STM32: verifica conclusione prova</vt:lpstr>
      <vt:lpstr>Codice STM32: invio segnale di alert per ESP8266</vt:lpstr>
      <vt:lpstr>Codice ESP8266: connessione WiFi</vt:lpstr>
      <vt:lpstr>Codice ESP8266: invia messaggio telegram</vt:lpstr>
      <vt:lpstr>Codice ESP8266: setup pinout e connessione</vt:lpstr>
      <vt:lpstr>Codice ESP8266: lettura pin e polling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SMC</dc:title>
  <dc:creator>Daniele Angioni</dc:creator>
  <cp:lastModifiedBy>Augusto Mura</cp:lastModifiedBy>
  <cp:revision>14</cp:revision>
  <dcterms:created xsi:type="dcterms:W3CDTF">2020-09-28T15:06:45Z</dcterms:created>
  <dcterms:modified xsi:type="dcterms:W3CDTF">2020-09-30T19:59:52Z</dcterms:modified>
</cp:coreProperties>
</file>