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c380569f53_0_2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c380569f5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380569f53_0_2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c380569f5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380569f53_0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c380569f5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380569f53_0_2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c380569f53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c380569f53_0_2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c380569f5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c380569f53_0_4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c380569f53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c380569f53_0_4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c380569f53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c380569f53_0_4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c380569f53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c380569f53_0_4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c380569f53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c380569f53_0_4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c380569f53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c380569f53_0_5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c380569f53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c3e880e692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c3e880e69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380569f5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380569f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380569f53_0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380569f5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3a7715a7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3a7715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380569f53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380569f5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380569f53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c380569f5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380569f53_0_3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380569f5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380569f53_0_3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c380569f53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Regresión Logística. ??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github.com/FCEIA-AAII/lab1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</a:t>
            </a:r>
            <a:r>
              <a:rPr lang="en"/>
              <a:t> Feed Forward - Clase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</a:t>
            </a:r>
            <a:r>
              <a:rPr lang="en"/>
              <a:t> por fuerza bruta:</a:t>
            </a:r>
            <a:endParaRPr/>
          </a:p>
        </p:txBody>
      </p:sp>
      <p:sp>
        <p:nvSpPr>
          <p:cNvPr id="391" name="Google Shape;391;p22"/>
          <p:cNvSpPr txBox="1"/>
          <p:nvPr/>
        </p:nvSpPr>
        <p:spPr>
          <a:xfrm>
            <a:off x="311700" y="1017725"/>
            <a:ext cx="80541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Pruebo todos los valores posibles para los parámetros y me quedo con los 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óptimos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Ventajas: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Garantiza encontrar los valores ótipmos.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Desventajas: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Inviable para espacios de búsqueda demasiado grandes.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 complejidad computacional escala exponencialmente con la cantidad de parámetros.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Busqueda Monte Carlo:</a:t>
            </a:r>
            <a:endParaRPr/>
          </a:p>
        </p:txBody>
      </p:sp>
      <p:sp>
        <p:nvSpPr>
          <p:cNvPr id="397" name="Google Shape;397;p23"/>
          <p:cNvSpPr txBox="1"/>
          <p:nvPr/>
        </p:nvSpPr>
        <p:spPr>
          <a:xfrm>
            <a:off x="311700" y="1017725"/>
            <a:ext cx="80541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Pruebo una gran cantidad de valores random y me quedo con los mejores.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Ventajas: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Simple implementación.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es necesario que la función costo sea derivable.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Desventajas: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garantiza encontrar los mejores valores.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Complejidad exponencial con la cantidad de parámetros.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Algoritmos genéticos</a:t>
            </a:r>
            <a:r>
              <a:rPr lang="en"/>
              <a:t>:</a:t>
            </a:r>
            <a:endParaRPr/>
          </a:p>
        </p:txBody>
      </p:sp>
      <p:sp>
        <p:nvSpPr>
          <p:cNvPr id="403" name="Google Shape;403;p24"/>
          <p:cNvSpPr txBox="1"/>
          <p:nvPr/>
        </p:nvSpPr>
        <p:spPr>
          <a:xfrm>
            <a:off x="311700" y="1017725"/>
            <a:ext cx="80541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Pruebo N valores random, me quedo con los mejores, genero nuevos N valores combinando los mejores.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Ventajas: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Suele converger más rápidamente que métodos puramente aleatorios.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es necesario que la función costo sea derivable.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Desventajas: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garantiza encontrar los mejores valores.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y derivados</a:t>
            </a:r>
            <a:r>
              <a:rPr lang="en"/>
              <a:t>:</a:t>
            </a:r>
            <a:endParaRPr/>
          </a:p>
        </p:txBody>
      </p:sp>
      <p:sp>
        <p:nvSpPr>
          <p:cNvPr id="409" name="Google Shape;409;p25"/>
          <p:cNvSpPr txBox="1"/>
          <p:nvPr/>
        </p:nvSpPr>
        <p:spPr>
          <a:xfrm>
            <a:off x="311700" y="941525"/>
            <a:ext cx="80541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Muevo los parámetros 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reiteradamente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en la dirección que se minimiza el costo (gradiente).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Ventajas: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Converge 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más rápido que métodos puramente aleatorios.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Complejidad lineal respecto a la cantidad de parámetros.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Desventajas: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garantiza encontrar los mejores valores.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 función costo debe ser derivable respecto a los parámetros.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problema con el escalón</a:t>
            </a:r>
            <a:r>
              <a:rPr lang="en"/>
              <a:t>:</a:t>
            </a:r>
            <a:endParaRPr/>
          </a:p>
        </p:txBody>
      </p:sp>
      <p:sp>
        <p:nvSpPr>
          <p:cNvPr id="415" name="Google Shape;415;p26"/>
          <p:cNvSpPr txBox="1"/>
          <p:nvPr/>
        </p:nvSpPr>
        <p:spPr>
          <a:xfrm>
            <a:off x="311700" y="941525"/>
            <a:ext cx="8054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 aplicar gradient descent, es necesario tener derivadas parciales no nulas de la función costo.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416" name="Google Shape;416;p26"/>
          <p:cNvGrpSpPr/>
          <p:nvPr/>
        </p:nvGrpSpPr>
        <p:grpSpPr>
          <a:xfrm>
            <a:off x="1971475" y="1665075"/>
            <a:ext cx="4462013" cy="2094975"/>
            <a:chOff x="348375" y="1428188"/>
            <a:chExt cx="4462013" cy="2094975"/>
          </a:xfrm>
        </p:grpSpPr>
        <p:grpSp>
          <p:nvGrpSpPr>
            <p:cNvPr id="417" name="Google Shape;417;p26"/>
            <p:cNvGrpSpPr/>
            <p:nvPr/>
          </p:nvGrpSpPr>
          <p:grpSpPr>
            <a:xfrm>
              <a:off x="348375" y="1428188"/>
              <a:ext cx="3583775" cy="2094975"/>
              <a:chOff x="207525" y="1271250"/>
              <a:chExt cx="3583775" cy="2094975"/>
            </a:xfrm>
          </p:grpSpPr>
          <p:sp>
            <p:nvSpPr>
              <p:cNvPr id="418" name="Google Shape;418;p26"/>
              <p:cNvSpPr/>
              <p:nvPr/>
            </p:nvSpPr>
            <p:spPr>
              <a:xfrm>
                <a:off x="1734225" y="2033025"/>
                <a:ext cx="874500" cy="8853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𝝨</a:t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419" name="Google Shape;419;p26"/>
              <p:cNvSpPr txBox="1"/>
              <p:nvPr/>
            </p:nvSpPr>
            <p:spPr>
              <a:xfrm>
                <a:off x="207525" y="1590475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x</a:t>
                </a:r>
                <a:r>
                  <a:rPr b="1" baseline="-25000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1</a:t>
                </a:r>
                <a:endParaRPr/>
              </a:p>
            </p:txBody>
          </p:sp>
          <p:sp>
            <p:nvSpPr>
              <p:cNvPr id="420" name="Google Shape;420;p26"/>
              <p:cNvSpPr txBox="1"/>
              <p:nvPr/>
            </p:nvSpPr>
            <p:spPr>
              <a:xfrm>
                <a:off x="207525" y="2858325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x</a:t>
                </a:r>
                <a:r>
                  <a:rPr b="1" baseline="-25000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2</a:t>
                </a:r>
                <a:endParaRPr baseline="-25000"/>
              </a:p>
            </p:txBody>
          </p:sp>
          <p:cxnSp>
            <p:nvCxnSpPr>
              <p:cNvPr id="421" name="Google Shape;421;p26"/>
              <p:cNvCxnSpPr>
                <a:endCxn id="418" idx="2"/>
              </p:cNvCxnSpPr>
              <p:nvPr/>
            </p:nvCxnSpPr>
            <p:spPr>
              <a:xfrm flipH="1" rot="10800000">
                <a:off x="1200525" y="2475675"/>
                <a:ext cx="533700" cy="4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422" name="Google Shape;422;p26"/>
              <p:cNvCxnSpPr>
                <a:endCxn id="418" idx="2"/>
              </p:cNvCxnSpPr>
              <p:nvPr/>
            </p:nvCxnSpPr>
            <p:spPr>
              <a:xfrm>
                <a:off x="1222725" y="1897275"/>
                <a:ext cx="511500" cy="57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423" name="Google Shape;423;p26"/>
              <p:cNvSpPr txBox="1"/>
              <p:nvPr/>
            </p:nvSpPr>
            <p:spPr>
              <a:xfrm>
                <a:off x="878725" y="1737000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w</a:t>
                </a:r>
                <a:r>
                  <a:rPr b="1" baseline="-25000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1</a:t>
                </a:r>
                <a:endParaRPr baseline="-25000"/>
              </a:p>
            </p:txBody>
          </p:sp>
          <p:sp>
            <p:nvSpPr>
              <p:cNvPr id="424" name="Google Shape;424;p26"/>
              <p:cNvSpPr txBox="1"/>
              <p:nvPr/>
            </p:nvSpPr>
            <p:spPr>
              <a:xfrm>
                <a:off x="878725" y="2671125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w</a:t>
                </a:r>
                <a:r>
                  <a:rPr b="1" baseline="-25000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2</a:t>
                </a:r>
                <a:endParaRPr baseline="-25000"/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2916800" y="2033025"/>
                <a:ext cx="874500" cy="8853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cxnSp>
            <p:nvCxnSpPr>
              <p:cNvPr id="426" name="Google Shape;426;p26"/>
              <p:cNvCxnSpPr>
                <a:stCxn id="418" idx="6"/>
                <a:endCxn id="425" idx="2"/>
              </p:cNvCxnSpPr>
              <p:nvPr/>
            </p:nvCxnSpPr>
            <p:spPr>
              <a:xfrm>
                <a:off x="2608725" y="2475675"/>
                <a:ext cx="30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427" name="Google Shape;427;p26"/>
              <p:cNvPicPr preferRelativeResize="0"/>
              <p:nvPr/>
            </p:nvPicPr>
            <p:blipFill rotWithShape="1">
              <a:blip r:embed="rId3">
                <a:alphaModFix/>
              </a:blip>
              <a:srcRect b="13133" l="0" r="52825" t="9064"/>
              <a:stretch/>
            </p:blipFill>
            <p:spPr>
              <a:xfrm>
                <a:off x="3004137" y="2244825"/>
                <a:ext cx="699820" cy="461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8" name="Google Shape;428;p26"/>
              <p:cNvSpPr txBox="1"/>
              <p:nvPr/>
            </p:nvSpPr>
            <p:spPr>
              <a:xfrm>
                <a:off x="1408125" y="1271250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b</a:t>
                </a:r>
                <a:endParaRPr/>
              </a:p>
            </p:txBody>
          </p:sp>
          <p:cxnSp>
            <p:nvCxnSpPr>
              <p:cNvPr id="429" name="Google Shape;429;p26"/>
              <p:cNvCxnSpPr/>
              <p:nvPr/>
            </p:nvCxnSpPr>
            <p:spPr>
              <a:xfrm>
                <a:off x="2164125" y="1697200"/>
                <a:ext cx="7500" cy="32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30" name="Google Shape;430;p26"/>
            <p:cNvSpPr txBox="1"/>
            <p:nvPr/>
          </p:nvSpPr>
          <p:spPr>
            <a:xfrm>
              <a:off x="4217588" y="2381500"/>
              <a:ext cx="592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y</a:t>
              </a:r>
              <a:endParaRPr/>
            </a:p>
          </p:txBody>
        </p:sp>
        <p:cxnSp>
          <p:nvCxnSpPr>
            <p:cNvPr id="431" name="Google Shape;431;p26"/>
            <p:cNvCxnSpPr/>
            <p:nvPr/>
          </p:nvCxnSpPr>
          <p:spPr>
            <a:xfrm>
              <a:off x="3921007" y="2632612"/>
              <a:ext cx="372300" cy="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432" name="Google Shape;432;p26"/>
          <p:cNvCxnSpPr/>
          <p:nvPr/>
        </p:nvCxnSpPr>
        <p:spPr>
          <a:xfrm flipH="1" rot="10800000">
            <a:off x="4884100" y="3364775"/>
            <a:ext cx="177900" cy="77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33" name="Google Shape;433;p26"/>
          <p:cNvSpPr txBox="1"/>
          <p:nvPr/>
        </p:nvSpPr>
        <p:spPr>
          <a:xfrm>
            <a:off x="3994700" y="4172625"/>
            <a:ext cx="257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 derivada es siempre 0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Función sigmoide</a:t>
            </a:r>
            <a:r>
              <a:rPr lang="en"/>
              <a:t>:</a:t>
            </a:r>
            <a:endParaRPr/>
          </a:p>
        </p:txBody>
      </p:sp>
      <p:sp>
        <p:nvSpPr>
          <p:cNvPr id="439" name="Google Shape;439;p27"/>
          <p:cNvSpPr txBox="1"/>
          <p:nvPr/>
        </p:nvSpPr>
        <p:spPr>
          <a:xfrm>
            <a:off x="311700" y="941525"/>
            <a:ext cx="805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 escalón un poco redondeado.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40" name="Google Shape;4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7700" y="1967750"/>
            <a:ext cx="5442524" cy="269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27"/>
          <p:cNvPicPr preferRelativeResize="0"/>
          <p:nvPr/>
        </p:nvPicPr>
        <p:blipFill rotWithShape="1">
          <a:blip r:embed="rId4">
            <a:alphaModFix/>
          </a:blip>
          <a:srcRect b="71899" l="19734" r="27988" t="0"/>
          <a:stretch/>
        </p:blipFill>
        <p:spPr>
          <a:xfrm>
            <a:off x="541050" y="2803237"/>
            <a:ext cx="2052975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Tangente Hiperbólica</a:t>
            </a:r>
            <a:r>
              <a:rPr lang="en"/>
              <a:t>:</a:t>
            </a:r>
            <a:endParaRPr/>
          </a:p>
        </p:txBody>
      </p:sp>
      <p:sp>
        <p:nvSpPr>
          <p:cNvPr id="447" name="Google Shape;447;p28"/>
          <p:cNvSpPr txBox="1"/>
          <p:nvPr/>
        </p:nvSpPr>
        <p:spPr>
          <a:xfrm>
            <a:off x="311700" y="941525"/>
            <a:ext cx="805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48" name="Google Shape;4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1375" y="1823212"/>
            <a:ext cx="5216226" cy="2584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28"/>
          <p:cNvGrpSpPr/>
          <p:nvPr/>
        </p:nvGrpSpPr>
        <p:grpSpPr>
          <a:xfrm>
            <a:off x="711525" y="2618888"/>
            <a:ext cx="1912200" cy="993000"/>
            <a:chOff x="600350" y="2890425"/>
            <a:chExt cx="1912200" cy="993000"/>
          </a:xfrm>
        </p:grpSpPr>
        <p:sp>
          <p:nvSpPr>
            <p:cNvPr id="450" name="Google Shape;450;p28"/>
            <p:cNvSpPr/>
            <p:nvPr/>
          </p:nvSpPr>
          <p:spPr>
            <a:xfrm>
              <a:off x="600350" y="2890425"/>
              <a:ext cx="1912200" cy="993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451" name="Google Shape;451;p28"/>
            <p:cNvPicPr preferRelativeResize="0"/>
            <p:nvPr/>
          </p:nvPicPr>
          <p:blipFill rotWithShape="1">
            <a:blip r:embed="rId4">
              <a:alphaModFix/>
            </a:blip>
            <a:srcRect b="21147" l="9041" r="8910" t="33657"/>
            <a:stretch/>
          </p:blipFill>
          <p:spPr>
            <a:xfrm>
              <a:off x="600375" y="2894075"/>
              <a:ext cx="1912151" cy="9857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r>
              <a:rPr lang="en"/>
              <a:t>:</a:t>
            </a:r>
            <a:endParaRPr/>
          </a:p>
        </p:txBody>
      </p:sp>
      <p:sp>
        <p:nvSpPr>
          <p:cNvPr id="457" name="Google Shape;457;p29"/>
          <p:cNvSpPr txBox="1"/>
          <p:nvPr/>
        </p:nvSpPr>
        <p:spPr>
          <a:xfrm>
            <a:off x="311700" y="941525"/>
            <a:ext cx="805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Rectified linear unit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58" name="Google Shape;4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688" y="1559500"/>
            <a:ext cx="60306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</a:t>
            </a:r>
            <a:r>
              <a:rPr lang="en"/>
              <a:t>ReLU: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311700" y="941525"/>
            <a:ext cx="8054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 derivada nunca es cero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65" name="Google Shape;46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438" y="1579575"/>
            <a:ext cx="60306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problema un poco menos simple:</a:t>
            </a:r>
            <a:endParaRPr/>
          </a:p>
        </p:txBody>
      </p:sp>
      <p:pic>
        <p:nvPicPr>
          <p:cNvPr id="471" name="Google Shape;471;p31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1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5859375" y="2504988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4" name="Google Shape;474;p31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5" name="Google Shape;475;p31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6" name="Google Shape;476;p31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1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7" name="Google Shape;477;p31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6671400" y="2365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6870175" y="31190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6041050" y="2365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5725863" y="2231863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5520075" y="2458013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4" name="Google Shape;484;p31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5" name="Google Shape;485;p31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6" name="Google Shape;486;p31"/>
          <p:cNvSpPr/>
          <p:nvPr/>
        </p:nvSpPr>
        <p:spPr>
          <a:xfrm>
            <a:off x="6087713" y="2808963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7" name="Google Shape;487;p31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9" name="Google Shape;489;p31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0" name="Google Shape;490;p31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2" name="Google Shape;492;p31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495" name="Google Shape;495;p31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496" name="Google Shape;496;p31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97" name="Google Shape;497;p31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499" name="Google Shape;499;p31"/>
          <p:cNvCxnSpPr/>
          <p:nvPr/>
        </p:nvCxnSpPr>
        <p:spPr>
          <a:xfrm>
            <a:off x="6277450" y="2712575"/>
            <a:ext cx="726300" cy="8004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31"/>
          <p:cNvSpPr txBox="1"/>
          <p:nvPr/>
        </p:nvSpPr>
        <p:spPr>
          <a:xfrm>
            <a:off x="359425" y="1236650"/>
            <a:ext cx="44691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Una única neurona puede modelar fronteras de decisión con forma de recta, plano o hiperplano.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01" name="Google Shape;501;p31"/>
          <p:cNvCxnSpPr/>
          <p:nvPr/>
        </p:nvCxnSpPr>
        <p:spPr>
          <a:xfrm>
            <a:off x="5617825" y="1993650"/>
            <a:ext cx="674700" cy="7338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502" name="Google Shape;502;p31"/>
          <p:cNvPicPr preferRelativeResize="0"/>
          <p:nvPr/>
        </p:nvPicPr>
        <p:blipFill rotWithShape="1">
          <a:blip r:embed="rId4">
            <a:alphaModFix/>
          </a:blip>
          <a:srcRect b="3297" l="0" r="0" t="0"/>
          <a:stretch/>
        </p:blipFill>
        <p:spPr>
          <a:xfrm>
            <a:off x="862625" y="2808975"/>
            <a:ext cx="3462700" cy="18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problema simple:</a:t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235500" y="1009650"/>
            <a:ext cx="3764700" cy="3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Entradas: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X1: promedio parciales.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X2: promedio TPs.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(Normalizadas entre 0 y 1)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Salida: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Y = Aprobación examen final.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(0 aprobado, 1 reprobado)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758650" y="2640338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X1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X2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66596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6659600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6489725" y="22318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592375" y="2408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5458875" y="26403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6034863" y="273827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4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92" name="Google Shape;92;p14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95" name="Google Shape;95;p14"/>
          <p:cNvSpPr txBox="1"/>
          <p:nvPr/>
        </p:nvSpPr>
        <p:spPr>
          <a:xfrm>
            <a:off x="2209875" y="4556450"/>
            <a:ext cx="371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https://github.com/FCEIA-AAII/lab1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multicapa</a:t>
            </a:r>
            <a:r>
              <a:rPr lang="en"/>
              <a:t>:</a:t>
            </a:r>
            <a:endParaRPr/>
          </a:p>
        </p:txBody>
      </p:sp>
      <p:pic>
        <p:nvPicPr>
          <p:cNvPr id="508" name="Google Shape;508;p32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2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5859375" y="2504988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3" name="Google Shape;513;p32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1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4" name="Google Shape;514;p32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5" name="Google Shape;515;p32"/>
          <p:cNvSpPr/>
          <p:nvPr/>
        </p:nvSpPr>
        <p:spPr>
          <a:xfrm>
            <a:off x="6671400" y="2365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6870175" y="31190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6041050" y="2365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9" name="Google Shape;519;p32"/>
          <p:cNvSpPr/>
          <p:nvPr/>
        </p:nvSpPr>
        <p:spPr>
          <a:xfrm>
            <a:off x="5725863" y="2231863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0" name="Google Shape;520;p32"/>
          <p:cNvSpPr/>
          <p:nvPr/>
        </p:nvSpPr>
        <p:spPr>
          <a:xfrm>
            <a:off x="5520075" y="2458013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1" name="Google Shape;521;p32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2" name="Google Shape;522;p32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3" name="Google Shape;523;p32"/>
          <p:cNvSpPr/>
          <p:nvPr/>
        </p:nvSpPr>
        <p:spPr>
          <a:xfrm>
            <a:off x="6087713" y="2808963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4" name="Google Shape;524;p32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5" name="Google Shape;525;p32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6" name="Google Shape;526;p32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7" name="Google Shape;527;p32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9" name="Google Shape;529;p32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0" name="Google Shape;530;p32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1" name="Google Shape;531;p32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532" name="Google Shape;532;p32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533" name="Google Shape;533;p32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534" name="Google Shape;534;p32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536" name="Google Shape;536;p32"/>
          <p:cNvCxnSpPr/>
          <p:nvPr/>
        </p:nvCxnSpPr>
        <p:spPr>
          <a:xfrm>
            <a:off x="6277450" y="2712575"/>
            <a:ext cx="726300" cy="8004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32"/>
          <p:cNvCxnSpPr/>
          <p:nvPr/>
        </p:nvCxnSpPr>
        <p:spPr>
          <a:xfrm>
            <a:off x="5379725" y="2720350"/>
            <a:ext cx="912900" cy="72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8" name="Google Shape;538;p32"/>
          <p:cNvGrpSpPr/>
          <p:nvPr/>
        </p:nvGrpSpPr>
        <p:grpSpPr>
          <a:xfrm>
            <a:off x="440725" y="1455000"/>
            <a:ext cx="4387788" cy="2504175"/>
            <a:chOff x="349675" y="1364300"/>
            <a:chExt cx="4387788" cy="2504175"/>
          </a:xfrm>
        </p:grpSpPr>
        <p:sp>
          <p:nvSpPr>
            <p:cNvPr id="539" name="Google Shape;539;p32"/>
            <p:cNvSpPr txBox="1"/>
            <p:nvPr/>
          </p:nvSpPr>
          <p:spPr>
            <a:xfrm>
              <a:off x="395725" y="1590138"/>
              <a:ext cx="500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x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endParaRPr/>
            </a:p>
          </p:txBody>
        </p:sp>
        <p:sp>
          <p:nvSpPr>
            <p:cNvPr id="540" name="Google Shape;540;p32"/>
            <p:cNvSpPr txBox="1"/>
            <p:nvPr/>
          </p:nvSpPr>
          <p:spPr>
            <a:xfrm>
              <a:off x="349675" y="3160413"/>
              <a:ext cx="592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x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endParaRPr baseline="-25000"/>
            </a:p>
          </p:txBody>
        </p:sp>
        <p:sp>
          <p:nvSpPr>
            <p:cNvPr id="541" name="Google Shape;541;p32"/>
            <p:cNvSpPr txBox="1"/>
            <p:nvPr/>
          </p:nvSpPr>
          <p:spPr>
            <a:xfrm>
              <a:off x="4144663" y="2450313"/>
              <a:ext cx="592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y</a:t>
              </a:r>
              <a:endParaRPr/>
            </a:p>
          </p:txBody>
        </p:sp>
        <p:cxnSp>
          <p:nvCxnSpPr>
            <p:cNvPr id="542" name="Google Shape;542;p32"/>
            <p:cNvCxnSpPr/>
            <p:nvPr/>
          </p:nvCxnSpPr>
          <p:spPr>
            <a:xfrm>
              <a:off x="3810982" y="2701425"/>
              <a:ext cx="372300" cy="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43" name="Google Shape;543;p32"/>
            <p:cNvSpPr/>
            <p:nvPr/>
          </p:nvSpPr>
          <p:spPr>
            <a:xfrm>
              <a:off x="3084663" y="2356885"/>
              <a:ext cx="726300" cy="694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881650" y="1496710"/>
              <a:ext cx="726300" cy="694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1881650" y="3066985"/>
              <a:ext cx="726300" cy="694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546" name="Google Shape;546;p32"/>
            <p:cNvCxnSpPr>
              <a:endCxn id="544" idx="2"/>
            </p:cNvCxnSpPr>
            <p:nvPr/>
          </p:nvCxnSpPr>
          <p:spPr>
            <a:xfrm>
              <a:off x="910550" y="1842010"/>
              <a:ext cx="9711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7" name="Google Shape;547;p32"/>
            <p:cNvCxnSpPr>
              <a:stCxn id="539" idx="3"/>
              <a:endCxn id="545" idx="2"/>
            </p:cNvCxnSpPr>
            <p:nvPr/>
          </p:nvCxnSpPr>
          <p:spPr>
            <a:xfrm>
              <a:off x="896425" y="1844088"/>
              <a:ext cx="985200" cy="157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8" name="Google Shape;548;p32"/>
            <p:cNvCxnSpPr>
              <a:stCxn id="540" idx="3"/>
              <a:endCxn id="544" idx="2"/>
            </p:cNvCxnSpPr>
            <p:nvPr/>
          </p:nvCxnSpPr>
          <p:spPr>
            <a:xfrm flipH="1" rot="10800000">
              <a:off x="942475" y="1844163"/>
              <a:ext cx="939300" cy="157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49" name="Google Shape;549;p32"/>
            <p:cNvCxnSpPr>
              <a:stCxn id="540" idx="3"/>
              <a:endCxn id="545" idx="2"/>
            </p:cNvCxnSpPr>
            <p:nvPr/>
          </p:nvCxnSpPr>
          <p:spPr>
            <a:xfrm>
              <a:off x="942475" y="3414363"/>
              <a:ext cx="93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0" name="Google Shape;550;p32"/>
            <p:cNvCxnSpPr>
              <a:stCxn id="544" idx="6"/>
              <a:endCxn id="543" idx="2"/>
            </p:cNvCxnSpPr>
            <p:nvPr/>
          </p:nvCxnSpPr>
          <p:spPr>
            <a:xfrm>
              <a:off x="2607950" y="1844110"/>
              <a:ext cx="476700" cy="86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51" name="Google Shape;551;p32"/>
            <p:cNvCxnSpPr>
              <a:stCxn id="545" idx="6"/>
              <a:endCxn id="543" idx="2"/>
            </p:cNvCxnSpPr>
            <p:nvPr/>
          </p:nvCxnSpPr>
          <p:spPr>
            <a:xfrm flipH="1" rot="10800000">
              <a:off x="2607950" y="2704285"/>
              <a:ext cx="476700" cy="71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552" name="Google Shape;552;p32"/>
            <p:cNvGrpSpPr/>
            <p:nvPr/>
          </p:nvGrpSpPr>
          <p:grpSpPr>
            <a:xfrm>
              <a:off x="1978722" y="1513143"/>
              <a:ext cx="530455" cy="659737"/>
              <a:chOff x="2337375" y="2143125"/>
              <a:chExt cx="747015" cy="848100"/>
            </a:xfrm>
          </p:grpSpPr>
          <p:cxnSp>
            <p:nvCxnSpPr>
              <p:cNvPr id="553" name="Google Shape;553;p32"/>
              <p:cNvCxnSpPr/>
              <p:nvPr/>
            </p:nvCxnSpPr>
            <p:spPr>
              <a:xfrm>
                <a:off x="2835675" y="2143125"/>
                <a:ext cx="2400" cy="84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4" name="Google Shape;554;p32"/>
              <p:cNvSpPr txBox="1"/>
              <p:nvPr/>
            </p:nvSpPr>
            <p:spPr>
              <a:xfrm>
                <a:off x="2337375" y="2311348"/>
                <a:ext cx="500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𝝨</a:t>
                </a:r>
                <a:endParaRPr/>
              </a:p>
            </p:txBody>
          </p:sp>
          <p:sp>
            <p:nvSpPr>
              <p:cNvPr id="555" name="Google Shape;555;p32"/>
              <p:cNvSpPr txBox="1"/>
              <p:nvPr/>
            </p:nvSpPr>
            <p:spPr>
              <a:xfrm>
                <a:off x="2835690" y="2271043"/>
                <a:ext cx="248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σ</a:t>
                </a:r>
                <a:endParaRPr/>
              </a:p>
            </p:txBody>
          </p:sp>
        </p:grpSp>
        <p:grpSp>
          <p:nvGrpSpPr>
            <p:cNvPr id="556" name="Google Shape;556;p32"/>
            <p:cNvGrpSpPr/>
            <p:nvPr/>
          </p:nvGrpSpPr>
          <p:grpSpPr>
            <a:xfrm>
              <a:off x="1979634" y="3084506"/>
              <a:ext cx="530455" cy="659737"/>
              <a:chOff x="2337375" y="2143125"/>
              <a:chExt cx="747015" cy="848100"/>
            </a:xfrm>
          </p:grpSpPr>
          <p:cxnSp>
            <p:nvCxnSpPr>
              <p:cNvPr id="557" name="Google Shape;557;p32"/>
              <p:cNvCxnSpPr/>
              <p:nvPr/>
            </p:nvCxnSpPr>
            <p:spPr>
              <a:xfrm>
                <a:off x="2835675" y="2143125"/>
                <a:ext cx="2400" cy="84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58" name="Google Shape;558;p32"/>
              <p:cNvSpPr txBox="1"/>
              <p:nvPr/>
            </p:nvSpPr>
            <p:spPr>
              <a:xfrm>
                <a:off x="2337375" y="2311348"/>
                <a:ext cx="500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𝝨</a:t>
                </a:r>
                <a:endParaRPr/>
              </a:p>
            </p:txBody>
          </p:sp>
          <p:sp>
            <p:nvSpPr>
              <p:cNvPr id="559" name="Google Shape;559;p32"/>
              <p:cNvSpPr txBox="1"/>
              <p:nvPr/>
            </p:nvSpPr>
            <p:spPr>
              <a:xfrm>
                <a:off x="2835690" y="2271043"/>
                <a:ext cx="248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σ</a:t>
                </a:r>
                <a:endParaRPr/>
              </a:p>
            </p:txBody>
          </p:sp>
        </p:grpSp>
        <p:grpSp>
          <p:nvGrpSpPr>
            <p:cNvPr id="560" name="Google Shape;560;p32"/>
            <p:cNvGrpSpPr/>
            <p:nvPr/>
          </p:nvGrpSpPr>
          <p:grpSpPr>
            <a:xfrm>
              <a:off x="3182584" y="2377231"/>
              <a:ext cx="530455" cy="659737"/>
              <a:chOff x="2337375" y="2143125"/>
              <a:chExt cx="747015" cy="848100"/>
            </a:xfrm>
          </p:grpSpPr>
          <p:cxnSp>
            <p:nvCxnSpPr>
              <p:cNvPr id="561" name="Google Shape;561;p32"/>
              <p:cNvCxnSpPr/>
              <p:nvPr/>
            </p:nvCxnSpPr>
            <p:spPr>
              <a:xfrm>
                <a:off x="2835675" y="2143125"/>
                <a:ext cx="2400" cy="84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62" name="Google Shape;562;p32"/>
              <p:cNvSpPr txBox="1"/>
              <p:nvPr/>
            </p:nvSpPr>
            <p:spPr>
              <a:xfrm>
                <a:off x="2337375" y="2311348"/>
                <a:ext cx="500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𝝨</a:t>
                </a:r>
                <a:endParaRPr/>
              </a:p>
            </p:txBody>
          </p:sp>
          <p:sp>
            <p:nvSpPr>
              <p:cNvPr id="563" name="Google Shape;563;p32"/>
              <p:cNvSpPr txBox="1"/>
              <p:nvPr/>
            </p:nvSpPr>
            <p:spPr>
              <a:xfrm>
                <a:off x="2835690" y="2271043"/>
                <a:ext cx="248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σ</a:t>
                </a:r>
                <a:endParaRPr/>
              </a:p>
            </p:txBody>
          </p:sp>
        </p:grpSp>
        <p:sp>
          <p:nvSpPr>
            <p:cNvPr id="564" name="Google Shape;564;p32"/>
            <p:cNvSpPr txBox="1"/>
            <p:nvPr/>
          </p:nvSpPr>
          <p:spPr>
            <a:xfrm>
              <a:off x="1154099" y="1364300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1,1</a:t>
              </a:r>
              <a:endParaRPr sz="1900"/>
            </a:p>
          </p:txBody>
        </p:sp>
        <p:sp>
          <p:nvSpPr>
            <p:cNvPr id="565" name="Google Shape;565;p32"/>
            <p:cNvSpPr txBox="1"/>
            <p:nvPr/>
          </p:nvSpPr>
          <p:spPr>
            <a:xfrm>
              <a:off x="1561474" y="2044675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1,2</a:t>
              </a:r>
              <a:endParaRPr sz="1900"/>
            </a:p>
          </p:txBody>
        </p:sp>
        <p:sp>
          <p:nvSpPr>
            <p:cNvPr id="566" name="Google Shape;566;p32"/>
            <p:cNvSpPr txBox="1"/>
            <p:nvPr/>
          </p:nvSpPr>
          <p:spPr>
            <a:xfrm>
              <a:off x="1561474" y="2621775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,1</a:t>
              </a:r>
              <a:endParaRPr sz="1900"/>
            </a:p>
          </p:txBody>
        </p:sp>
        <p:sp>
          <p:nvSpPr>
            <p:cNvPr id="567" name="Google Shape;567;p32"/>
            <p:cNvSpPr txBox="1"/>
            <p:nvPr/>
          </p:nvSpPr>
          <p:spPr>
            <a:xfrm>
              <a:off x="1154099" y="3360575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,2</a:t>
              </a:r>
              <a:endParaRPr sz="1900"/>
            </a:p>
          </p:txBody>
        </p:sp>
        <p:sp>
          <p:nvSpPr>
            <p:cNvPr id="568" name="Google Shape;568;p32"/>
            <p:cNvSpPr txBox="1"/>
            <p:nvPr/>
          </p:nvSpPr>
          <p:spPr>
            <a:xfrm>
              <a:off x="2712449" y="1872200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,1</a:t>
              </a:r>
              <a:endParaRPr sz="1900"/>
            </a:p>
          </p:txBody>
        </p:sp>
        <p:sp>
          <p:nvSpPr>
            <p:cNvPr id="569" name="Google Shape;569;p32"/>
            <p:cNvSpPr txBox="1"/>
            <p:nvPr/>
          </p:nvSpPr>
          <p:spPr>
            <a:xfrm>
              <a:off x="2712449" y="3160425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1,2</a:t>
              </a:r>
              <a:endParaRPr sz="1900"/>
            </a:p>
          </p:txBody>
        </p:sp>
      </p:grpSp>
      <p:sp>
        <p:nvSpPr>
          <p:cNvPr id="570" name="Google Shape;570;p32"/>
          <p:cNvSpPr txBox="1"/>
          <p:nvPr/>
        </p:nvSpPr>
        <p:spPr>
          <a:xfrm>
            <a:off x="440725" y="4131625"/>
            <a:ext cx="413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(Obviamos los biases “b” en el diagrama)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Perceptrón multicapa:</a:t>
            </a:r>
            <a:endParaRPr/>
          </a:p>
        </p:txBody>
      </p:sp>
      <p:pic>
        <p:nvPicPr>
          <p:cNvPr id="576" name="Google Shape;576;p33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3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78" name="Google Shape;578;p33"/>
          <p:cNvSpPr/>
          <p:nvPr/>
        </p:nvSpPr>
        <p:spPr>
          <a:xfrm>
            <a:off x="5859375" y="2504988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0" name="Google Shape;580;p33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1" name="Google Shape;581;p33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1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2" name="Google Shape;582;p33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3" name="Google Shape;583;p33"/>
          <p:cNvSpPr/>
          <p:nvPr/>
        </p:nvSpPr>
        <p:spPr>
          <a:xfrm>
            <a:off x="6671400" y="2365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4" name="Google Shape;584;p33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5" name="Google Shape;585;p33"/>
          <p:cNvSpPr/>
          <p:nvPr/>
        </p:nvSpPr>
        <p:spPr>
          <a:xfrm>
            <a:off x="6870175" y="31190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6" name="Google Shape;586;p33"/>
          <p:cNvSpPr/>
          <p:nvPr/>
        </p:nvSpPr>
        <p:spPr>
          <a:xfrm>
            <a:off x="6041050" y="2365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7" name="Google Shape;587;p33"/>
          <p:cNvSpPr/>
          <p:nvPr/>
        </p:nvSpPr>
        <p:spPr>
          <a:xfrm>
            <a:off x="5725863" y="2231863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8" name="Google Shape;588;p33"/>
          <p:cNvSpPr/>
          <p:nvPr/>
        </p:nvSpPr>
        <p:spPr>
          <a:xfrm>
            <a:off x="5520075" y="2458013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9" name="Google Shape;589;p33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0" name="Google Shape;590;p33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1" name="Google Shape;591;p33"/>
          <p:cNvSpPr/>
          <p:nvPr/>
        </p:nvSpPr>
        <p:spPr>
          <a:xfrm>
            <a:off x="6087713" y="2808963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2" name="Google Shape;592;p33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3" name="Google Shape;593;p33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4" name="Google Shape;594;p33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5" name="Google Shape;595;p33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6" name="Google Shape;596;p33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7" name="Google Shape;597;p33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8" name="Google Shape;598;p33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9" name="Google Shape;599;p33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600" name="Google Shape;600;p33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601" name="Google Shape;601;p33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602" name="Google Shape;602;p33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604" name="Google Shape;6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925" y="3713100"/>
            <a:ext cx="4137599" cy="1206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33"/>
          <p:cNvGrpSpPr/>
          <p:nvPr/>
        </p:nvGrpSpPr>
        <p:grpSpPr>
          <a:xfrm>
            <a:off x="440725" y="1046525"/>
            <a:ext cx="4387788" cy="2504175"/>
            <a:chOff x="349675" y="1364300"/>
            <a:chExt cx="4387788" cy="2504175"/>
          </a:xfrm>
        </p:grpSpPr>
        <p:sp>
          <p:nvSpPr>
            <p:cNvPr id="606" name="Google Shape;606;p33"/>
            <p:cNvSpPr txBox="1"/>
            <p:nvPr/>
          </p:nvSpPr>
          <p:spPr>
            <a:xfrm>
              <a:off x="395725" y="1590138"/>
              <a:ext cx="500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x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endParaRPr/>
            </a:p>
          </p:txBody>
        </p:sp>
        <p:sp>
          <p:nvSpPr>
            <p:cNvPr id="607" name="Google Shape;607;p33"/>
            <p:cNvSpPr txBox="1"/>
            <p:nvPr/>
          </p:nvSpPr>
          <p:spPr>
            <a:xfrm>
              <a:off x="349675" y="3160413"/>
              <a:ext cx="592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x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endParaRPr baseline="-25000"/>
            </a:p>
          </p:txBody>
        </p:sp>
        <p:sp>
          <p:nvSpPr>
            <p:cNvPr id="608" name="Google Shape;608;p33"/>
            <p:cNvSpPr txBox="1"/>
            <p:nvPr/>
          </p:nvSpPr>
          <p:spPr>
            <a:xfrm>
              <a:off x="4144663" y="2450313"/>
              <a:ext cx="592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y</a:t>
              </a:r>
              <a:endParaRPr/>
            </a:p>
          </p:txBody>
        </p:sp>
        <p:cxnSp>
          <p:nvCxnSpPr>
            <p:cNvPr id="609" name="Google Shape;609;p33"/>
            <p:cNvCxnSpPr/>
            <p:nvPr/>
          </p:nvCxnSpPr>
          <p:spPr>
            <a:xfrm>
              <a:off x="3810982" y="2701425"/>
              <a:ext cx="372300" cy="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0" name="Google Shape;610;p33"/>
            <p:cNvSpPr/>
            <p:nvPr/>
          </p:nvSpPr>
          <p:spPr>
            <a:xfrm>
              <a:off x="3084663" y="2356885"/>
              <a:ext cx="726300" cy="694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1881650" y="1496710"/>
              <a:ext cx="726300" cy="694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1881650" y="3066985"/>
              <a:ext cx="726300" cy="6948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613" name="Google Shape;613;p33"/>
            <p:cNvCxnSpPr>
              <a:endCxn id="611" idx="2"/>
            </p:cNvCxnSpPr>
            <p:nvPr/>
          </p:nvCxnSpPr>
          <p:spPr>
            <a:xfrm>
              <a:off x="910550" y="1842010"/>
              <a:ext cx="971100" cy="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4" name="Google Shape;614;p33"/>
            <p:cNvCxnSpPr>
              <a:stCxn id="606" idx="3"/>
              <a:endCxn id="612" idx="2"/>
            </p:cNvCxnSpPr>
            <p:nvPr/>
          </p:nvCxnSpPr>
          <p:spPr>
            <a:xfrm>
              <a:off x="896425" y="1844088"/>
              <a:ext cx="985200" cy="157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5" name="Google Shape;615;p33"/>
            <p:cNvCxnSpPr>
              <a:stCxn id="607" idx="3"/>
              <a:endCxn id="611" idx="2"/>
            </p:cNvCxnSpPr>
            <p:nvPr/>
          </p:nvCxnSpPr>
          <p:spPr>
            <a:xfrm flipH="1" rot="10800000">
              <a:off x="942475" y="1844163"/>
              <a:ext cx="939300" cy="1570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6" name="Google Shape;616;p33"/>
            <p:cNvCxnSpPr>
              <a:stCxn id="607" idx="3"/>
              <a:endCxn id="612" idx="2"/>
            </p:cNvCxnSpPr>
            <p:nvPr/>
          </p:nvCxnSpPr>
          <p:spPr>
            <a:xfrm>
              <a:off x="942475" y="3414363"/>
              <a:ext cx="939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7" name="Google Shape;617;p33"/>
            <p:cNvCxnSpPr>
              <a:stCxn id="611" idx="6"/>
              <a:endCxn id="610" idx="2"/>
            </p:cNvCxnSpPr>
            <p:nvPr/>
          </p:nvCxnSpPr>
          <p:spPr>
            <a:xfrm>
              <a:off x="2607950" y="1844110"/>
              <a:ext cx="476700" cy="86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8" name="Google Shape;618;p33"/>
            <p:cNvCxnSpPr>
              <a:stCxn id="612" idx="6"/>
              <a:endCxn id="610" idx="2"/>
            </p:cNvCxnSpPr>
            <p:nvPr/>
          </p:nvCxnSpPr>
          <p:spPr>
            <a:xfrm flipH="1" rot="10800000">
              <a:off x="2607950" y="2704285"/>
              <a:ext cx="476700" cy="710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619" name="Google Shape;619;p33"/>
            <p:cNvGrpSpPr/>
            <p:nvPr/>
          </p:nvGrpSpPr>
          <p:grpSpPr>
            <a:xfrm>
              <a:off x="1978722" y="1513143"/>
              <a:ext cx="530455" cy="659737"/>
              <a:chOff x="2337375" y="2143125"/>
              <a:chExt cx="747015" cy="848100"/>
            </a:xfrm>
          </p:grpSpPr>
          <p:cxnSp>
            <p:nvCxnSpPr>
              <p:cNvPr id="620" name="Google Shape;620;p33"/>
              <p:cNvCxnSpPr/>
              <p:nvPr/>
            </p:nvCxnSpPr>
            <p:spPr>
              <a:xfrm>
                <a:off x="2835675" y="2143125"/>
                <a:ext cx="2400" cy="84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1" name="Google Shape;621;p33"/>
              <p:cNvSpPr txBox="1"/>
              <p:nvPr/>
            </p:nvSpPr>
            <p:spPr>
              <a:xfrm>
                <a:off x="2337375" y="2311348"/>
                <a:ext cx="500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𝝨</a:t>
                </a:r>
                <a:endParaRPr/>
              </a:p>
            </p:txBody>
          </p:sp>
          <p:sp>
            <p:nvSpPr>
              <p:cNvPr id="622" name="Google Shape;622;p33"/>
              <p:cNvSpPr txBox="1"/>
              <p:nvPr/>
            </p:nvSpPr>
            <p:spPr>
              <a:xfrm>
                <a:off x="2835690" y="2271043"/>
                <a:ext cx="248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σ</a:t>
                </a:r>
                <a:endParaRPr/>
              </a:p>
            </p:txBody>
          </p:sp>
        </p:grpSp>
        <p:grpSp>
          <p:nvGrpSpPr>
            <p:cNvPr id="623" name="Google Shape;623;p33"/>
            <p:cNvGrpSpPr/>
            <p:nvPr/>
          </p:nvGrpSpPr>
          <p:grpSpPr>
            <a:xfrm>
              <a:off x="1979634" y="3084506"/>
              <a:ext cx="530455" cy="659737"/>
              <a:chOff x="2337375" y="2143125"/>
              <a:chExt cx="747015" cy="848100"/>
            </a:xfrm>
          </p:grpSpPr>
          <p:cxnSp>
            <p:nvCxnSpPr>
              <p:cNvPr id="624" name="Google Shape;624;p33"/>
              <p:cNvCxnSpPr/>
              <p:nvPr/>
            </p:nvCxnSpPr>
            <p:spPr>
              <a:xfrm>
                <a:off x="2835675" y="2143125"/>
                <a:ext cx="2400" cy="84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5" name="Google Shape;625;p33"/>
              <p:cNvSpPr txBox="1"/>
              <p:nvPr/>
            </p:nvSpPr>
            <p:spPr>
              <a:xfrm>
                <a:off x="2337375" y="2311348"/>
                <a:ext cx="500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𝝨</a:t>
                </a:r>
                <a:endParaRPr/>
              </a:p>
            </p:txBody>
          </p:sp>
          <p:sp>
            <p:nvSpPr>
              <p:cNvPr id="626" name="Google Shape;626;p33"/>
              <p:cNvSpPr txBox="1"/>
              <p:nvPr/>
            </p:nvSpPr>
            <p:spPr>
              <a:xfrm>
                <a:off x="2835690" y="2271043"/>
                <a:ext cx="248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σ</a:t>
                </a:r>
                <a:endParaRPr/>
              </a:p>
            </p:txBody>
          </p:sp>
        </p:grpSp>
        <p:grpSp>
          <p:nvGrpSpPr>
            <p:cNvPr id="627" name="Google Shape;627;p33"/>
            <p:cNvGrpSpPr/>
            <p:nvPr/>
          </p:nvGrpSpPr>
          <p:grpSpPr>
            <a:xfrm>
              <a:off x="3182584" y="2377231"/>
              <a:ext cx="530455" cy="659737"/>
              <a:chOff x="2337375" y="2143125"/>
              <a:chExt cx="747015" cy="848100"/>
            </a:xfrm>
          </p:grpSpPr>
          <p:cxnSp>
            <p:nvCxnSpPr>
              <p:cNvPr id="628" name="Google Shape;628;p33"/>
              <p:cNvCxnSpPr/>
              <p:nvPr/>
            </p:nvCxnSpPr>
            <p:spPr>
              <a:xfrm>
                <a:off x="2835675" y="2143125"/>
                <a:ext cx="2400" cy="848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9" name="Google Shape;629;p33"/>
              <p:cNvSpPr txBox="1"/>
              <p:nvPr/>
            </p:nvSpPr>
            <p:spPr>
              <a:xfrm>
                <a:off x="2337375" y="2311348"/>
                <a:ext cx="500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𝝨</a:t>
                </a:r>
                <a:endParaRPr/>
              </a:p>
            </p:txBody>
          </p:sp>
          <p:sp>
            <p:nvSpPr>
              <p:cNvPr id="630" name="Google Shape;630;p33"/>
              <p:cNvSpPr txBox="1"/>
              <p:nvPr/>
            </p:nvSpPr>
            <p:spPr>
              <a:xfrm>
                <a:off x="2835690" y="2271043"/>
                <a:ext cx="248700" cy="514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σ</a:t>
                </a:r>
                <a:endParaRPr/>
              </a:p>
            </p:txBody>
          </p:sp>
        </p:grpSp>
        <p:sp>
          <p:nvSpPr>
            <p:cNvPr id="631" name="Google Shape;631;p33"/>
            <p:cNvSpPr txBox="1"/>
            <p:nvPr/>
          </p:nvSpPr>
          <p:spPr>
            <a:xfrm>
              <a:off x="1154099" y="1364300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1,1</a:t>
              </a:r>
              <a:endParaRPr sz="1900"/>
            </a:p>
          </p:txBody>
        </p:sp>
        <p:sp>
          <p:nvSpPr>
            <p:cNvPr id="632" name="Google Shape;632;p33"/>
            <p:cNvSpPr txBox="1"/>
            <p:nvPr/>
          </p:nvSpPr>
          <p:spPr>
            <a:xfrm>
              <a:off x="1561474" y="2044675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1,2</a:t>
              </a:r>
              <a:endParaRPr sz="1900"/>
            </a:p>
          </p:txBody>
        </p:sp>
        <p:sp>
          <p:nvSpPr>
            <p:cNvPr id="633" name="Google Shape;633;p33"/>
            <p:cNvSpPr txBox="1"/>
            <p:nvPr/>
          </p:nvSpPr>
          <p:spPr>
            <a:xfrm>
              <a:off x="1561474" y="2621775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2,1</a:t>
              </a:r>
              <a:endParaRPr sz="1900"/>
            </a:p>
          </p:txBody>
        </p:sp>
        <p:sp>
          <p:nvSpPr>
            <p:cNvPr id="634" name="Google Shape;634;p33"/>
            <p:cNvSpPr txBox="1"/>
            <p:nvPr/>
          </p:nvSpPr>
          <p:spPr>
            <a:xfrm>
              <a:off x="1154099" y="3360575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2,2</a:t>
              </a:r>
              <a:endParaRPr sz="1900"/>
            </a:p>
          </p:txBody>
        </p:sp>
        <p:sp>
          <p:nvSpPr>
            <p:cNvPr id="635" name="Google Shape;635;p33"/>
            <p:cNvSpPr txBox="1"/>
            <p:nvPr/>
          </p:nvSpPr>
          <p:spPr>
            <a:xfrm>
              <a:off x="2712449" y="1872200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1,1</a:t>
              </a:r>
              <a:endParaRPr sz="1900"/>
            </a:p>
          </p:txBody>
        </p:sp>
        <p:sp>
          <p:nvSpPr>
            <p:cNvPr id="636" name="Google Shape;636;p33"/>
            <p:cNvSpPr txBox="1"/>
            <p:nvPr/>
          </p:nvSpPr>
          <p:spPr>
            <a:xfrm>
              <a:off x="2712449" y="3160425"/>
              <a:ext cx="726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30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1,2</a:t>
              </a:r>
              <a:endParaRPr sz="1900"/>
            </a:p>
          </p:txBody>
        </p:sp>
      </p:grpSp>
      <p:sp>
        <p:nvSpPr>
          <p:cNvPr id="637" name="Google Shape;637;p33"/>
          <p:cNvSpPr/>
          <p:nvPr/>
        </p:nvSpPr>
        <p:spPr>
          <a:xfrm>
            <a:off x="5406850" y="2668400"/>
            <a:ext cx="1596825" cy="854450"/>
          </a:xfrm>
          <a:custGeom>
            <a:rect b="b" l="l" r="r" t="t"/>
            <a:pathLst>
              <a:path extrusionOk="0" h="34178" w="63873">
                <a:moveTo>
                  <a:pt x="0" y="0"/>
                </a:moveTo>
                <a:cubicBezTo>
                  <a:pt x="6257" y="887"/>
                  <a:pt x="26894" y="-373"/>
                  <a:pt x="37539" y="5323"/>
                </a:cubicBezTo>
                <a:cubicBezTo>
                  <a:pt x="48185" y="11019"/>
                  <a:pt x="59484" y="29369"/>
                  <a:pt x="63873" y="34178"/>
                </a:cubicBezTo>
              </a:path>
            </a:pathLst>
          </a:custGeom>
          <a:noFill/>
          <a:ln cap="flat" cmpd="sng" w="19050">
            <a:solidFill>
              <a:srgbClr val="6D9EEB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problema simple:</a:t>
            </a:r>
            <a:endParaRPr/>
          </a:p>
        </p:txBody>
      </p:sp>
      <p:sp>
        <p:nvSpPr>
          <p:cNvPr id="101" name="Google Shape;101;p15"/>
          <p:cNvSpPr txBox="1"/>
          <p:nvPr>
            <p:ph idx="4294967295" type="body"/>
          </p:nvPr>
        </p:nvSpPr>
        <p:spPr>
          <a:xfrm>
            <a:off x="235525" y="693800"/>
            <a:ext cx="3764700" cy="3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Predecir usando una recta como frontera: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</a:t>
            </a:r>
            <a:r>
              <a:rPr b="1" baseline="-25000" lang="en" sz="2100">
                <a:solidFill>
                  <a:schemeClr val="dk1"/>
                </a:solidFill>
              </a:rPr>
              <a:t>1</a:t>
            </a:r>
            <a:r>
              <a:rPr b="1" lang="en" sz="2100">
                <a:solidFill>
                  <a:schemeClr val="dk1"/>
                </a:solidFill>
              </a:rPr>
              <a:t> x</a:t>
            </a:r>
            <a:r>
              <a:rPr b="1" baseline="-25000" lang="en" sz="2100">
                <a:solidFill>
                  <a:schemeClr val="dk1"/>
                </a:solidFill>
              </a:rPr>
              <a:t>1</a:t>
            </a:r>
            <a:r>
              <a:rPr b="1" lang="en" sz="2100">
                <a:solidFill>
                  <a:schemeClr val="dk1"/>
                </a:solidFill>
              </a:rPr>
              <a:t> + w</a:t>
            </a:r>
            <a:r>
              <a:rPr b="1" baseline="-25000" lang="en" sz="2100">
                <a:solidFill>
                  <a:schemeClr val="dk1"/>
                </a:solidFill>
              </a:rPr>
              <a:t>2</a:t>
            </a:r>
            <a:r>
              <a:rPr b="1" lang="en" sz="2100">
                <a:solidFill>
                  <a:schemeClr val="dk1"/>
                </a:solidFill>
              </a:rPr>
              <a:t> x</a:t>
            </a:r>
            <a:r>
              <a:rPr b="1" baseline="-25000" lang="en" sz="2100">
                <a:solidFill>
                  <a:schemeClr val="dk1"/>
                </a:solidFill>
              </a:rPr>
              <a:t>2</a:t>
            </a:r>
            <a:r>
              <a:rPr b="1" lang="en" sz="2100">
                <a:solidFill>
                  <a:schemeClr val="dk1"/>
                </a:solidFill>
              </a:rPr>
              <a:t> + b = 0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Semiplanos: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</a:t>
            </a:r>
            <a:r>
              <a:rPr b="1" baseline="-25000" lang="en" sz="2100">
                <a:solidFill>
                  <a:schemeClr val="dk1"/>
                </a:solidFill>
              </a:rPr>
              <a:t>1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r>
              <a:rPr b="1" lang="en" sz="2100">
                <a:solidFill>
                  <a:schemeClr val="dk1"/>
                </a:solidFill>
              </a:rPr>
              <a:t>x</a:t>
            </a:r>
            <a:r>
              <a:rPr b="1" baseline="-25000" lang="en" sz="2100">
                <a:solidFill>
                  <a:schemeClr val="dk1"/>
                </a:solidFill>
              </a:rPr>
              <a:t>1</a:t>
            </a:r>
            <a:r>
              <a:rPr b="1" lang="en" sz="2100">
                <a:solidFill>
                  <a:schemeClr val="dk1"/>
                </a:solidFill>
              </a:rPr>
              <a:t> </a:t>
            </a:r>
            <a:r>
              <a:rPr b="1" lang="en" sz="2100">
                <a:solidFill>
                  <a:schemeClr val="dk1"/>
                </a:solidFill>
              </a:rPr>
              <a:t>+ w</a:t>
            </a:r>
            <a:r>
              <a:rPr b="1" baseline="-25000" lang="en" sz="2100">
                <a:solidFill>
                  <a:schemeClr val="dk1"/>
                </a:solidFill>
              </a:rPr>
              <a:t>2</a:t>
            </a:r>
            <a:r>
              <a:rPr b="1" lang="en" sz="2100">
                <a:solidFill>
                  <a:schemeClr val="dk1"/>
                </a:solidFill>
              </a:rPr>
              <a:t> x</a:t>
            </a:r>
            <a:r>
              <a:rPr b="1" baseline="-25000" lang="en" sz="2100">
                <a:solidFill>
                  <a:schemeClr val="dk1"/>
                </a:solidFill>
              </a:rPr>
              <a:t>2</a:t>
            </a:r>
            <a:r>
              <a:rPr b="1" lang="en" sz="2100">
                <a:solidFill>
                  <a:schemeClr val="dk1"/>
                </a:solidFill>
              </a:rPr>
              <a:t> + b &gt; 0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</a:t>
            </a:r>
            <a:r>
              <a:rPr b="1" baseline="-25000" lang="en" sz="2100">
                <a:solidFill>
                  <a:schemeClr val="dk1"/>
                </a:solidFill>
              </a:rPr>
              <a:t>1</a:t>
            </a:r>
            <a:r>
              <a:rPr b="1" lang="en" sz="2100">
                <a:solidFill>
                  <a:schemeClr val="dk1"/>
                </a:solidFill>
              </a:rPr>
              <a:t> x</a:t>
            </a:r>
            <a:r>
              <a:rPr b="1" baseline="-25000" lang="en" sz="2100">
                <a:solidFill>
                  <a:schemeClr val="dk1"/>
                </a:solidFill>
              </a:rPr>
              <a:t>2</a:t>
            </a:r>
            <a:r>
              <a:rPr b="1" lang="en" sz="2100">
                <a:solidFill>
                  <a:schemeClr val="dk1"/>
                </a:solidFill>
              </a:rPr>
              <a:t> + w</a:t>
            </a:r>
            <a:r>
              <a:rPr b="1" baseline="-25000" lang="en" sz="2100">
                <a:solidFill>
                  <a:schemeClr val="dk1"/>
                </a:solidFill>
              </a:rPr>
              <a:t>2</a:t>
            </a:r>
            <a:r>
              <a:rPr b="1" lang="en" sz="2100">
                <a:solidFill>
                  <a:schemeClr val="dk1"/>
                </a:solidFill>
              </a:rPr>
              <a:t> x</a:t>
            </a:r>
            <a:r>
              <a:rPr b="1" baseline="-25000" lang="en" sz="2100">
                <a:solidFill>
                  <a:schemeClr val="dk1"/>
                </a:solidFill>
              </a:rPr>
              <a:t>2</a:t>
            </a:r>
            <a:r>
              <a:rPr b="1" lang="en" sz="2100">
                <a:solidFill>
                  <a:schemeClr val="dk1"/>
                </a:solidFill>
              </a:rPr>
              <a:t> + b &lt; 0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758650" y="2640338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X1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X2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6596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659600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489725" y="22318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592375" y="2408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5458875" y="26403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034863" y="273827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6" name="Google Shape;126;p15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127" name="Google Shape;127;p15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130" name="Google Shape;130;p15"/>
          <p:cNvCxnSpPr/>
          <p:nvPr/>
        </p:nvCxnSpPr>
        <p:spPr>
          <a:xfrm flipH="1" rot="10800000">
            <a:off x="659650" y="2478750"/>
            <a:ext cx="164100" cy="69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5"/>
          <p:cNvSpPr/>
          <p:nvPr/>
        </p:nvSpPr>
        <p:spPr>
          <a:xfrm>
            <a:off x="690225" y="35606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690225" y="414397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3" name="Google Shape;133;p15"/>
          <p:cNvCxnSpPr/>
          <p:nvPr/>
        </p:nvCxnSpPr>
        <p:spPr>
          <a:xfrm>
            <a:off x="5380675" y="1815800"/>
            <a:ext cx="1623000" cy="16971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problema simple: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758650" y="2640338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1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6659600" y="20612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6659600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489725" y="22318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592375" y="2408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458875" y="26403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6034863" y="273827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63" name="Google Shape;163;p16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164" name="Google Shape;164;p16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5" name="Google Shape;165;p16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167" name="Google Shape;167;p16"/>
          <p:cNvCxnSpPr/>
          <p:nvPr/>
        </p:nvCxnSpPr>
        <p:spPr>
          <a:xfrm>
            <a:off x="5380675" y="1815800"/>
            <a:ext cx="1623000" cy="16971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6"/>
          <p:cNvSpPr txBox="1"/>
          <p:nvPr/>
        </p:nvSpPr>
        <p:spPr>
          <a:xfrm>
            <a:off x="704075" y="3604000"/>
            <a:ext cx="3867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Habemus Neurona!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Combinación Lineal 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+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Función de Activación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69" name="Google Shape;169;p16"/>
          <p:cNvGrpSpPr/>
          <p:nvPr/>
        </p:nvGrpSpPr>
        <p:grpSpPr>
          <a:xfrm>
            <a:off x="348375" y="1428188"/>
            <a:ext cx="4462013" cy="2094975"/>
            <a:chOff x="348375" y="1428188"/>
            <a:chExt cx="4462013" cy="2094975"/>
          </a:xfrm>
        </p:grpSpPr>
        <p:grpSp>
          <p:nvGrpSpPr>
            <p:cNvPr id="170" name="Google Shape;170;p16"/>
            <p:cNvGrpSpPr/>
            <p:nvPr/>
          </p:nvGrpSpPr>
          <p:grpSpPr>
            <a:xfrm>
              <a:off x="348375" y="1428188"/>
              <a:ext cx="3583775" cy="2094975"/>
              <a:chOff x="207525" y="1271250"/>
              <a:chExt cx="3583775" cy="2094975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1734225" y="2033025"/>
                <a:ext cx="874500" cy="8853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Average"/>
                    <a:ea typeface="Average"/>
                    <a:cs typeface="Average"/>
                    <a:sym typeface="Average"/>
                  </a:rPr>
                  <a:t>𝝨</a:t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72" name="Google Shape;172;p16"/>
              <p:cNvSpPr txBox="1"/>
              <p:nvPr/>
            </p:nvSpPr>
            <p:spPr>
              <a:xfrm>
                <a:off x="207525" y="1590475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x</a:t>
                </a:r>
                <a:r>
                  <a:rPr b="1" baseline="-25000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1</a:t>
                </a:r>
                <a:endParaRPr/>
              </a:p>
            </p:txBody>
          </p:sp>
          <p:sp>
            <p:nvSpPr>
              <p:cNvPr id="173" name="Google Shape;173;p16"/>
              <p:cNvSpPr txBox="1"/>
              <p:nvPr/>
            </p:nvSpPr>
            <p:spPr>
              <a:xfrm>
                <a:off x="207525" y="2858325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x</a:t>
                </a:r>
                <a:r>
                  <a:rPr b="1" baseline="-25000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2</a:t>
                </a:r>
                <a:endParaRPr baseline="-25000"/>
              </a:p>
            </p:txBody>
          </p:sp>
          <p:cxnSp>
            <p:nvCxnSpPr>
              <p:cNvPr id="174" name="Google Shape;174;p16"/>
              <p:cNvCxnSpPr>
                <a:endCxn id="171" idx="2"/>
              </p:cNvCxnSpPr>
              <p:nvPr/>
            </p:nvCxnSpPr>
            <p:spPr>
              <a:xfrm flipH="1" rot="10800000">
                <a:off x="1200525" y="2475675"/>
                <a:ext cx="533700" cy="48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175" name="Google Shape;175;p16"/>
              <p:cNvCxnSpPr>
                <a:endCxn id="171" idx="2"/>
              </p:cNvCxnSpPr>
              <p:nvPr/>
            </p:nvCxnSpPr>
            <p:spPr>
              <a:xfrm>
                <a:off x="1222725" y="1897275"/>
                <a:ext cx="511500" cy="57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76" name="Google Shape;176;p16"/>
              <p:cNvSpPr txBox="1"/>
              <p:nvPr/>
            </p:nvSpPr>
            <p:spPr>
              <a:xfrm>
                <a:off x="878725" y="1737000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w</a:t>
                </a:r>
                <a:r>
                  <a:rPr b="1" baseline="-25000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1</a:t>
                </a:r>
                <a:endParaRPr baseline="-25000"/>
              </a:p>
            </p:txBody>
          </p:sp>
          <p:sp>
            <p:nvSpPr>
              <p:cNvPr id="177" name="Google Shape;177;p16"/>
              <p:cNvSpPr txBox="1"/>
              <p:nvPr/>
            </p:nvSpPr>
            <p:spPr>
              <a:xfrm>
                <a:off x="878725" y="2671125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w</a:t>
                </a:r>
                <a:r>
                  <a:rPr b="1" baseline="-25000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2</a:t>
                </a:r>
                <a:endParaRPr baseline="-25000"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2916800" y="2033025"/>
                <a:ext cx="874500" cy="8853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cxnSp>
            <p:nvCxnSpPr>
              <p:cNvPr id="179" name="Google Shape;179;p16"/>
              <p:cNvCxnSpPr>
                <a:stCxn id="171" idx="6"/>
                <a:endCxn id="178" idx="2"/>
              </p:cNvCxnSpPr>
              <p:nvPr/>
            </p:nvCxnSpPr>
            <p:spPr>
              <a:xfrm>
                <a:off x="2608725" y="2475675"/>
                <a:ext cx="308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pic>
            <p:nvPicPr>
              <p:cNvPr id="180" name="Google Shape;180;p16"/>
              <p:cNvPicPr preferRelativeResize="0"/>
              <p:nvPr/>
            </p:nvPicPr>
            <p:blipFill rotWithShape="1">
              <a:blip r:embed="rId4">
                <a:alphaModFix/>
              </a:blip>
              <a:srcRect b="13133" l="0" r="52825" t="9064"/>
              <a:stretch/>
            </p:blipFill>
            <p:spPr>
              <a:xfrm>
                <a:off x="3004137" y="2244825"/>
                <a:ext cx="699820" cy="4617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16"/>
              <p:cNvSpPr txBox="1"/>
              <p:nvPr/>
            </p:nvSpPr>
            <p:spPr>
              <a:xfrm>
                <a:off x="1408125" y="1271250"/>
                <a:ext cx="15267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2100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b</a:t>
                </a:r>
                <a:endParaRPr/>
              </a:p>
            </p:txBody>
          </p:sp>
          <p:cxnSp>
            <p:nvCxnSpPr>
              <p:cNvPr id="182" name="Google Shape;182;p16"/>
              <p:cNvCxnSpPr/>
              <p:nvPr/>
            </p:nvCxnSpPr>
            <p:spPr>
              <a:xfrm>
                <a:off x="2164125" y="1697200"/>
                <a:ext cx="7500" cy="32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183" name="Google Shape;183;p16"/>
            <p:cNvSpPr txBox="1"/>
            <p:nvPr/>
          </p:nvSpPr>
          <p:spPr>
            <a:xfrm>
              <a:off x="4217588" y="2381500"/>
              <a:ext cx="5928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y</a:t>
              </a:r>
              <a:endParaRPr/>
            </a:p>
          </p:txBody>
        </p:sp>
        <p:cxnSp>
          <p:nvCxnSpPr>
            <p:cNvPr id="184" name="Google Shape;184;p16"/>
            <p:cNvCxnSpPr/>
            <p:nvPr/>
          </p:nvCxnSpPr>
          <p:spPr>
            <a:xfrm>
              <a:off x="3921007" y="2632612"/>
              <a:ext cx="372300" cy="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problema simple:</a:t>
            </a:r>
            <a:endParaRPr/>
          </a:p>
        </p:txBody>
      </p:sp>
      <p:pic>
        <p:nvPicPr>
          <p:cNvPr id="190" name="Google Shape;190;p17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5758650" y="2640338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1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66596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8" name="Google Shape;198;p17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6659600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489725" y="22318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5592375" y="2408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5458875" y="26403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5" name="Google Shape;205;p17"/>
          <p:cNvSpPr/>
          <p:nvPr/>
        </p:nvSpPr>
        <p:spPr>
          <a:xfrm>
            <a:off x="6034863" y="273827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1" name="Google Shape;211;p17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14" name="Google Shape;214;p17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215" name="Google Shape;215;p17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18" name="Google Shape;218;p17"/>
          <p:cNvCxnSpPr/>
          <p:nvPr/>
        </p:nvCxnSpPr>
        <p:spPr>
          <a:xfrm>
            <a:off x="5380675" y="1815800"/>
            <a:ext cx="1623000" cy="16971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9" name="Google Shape;219;p17"/>
          <p:cNvGrpSpPr/>
          <p:nvPr/>
        </p:nvGrpSpPr>
        <p:grpSpPr>
          <a:xfrm>
            <a:off x="760700" y="1683863"/>
            <a:ext cx="2401200" cy="1775750"/>
            <a:chOff x="207525" y="1590475"/>
            <a:chExt cx="2401200" cy="1775750"/>
          </a:xfrm>
        </p:grpSpPr>
        <p:sp>
          <p:nvSpPr>
            <p:cNvPr id="220" name="Google Shape;220;p17"/>
            <p:cNvSpPr/>
            <p:nvPr/>
          </p:nvSpPr>
          <p:spPr>
            <a:xfrm>
              <a:off x="1734225" y="2033025"/>
              <a:ext cx="874500" cy="885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207525" y="1590475"/>
              <a:ext cx="1526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x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endParaRPr/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207525" y="2858325"/>
              <a:ext cx="1526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x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endParaRPr baseline="-25000"/>
            </a:p>
          </p:txBody>
        </p:sp>
        <p:cxnSp>
          <p:nvCxnSpPr>
            <p:cNvPr id="223" name="Google Shape;223;p17"/>
            <p:cNvCxnSpPr>
              <a:endCxn id="220" idx="2"/>
            </p:cNvCxnSpPr>
            <p:nvPr/>
          </p:nvCxnSpPr>
          <p:spPr>
            <a:xfrm flipH="1" rot="10800000">
              <a:off x="1200525" y="2475675"/>
              <a:ext cx="533700" cy="48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17"/>
            <p:cNvCxnSpPr>
              <a:endCxn id="220" idx="2"/>
            </p:cNvCxnSpPr>
            <p:nvPr/>
          </p:nvCxnSpPr>
          <p:spPr>
            <a:xfrm>
              <a:off x="1222725" y="1897275"/>
              <a:ext cx="511500" cy="57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5" name="Google Shape;225;p17"/>
          <p:cNvSpPr txBox="1"/>
          <p:nvPr/>
        </p:nvSpPr>
        <p:spPr>
          <a:xfrm>
            <a:off x="3548313" y="2313225"/>
            <a:ext cx="59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</a:t>
            </a:r>
            <a:endParaRPr/>
          </a:p>
        </p:txBody>
      </p:sp>
      <p:cxnSp>
        <p:nvCxnSpPr>
          <p:cNvPr id="226" name="Google Shape;226;p17"/>
          <p:cNvCxnSpPr/>
          <p:nvPr/>
        </p:nvCxnSpPr>
        <p:spPr>
          <a:xfrm>
            <a:off x="3176020" y="2564337"/>
            <a:ext cx="372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7"/>
          <p:cNvCxnSpPr/>
          <p:nvPr/>
        </p:nvCxnSpPr>
        <p:spPr>
          <a:xfrm>
            <a:off x="2835675" y="2143125"/>
            <a:ext cx="2400" cy="8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17"/>
          <p:cNvSpPr txBox="1"/>
          <p:nvPr/>
        </p:nvSpPr>
        <p:spPr>
          <a:xfrm>
            <a:off x="2337375" y="2367075"/>
            <a:ext cx="5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𝝨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2838075" y="2367075"/>
            <a:ext cx="2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σ</a:t>
            </a:r>
            <a:endParaRPr/>
          </a:p>
        </p:txBody>
      </p:sp>
      <p:sp>
        <p:nvSpPr>
          <p:cNvPr id="230" name="Google Shape;230;p17"/>
          <p:cNvSpPr txBox="1"/>
          <p:nvPr/>
        </p:nvSpPr>
        <p:spPr>
          <a:xfrm>
            <a:off x="675525" y="3647100"/>
            <a:ext cx="382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Diagrama simplificado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problema simple:</a:t>
            </a: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5758650" y="2640338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1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66596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6659600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18"/>
          <p:cNvSpPr/>
          <p:nvPr/>
        </p:nvSpPr>
        <p:spPr>
          <a:xfrm>
            <a:off x="6489725" y="22318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5592375" y="2408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5458875" y="26403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6034863" y="273827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261" name="Google Shape;261;p18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64" name="Google Shape;264;p18"/>
          <p:cNvCxnSpPr/>
          <p:nvPr/>
        </p:nvCxnSpPr>
        <p:spPr>
          <a:xfrm>
            <a:off x="5380675" y="1815800"/>
            <a:ext cx="1623000" cy="16971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18"/>
          <p:cNvGrpSpPr/>
          <p:nvPr/>
        </p:nvGrpSpPr>
        <p:grpSpPr>
          <a:xfrm>
            <a:off x="348375" y="1428188"/>
            <a:ext cx="3583775" cy="2094975"/>
            <a:chOff x="207525" y="1271250"/>
            <a:chExt cx="3583775" cy="2094975"/>
          </a:xfrm>
        </p:grpSpPr>
        <p:sp>
          <p:nvSpPr>
            <p:cNvPr id="266" name="Google Shape;266;p18"/>
            <p:cNvSpPr/>
            <p:nvPr/>
          </p:nvSpPr>
          <p:spPr>
            <a:xfrm>
              <a:off x="1734225" y="2033025"/>
              <a:ext cx="874500" cy="885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verage"/>
                  <a:ea typeface="Average"/>
                  <a:cs typeface="Average"/>
                  <a:sym typeface="Average"/>
                </a:rPr>
                <a:t>𝝨</a:t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67" name="Google Shape;267;p18"/>
            <p:cNvSpPr txBox="1"/>
            <p:nvPr/>
          </p:nvSpPr>
          <p:spPr>
            <a:xfrm>
              <a:off x="207525" y="1590475"/>
              <a:ext cx="1526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x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endParaRPr/>
            </a:p>
          </p:txBody>
        </p:sp>
        <p:sp>
          <p:nvSpPr>
            <p:cNvPr id="268" name="Google Shape;268;p18"/>
            <p:cNvSpPr txBox="1"/>
            <p:nvPr/>
          </p:nvSpPr>
          <p:spPr>
            <a:xfrm>
              <a:off x="207525" y="2858325"/>
              <a:ext cx="1526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x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endParaRPr baseline="-25000"/>
            </a:p>
          </p:txBody>
        </p:sp>
        <p:cxnSp>
          <p:nvCxnSpPr>
            <p:cNvPr id="269" name="Google Shape;269;p18"/>
            <p:cNvCxnSpPr>
              <a:endCxn id="266" idx="2"/>
            </p:cNvCxnSpPr>
            <p:nvPr/>
          </p:nvCxnSpPr>
          <p:spPr>
            <a:xfrm flipH="1" rot="10800000">
              <a:off x="1200525" y="2475675"/>
              <a:ext cx="533700" cy="48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0" name="Google Shape;270;p18"/>
            <p:cNvCxnSpPr>
              <a:endCxn id="266" idx="2"/>
            </p:cNvCxnSpPr>
            <p:nvPr/>
          </p:nvCxnSpPr>
          <p:spPr>
            <a:xfrm>
              <a:off x="1222725" y="1897275"/>
              <a:ext cx="511500" cy="57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1" name="Google Shape;271;p18"/>
            <p:cNvSpPr txBox="1"/>
            <p:nvPr/>
          </p:nvSpPr>
          <p:spPr>
            <a:xfrm>
              <a:off x="878725" y="1737000"/>
              <a:ext cx="1526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endParaRPr baseline="-25000"/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878725" y="2671125"/>
              <a:ext cx="1526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w</a:t>
              </a:r>
              <a:r>
                <a:rPr b="1" baseline="-25000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endParaRPr baseline="-250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916800" y="2033025"/>
              <a:ext cx="874500" cy="8853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cxnSp>
          <p:nvCxnSpPr>
            <p:cNvPr id="274" name="Google Shape;274;p18"/>
            <p:cNvCxnSpPr>
              <a:stCxn id="266" idx="6"/>
              <a:endCxn id="273" idx="2"/>
            </p:cNvCxnSpPr>
            <p:nvPr/>
          </p:nvCxnSpPr>
          <p:spPr>
            <a:xfrm>
              <a:off x="2608725" y="2475675"/>
              <a:ext cx="308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pic>
          <p:nvPicPr>
            <p:cNvPr id="275" name="Google Shape;275;p18"/>
            <p:cNvPicPr preferRelativeResize="0"/>
            <p:nvPr/>
          </p:nvPicPr>
          <p:blipFill rotWithShape="1">
            <a:blip r:embed="rId4">
              <a:alphaModFix/>
            </a:blip>
            <a:srcRect b="13133" l="0" r="52825" t="9064"/>
            <a:stretch/>
          </p:blipFill>
          <p:spPr>
            <a:xfrm>
              <a:off x="3004137" y="2244825"/>
              <a:ext cx="699820" cy="461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8"/>
            <p:cNvSpPr txBox="1"/>
            <p:nvPr/>
          </p:nvSpPr>
          <p:spPr>
            <a:xfrm>
              <a:off x="1408125" y="1271250"/>
              <a:ext cx="1526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1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</a:t>
              </a:r>
              <a:endParaRPr/>
            </a:p>
          </p:txBody>
        </p:sp>
        <p:cxnSp>
          <p:nvCxnSpPr>
            <p:cNvPr id="277" name="Google Shape;277;p18"/>
            <p:cNvCxnSpPr/>
            <p:nvPr/>
          </p:nvCxnSpPr>
          <p:spPr>
            <a:xfrm>
              <a:off x="2164125" y="1697200"/>
              <a:ext cx="7500" cy="32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78" name="Google Shape;278;p18"/>
          <p:cNvSpPr txBox="1"/>
          <p:nvPr/>
        </p:nvSpPr>
        <p:spPr>
          <a:xfrm>
            <a:off x="593125" y="3878225"/>
            <a:ext cx="382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Queda encontrar w</a:t>
            </a:r>
            <a:r>
              <a:rPr b="1" baseline="-25000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w</a:t>
            </a:r>
            <a:r>
              <a:rPr b="1" baseline="-25000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 b</a:t>
            </a:r>
            <a:endParaRPr/>
          </a:p>
        </p:txBody>
      </p:sp>
      <p:sp>
        <p:nvSpPr>
          <p:cNvPr id="279" name="Google Shape;279;p18"/>
          <p:cNvSpPr txBox="1"/>
          <p:nvPr/>
        </p:nvSpPr>
        <p:spPr>
          <a:xfrm>
            <a:off x="4217588" y="2381500"/>
            <a:ext cx="59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</a:t>
            </a:r>
            <a:endParaRPr/>
          </a:p>
        </p:txBody>
      </p:sp>
      <p:cxnSp>
        <p:nvCxnSpPr>
          <p:cNvPr id="280" name="Google Shape;280;p18"/>
          <p:cNvCxnSpPr/>
          <p:nvPr/>
        </p:nvCxnSpPr>
        <p:spPr>
          <a:xfrm>
            <a:off x="3921007" y="2632612"/>
            <a:ext cx="3723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problema simple:</a:t>
            </a:r>
            <a:endParaRPr/>
          </a:p>
        </p:txBody>
      </p:sp>
      <p:pic>
        <p:nvPicPr>
          <p:cNvPr id="286" name="Google Shape;286;p19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8" name="Google Shape;288;p19"/>
          <p:cNvSpPr/>
          <p:nvPr/>
        </p:nvSpPr>
        <p:spPr>
          <a:xfrm>
            <a:off x="5758650" y="2640338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9" name="Google Shape;289;p19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1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66596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6659600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6489725" y="22318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7" name="Google Shape;297;p19"/>
          <p:cNvSpPr/>
          <p:nvPr/>
        </p:nvSpPr>
        <p:spPr>
          <a:xfrm>
            <a:off x="5592375" y="2408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5458875" y="26403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6034863" y="273827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10" name="Google Shape;310;p19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311" name="Google Shape;311;p19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12" name="Google Shape;312;p19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314" name="Google Shape;314;p19"/>
          <p:cNvCxnSpPr/>
          <p:nvPr/>
        </p:nvCxnSpPr>
        <p:spPr>
          <a:xfrm>
            <a:off x="5380675" y="1815800"/>
            <a:ext cx="1623000" cy="16971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19"/>
          <p:cNvSpPr txBox="1"/>
          <p:nvPr/>
        </p:nvSpPr>
        <p:spPr>
          <a:xfrm>
            <a:off x="348325" y="1375575"/>
            <a:ext cx="44691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Cómo encontra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 w</a:t>
            </a:r>
            <a:r>
              <a:rPr b="1" baseline="-25000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w</a:t>
            </a:r>
            <a:r>
              <a:rPr b="1" baseline="-25000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b: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AutoNum type="arabicPeriod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Definimos una función costo que nos indique cuán lejos estamos de la mejor solución.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AutoNum type="arabicPeriod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Buscamos los valores 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</a:t>
            </a:r>
            <a:r>
              <a:rPr b="1" baseline="-25000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w</a:t>
            </a:r>
            <a:r>
              <a:rPr b="1" baseline="-25000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 b que minimicen la función costo mediante algún algoritmo de optimización.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problema simple: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5758650" y="2640338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1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66596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6659600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6489725" y="22318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5592375" y="2408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5458875" y="26403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6034863" y="273827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45" name="Google Shape;345;p20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346" name="Google Shape;346;p20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47" name="Google Shape;347;p20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349" name="Google Shape;349;p20"/>
          <p:cNvCxnSpPr/>
          <p:nvPr/>
        </p:nvCxnSpPr>
        <p:spPr>
          <a:xfrm>
            <a:off x="5380675" y="1815800"/>
            <a:ext cx="1623000" cy="16971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20"/>
          <p:cNvSpPr txBox="1"/>
          <p:nvPr/>
        </p:nvSpPr>
        <p:spPr>
          <a:xfrm>
            <a:off x="348325" y="1375575"/>
            <a:ext cx="44691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Funciones costo</a:t>
            </a: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Error cuadrático medio.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Error absoluto medio.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Entropía binaria.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Entropía binaria cruzada.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Todas miden cuán errada está la salida del modelo respecto al valor esperado.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problema simple:</a:t>
            </a:r>
            <a:endParaRPr/>
          </a:p>
        </p:txBody>
      </p:sp>
      <p:pic>
        <p:nvPicPr>
          <p:cNvPr id="356" name="Google Shape;356;p21"/>
          <p:cNvPicPr preferRelativeResize="0"/>
          <p:nvPr/>
        </p:nvPicPr>
        <p:blipFill rotWithShape="1">
          <a:blip r:embed="rId3">
            <a:alphaModFix/>
          </a:blip>
          <a:srcRect b="7201" l="0" r="0" t="0"/>
          <a:stretch/>
        </p:blipFill>
        <p:spPr>
          <a:xfrm>
            <a:off x="5184725" y="1238250"/>
            <a:ext cx="2476500" cy="24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1"/>
          <p:cNvSpPr/>
          <p:nvPr/>
        </p:nvSpPr>
        <p:spPr>
          <a:xfrm>
            <a:off x="5467563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5758650" y="2640338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6087725" y="32525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6222725" y="219470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7068425" y="308845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1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5395500" y="1275300"/>
            <a:ext cx="5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x</a:t>
            </a:r>
            <a:r>
              <a:rPr baseline="-25000" lang="en" sz="1800"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-25000" sz="18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66596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6356225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6659600" y="240892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6489725" y="22318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5592375" y="24089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458875" y="264035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5625150" y="2852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5923575" y="298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6034863" y="273827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5725875" y="31790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6444575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6659600" y="28717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5" name="Google Shape;375;p21"/>
          <p:cNvSpPr/>
          <p:nvPr/>
        </p:nvSpPr>
        <p:spPr>
          <a:xfrm>
            <a:off x="5988300" y="2098375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6" name="Google Shape;376;p21"/>
          <p:cNvSpPr/>
          <p:nvPr/>
        </p:nvSpPr>
        <p:spPr>
          <a:xfrm>
            <a:off x="6222725" y="3045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6659600" y="2640350"/>
            <a:ext cx="133500" cy="1335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8" name="Google Shape;378;p21"/>
          <p:cNvSpPr/>
          <p:nvPr/>
        </p:nvSpPr>
        <p:spPr>
          <a:xfrm>
            <a:off x="6489725" y="3312525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5458875" y="2194700"/>
            <a:ext cx="133500" cy="133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80" name="Google Shape;380;p21"/>
          <p:cNvGrpSpPr/>
          <p:nvPr/>
        </p:nvGrpSpPr>
        <p:grpSpPr>
          <a:xfrm>
            <a:off x="5730425" y="3933625"/>
            <a:ext cx="1561800" cy="659700"/>
            <a:chOff x="5923575" y="3913200"/>
            <a:chExt cx="1561800" cy="659700"/>
          </a:xfrm>
        </p:grpSpPr>
        <p:sp>
          <p:nvSpPr>
            <p:cNvPr id="381" name="Google Shape;381;p21"/>
            <p:cNvSpPr/>
            <p:nvPr/>
          </p:nvSpPr>
          <p:spPr>
            <a:xfrm>
              <a:off x="5923575" y="4104100"/>
              <a:ext cx="133500" cy="133500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2" name="Google Shape;382;p21"/>
            <p:cNvSpPr txBox="1"/>
            <p:nvPr/>
          </p:nvSpPr>
          <p:spPr>
            <a:xfrm>
              <a:off x="6040275" y="3913200"/>
              <a:ext cx="1445100" cy="65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Aprobado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Reprobado</a:t>
              </a:r>
              <a:endParaRPr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5923575" y="4367550"/>
              <a:ext cx="133500" cy="133500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384" name="Google Shape;384;p21"/>
          <p:cNvCxnSpPr/>
          <p:nvPr/>
        </p:nvCxnSpPr>
        <p:spPr>
          <a:xfrm>
            <a:off x="5380675" y="1815800"/>
            <a:ext cx="1623000" cy="1697100"/>
          </a:xfrm>
          <a:prstGeom prst="straightConnector1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21"/>
          <p:cNvSpPr txBox="1"/>
          <p:nvPr/>
        </p:nvSpPr>
        <p:spPr>
          <a:xfrm>
            <a:off x="348325" y="1375575"/>
            <a:ext cx="44691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Algunos algoritmos de optimización: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Fuerza bruta.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MonteCarlo.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Algoritmos Genéticos.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verage"/>
              <a:buChar char="●"/>
            </a:pPr>
            <a:r>
              <a:rPr b="1" lang="en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Gradient Descent (y hnos.).</a:t>
            </a:r>
            <a:endParaRPr b="1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