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2beddb146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2beddb14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2beddb146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2beddb1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2beddb146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2beddb14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2d922bc40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2d922bc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2beddb146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2beddb14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0f8e211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0f8e211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2beddb146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2beddb14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2beddb146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2beddb14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2c01a165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2c01a16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2c01a1653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02c01a165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561bd3858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561bd38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2c01a1653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2c01a165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2c01a1653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2c01a165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2beddb14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2beddb1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c890ed86e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c890ed86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2beddb146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2beddb1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2beddb146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2beddb1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f224b213e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f224b213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2beddb146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2beddb1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2beddb146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2beddb14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Automático II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10 - Redes Recurrentes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422450" y="1148775"/>
            <a:ext cx="8374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55050" y="1080075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Las celdas recurrentes agregan como entrada la salida de la misma celda para el elemento anterior en la secuencia.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33" name="Google Shape;133;p22"/>
          <p:cNvGrpSpPr/>
          <p:nvPr/>
        </p:nvGrpSpPr>
        <p:grpSpPr>
          <a:xfrm>
            <a:off x="1277275" y="1869675"/>
            <a:ext cx="6589452" cy="2969025"/>
            <a:chOff x="514700" y="1932025"/>
            <a:chExt cx="6589452" cy="2969025"/>
          </a:xfrm>
        </p:grpSpPr>
        <p:pic>
          <p:nvPicPr>
            <p:cNvPr id="134" name="Google Shape;134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4700" y="1932025"/>
              <a:ext cx="6589452" cy="296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22"/>
            <p:cNvPicPr preferRelativeResize="0"/>
            <p:nvPr/>
          </p:nvPicPr>
          <p:blipFill rotWithShape="1">
            <a:blip r:embed="rId3">
              <a:alphaModFix/>
            </a:blip>
            <a:srcRect b="23426" l="73668" r="11372" t="65339"/>
            <a:stretch/>
          </p:blipFill>
          <p:spPr>
            <a:xfrm>
              <a:off x="4572000" y="3891000"/>
              <a:ext cx="985727" cy="333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2"/>
            <p:cNvSpPr/>
            <p:nvPr/>
          </p:nvSpPr>
          <p:spPr>
            <a:xfrm>
              <a:off x="3083125" y="1942900"/>
              <a:ext cx="734700" cy="554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5692125" y="3834225"/>
              <a:ext cx="779100" cy="554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5527025" y="3905890"/>
              <a:ext cx="120600" cy="108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39" name="Google Shape;139;p22"/>
            <p:cNvPicPr preferRelativeResize="0"/>
            <p:nvPr/>
          </p:nvPicPr>
          <p:blipFill rotWithShape="1">
            <a:blip r:embed="rId3">
              <a:alphaModFix/>
            </a:blip>
            <a:srcRect b="90325" l="44874" r="51188" t="0"/>
            <a:stretch/>
          </p:blipFill>
          <p:spPr>
            <a:xfrm>
              <a:off x="3243375" y="2210375"/>
              <a:ext cx="259398" cy="287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422450" y="1148775"/>
            <a:ext cx="8374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55050" y="1080075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 celda “encadena” cada elemento de entrada reutilizando los mismos pesos.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788" y="1869675"/>
            <a:ext cx="6730427" cy="29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422450" y="1148775"/>
            <a:ext cx="8374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355050" y="1080075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Para cada elemento de entrada, la celda genera un elemento de salida.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788" y="1869675"/>
            <a:ext cx="6730427" cy="29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422450" y="1148775"/>
            <a:ext cx="8374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355050" y="1080075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Notar que la celda es la misma para toda la secuencia. La representación más común se conoce como formato “unfolded”.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975" y="1932025"/>
            <a:ext cx="5938050" cy="29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422450" y="1148775"/>
            <a:ext cx="8374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355050" y="1080075"/>
            <a:ext cx="84339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Dimensiones entrada/salida de una capa recurrente: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Dimensiones de entrada: (N; T)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Dimensiones de salida: (S; T)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Donde: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N: componentes de cada elemento de entrada.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T: longitud de secuencia.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S: cantidad de celdas.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Notar que la salida es también una secuencia, lo que permite encadenar varias capas recurrentes.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575" y="1869675"/>
            <a:ext cx="3520375" cy="155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862" y="1149300"/>
            <a:ext cx="335228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422450" y="1148775"/>
            <a:ext cx="8374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355050" y="1080075"/>
            <a:ext cx="84774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Para generar una salida no secuencial, l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alternativa más común es tomar la salida para el último elemento en la última capa recurrente.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825" y="2096425"/>
            <a:ext cx="5226199" cy="28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2816125" y="2420300"/>
            <a:ext cx="2805900" cy="31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RNN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1745500" y="2420300"/>
            <a:ext cx="758100" cy="31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1686425" y="3598850"/>
            <a:ext cx="504600" cy="31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89" name="Google Shape;189;p28"/>
          <p:cNvCxnSpPr>
            <a:endCxn id="187" idx="3"/>
          </p:cNvCxnSpPr>
          <p:nvPr/>
        </p:nvCxnSpPr>
        <p:spPr>
          <a:xfrm>
            <a:off x="1404400" y="2575400"/>
            <a:ext cx="109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8"/>
          <p:cNvSpPr txBox="1"/>
          <p:nvPr/>
        </p:nvSpPr>
        <p:spPr>
          <a:xfrm>
            <a:off x="115275" y="2250450"/>
            <a:ext cx="12405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Penúltima capa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91" name="Google Shape;191;p28"/>
          <p:cNvCxnSpPr/>
          <p:nvPr/>
        </p:nvCxnSpPr>
        <p:spPr>
          <a:xfrm>
            <a:off x="1366525" y="3809250"/>
            <a:ext cx="109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8"/>
          <p:cNvSpPr txBox="1"/>
          <p:nvPr/>
        </p:nvSpPr>
        <p:spPr>
          <a:xfrm>
            <a:off x="77400" y="3484425"/>
            <a:ext cx="12405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Última capa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6948525" y="2530688"/>
            <a:ext cx="2121300" cy="19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Alternativas: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Flatten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Global pooling.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recurrentes: </a:t>
            </a:r>
            <a:r>
              <a:rPr lang="en"/>
              <a:t>arquitectura - </a:t>
            </a:r>
            <a:r>
              <a:rPr lang="en"/>
              <a:t>clasificac</a:t>
            </a:r>
            <a:r>
              <a:rPr lang="en"/>
              <a:t>ión.</a:t>
            </a:r>
            <a:endParaRPr/>
          </a:p>
        </p:txBody>
      </p:sp>
      <p:grpSp>
        <p:nvGrpSpPr>
          <p:cNvPr id="199" name="Google Shape;199;p29"/>
          <p:cNvGrpSpPr/>
          <p:nvPr/>
        </p:nvGrpSpPr>
        <p:grpSpPr>
          <a:xfrm>
            <a:off x="2488325" y="1107550"/>
            <a:ext cx="4511400" cy="3802500"/>
            <a:chOff x="2488325" y="1107550"/>
            <a:chExt cx="4511400" cy="3802500"/>
          </a:xfrm>
        </p:grpSpPr>
        <p:sp>
          <p:nvSpPr>
            <p:cNvPr id="200" name="Google Shape;200;p29"/>
            <p:cNvSpPr/>
            <p:nvPr/>
          </p:nvSpPr>
          <p:spPr>
            <a:xfrm>
              <a:off x="2488325" y="1107550"/>
              <a:ext cx="4511400" cy="3802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201" name="Google Shape;201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14950" y="1148775"/>
              <a:ext cx="3741949" cy="3705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29"/>
            <p:cNvSpPr/>
            <p:nvPr/>
          </p:nvSpPr>
          <p:spPr>
            <a:xfrm>
              <a:off x="2488325" y="4034225"/>
              <a:ext cx="730800" cy="5367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Average"/>
                  <a:ea typeface="Average"/>
                  <a:cs typeface="Average"/>
                  <a:sym typeface="Average"/>
                </a:rPr>
                <a:t>One-Hot  d=10000</a:t>
              </a:r>
              <a:endParaRPr sz="11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3139725" y="3289650"/>
              <a:ext cx="411900" cy="26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Average"/>
                  <a:ea typeface="Average"/>
                  <a:cs typeface="Average"/>
                  <a:sym typeface="Average"/>
                </a:rPr>
                <a:t>RNN</a:t>
              </a:r>
              <a:endParaRPr sz="8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3852125" y="3289650"/>
              <a:ext cx="411900" cy="26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Average"/>
                  <a:ea typeface="Average"/>
                  <a:cs typeface="Average"/>
                  <a:sym typeface="Average"/>
                </a:rPr>
                <a:t>RNN</a:t>
              </a:r>
              <a:endParaRPr sz="8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4542025" y="3289650"/>
              <a:ext cx="411900" cy="26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Average"/>
                  <a:ea typeface="Average"/>
                  <a:cs typeface="Average"/>
                  <a:sym typeface="Average"/>
                </a:rPr>
                <a:t>RNN</a:t>
              </a:r>
              <a:endParaRPr sz="8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5254425" y="3289650"/>
              <a:ext cx="411900" cy="26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Average"/>
                  <a:ea typeface="Average"/>
                  <a:cs typeface="Average"/>
                  <a:sym typeface="Average"/>
                </a:rPr>
                <a:t>RNN</a:t>
              </a:r>
              <a:endParaRPr sz="8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5925525" y="3306525"/>
              <a:ext cx="411900" cy="26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Average"/>
                  <a:ea typeface="Average"/>
                  <a:cs typeface="Average"/>
                  <a:sym typeface="Average"/>
                </a:rPr>
                <a:t>RNN</a:t>
              </a:r>
              <a:endParaRPr sz="8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3359600" y="2408075"/>
              <a:ext cx="982200" cy="43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Average"/>
                  <a:ea typeface="Average"/>
                  <a:cs typeface="Average"/>
                  <a:sym typeface="Average"/>
                </a:rPr>
                <a:t>Sequence</a:t>
              </a:r>
              <a:endParaRPr sz="900"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Average"/>
                  <a:ea typeface="Average"/>
                  <a:cs typeface="Average"/>
                  <a:sym typeface="Average"/>
                </a:rPr>
                <a:t>Feature Vector</a:t>
              </a:r>
              <a:endParaRPr sz="900"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09" name="Google Shape;209;p29"/>
          <p:cNvSpPr/>
          <p:nvPr/>
        </p:nvSpPr>
        <p:spPr>
          <a:xfrm>
            <a:off x="4229750" y="1797375"/>
            <a:ext cx="1027800" cy="471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Dense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Layers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recurrentes: Word Embeddings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333300" y="1017725"/>
            <a:ext cx="84774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codificación One-Hot tiene el problema de requerir tantas componentes como palabras en el diccionario.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Los “Word Embeddings” nos permiten codificar palabras en un formato más eficiente usando vectores densos (en vez de dispersos o “sparse” en el caso de los one-hot).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275" y="2631025"/>
            <a:ext cx="2734508" cy="22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8" y="2631025"/>
            <a:ext cx="2949201" cy="22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recurrentes: Word Embeddings</a:t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525" y="2052950"/>
            <a:ext cx="4574601" cy="29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/>
        </p:nvSpPr>
        <p:spPr>
          <a:xfrm>
            <a:off x="333300" y="1017725"/>
            <a:ext cx="84774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 capa “Embedding” de Tensorflow asigna un peso para cada índice del vector one-hot a cada componente del vector de salida.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Estos pesos se ajustan durante el entrenamiento.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Problema: Sentiment Analysis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55050" y="1097200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Consideremos el siguiente problema: dado un comentario sobre un producto, se requiere clasificar el mismo como “Positivo”, “Neutral” o “Negativo”.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488" y="1921800"/>
            <a:ext cx="5003019" cy="278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recurrentes: arquitectura final - clasificación</a:t>
            </a:r>
            <a:endParaRPr/>
          </a:p>
        </p:txBody>
      </p:sp>
      <p:sp>
        <p:nvSpPr>
          <p:cNvPr id="230" name="Google Shape;230;p32"/>
          <p:cNvSpPr/>
          <p:nvPr/>
        </p:nvSpPr>
        <p:spPr>
          <a:xfrm>
            <a:off x="2488325" y="1107550"/>
            <a:ext cx="4511400" cy="3802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950" y="1148775"/>
            <a:ext cx="3741949" cy="370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/>
          <p:nvPr/>
        </p:nvSpPr>
        <p:spPr>
          <a:xfrm>
            <a:off x="3139725" y="3289650"/>
            <a:ext cx="411900" cy="26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RNN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3852125" y="3289650"/>
            <a:ext cx="411900" cy="26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RNN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4542025" y="3289650"/>
            <a:ext cx="411900" cy="26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RNN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5254425" y="3289650"/>
            <a:ext cx="411900" cy="26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RNN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5925525" y="3306525"/>
            <a:ext cx="411900" cy="26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RNN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3359600" y="2408075"/>
            <a:ext cx="982200" cy="43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Sequence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Feature Vector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4229750" y="1797375"/>
            <a:ext cx="1027800" cy="471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Dense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verage"/>
                <a:ea typeface="Average"/>
                <a:cs typeface="Average"/>
                <a:sym typeface="Average"/>
              </a:rPr>
              <a:t>Layers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recurrentes: arquitectura final - clasificación</a:t>
            </a:r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 b="5015" l="0" r="0" t="0"/>
          <a:stretch/>
        </p:blipFill>
        <p:spPr>
          <a:xfrm>
            <a:off x="1662613" y="1180775"/>
            <a:ext cx="5818776" cy="36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Problema: Sentiment Analysis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55050" y="1097200"/>
            <a:ext cx="8433900" cy="15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Entrada: secuencia de texto.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“My experience so far has been Fantastic!”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Salida: categórica. (Podría ser también una regresión, dado que hay un orden).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Positivo (0) , Neutral (1), Negativo (2)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488" y="2218250"/>
            <a:ext cx="5003019" cy="278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texto.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55050" y="1097200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 approach común consiste en construir un diccionario de todas las palabras conocidas. Cada palabra se representa en forma one-hot con un “1” en el índice correspondiente en el diccionario.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088" y="2174325"/>
            <a:ext cx="4049825" cy="28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texto.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55050" y="1097200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Una oración es entonces una secuencia de vectores one-hot. Cada vector tiene tantas componentes como palabras en el diccionario.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238" y="1931275"/>
            <a:ext cx="5029527" cy="2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texto.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55050" y="1097200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reserva un índice para palabras que no estén en el diccionario.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50000" t="20508"/>
          <a:stretch/>
        </p:blipFill>
        <p:spPr>
          <a:xfrm>
            <a:off x="3219251" y="1662600"/>
            <a:ext cx="2705500" cy="32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Análisis</a:t>
            </a:r>
            <a:r>
              <a:rPr lang="en"/>
              <a:t>: primer approach, red densa.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55050" y="1097200"/>
            <a:ext cx="32370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Desventajas: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…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02" name="Google Shape;102;p19"/>
          <p:cNvGrpSpPr/>
          <p:nvPr/>
        </p:nvGrpSpPr>
        <p:grpSpPr>
          <a:xfrm>
            <a:off x="3288577" y="1745999"/>
            <a:ext cx="5543714" cy="2730573"/>
            <a:chOff x="2808925" y="1430400"/>
            <a:chExt cx="6136500" cy="3194400"/>
          </a:xfrm>
        </p:grpSpPr>
        <p:sp>
          <p:nvSpPr>
            <p:cNvPr id="103" name="Google Shape;103;p19"/>
            <p:cNvSpPr/>
            <p:nvPr/>
          </p:nvSpPr>
          <p:spPr>
            <a:xfrm>
              <a:off x="2808925" y="1430400"/>
              <a:ext cx="6136500" cy="3194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04" name="Google Shape;10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9850" y="1550050"/>
              <a:ext cx="5852460" cy="29518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Análisis: primer approach, red densa.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55050" y="1097200"/>
            <a:ext cx="32370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Desventajas: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El tamaño del vector de entrada es igual al tamaño del diccionario x longitud máxima de la secuencia.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 longitud de la secuencia debe ser fija (puedo rellenar con una palabra reservada para “None”)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 se preserva la relación de proximidad entre palabras. (Similar al problema con imágenes)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11" name="Google Shape;111;p20"/>
          <p:cNvGrpSpPr/>
          <p:nvPr/>
        </p:nvGrpSpPr>
        <p:grpSpPr>
          <a:xfrm>
            <a:off x="3965223" y="2001003"/>
            <a:ext cx="4867472" cy="2475341"/>
            <a:chOff x="2808925" y="1430400"/>
            <a:chExt cx="6136500" cy="3194400"/>
          </a:xfrm>
        </p:grpSpPr>
        <p:sp>
          <p:nvSpPr>
            <p:cNvPr id="112" name="Google Shape;112;p20"/>
            <p:cNvSpPr/>
            <p:nvPr/>
          </p:nvSpPr>
          <p:spPr>
            <a:xfrm>
              <a:off x="2808925" y="1430400"/>
              <a:ext cx="6136500" cy="3194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13" name="Google Shape;11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9850" y="1550050"/>
              <a:ext cx="5852460" cy="29518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4" name="Google Shape;114;p20"/>
          <p:cNvCxnSpPr/>
          <p:nvPr/>
        </p:nvCxnSpPr>
        <p:spPr>
          <a:xfrm flipH="1" rot="10800000">
            <a:off x="4291200" y="1763975"/>
            <a:ext cx="59280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0"/>
          <p:cNvSpPr txBox="1"/>
          <p:nvPr/>
        </p:nvSpPr>
        <p:spPr>
          <a:xfrm>
            <a:off x="4357950" y="1049913"/>
            <a:ext cx="44742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Cada palabra es en realidad un vector de N componentes!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Análisis: primer approach, red densa.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355050" y="1097200"/>
            <a:ext cx="8442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Supongamos un diccionario de 10000 palabras y una longitud máxima de 10.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22" name="Google Shape;122;p21"/>
          <p:cNvGrpSpPr/>
          <p:nvPr/>
        </p:nvGrpSpPr>
        <p:grpSpPr>
          <a:xfrm>
            <a:off x="4290681" y="2066026"/>
            <a:ext cx="4541624" cy="2365773"/>
            <a:chOff x="2808925" y="1430400"/>
            <a:chExt cx="6136500" cy="3194400"/>
          </a:xfrm>
        </p:grpSpPr>
        <p:sp>
          <p:nvSpPr>
            <p:cNvPr id="123" name="Google Shape;123;p21"/>
            <p:cNvSpPr/>
            <p:nvPr/>
          </p:nvSpPr>
          <p:spPr>
            <a:xfrm>
              <a:off x="2808925" y="1430400"/>
              <a:ext cx="6136500" cy="3194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24" name="Google Shape;12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9850" y="1550050"/>
              <a:ext cx="5852460" cy="29518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21"/>
          <p:cNvSpPr txBox="1"/>
          <p:nvPr/>
        </p:nvSpPr>
        <p:spPr>
          <a:xfrm>
            <a:off x="444675" y="1623100"/>
            <a:ext cx="3653700" cy="30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Tamaño del vector de entrada: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100000 componentes.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Cantidad de parámetros de la primer capa con 10 neuronas: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~1 millón de parámetros.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