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f8bdc71b0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f8bdc71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f8bdc71b0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f8bdc71b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f8bdc71b0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f8bdc71b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f8bdc71b0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f8bdc71b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f8bdc71b0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f8bdc71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561bd3858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561bd38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f8bdc71b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f8bdc71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2beddb14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2beddb1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0068dc702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0068dc7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f8bdc71b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f8bdc71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f8bdc71b0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f8bdc71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f8bdc71b0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f8bdc71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f8bdc71b0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f8bdc71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towardsdatascience.com/illustrated-guide-to-lstms-and-gru-s-a-step-by-step-explanation-44e9eb85bf2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Aprendizaje Automático II</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Clase 11 - Redes Recurrentes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input gate.</a:t>
            </a:r>
            <a:endParaRPr/>
          </a:p>
        </p:txBody>
      </p:sp>
      <p:sp>
        <p:nvSpPr>
          <p:cNvPr id="122" name="Google Shape;122;p22"/>
          <p:cNvSpPr txBox="1"/>
          <p:nvPr/>
        </p:nvSpPr>
        <p:spPr>
          <a:xfrm>
            <a:off x="355050" y="1097200"/>
            <a:ext cx="84339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El input gate genera un nuevo estado “candidato” y un peso para el mismo en base a la salida anterior y la entrada.</a:t>
            </a:r>
            <a:endParaRPr sz="1800">
              <a:solidFill>
                <a:schemeClr val="dk1"/>
              </a:solidFill>
              <a:latin typeface="Average"/>
              <a:ea typeface="Average"/>
              <a:cs typeface="Average"/>
              <a:sym typeface="Average"/>
            </a:endParaRPr>
          </a:p>
        </p:txBody>
      </p:sp>
      <p:pic>
        <p:nvPicPr>
          <p:cNvPr id="123" name="Google Shape;123;p22"/>
          <p:cNvPicPr preferRelativeResize="0"/>
          <p:nvPr/>
        </p:nvPicPr>
        <p:blipFill>
          <a:blip r:embed="rId3">
            <a:alphaModFix/>
          </a:blip>
          <a:stretch>
            <a:fillRect/>
          </a:stretch>
        </p:blipFill>
        <p:spPr>
          <a:xfrm>
            <a:off x="1558774" y="2022025"/>
            <a:ext cx="6026451" cy="285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cell state.</a:t>
            </a:r>
            <a:endParaRPr/>
          </a:p>
        </p:txBody>
      </p:sp>
      <p:sp>
        <p:nvSpPr>
          <p:cNvPr id="129" name="Google Shape;129;p23"/>
          <p:cNvSpPr txBox="1"/>
          <p:nvPr/>
        </p:nvSpPr>
        <p:spPr>
          <a:xfrm>
            <a:off x="355050" y="1097200"/>
            <a:ext cx="84339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El estado anterior (pesado por el forget gate), se combina con el nuevo estado (pesado por el input gate) para actualizar el estado de celda.</a:t>
            </a:r>
            <a:endParaRPr sz="1800">
              <a:solidFill>
                <a:schemeClr val="dk1"/>
              </a:solidFill>
              <a:latin typeface="Average"/>
              <a:ea typeface="Average"/>
              <a:cs typeface="Average"/>
              <a:sym typeface="Average"/>
            </a:endParaRPr>
          </a:p>
        </p:txBody>
      </p:sp>
      <p:pic>
        <p:nvPicPr>
          <p:cNvPr id="130" name="Google Shape;130;p23"/>
          <p:cNvPicPr preferRelativeResize="0"/>
          <p:nvPr/>
        </p:nvPicPr>
        <p:blipFill>
          <a:blip r:embed="rId3">
            <a:alphaModFix/>
          </a:blip>
          <a:stretch>
            <a:fillRect/>
          </a:stretch>
        </p:blipFill>
        <p:spPr>
          <a:xfrm>
            <a:off x="1961213" y="2043975"/>
            <a:ext cx="5221580" cy="274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output gate.</a:t>
            </a:r>
            <a:endParaRPr/>
          </a:p>
        </p:txBody>
      </p:sp>
      <p:sp>
        <p:nvSpPr>
          <p:cNvPr id="136" name="Google Shape;136;p24"/>
          <p:cNvSpPr txBox="1"/>
          <p:nvPr/>
        </p:nvSpPr>
        <p:spPr>
          <a:xfrm>
            <a:off x="355050" y="1097200"/>
            <a:ext cx="84339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El output gate, combina la salida anterior y entrada con el estado de celda para producir la salida de la celda.</a:t>
            </a:r>
            <a:endParaRPr sz="1800">
              <a:solidFill>
                <a:schemeClr val="dk1"/>
              </a:solidFill>
              <a:latin typeface="Average"/>
              <a:ea typeface="Average"/>
              <a:cs typeface="Average"/>
              <a:sym typeface="Average"/>
            </a:endParaRPr>
          </a:p>
        </p:txBody>
      </p:sp>
      <p:pic>
        <p:nvPicPr>
          <p:cNvPr id="137" name="Google Shape;137;p24"/>
          <p:cNvPicPr preferRelativeResize="0"/>
          <p:nvPr/>
        </p:nvPicPr>
        <p:blipFill>
          <a:blip r:embed="rId3">
            <a:alphaModFix/>
          </a:blip>
          <a:stretch>
            <a:fillRect/>
          </a:stretch>
        </p:blipFill>
        <p:spPr>
          <a:xfrm>
            <a:off x="1671125" y="2042800"/>
            <a:ext cx="5801755" cy="274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a:t>
            </a:r>
            <a:endParaRPr/>
          </a:p>
        </p:txBody>
      </p:sp>
      <p:sp>
        <p:nvSpPr>
          <p:cNvPr id="143" name="Google Shape;143;p25"/>
          <p:cNvSpPr txBox="1"/>
          <p:nvPr/>
        </p:nvSpPr>
        <p:spPr>
          <a:xfrm>
            <a:off x="355050" y="1097200"/>
            <a:ext cx="84339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Las celdas GRU implementan un “reset gate” y un “update gate”.</a:t>
            </a:r>
            <a:endParaRPr sz="1800">
              <a:solidFill>
                <a:schemeClr val="dk1"/>
              </a:solidFill>
              <a:latin typeface="Average"/>
              <a:ea typeface="Average"/>
              <a:cs typeface="Average"/>
              <a:sym typeface="Average"/>
            </a:endParaRPr>
          </a:p>
        </p:txBody>
      </p:sp>
      <p:pic>
        <p:nvPicPr>
          <p:cNvPr id="144" name="Google Shape;144;p25"/>
          <p:cNvPicPr preferRelativeResize="0"/>
          <p:nvPr/>
        </p:nvPicPr>
        <p:blipFill>
          <a:blip r:embed="rId3">
            <a:alphaModFix/>
          </a:blip>
          <a:stretch>
            <a:fillRect/>
          </a:stretch>
        </p:blipFill>
        <p:spPr>
          <a:xfrm>
            <a:off x="4731399" y="1852850"/>
            <a:ext cx="3633050" cy="2963625"/>
          </a:xfrm>
          <a:prstGeom prst="rect">
            <a:avLst/>
          </a:prstGeom>
          <a:noFill/>
          <a:ln>
            <a:noFill/>
          </a:ln>
        </p:spPr>
      </p:pic>
      <p:sp>
        <p:nvSpPr>
          <p:cNvPr id="145" name="Google Shape;145;p25"/>
          <p:cNvSpPr txBox="1"/>
          <p:nvPr/>
        </p:nvSpPr>
        <p:spPr>
          <a:xfrm>
            <a:off x="459500" y="1897325"/>
            <a:ext cx="4009500" cy="29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Update gate: decide qué información desechar y qué nueva información agregar al estado de la celda.</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Reset gate: decide cuánto peso darle al estado de celda para calcular la salida en el timestep actual.</a:t>
            </a:r>
            <a:endParaRPr sz="1800">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LSTM y GRU: resumen.</a:t>
            </a:r>
            <a:endParaRPr/>
          </a:p>
        </p:txBody>
      </p:sp>
      <p:pic>
        <p:nvPicPr>
          <p:cNvPr id="151" name="Google Shape;151;p26"/>
          <p:cNvPicPr preferRelativeResize="0"/>
          <p:nvPr/>
        </p:nvPicPr>
        <p:blipFill>
          <a:blip r:embed="rId3">
            <a:alphaModFix/>
          </a:blip>
          <a:stretch>
            <a:fillRect/>
          </a:stretch>
        </p:blipFill>
        <p:spPr>
          <a:xfrm>
            <a:off x="583913" y="1452625"/>
            <a:ext cx="7976177" cy="301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 through time</a:t>
            </a:r>
            <a:endParaRPr/>
          </a:p>
        </p:txBody>
      </p:sp>
      <p:sp>
        <p:nvSpPr>
          <p:cNvPr id="66" name="Google Shape;66;p14"/>
          <p:cNvSpPr txBox="1"/>
          <p:nvPr/>
        </p:nvSpPr>
        <p:spPr>
          <a:xfrm>
            <a:off x="355050" y="1097200"/>
            <a:ext cx="8433900" cy="7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Al aplicar gradient descent sobre una red recurrente, el gradiente se propaga desde atrás hacia adelante en el tiempo (timesteps).</a:t>
            </a:r>
            <a:endParaRPr sz="1800">
              <a:solidFill>
                <a:schemeClr val="dk1"/>
              </a:solidFill>
              <a:latin typeface="Average"/>
              <a:ea typeface="Average"/>
              <a:cs typeface="Average"/>
              <a:sym typeface="Average"/>
            </a:endParaRPr>
          </a:p>
        </p:txBody>
      </p:sp>
      <p:pic>
        <p:nvPicPr>
          <p:cNvPr id="67" name="Google Shape;67;p14"/>
          <p:cNvPicPr preferRelativeResize="0"/>
          <p:nvPr/>
        </p:nvPicPr>
        <p:blipFill>
          <a:blip r:embed="rId3">
            <a:alphaModFix/>
          </a:blip>
          <a:stretch>
            <a:fillRect/>
          </a:stretch>
        </p:blipFill>
        <p:spPr>
          <a:xfrm>
            <a:off x="2404875" y="1886800"/>
            <a:ext cx="4334253" cy="295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Vanishing Gradients</a:t>
            </a:r>
            <a:endParaRPr/>
          </a:p>
        </p:txBody>
      </p:sp>
      <p:sp>
        <p:nvSpPr>
          <p:cNvPr id="73" name="Google Shape;73;p15"/>
          <p:cNvSpPr txBox="1"/>
          <p:nvPr/>
        </p:nvSpPr>
        <p:spPr>
          <a:xfrm>
            <a:off x="355050" y="1097200"/>
            <a:ext cx="8433900" cy="21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Supongamos que un modelo debe clasificar oraciones en “Verdaderas” o “Falsas”. Consideremos la siguiente:</a:t>
            </a:r>
            <a:br>
              <a:rPr lang="en" sz="1800">
                <a:solidFill>
                  <a:schemeClr val="dk1"/>
                </a:solidFill>
                <a:latin typeface="Average"/>
                <a:ea typeface="Average"/>
                <a:cs typeface="Average"/>
                <a:sym typeface="Average"/>
              </a:rPr>
            </a:br>
            <a:br>
              <a:rPr lang="en" sz="1800">
                <a:solidFill>
                  <a:schemeClr val="dk1"/>
                </a:solidFill>
                <a:latin typeface="Average"/>
                <a:ea typeface="Average"/>
                <a:cs typeface="Average"/>
                <a:sym typeface="Average"/>
              </a:rPr>
            </a:br>
            <a:r>
              <a:rPr lang="en" sz="1800">
                <a:solidFill>
                  <a:schemeClr val="dk1"/>
                </a:solidFill>
                <a:latin typeface="Average"/>
                <a:ea typeface="Average"/>
                <a:cs typeface="Average"/>
                <a:sym typeface="Average"/>
              </a:rPr>
              <a:t>“I grew up in France, in</a:t>
            </a:r>
            <a:r>
              <a:rPr lang="en" sz="1800">
                <a:solidFill>
                  <a:schemeClr val="dk1"/>
                </a:solidFill>
                <a:latin typeface="Average"/>
                <a:ea typeface="Average"/>
                <a:cs typeface="Average"/>
                <a:sym typeface="Average"/>
              </a:rPr>
              <a:t> a</a:t>
            </a:r>
            <a:r>
              <a:rPr lang="en" sz="1800">
                <a:solidFill>
                  <a:schemeClr val="dk1"/>
                </a:solidFill>
                <a:latin typeface="Average"/>
                <a:ea typeface="Average"/>
                <a:cs typeface="Average"/>
                <a:sym typeface="Average"/>
              </a:rPr>
              <a:t> small town nestled between rolling vineyards. The countryside was rich with lavender fields, olive groves, and cobblestone streets that wound through ancient villages, each with its own unique charm and history. Of course, German is my native language.”</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Vanishing Gradients</a:t>
            </a:r>
            <a:endParaRPr/>
          </a:p>
        </p:txBody>
      </p:sp>
      <p:sp>
        <p:nvSpPr>
          <p:cNvPr id="79" name="Google Shape;79;p16"/>
          <p:cNvSpPr txBox="1"/>
          <p:nvPr/>
        </p:nvSpPr>
        <p:spPr>
          <a:xfrm>
            <a:off x="355050" y="1097200"/>
            <a:ext cx="84339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Un problema común de las redes recurrentes es el desvanecimiento del gradiente entre salidas y entradas muy distantes en tiempo (llamamos “tiempo” a la ubicación de un elemento en la secuencia).</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p:txBody>
      </p:sp>
      <p:pic>
        <p:nvPicPr>
          <p:cNvPr id="80" name="Google Shape;80;p16"/>
          <p:cNvPicPr preferRelativeResize="0"/>
          <p:nvPr/>
        </p:nvPicPr>
        <p:blipFill rotWithShape="1">
          <a:blip r:embed="rId3">
            <a:alphaModFix/>
          </a:blip>
          <a:srcRect b="0" l="0" r="0" t="17491"/>
          <a:stretch/>
        </p:blipFill>
        <p:spPr>
          <a:xfrm>
            <a:off x="2071387" y="2571750"/>
            <a:ext cx="5001225" cy="232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Vanishing Gradients</a:t>
            </a:r>
            <a:endParaRPr/>
          </a:p>
        </p:txBody>
      </p:sp>
      <p:sp>
        <p:nvSpPr>
          <p:cNvPr id="86" name="Google Shape;86;p17"/>
          <p:cNvSpPr txBox="1"/>
          <p:nvPr/>
        </p:nvSpPr>
        <p:spPr>
          <a:xfrm>
            <a:off x="355050" y="1097200"/>
            <a:ext cx="84339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Podemos decir que para secuencias largas, las redes recurrentes presentan la limitación de tener memoria a corto plazo o “Short-Term Memory”.</a:t>
            </a:r>
            <a:endParaRPr sz="1800">
              <a:solidFill>
                <a:schemeClr val="dk1"/>
              </a:solidFill>
              <a:latin typeface="Average"/>
              <a:ea typeface="Average"/>
              <a:cs typeface="Average"/>
              <a:sym typeface="Average"/>
            </a:endParaRPr>
          </a:p>
        </p:txBody>
      </p:sp>
      <p:pic>
        <p:nvPicPr>
          <p:cNvPr id="87" name="Google Shape;87;p17"/>
          <p:cNvPicPr preferRelativeResize="0"/>
          <p:nvPr/>
        </p:nvPicPr>
        <p:blipFill rotWithShape="1">
          <a:blip r:embed="rId3">
            <a:alphaModFix/>
          </a:blip>
          <a:srcRect b="0" l="0" r="0" t="17491"/>
          <a:stretch/>
        </p:blipFill>
        <p:spPr>
          <a:xfrm>
            <a:off x="2071387" y="2206575"/>
            <a:ext cx="5001225" cy="232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Celdas LSTM y GRU</a:t>
            </a:r>
            <a:endParaRPr/>
          </a:p>
        </p:txBody>
      </p:sp>
      <p:sp>
        <p:nvSpPr>
          <p:cNvPr id="93" name="Google Shape;93;p18"/>
          <p:cNvSpPr txBox="1"/>
          <p:nvPr/>
        </p:nvSpPr>
        <p:spPr>
          <a:xfrm>
            <a:off x="355050" y="1097200"/>
            <a:ext cx="84339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Las LSTM (Long Short Term Memory) y las GRU (Gated Recurrent Unit) son celdas con mecanismos internos llamados compuertas (“gates”) que pueden regular el fluj</a:t>
            </a:r>
            <a:r>
              <a:rPr lang="en" sz="1800">
                <a:solidFill>
                  <a:schemeClr val="dk1"/>
                </a:solidFill>
                <a:latin typeface="Average"/>
                <a:ea typeface="Average"/>
                <a:cs typeface="Average"/>
                <a:sym typeface="Average"/>
              </a:rPr>
              <a:t>o</a:t>
            </a:r>
            <a:r>
              <a:rPr lang="en" sz="1800">
                <a:solidFill>
                  <a:schemeClr val="dk1"/>
                </a:solidFill>
                <a:latin typeface="Average"/>
                <a:ea typeface="Average"/>
                <a:cs typeface="Average"/>
                <a:sym typeface="Average"/>
              </a:rPr>
              <a:t> de información. Estos gates determinan que “recordar” u “olvidar” según la entrada.</a:t>
            </a:r>
            <a:endParaRPr sz="1800">
              <a:solidFill>
                <a:schemeClr val="dk1"/>
              </a:solidFill>
              <a:latin typeface="Average"/>
              <a:ea typeface="Average"/>
              <a:cs typeface="Average"/>
              <a:sym typeface="Average"/>
            </a:endParaRPr>
          </a:p>
        </p:txBody>
      </p:sp>
      <p:pic>
        <p:nvPicPr>
          <p:cNvPr id="94" name="Google Shape;94;p18"/>
          <p:cNvPicPr preferRelativeResize="0"/>
          <p:nvPr/>
        </p:nvPicPr>
        <p:blipFill>
          <a:blip r:embed="rId3">
            <a:alphaModFix/>
          </a:blip>
          <a:stretch>
            <a:fillRect/>
          </a:stretch>
        </p:blipFill>
        <p:spPr>
          <a:xfrm>
            <a:off x="2638100" y="2104625"/>
            <a:ext cx="3867801" cy="2458825"/>
          </a:xfrm>
          <a:prstGeom prst="rect">
            <a:avLst/>
          </a:prstGeom>
          <a:noFill/>
          <a:ln>
            <a:noFill/>
          </a:ln>
        </p:spPr>
      </p:pic>
      <p:sp>
        <p:nvSpPr>
          <p:cNvPr id="95" name="Google Shape;95;p18"/>
          <p:cNvSpPr txBox="1"/>
          <p:nvPr/>
        </p:nvSpPr>
        <p:spPr>
          <a:xfrm>
            <a:off x="949650" y="4647975"/>
            <a:ext cx="72447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Fuente:</a:t>
            </a:r>
            <a:r>
              <a:rPr lang="en"/>
              <a:t> </a:t>
            </a:r>
            <a:r>
              <a:rPr lang="en" sz="1100" u="sng">
                <a:solidFill>
                  <a:schemeClr val="hlink"/>
                </a:solidFill>
                <a:latin typeface="Average"/>
                <a:ea typeface="Average"/>
                <a:cs typeface="Average"/>
                <a:sym typeface="Average"/>
                <a:hlinkClick r:id="rId4"/>
              </a:rPr>
              <a:t>https://towardsdatascience.com/illustrated-guide-to-lstms-and-gru-s-a-step-by-step-explanation-44e9eb85bf21</a:t>
            </a:r>
            <a:endParaRPr sz="11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Celda RNN convencional</a:t>
            </a:r>
            <a:endParaRPr/>
          </a:p>
        </p:txBody>
      </p:sp>
      <p:sp>
        <p:nvSpPr>
          <p:cNvPr id="101" name="Google Shape;101;p19"/>
          <p:cNvSpPr txBox="1"/>
          <p:nvPr/>
        </p:nvSpPr>
        <p:spPr>
          <a:xfrm>
            <a:off x="355050" y="1097200"/>
            <a:ext cx="84339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Recordemo</a:t>
            </a:r>
            <a:r>
              <a:rPr lang="en" sz="1800">
                <a:solidFill>
                  <a:schemeClr val="dk1"/>
                </a:solidFill>
                <a:latin typeface="Average"/>
                <a:ea typeface="Average"/>
                <a:cs typeface="Average"/>
                <a:sym typeface="Average"/>
              </a:rPr>
              <a:t>s </a:t>
            </a:r>
            <a:r>
              <a:rPr lang="en" sz="1800">
                <a:solidFill>
                  <a:schemeClr val="dk1"/>
                </a:solidFill>
                <a:latin typeface="Average"/>
                <a:ea typeface="Average"/>
                <a:cs typeface="Average"/>
                <a:sym typeface="Average"/>
              </a:rPr>
              <a:t>que la celda RNN convencional combina la salida anterior anterior (también llamada “hidden state”) con la entrada actual y la salida pasa a ser directamente el nuevo estado. </a:t>
            </a:r>
            <a:endParaRPr sz="1800">
              <a:solidFill>
                <a:schemeClr val="dk1"/>
              </a:solidFill>
              <a:latin typeface="Average"/>
              <a:ea typeface="Average"/>
              <a:cs typeface="Average"/>
              <a:sym typeface="Average"/>
            </a:endParaRPr>
          </a:p>
        </p:txBody>
      </p:sp>
      <p:pic>
        <p:nvPicPr>
          <p:cNvPr id="102" name="Google Shape;102;p19"/>
          <p:cNvPicPr preferRelativeResize="0"/>
          <p:nvPr/>
        </p:nvPicPr>
        <p:blipFill rotWithShape="1">
          <a:blip r:embed="rId3">
            <a:alphaModFix/>
          </a:blip>
          <a:srcRect b="0" l="36494" r="33527" t="31633"/>
          <a:stretch/>
        </p:blipFill>
        <p:spPr>
          <a:xfrm>
            <a:off x="3215725" y="2140125"/>
            <a:ext cx="2712549" cy="244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108" name="Google Shape;108;p20"/>
          <p:cNvSpPr txBox="1"/>
          <p:nvPr/>
        </p:nvSpPr>
        <p:spPr>
          <a:xfrm>
            <a:off x="355050" y="1097200"/>
            <a:ext cx="84339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La celda LSTM separa el estado de la salida, pudiendo decidir qué “recordar” u “olvidar” según la información de entrada.</a:t>
            </a:r>
            <a:endParaRPr sz="1800">
              <a:solidFill>
                <a:schemeClr val="dk1"/>
              </a:solidFill>
              <a:latin typeface="Average"/>
              <a:ea typeface="Average"/>
              <a:cs typeface="Average"/>
              <a:sym typeface="Average"/>
            </a:endParaRPr>
          </a:p>
        </p:txBody>
      </p:sp>
      <p:pic>
        <p:nvPicPr>
          <p:cNvPr id="109" name="Google Shape;109;p20"/>
          <p:cNvPicPr preferRelativeResize="0"/>
          <p:nvPr/>
        </p:nvPicPr>
        <p:blipFill>
          <a:blip r:embed="rId3">
            <a:alphaModFix/>
          </a:blip>
          <a:stretch>
            <a:fillRect/>
          </a:stretch>
        </p:blipFill>
        <p:spPr>
          <a:xfrm>
            <a:off x="2032288" y="1846925"/>
            <a:ext cx="5079427" cy="304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forget gate.</a:t>
            </a:r>
            <a:endParaRPr/>
          </a:p>
        </p:txBody>
      </p:sp>
      <p:sp>
        <p:nvSpPr>
          <p:cNvPr id="115" name="Google Shape;115;p21"/>
          <p:cNvSpPr txBox="1"/>
          <p:nvPr/>
        </p:nvSpPr>
        <p:spPr>
          <a:xfrm>
            <a:off x="355050" y="1097200"/>
            <a:ext cx="84339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El “forget” gate multiplica el estado de celda por un peso entre 0 y 1, calculado en base a la salida anterior y la entrada actual. De esta forma la celda puede “olvidar” (peso cercano a 0) o “recordar” (cercano a 1) el estado anterior.</a:t>
            </a:r>
            <a:endParaRPr sz="1800">
              <a:solidFill>
                <a:schemeClr val="dk1"/>
              </a:solidFill>
              <a:latin typeface="Average"/>
              <a:ea typeface="Average"/>
              <a:cs typeface="Average"/>
              <a:sym typeface="Average"/>
            </a:endParaRPr>
          </a:p>
        </p:txBody>
      </p:sp>
      <p:pic>
        <p:nvPicPr>
          <p:cNvPr id="116" name="Google Shape;116;p21"/>
          <p:cNvPicPr preferRelativeResize="0"/>
          <p:nvPr/>
        </p:nvPicPr>
        <p:blipFill>
          <a:blip r:embed="rId3">
            <a:alphaModFix/>
          </a:blip>
          <a:stretch>
            <a:fillRect/>
          </a:stretch>
        </p:blipFill>
        <p:spPr>
          <a:xfrm>
            <a:off x="1845238" y="2137175"/>
            <a:ext cx="5453525" cy="287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