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0df862ed01_0_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0df862ed0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0df862ed01_0_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0df862ed0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0e01f18053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0e01f1805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f561bd3858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f561bd385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e21f391df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e21f391d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e21f391df2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e21f391d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21f391df2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21f391df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21f391df2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21f391df2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21f391df2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21f391d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21f391df2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21f391d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0df862ed0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0df862e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Aprendizaje Automático II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74125" y="3174875"/>
            <a:ext cx="9012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Clase 13 - RNNs: Arquitectura Encoder - Decoder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Entrenamiento: Decoder</a:t>
            </a:r>
            <a:endParaRPr/>
          </a:p>
        </p:txBody>
      </p:sp>
      <p:sp>
        <p:nvSpPr>
          <p:cNvPr id="120" name="Google Shape;120;p22"/>
          <p:cNvSpPr txBox="1"/>
          <p:nvPr/>
        </p:nvSpPr>
        <p:spPr>
          <a:xfrm>
            <a:off x="355050" y="1017725"/>
            <a:ext cx="84339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Para el decoder, se utiliza la técnica de “Teacher Forcing”. Para cada timestep, se utiliza el valor real cómo entrada y no la predicción del timestep anterior para acelerar el aprendizaje. Se agregan los tokens de START y END al diccionario, para representar inicio y fin de secuencia.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200" y="2385325"/>
            <a:ext cx="5957600" cy="26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/>
          <p:nvPr/>
        </p:nvSpPr>
        <p:spPr>
          <a:xfrm>
            <a:off x="4365300" y="2816325"/>
            <a:ext cx="3127500" cy="21567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Inferencia</a:t>
            </a:r>
            <a:endParaRPr/>
          </a:p>
        </p:txBody>
      </p:sp>
      <p:sp>
        <p:nvSpPr>
          <p:cNvPr id="128" name="Google Shape;128;p23"/>
          <p:cNvSpPr txBox="1"/>
          <p:nvPr/>
        </p:nvSpPr>
        <p:spPr>
          <a:xfrm>
            <a:off x="355050" y="1017725"/>
            <a:ext cx="8433900" cy="13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Al momento de inferir, el encoder calcula en context vector para la secuencia de entrada y el decoder genera la salida realimentando cada time step con la salida anterior hasta que la salida sea END.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129" name="Google Shape;129;p23"/>
          <p:cNvGrpSpPr/>
          <p:nvPr/>
        </p:nvGrpSpPr>
        <p:grpSpPr>
          <a:xfrm>
            <a:off x="1427275" y="2046173"/>
            <a:ext cx="6289438" cy="2918555"/>
            <a:chOff x="1593200" y="2385325"/>
            <a:chExt cx="5957600" cy="2632175"/>
          </a:xfrm>
        </p:grpSpPr>
        <p:pic>
          <p:nvPicPr>
            <p:cNvPr id="130" name="Google Shape;130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93200" y="2385325"/>
              <a:ext cx="5957600" cy="2632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1" name="Google Shape;131;p23"/>
            <p:cNvGrpSpPr/>
            <p:nvPr/>
          </p:nvGrpSpPr>
          <p:grpSpPr>
            <a:xfrm>
              <a:off x="4795175" y="3148625"/>
              <a:ext cx="655750" cy="1114800"/>
              <a:chOff x="4795175" y="3148625"/>
              <a:chExt cx="655750" cy="1114800"/>
            </a:xfrm>
          </p:grpSpPr>
          <p:cxnSp>
            <p:nvCxnSpPr>
              <p:cNvPr id="132" name="Google Shape;132;p23"/>
              <p:cNvCxnSpPr/>
              <p:nvPr/>
            </p:nvCxnSpPr>
            <p:spPr>
              <a:xfrm>
                <a:off x="4795175" y="3149850"/>
                <a:ext cx="326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42424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23"/>
              <p:cNvCxnSpPr/>
              <p:nvPr/>
            </p:nvCxnSpPr>
            <p:spPr>
              <a:xfrm>
                <a:off x="5117625" y="3148625"/>
                <a:ext cx="3300" cy="111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42424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23"/>
              <p:cNvCxnSpPr/>
              <p:nvPr/>
            </p:nvCxnSpPr>
            <p:spPr>
              <a:xfrm>
                <a:off x="5117625" y="4254650"/>
                <a:ext cx="333300" cy="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42424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5" name="Google Shape;135;p23"/>
            <p:cNvGrpSpPr/>
            <p:nvPr/>
          </p:nvGrpSpPr>
          <p:grpSpPr>
            <a:xfrm>
              <a:off x="5527125" y="3136525"/>
              <a:ext cx="655750" cy="1114800"/>
              <a:chOff x="4795175" y="3148625"/>
              <a:chExt cx="655750" cy="1114800"/>
            </a:xfrm>
          </p:grpSpPr>
          <p:cxnSp>
            <p:nvCxnSpPr>
              <p:cNvPr id="136" name="Google Shape;136;p23"/>
              <p:cNvCxnSpPr/>
              <p:nvPr/>
            </p:nvCxnSpPr>
            <p:spPr>
              <a:xfrm>
                <a:off x="4795175" y="3149850"/>
                <a:ext cx="326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42424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23"/>
              <p:cNvCxnSpPr/>
              <p:nvPr/>
            </p:nvCxnSpPr>
            <p:spPr>
              <a:xfrm>
                <a:off x="5117625" y="3148625"/>
                <a:ext cx="3300" cy="111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42424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23"/>
              <p:cNvCxnSpPr/>
              <p:nvPr/>
            </p:nvCxnSpPr>
            <p:spPr>
              <a:xfrm>
                <a:off x="5117625" y="4254650"/>
                <a:ext cx="333300" cy="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42424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9" name="Google Shape;139;p23"/>
            <p:cNvGrpSpPr/>
            <p:nvPr/>
          </p:nvGrpSpPr>
          <p:grpSpPr>
            <a:xfrm>
              <a:off x="6212925" y="3136525"/>
              <a:ext cx="655750" cy="1114800"/>
              <a:chOff x="4795175" y="3148625"/>
              <a:chExt cx="655750" cy="1114800"/>
            </a:xfrm>
          </p:grpSpPr>
          <p:cxnSp>
            <p:nvCxnSpPr>
              <p:cNvPr id="140" name="Google Shape;140;p23"/>
              <p:cNvCxnSpPr/>
              <p:nvPr/>
            </p:nvCxnSpPr>
            <p:spPr>
              <a:xfrm>
                <a:off x="4795175" y="3149850"/>
                <a:ext cx="3261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42424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1" name="Google Shape;141;p23"/>
              <p:cNvCxnSpPr/>
              <p:nvPr/>
            </p:nvCxnSpPr>
            <p:spPr>
              <a:xfrm>
                <a:off x="5117625" y="3148625"/>
                <a:ext cx="3300" cy="1114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42424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" name="Google Shape;142;p23"/>
              <p:cNvCxnSpPr/>
              <p:nvPr/>
            </p:nvCxnSpPr>
            <p:spPr>
              <a:xfrm>
                <a:off x="5117625" y="4254650"/>
                <a:ext cx="333300" cy="9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242424"/>
                </a:solidFill>
                <a:prstDash val="dash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Encoder-Decoder tradicional: Limitaciones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355050" y="1017725"/>
            <a:ext cx="8520600" cy="40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No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paralelizable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recordar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que las RNN deben procesar un timestep a la vez).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rage"/>
              <a:buChar char="●"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Contexto limitado: al tomar el estado oculto del último timestep como contexto, la capacidad de representar significado de distintas ubicaciones en la secuencia de entrada es limitada.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1071" y="2444429"/>
            <a:ext cx="4821850" cy="249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Problema: Traducción de texto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55050" y="1097200"/>
            <a:ext cx="8433900" cy="35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Analicemos el siguiente problema de traducción de texto: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Dada una secuencia de texto en inglés, se requiere generar el texto equivalente en español.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Ejemplo: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“I love parties” -&gt; “Me encantan las fiestas”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“A mi me encantan las fiestas”, “Yo amo las fiestas”, “Amo las fiestas”.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Problema: Traducción de texto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55050" y="1097200"/>
            <a:ext cx="84339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Analicemos los formatos de entrada y salida: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“I love parties” -&gt; “Me encantan las fiestas”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Entrada: secuencia de texto de longitud variable.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Salida: secuencia de texto de longitud variable.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Repaso: generación de texto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1402200" y="2119650"/>
            <a:ext cx="6339600" cy="23718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9E9E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963" y="2134875"/>
            <a:ext cx="6144274" cy="23413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355050" y="1097200"/>
            <a:ext cx="8433900" cy="225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Dado el estado de la red, realimento con la última salida (sampleada) para generar el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siguiente elemento.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Encoder - Decoder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725" y="1215450"/>
            <a:ext cx="6946551" cy="35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Encoder - Decoder</a:t>
            </a:r>
            <a:endParaRPr/>
          </a:p>
        </p:txBody>
      </p:sp>
      <p:sp>
        <p:nvSpPr>
          <p:cNvPr id="92" name="Google Shape;92;p18"/>
          <p:cNvSpPr txBox="1"/>
          <p:nvPr/>
        </p:nvSpPr>
        <p:spPr>
          <a:xfrm>
            <a:off x="355050" y="1097200"/>
            <a:ext cx="84339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Encoder: toma la entrada y genera un vector de tamaño fijo (usualmente llamado “context”) que representa el significado semántico de la entrada.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Decoder: toma el vector de contexto y genera una secuencia de salida realimentándose a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sí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mismo en cada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time step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 salida.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2000" y="2571750"/>
            <a:ext cx="4580725" cy="23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Encoder - Decoder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3200" y="1592300"/>
            <a:ext cx="5957600" cy="263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Arquitectura Encoder - Decoder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8787" y="2001500"/>
            <a:ext cx="6366424" cy="300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355050" y="1017725"/>
            <a:ext cx="84339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Aplica a cualquier problema donde la salida sea una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secuencia. El formato de entrada puede ser de cualquier tipo siempre y cuando un encoder genere un vector de contexto.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Entrenamiento: Encoder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355050" y="1017725"/>
            <a:ext cx="8433900" cy="12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Durante el forward pass de entrenamiento, el encoder procesa uno a uno los timesteps de entrada. Las salidas se descartan, el vector estado oculto generado para el último timestep se toma como salida del encoder (h y c en caso de LSTM, h para GRU).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3200" y="2311200"/>
            <a:ext cx="5957600" cy="26321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/>
          <p:nvPr/>
        </p:nvSpPr>
        <p:spPr>
          <a:xfrm>
            <a:off x="1637925" y="2764450"/>
            <a:ext cx="2749500" cy="20901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