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f420a3c1d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f420a3c1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443b4d200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443b4d2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443b4d200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443b4d2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c443b4d200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c443b4d20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443b4d200_0_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443b4d20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c443b4d200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c443b4d20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443b4d200_0_8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c443b4d20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c443b4d200_0_10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c443b4d200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443b4d200_0_1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443b4d20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c380569f53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c380569f5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443b4d200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443b4d20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c443b4d200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c443b4d20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443b4d200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443b4d2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ccd97bee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ccd97be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f420a3c1d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f420a3c1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f420a3c1d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f420a3c1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Redes</a:t>
            </a:r>
            <a:r>
              <a:rPr lang="en"/>
              <a:t> Feed Forward - Clase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375" y="1439143"/>
            <a:ext cx="4154075" cy="20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Multiclase</a:t>
            </a:r>
            <a:endParaRPr/>
          </a:p>
        </p:txBody>
      </p:sp>
      <p:sp>
        <p:nvSpPr>
          <p:cNvPr id="137" name="Google Shape;137;p22"/>
          <p:cNvSpPr txBox="1"/>
          <p:nvPr>
            <p:ph idx="4294967295" type="body"/>
          </p:nvPr>
        </p:nvSpPr>
        <p:spPr>
          <a:xfrm>
            <a:off x="151450" y="1094750"/>
            <a:ext cx="3764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509300" y="3585225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entrada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3619800" y="3585225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oculta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547275" y="3585225"/>
            <a:ext cx="304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salida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(1 neurona por cada clase + activación softmax)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395500" y="1647125"/>
            <a:ext cx="164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Perro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353975" y="2224963"/>
            <a:ext cx="1851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Gato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3" name="Google Shape;143;p22"/>
          <p:cNvCxnSpPr/>
          <p:nvPr/>
        </p:nvCxnSpPr>
        <p:spPr>
          <a:xfrm>
            <a:off x="5912375" y="1859525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5930075" y="2437363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>
            <a:off x="6353975" y="2798888"/>
            <a:ext cx="1851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Pez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46" name="Google Shape;146;p22"/>
          <p:cNvCxnSpPr/>
          <p:nvPr/>
        </p:nvCxnSpPr>
        <p:spPr>
          <a:xfrm>
            <a:off x="5930075" y="3011288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Multiclase - Activación softmax</a:t>
            </a:r>
            <a:endParaRPr/>
          </a:p>
        </p:txBody>
      </p:sp>
      <p:sp>
        <p:nvSpPr>
          <p:cNvPr id="152" name="Google Shape;152;p23"/>
          <p:cNvSpPr txBox="1"/>
          <p:nvPr>
            <p:ph idx="4294967295" type="body"/>
          </p:nvPr>
        </p:nvSpPr>
        <p:spPr>
          <a:xfrm>
            <a:off x="244600" y="1217700"/>
            <a:ext cx="3724800" cy="392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Toma un vector de números reales y los transforma en una distribución de probabilidad, donde la suma de las salidas es igual a 1.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Aplica a una capa completa, las salidas se vuelven dependientes entre sí.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9313" y="2571738"/>
            <a:ext cx="4599875" cy="2334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5263" y="1256311"/>
            <a:ext cx="2327974" cy="9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0375" y="1439143"/>
            <a:ext cx="4154075" cy="200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Multiclase</a:t>
            </a:r>
            <a:endParaRPr/>
          </a:p>
        </p:txBody>
      </p:sp>
      <p:sp>
        <p:nvSpPr>
          <p:cNvPr id="161" name="Google Shape;161;p24"/>
          <p:cNvSpPr txBox="1"/>
          <p:nvPr>
            <p:ph idx="4294967295" type="body"/>
          </p:nvPr>
        </p:nvSpPr>
        <p:spPr>
          <a:xfrm>
            <a:off x="151450" y="1094750"/>
            <a:ext cx="3764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1509300" y="3585225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entrada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3619800" y="3585225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oculta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5547275" y="3585225"/>
            <a:ext cx="304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salida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(1 neurona por cada clase + activación softmax)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6395500" y="1647125"/>
            <a:ext cx="164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Perro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6353975" y="2224963"/>
            <a:ext cx="1851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Gato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67" name="Google Shape;167;p24"/>
          <p:cNvCxnSpPr/>
          <p:nvPr/>
        </p:nvCxnSpPr>
        <p:spPr>
          <a:xfrm>
            <a:off x="5912375" y="1859525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4"/>
          <p:cNvCxnSpPr/>
          <p:nvPr/>
        </p:nvCxnSpPr>
        <p:spPr>
          <a:xfrm>
            <a:off x="5930075" y="2437363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69" name="Google Shape;169;p24"/>
          <p:cNvSpPr txBox="1"/>
          <p:nvPr/>
        </p:nvSpPr>
        <p:spPr>
          <a:xfrm>
            <a:off x="6353975" y="2798888"/>
            <a:ext cx="1851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Pez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70" name="Google Shape;170;p24"/>
          <p:cNvCxnSpPr/>
          <p:nvPr/>
        </p:nvCxnSpPr>
        <p:spPr>
          <a:xfrm>
            <a:off x="5930075" y="3011288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Multilabel</a:t>
            </a:r>
            <a:endParaRPr/>
          </a:p>
        </p:txBody>
      </p:sp>
      <p:sp>
        <p:nvSpPr>
          <p:cNvPr id="176" name="Google Shape;176;p25"/>
          <p:cNvSpPr txBox="1"/>
          <p:nvPr>
            <p:ph idx="4294967295" type="body"/>
          </p:nvPr>
        </p:nvSpPr>
        <p:spPr>
          <a:xfrm>
            <a:off x="235525" y="1059650"/>
            <a:ext cx="3764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Salida: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N salidas binarias. Independientes.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Función costo preferida: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Binary Cross-Entropy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Activación de salida: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Sigmoid (0 a 1)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77" name="Google Shape;177;p25"/>
          <p:cNvPicPr preferRelativeResize="0"/>
          <p:nvPr/>
        </p:nvPicPr>
        <p:blipFill rotWithShape="1">
          <a:blip r:embed="rId3">
            <a:alphaModFix/>
          </a:blip>
          <a:srcRect b="0" l="0" r="49482" t="0"/>
          <a:stretch/>
        </p:blipFill>
        <p:spPr>
          <a:xfrm>
            <a:off x="5067600" y="374000"/>
            <a:ext cx="3764700" cy="203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5"/>
          <p:cNvPicPr preferRelativeResize="0"/>
          <p:nvPr/>
        </p:nvPicPr>
        <p:blipFill rotWithShape="1">
          <a:blip r:embed="rId3">
            <a:alphaModFix/>
          </a:blip>
          <a:srcRect b="0" l="50939" r="0" t="0"/>
          <a:stretch/>
        </p:blipFill>
        <p:spPr>
          <a:xfrm>
            <a:off x="5067600" y="2650875"/>
            <a:ext cx="3656151" cy="2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Multilabel</a:t>
            </a:r>
            <a:endParaRPr/>
          </a:p>
        </p:txBody>
      </p:sp>
      <p:sp>
        <p:nvSpPr>
          <p:cNvPr id="184" name="Google Shape;184;p26"/>
          <p:cNvSpPr txBox="1"/>
          <p:nvPr>
            <p:ph idx="4294967295" type="body"/>
          </p:nvPr>
        </p:nvSpPr>
        <p:spPr>
          <a:xfrm>
            <a:off x="151450" y="1094750"/>
            <a:ext cx="3764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509300" y="3585225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entrada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3619800" y="3585225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oculta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547275" y="3585225"/>
            <a:ext cx="3041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salida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(1 neurona con sigmoid o tanh por cada clase de salida)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8" name="Google Shape;1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225" y="1352601"/>
            <a:ext cx="4116200" cy="197477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6499525" y="1822225"/>
            <a:ext cx="164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Hat (0 o 1)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26"/>
          <p:cNvSpPr txBox="1"/>
          <p:nvPr/>
        </p:nvSpPr>
        <p:spPr>
          <a:xfrm>
            <a:off x="6440300" y="2432175"/>
            <a:ext cx="1851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Jeans (0 o 1)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91" name="Google Shape;191;p26"/>
          <p:cNvCxnSpPr/>
          <p:nvPr/>
        </p:nvCxnSpPr>
        <p:spPr>
          <a:xfrm>
            <a:off x="6016400" y="2034625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6"/>
          <p:cNvCxnSpPr/>
          <p:nvPr/>
        </p:nvCxnSpPr>
        <p:spPr>
          <a:xfrm>
            <a:off x="6016400" y="2644575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</a:t>
            </a:r>
            <a:endParaRPr/>
          </a:p>
        </p:txBody>
      </p:sp>
      <p:sp>
        <p:nvSpPr>
          <p:cNvPr id="198" name="Google Shape;198;p27"/>
          <p:cNvSpPr txBox="1"/>
          <p:nvPr>
            <p:ph idx="4294967295" type="body"/>
          </p:nvPr>
        </p:nvSpPr>
        <p:spPr>
          <a:xfrm>
            <a:off x="48925" y="1017725"/>
            <a:ext cx="41904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Salida: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Continua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Función costo preferida: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MSE.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MAE.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MAPE.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Activación de salida: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Lineal (sin activación)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99" name="Google Shape;19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1475" y="1131450"/>
            <a:ext cx="4599876" cy="359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Regresión</a:t>
            </a:r>
            <a:endParaRPr/>
          </a:p>
        </p:txBody>
      </p:sp>
      <p:pic>
        <p:nvPicPr>
          <p:cNvPr id="205" name="Google Shape;20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775" y="1287450"/>
            <a:ext cx="4838976" cy="2068176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1089125" y="3422850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entrada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3199625" y="3422850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oculta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189975" y="3422850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salida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(1 neurona sin activación)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9" name="Google Shape;209;p28"/>
          <p:cNvSpPr txBox="1"/>
          <p:nvPr/>
        </p:nvSpPr>
        <p:spPr>
          <a:xfrm>
            <a:off x="6612625" y="2053200"/>
            <a:ext cx="2058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Valores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continuos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(-∞,∞)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0" name="Google Shape;210;p28"/>
          <p:cNvCxnSpPr/>
          <p:nvPr/>
        </p:nvCxnSpPr>
        <p:spPr>
          <a:xfrm>
            <a:off x="6129500" y="2265600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Salida mixta: ejemplo con detección de objetos.</a:t>
            </a:r>
            <a:endParaRPr/>
          </a:p>
        </p:txBody>
      </p:sp>
      <p:pic>
        <p:nvPicPr>
          <p:cNvPr id="216" name="Google Shape;2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50" y="1114100"/>
            <a:ext cx="5685819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Salida mixta: ejemplo con detección de objetos.</a:t>
            </a:r>
            <a:endParaRPr/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 b="3603" l="4403" r="3481" t="48924"/>
          <a:stretch/>
        </p:blipFill>
        <p:spPr>
          <a:xfrm>
            <a:off x="1668789" y="1722900"/>
            <a:ext cx="5806425" cy="20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Problemas comunes:</a:t>
            </a:r>
            <a:endParaRPr/>
          </a:p>
        </p:txBody>
      </p:sp>
      <p:sp>
        <p:nvSpPr>
          <p:cNvPr id="66" name="Google Shape;66;p14"/>
          <p:cNvSpPr txBox="1"/>
          <p:nvPr>
            <p:ph idx="4294967295" type="body"/>
          </p:nvPr>
        </p:nvSpPr>
        <p:spPr>
          <a:xfrm>
            <a:off x="235525" y="693800"/>
            <a:ext cx="7095300" cy="3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Clasificación binaria: 2 clases de salida, excluyentes.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Clasificación multiclase: N clases de salida, excluyentes.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Clasificación multilabel: N clases de salida, no excluyentes.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Regresión: 1 o N salidas sobre un continuo.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Salidas mixtas.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binaria</a:t>
            </a:r>
            <a:endParaRPr/>
          </a:p>
        </p:txBody>
      </p:sp>
      <p:sp>
        <p:nvSpPr>
          <p:cNvPr id="72" name="Google Shape;72;p15"/>
          <p:cNvSpPr txBox="1"/>
          <p:nvPr>
            <p:ph idx="4294967295" type="body"/>
          </p:nvPr>
        </p:nvSpPr>
        <p:spPr>
          <a:xfrm>
            <a:off x="235525" y="1017725"/>
            <a:ext cx="3764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Salida: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Binaria.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Función costo preferida: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Binary Cross-Entropy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Activación de salida: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Sigmoid (0 a 1)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Tanh (-1 a 1)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275" y="1017725"/>
            <a:ext cx="41902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Binaria</a:t>
            </a:r>
            <a:endParaRPr/>
          </a:p>
        </p:txBody>
      </p:sp>
      <p:sp>
        <p:nvSpPr>
          <p:cNvPr id="79" name="Google Shape;79;p16"/>
          <p:cNvSpPr txBox="1"/>
          <p:nvPr>
            <p:ph idx="4294967295" type="body"/>
          </p:nvPr>
        </p:nvSpPr>
        <p:spPr>
          <a:xfrm>
            <a:off x="235525" y="1017725"/>
            <a:ext cx="3764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8025" y="1372800"/>
            <a:ext cx="4838976" cy="206817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593375" y="3508200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Capa de entrada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703875" y="3508200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Capa oculta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5694225" y="3508200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Capa de salida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(1 neurona con sigmoid o tanh)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182900" y="1917738"/>
            <a:ext cx="164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0 para una clase,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para la otra.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85" name="Google Shape;85;p16"/>
          <p:cNvCxnSpPr/>
          <p:nvPr/>
        </p:nvCxnSpPr>
        <p:spPr>
          <a:xfrm>
            <a:off x="6699775" y="2350950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Binaria</a:t>
            </a:r>
            <a:endParaRPr/>
          </a:p>
        </p:txBody>
      </p:sp>
      <p:sp>
        <p:nvSpPr>
          <p:cNvPr id="91" name="Google Shape;91;p17"/>
          <p:cNvSpPr txBox="1"/>
          <p:nvPr>
            <p:ph idx="4294967295" type="body"/>
          </p:nvPr>
        </p:nvSpPr>
        <p:spPr>
          <a:xfrm>
            <a:off x="766650" y="1291738"/>
            <a:ext cx="2825400" cy="6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Binary Cross-Entropy: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19067" l="0" r="0" t="23792"/>
          <a:stretch/>
        </p:blipFill>
        <p:spPr>
          <a:xfrm>
            <a:off x="3752575" y="1264537"/>
            <a:ext cx="4312126" cy="6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6650" y="2571750"/>
            <a:ext cx="7298048" cy="223787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4591338" y="1970750"/>
            <a:ext cx="2634600" cy="3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Y: expected, Ŷ: predicted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multiclase</a:t>
            </a:r>
            <a:endParaRPr/>
          </a:p>
        </p:txBody>
      </p:sp>
      <p:sp>
        <p:nvSpPr>
          <p:cNvPr id="100" name="Google Shape;100;p18"/>
          <p:cNvSpPr txBox="1"/>
          <p:nvPr>
            <p:ph idx="4294967295" type="body"/>
          </p:nvPr>
        </p:nvSpPr>
        <p:spPr>
          <a:xfrm>
            <a:off x="48925" y="1017725"/>
            <a:ext cx="41904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Salida: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Discreta (N clases)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Función costo preferida: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Categorical Cross-Entropy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 sz="2100">
                <a:solidFill>
                  <a:schemeClr val="dk1"/>
                </a:solidFill>
              </a:rPr>
              <a:t>Activación de salida:</a:t>
            </a:r>
            <a:endParaRPr b="1" sz="2100">
              <a:solidFill>
                <a:schemeClr val="dk1"/>
              </a:solidFill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b="1" lang="en" sz="2100">
                <a:solidFill>
                  <a:schemeClr val="dk1"/>
                </a:solidFill>
              </a:rPr>
              <a:t>Softmax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2425" y="1017725"/>
            <a:ext cx="4599874" cy="3523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One-Hot-Encoding</a:t>
            </a:r>
            <a:endParaRPr/>
          </a:p>
        </p:txBody>
      </p:sp>
      <p:sp>
        <p:nvSpPr>
          <p:cNvPr id="107" name="Google Shape;107;p19"/>
          <p:cNvSpPr txBox="1"/>
          <p:nvPr>
            <p:ph idx="4294967295" type="body"/>
          </p:nvPr>
        </p:nvSpPr>
        <p:spPr>
          <a:xfrm>
            <a:off x="311700" y="1115550"/>
            <a:ext cx="88125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Codificar variables categóricas </a:t>
            </a:r>
            <a:r>
              <a:rPr b="1" lang="en" sz="2100">
                <a:solidFill>
                  <a:schemeClr val="dk1"/>
                </a:solidFill>
              </a:rPr>
              <a:t>en formato one-hot elimina sesgos por ordinalidad.</a:t>
            </a:r>
            <a:br>
              <a:rPr b="1" lang="en" sz="2100">
                <a:solidFill>
                  <a:schemeClr val="dk1"/>
                </a:solidFill>
              </a:rPr>
            </a:br>
            <a:r>
              <a:rPr b="1" lang="en" sz="2100">
                <a:solidFill>
                  <a:schemeClr val="dk1"/>
                </a:solidFill>
              </a:rPr>
              <a:t>Asumir un orden podría introducir sesgos en el modelo.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8663" y="2503825"/>
            <a:ext cx="76866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Multiclase</a:t>
            </a:r>
            <a:endParaRPr/>
          </a:p>
        </p:txBody>
      </p:sp>
      <p:sp>
        <p:nvSpPr>
          <p:cNvPr id="114" name="Google Shape;114;p20"/>
          <p:cNvSpPr txBox="1"/>
          <p:nvPr>
            <p:ph idx="4294967295" type="body"/>
          </p:nvPr>
        </p:nvSpPr>
        <p:spPr>
          <a:xfrm>
            <a:off x="151450" y="1094750"/>
            <a:ext cx="3764700" cy="38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	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 rotWithShape="1">
          <a:blip r:embed="rId3">
            <a:alphaModFix/>
          </a:blip>
          <a:srcRect b="0" l="0" r="744" t="22958"/>
          <a:stretch/>
        </p:blipFill>
        <p:spPr>
          <a:xfrm>
            <a:off x="1315225" y="1558000"/>
            <a:ext cx="6513549" cy="284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3">
            <a:alphaModFix/>
          </a:blip>
          <a:srcRect b="0" l="3044" r="5263" t="0"/>
          <a:stretch/>
        </p:blipFill>
        <p:spPr>
          <a:xfrm>
            <a:off x="1258875" y="1235625"/>
            <a:ext cx="4905524" cy="253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 Multiclase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589850" y="3766500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entrada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3068563" y="3766500"/>
            <a:ext cx="2110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oculta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5199425" y="3828450"/>
            <a:ext cx="4315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Capa de salida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neurona por cada clase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Activación ?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6532475" y="1770038"/>
            <a:ext cx="164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Iris setosa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6532475" y="2284463"/>
            <a:ext cx="1851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Iris versicolor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27" name="Google Shape;127;p21"/>
          <p:cNvCxnSpPr/>
          <p:nvPr/>
        </p:nvCxnSpPr>
        <p:spPr>
          <a:xfrm>
            <a:off x="6108575" y="1982450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6108575" y="2496863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6532475" y="2761388"/>
            <a:ext cx="18519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Iris virginica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6108575" y="2973788"/>
            <a:ext cx="423900" cy="8400"/>
          </a:xfrm>
          <a:prstGeom prst="straightConnector1">
            <a:avLst/>
          </a:prstGeom>
          <a:noFill/>
          <a:ln cap="flat" cmpd="sng" w="9525">
            <a:solidFill>
              <a:srgbClr val="BDC1C6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