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5fbc0ab93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5fbc0ab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5fbc0ab9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5fbc0ab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5fbc0ab9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5fbc0ab9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5fbc0ab9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5fbc0ab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fbc0ab93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5fbc0ab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c7303fb7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c7303fb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c7303fb7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c7303fb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7303fb7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7303fb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fbc0ab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fbc0ab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380569f5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380569f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5fbc0ab93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5fbc0ab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fbc0ab9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fbc0ab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443b4d20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443b4d2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5fbc0ab9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5fbc0ab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443b4d20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443b4d2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FCEIA-AAII/lab3/blob/main/lab3b.ipynb" TargetMode="External"/><Relationship Id="rId4" Type="http://schemas.openxmlformats.org/officeDocument/2006/relationships/hyperlink" Target="https://colab.research.google.com/github/FCEIA-AAII/lab3/blob/main/lab3a.ipynb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s://www.deeplearning.ai/ai-notes/initialization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</a:t>
            </a:r>
            <a:r>
              <a:rPr lang="en"/>
              <a:t> Feed Forward - Clase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</a:t>
            </a:r>
            <a:r>
              <a:rPr lang="en"/>
              <a:t>: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29975" y="1445225"/>
            <a:ext cx="77598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Batch gradient descent: se utiliza el dataset completo en cada iteración.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Stochastic gradient descent: se utiliza un ejemplo en cada iteración.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Mini-batch gradient descent: se utilizan mini-batches de ejemplos en cada iteración.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Variantes: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88" y="1109624"/>
            <a:ext cx="6655424" cy="37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r>
              <a:rPr lang="en"/>
              <a:t>:</a:t>
            </a:r>
            <a:endParaRPr/>
          </a:p>
        </p:txBody>
      </p:sp>
      <p:grpSp>
        <p:nvGrpSpPr>
          <p:cNvPr id="137" name="Google Shape;137;p24"/>
          <p:cNvGrpSpPr/>
          <p:nvPr/>
        </p:nvGrpSpPr>
        <p:grpSpPr>
          <a:xfrm>
            <a:off x="793612" y="1096916"/>
            <a:ext cx="7556794" cy="3767614"/>
            <a:chOff x="689275" y="1016013"/>
            <a:chExt cx="7967100" cy="3972600"/>
          </a:xfrm>
        </p:grpSpPr>
        <p:sp>
          <p:nvSpPr>
            <p:cNvPr id="138" name="Google Shape;138;p24"/>
            <p:cNvSpPr/>
            <p:nvPr/>
          </p:nvSpPr>
          <p:spPr>
            <a:xfrm>
              <a:off x="689275" y="1016013"/>
              <a:ext cx="7967100" cy="3972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39" name="Google Shape;13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5738" y="1091825"/>
              <a:ext cx="7632515" cy="3820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with Momentum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27499" l="0" r="54109" t="0"/>
          <a:stretch/>
        </p:blipFill>
        <p:spPr>
          <a:xfrm>
            <a:off x="5051325" y="1624275"/>
            <a:ext cx="3396826" cy="268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518800" y="1378525"/>
            <a:ext cx="4179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Agrega un término acumulativo a la regla de actualización de parámetros.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Acelera la convergencia.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47" name="Google Shape;147;p25"/>
          <p:cNvGrpSpPr/>
          <p:nvPr/>
        </p:nvGrpSpPr>
        <p:grpSpPr>
          <a:xfrm>
            <a:off x="626200" y="2622400"/>
            <a:ext cx="3965100" cy="1534200"/>
            <a:chOff x="733725" y="2734800"/>
            <a:chExt cx="3965100" cy="1534200"/>
          </a:xfrm>
        </p:grpSpPr>
        <p:sp>
          <p:nvSpPr>
            <p:cNvPr id="148" name="Google Shape;148;p25"/>
            <p:cNvSpPr/>
            <p:nvPr/>
          </p:nvSpPr>
          <p:spPr>
            <a:xfrm>
              <a:off x="733725" y="2734800"/>
              <a:ext cx="3965100" cy="1534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49" name="Google Shape;149;p25"/>
            <p:cNvPicPr preferRelativeResize="0"/>
            <p:nvPr/>
          </p:nvPicPr>
          <p:blipFill rotWithShape="1">
            <a:blip r:embed="rId4">
              <a:alphaModFix/>
            </a:blip>
            <a:srcRect b="25752" l="18334" r="0" t="14191"/>
            <a:stretch/>
          </p:blipFill>
          <p:spPr>
            <a:xfrm>
              <a:off x="926413" y="2935025"/>
              <a:ext cx="3364675" cy="106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518800" y="1378525"/>
            <a:ext cx="4179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Ajusta el learning rate en base a la media móvil del gradiente al cuadrado para cada parámetro.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56" name="Google Shape;156;p26"/>
          <p:cNvGrpSpPr/>
          <p:nvPr/>
        </p:nvGrpSpPr>
        <p:grpSpPr>
          <a:xfrm>
            <a:off x="1041196" y="2534670"/>
            <a:ext cx="3135112" cy="1770147"/>
            <a:chOff x="1371100" y="2712575"/>
            <a:chExt cx="2616300" cy="1311900"/>
          </a:xfrm>
        </p:grpSpPr>
        <p:sp>
          <p:nvSpPr>
            <p:cNvPr id="157" name="Google Shape;157;p26"/>
            <p:cNvSpPr/>
            <p:nvPr/>
          </p:nvSpPr>
          <p:spPr>
            <a:xfrm>
              <a:off x="1371100" y="2712575"/>
              <a:ext cx="2616300" cy="131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58" name="Google Shape;158;p26"/>
            <p:cNvPicPr preferRelativeResize="0"/>
            <p:nvPr/>
          </p:nvPicPr>
          <p:blipFill rotWithShape="1">
            <a:blip r:embed="rId3">
              <a:alphaModFix/>
            </a:blip>
            <a:srcRect b="26750" l="17648" r="0" t="19845"/>
            <a:stretch/>
          </p:blipFill>
          <p:spPr>
            <a:xfrm>
              <a:off x="1459975" y="2806425"/>
              <a:ext cx="2297550" cy="1096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17040" l="17409" r="0" t="9446"/>
          <a:stretch/>
        </p:blipFill>
        <p:spPr>
          <a:xfrm>
            <a:off x="5514025" y="1247475"/>
            <a:ext cx="2981924" cy="348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Prop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518800" y="1378525"/>
            <a:ext cx="4179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Ajusta el learning rate en base a la media móvil del gradiente al cuadrado para cada parámetro.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66" name="Google Shape;166;p27"/>
          <p:cNvGrpSpPr/>
          <p:nvPr/>
        </p:nvGrpSpPr>
        <p:grpSpPr>
          <a:xfrm>
            <a:off x="1041196" y="2534670"/>
            <a:ext cx="3135112" cy="1770147"/>
            <a:chOff x="1371100" y="2712575"/>
            <a:chExt cx="2616300" cy="1311900"/>
          </a:xfrm>
        </p:grpSpPr>
        <p:sp>
          <p:nvSpPr>
            <p:cNvPr id="167" name="Google Shape;167;p27"/>
            <p:cNvSpPr/>
            <p:nvPr/>
          </p:nvSpPr>
          <p:spPr>
            <a:xfrm>
              <a:off x="1371100" y="2712575"/>
              <a:ext cx="2616300" cy="131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68" name="Google Shape;168;p27"/>
            <p:cNvPicPr preferRelativeResize="0"/>
            <p:nvPr/>
          </p:nvPicPr>
          <p:blipFill rotWithShape="1">
            <a:blip r:embed="rId3">
              <a:alphaModFix/>
            </a:blip>
            <a:srcRect b="26750" l="17648" r="0" t="19845"/>
            <a:stretch/>
          </p:blipFill>
          <p:spPr>
            <a:xfrm>
              <a:off x="1459975" y="2806425"/>
              <a:ext cx="2297550" cy="1096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27"/>
          <p:cNvPicPr preferRelativeResize="0"/>
          <p:nvPr/>
        </p:nvPicPr>
        <p:blipFill rotWithShape="1">
          <a:blip r:embed="rId4">
            <a:alphaModFix/>
          </a:blip>
          <a:srcRect b="17040" l="17409" r="0" t="9446"/>
          <a:stretch/>
        </p:blipFill>
        <p:spPr>
          <a:xfrm>
            <a:off x="5514025" y="1247475"/>
            <a:ext cx="2981924" cy="348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Adam: Adaptive Moment Estimation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11700" y="1069600"/>
            <a:ext cx="46173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Combina Momentum, RMSProp y AdaGrad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350" y="1560425"/>
            <a:ext cx="4617300" cy="3409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</a:t>
            </a:r>
            <a:r>
              <a:rPr lang="en"/>
              <a:t>Optimizadores</a:t>
            </a:r>
            <a:r>
              <a:rPr lang="en"/>
              <a:t>: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2683350" y="1699225"/>
            <a:ext cx="4361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https://github.com/FCEIA-AAII/lab3/blob/main/lab3b.ipynb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https://colab.research.google.com/github/FCEIA-AAII/lab3/blob/main/lab3b.ipynb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100" y="2879800"/>
            <a:ext cx="1081250" cy="10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9"/>
          <p:cNvGrpSpPr/>
          <p:nvPr/>
        </p:nvGrpSpPr>
        <p:grpSpPr>
          <a:xfrm>
            <a:off x="1712025" y="1496101"/>
            <a:ext cx="971325" cy="877251"/>
            <a:chOff x="1712025" y="1496101"/>
            <a:chExt cx="971325" cy="877251"/>
          </a:xfrm>
        </p:grpSpPr>
        <p:sp>
          <p:nvSpPr>
            <p:cNvPr id="185" name="Google Shape;185;p29"/>
            <p:cNvSpPr/>
            <p:nvPr/>
          </p:nvSpPr>
          <p:spPr>
            <a:xfrm>
              <a:off x="1904725" y="1526750"/>
              <a:ext cx="548400" cy="54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86" name="Google Shape;186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12025" y="1496101"/>
              <a:ext cx="971325" cy="877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235525" y="1148775"/>
            <a:ext cx="3455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Idea general: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Mover iterativamente los pesos de la red en la dirección opuesta al gradiente de la función costo hasta encontrar su mínimo.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25" y="1449475"/>
            <a:ext cx="4647400" cy="28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235525" y="1148775"/>
            <a:ext cx="3455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Idea general: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Mover iterativamente los pesos de la red en la dirección opuesta al gradiente de la función costo hasta encontrar su mínimo.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00" y="1499700"/>
            <a:ext cx="4672100" cy="27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0: Inicialización.</a:t>
            </a:r>
            <a:endParaRPr/>
          </a:p>
        </p:txBody>
      </p: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235525" y="928775"/>
            <a:ext cx="85968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Inicializar los pesos de la red en forma aleatoria.</a:t>
            </a:r>
            <a:r>
              <a:rPr b="1" lang="en" sz="2100">
                <a:solidFill>
                  <a:schemeClr val="dk1"/>
                </a:solidFill>
              </a:rPr>
              <a:t> Pregunta: qué pasa si inicializamos los pesos en cero? Qué pasa si inicializamos todos los pesos con el mismo valor?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639" y="2193725"/>
            <a:ext cx="4372569" cy="2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104300" y="4684000"/>
            <a:ext cx="6307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https://www.deeplearning.ai/ai-notes/initialization/index.html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1: Forward Pass.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235525" y="1017725"/>
            <a:ext cx="85206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Calcular la salida del modelo para cada ejemplo del set de datos.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13" y="2067826"/>
            <a:ext cx="8047774" cy="23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2: Evaluación </a:t>
            </a:r>
            <a:endParaRPr/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235525" y="1017725"/>
            <a:ext cx="85206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Calcular el costo y métricas adicionales (ej., accuracy).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Por ejemplo, para un problema de regresión, calcularíamos: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800" y="2341913"/>
            <a:ext cx="55340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3: Backward Pass (cálculo del gradiente)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25" y="2245025"/>
            <a:ext cx="5838950" cy="25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235525" y="1017725"/>
            <a:ext cx="85206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Aplicando regla de la cadena, se inicia por la derivada del costo respecto a la salida de la última capa y se propaga hacia atrás.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4: Actualización de los pesos.</a:t>
            </a:r>
            <a:endParaRPr/>
          </a:p>
        </p:txBody>
      </p: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311700" y="1017725"/>
            <a:ext cx="84447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Actualizar los pesos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grpSp>
        <p:nvGrpSpPr>
          <p:cNvPr id="110" name="Google Shape;110;p20"/>
          <p:cNvGrpSpPr/>
          <p:nvPr/>
        </p:nvGrpSpPr>
        <p:grpSpPr>
          <a:xfrm>
            <a:off x="2503350" y="1763900"/>
            <a:ext cx="4061400" cy="2275200"/>
            <a:chOff x="2453175" y="1749075"/>
            <a:chExt cx="4061400" cy="2275200"/>
          </a:xfrm>
        </p:grpSpPr>
        <p:sp>
          <p:nvSpPr>
            <p:cNvPr id="111" name="Google Shape;111;p20"/>
            <p:cNvSpPr/>
            <p:nvPr/>
          </p:nvSpPr>
          <p:spPr>
            <a:xfrm>
              <a:off x="2453175" y="1749075"/>
              <a:ext cx="4061400" cy="2275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12" name="Google Shape;11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5702" y="1849725"/>
              <a:ext cx="3880225" cy="207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20"/>
          <p:cNvSpPr txBox="1"/>
          <p:nvPr/>
        </p:nvSpPr>
        <p:spPr>
          <a:xfrm>
            <a:off x="3626100" y="4128150"/>
            <a:ext cx="1815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ɑ</a:t>
            </a:r>
            <a:r>
              <a:rPr i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learning rate</a:t>
            </a:r>
            <a:endParaRPr i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Resumen: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8" y="1143725"/>
            <a:ext cx="77154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