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f55282cc6f_0_2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f55282cc6f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f4e2e740ca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f4e2e740c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f55282cc6f_0_2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f55282cc6f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f4e2e740ca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f4e2e740c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f55282cc6f_0_2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f55282cc6f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46f8803f8a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46f8803f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55282cc6f_0_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55282cc6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6e7f46339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6e7f4633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6e7f46339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6e7f4633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55282cc6f_0_1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f55282cc6f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c5fbc0ab93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c5fbc0ab9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f55282cc6f_0_2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f55282cc6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f55282cc6f_0_2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f55282cc6f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Aprendizaje Automático II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 5 - Redes Convolucionales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convolucionales</a:t>
            </a:r>
            <a:endParaRPr/>
          </a:p>
        </p:txBody>
      </p:sp>
      <p:sp>
        <p:nvSpPr>
          <p:cNvPr id="236" name="Google Shape;236;p22"/>
          <p:cNvSpPr txBox="1"/>
          <p:nvPr/>
        </p:nvSpPr>
        <p:spPr>
          <a:xfrm>
            <a:off x="311700" y="1053950"/>
            <a:ext cx="82533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Reemplazamos las capas ocultas densas por capas convolucionales.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7" name="Google Shape;237;p22"/>
          <p:cNvSpPr txBox="1"/>
          <p:nvPr/>
        </p:nvSpPr>
        <p:spPr>
          <a:xfrm>
            <a:off x="6123125" y="2199025"/>
            <a:ext cx="3361200" cy="18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 la salida: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AutoNum type="arabicPeriod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Flatten o global pooling.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AutoNum type="arabicPeriod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Capas densas.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AutoNum type="arabicPeriod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Activación acorde.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38" name="Google Shape;2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30325"/>
            <a:ext cx="5818324" cy="3277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Pooling</a:t>
            </a:r>
            <a:endParaRPr/>
          </a:p>
        </p:txBody>
      </p:sp>
      <p:pic>
        <p:nvPicPr>
          <p:cNvPr id="244" name="Google Shape;2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950" y="2002413"/>
            <a:ext cx="3628100" cy="257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3"/>
          <p:cNvSpPr txBox="1"/>
          <p:nvPr/>
        </p:nvSpPr>
        <p:spPr>
          <a:xfrm>
            <a:off x="411400" y="1140625"/>
            <a:ext cx="813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Las capas de pooling reducen la dimensionalidad de los mapas de features, mediante la agrupación de valores cercanos.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</a:t>
            </a:r>
            <a:r>
              <a:rPr lang="en"/>
              <a:t>Pooling</a:t>
            </a:r>
            <a:endParaRPr/>
          </a:p>
        </p:txBody>
      </p:sp>
      <p:sp>
        <p:nvSpPr>
          <p:cNvPr id="251" name="Google Shape;251;p24"/>
          <p:cNvSpPr txBox="1"/>
          <p:nvPr/>
        </p:nvSpPr>
        <p:spPr>
          <a:xfrm>
            <a:off x="411400" y="1140625"/>
            <a:ext cx="813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Las capas de global pooling convierten los feature maps en un valor escalar para así concatenar capas densas a la salida.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52" name="Google Shape;2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750" y="2210450"/>
            <a:ext cx="4806493" cy="229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convolucionales</a:t>
            </a:r>
            <a:endParaRPr/>
          </a:p>
        </p:txBody>
      </p:sp>
      <p:pic>
        <p:nvPicPr>
          <p:cNvPr id="258" name="Google Shape;2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9275" y="1119925"/>
            <a:ext cx="330544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 en imágenes</a:t>
            </a:r>
            <a:endParaRPr/>
          </a:p>
        </p:txBody>
      </p:sp>
      <p:pic>
        <p:nvPicPr>
          <p:cNvPr id="264" name="Google Shape;264;p26"/>
          <p:cNvPicPr preferRelativeResize="0"/>
          <p:nvPr/>
        </p:nvPicPr>
        <p:blipFill rotWithShape="1">
          <a:blip r:embed="rId3">
            <a:alphaModFix/>
          </a:blip>
          <a:srcRect b="7019" l="0" r="2761" t="0"/>
          <a:stretch/>
        </p:blipFill>
        <p:spPr>
          <a:xfrm>
            <a:off x="430062" y="1171475"/>
            <a:ext cx="5851926" cy="35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6"/>
          <p:cNvSpPr txBox="1"/>
          <p:nvPr/>
        </p:nvSpPr>
        <p:spPr>
          <a:xfrm>
            <a:off x="6400350" y="1171545"/>
            <a:ext cx="2397000" cy="21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Brillo.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Contraste.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Rotación.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Desplazamiento.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Flip.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Zoom.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Ruido.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Etc…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Resize y Padding</a:t>
            </a:r>
            <a:endParaRPr/>
          </a:p>
        </p:txBody>
      </p:sp>
      <p:pic>
        <p:nvPicPr>
          <p:cNvPr id="271" name="Google Shape;271;p27"/>
          <p:cNvPicPr preferRelativeResize="0"/>
          <p:nvPr/>
        </p:nvPicPr>
        <p:blipFill rotWithShape="1">
          <a:blip r:embed="rId3">
            <a:alphaModFix/>
          </a:blip>
          <a:srcRect b="39550" l="1027" r="76244" t="36643"/>
          <a:stretch/>
        </p:blipFill>
        <p:spPr>
          <a:xfrm>
            <a:off x="2719750" y="1898775"/>
            <a:ext cx="3704499" cy="246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7"/>
          <p:cNvSpPr/>
          <p:nvPr/>
        </p:nvSpPr>
        <p:spPr>
          <a:xfrm>
            <a:off x="2719750" y="1326075"/>
            <a:ext cx="3704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3" name="Google Shape;273;p27"/>
          <p:cNvSpPr/>
          <p:nvPr/>
        </p:nvSpPr>
        <p:spPr>
          <a:xfrm>
            <a:off x="2719800" y="4362450"/>
            <a:ext cx="3704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91180" y="154150"/>
            <a:ext cx="79707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Imágenes y redes densas: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3490" y="1108492"/>
            <a:ext cx="3965095" cy="341790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8136300" y="2435600"/>
            <a:ext cx="8331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Perro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8136299" y="2835247"/>
            <a:ext cx="6810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Gato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69" name="Google Shape;69;p14"/>
          <p:cNvCxnSpPr/>
          <p:nvPr/>
        </p:nvCxnSpPr>
        <p:spPr>
          <a:xfrm>
            <a:off x="7723196" y="2635116"/>
            <a:ext cx="396600" cy="7800"/>
          </a:xfrm>
          <a:prstGeom prst="straightConnector1">
            <a:avLst/>
          </a:prstGeom>
          <a:noFill/>
          <a:ln cap="flat" cmpd="sng" w="9525">
            <a:solidFill>
              <a:srgbClr val="BDC1C6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4"/>
          <p:cNvCxnSpPr/>
          <p:nvPr/>
        </p:nvCxnSpPr>
        <p:spPr>
          <a:xfrm>
            <a:off x="7739754" y="3034755"/>
            <a:ext cx="396600" cy="7800"/>
          </a:xfrm>
          <a:prstGeom prst="straightConnector1">
            <a:avLst/>
          </a:prstGeom>
          <a:noFill/>
          <a:ln cap="flat" cmpd="sng" w="9525">
            <a:solidFill>
              <a:srgbClr val="BDC1C6"/>
            </a:solidFill>
            <a:prstDash val="dot"/>
            <a:round/>
            <a:headEnd len="med" w="med" type="none"/>
            <a:tailEnd len="med" w="med" type="triangle"/>
          </a:ln>
        </p:spPr>
      </p:cxn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782" y="2214400"/>
            <a:ext cx="1213405" cy="122389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1537400" y="2783450"/>
            <a:ext cx="10380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Shape: (H,W,3)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299559" y="1347912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4"/>
          <p:cNvCxnSpPr/>
          <p:nvPr/>
        </p:nvCxnSpPr>
        <p:spPr>
          <a:xfrm>
            <a:off x="3299559" y="1571104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4"/>
          <p:cNvCxnSpPr/>
          <p:nvPr/>
        </p:nvCxnSpPr>
        <p:spPr>
          <a:xfrm>
            <a:off x="3299559" y="1761206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4"/>
          <p:cNvCxnSpPr/>
          <p:nvPr/>
        </p:nvCxnSpPr>
        <p:spPr>
          <a:xfrm>
            <a:off x="3299559" y="2003702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4"/>
          <p:cNvCxnSpPr/>
          <p:nvPr/>
        </p:nvCxnSpPr>
        <p:spPr>
          <a:xfrm>
            <a:off x="3299559" y="2230276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4"/>
          <p:cNvCxnSpPr/>
          <p:nvPr/>
        </p:nvCxnSpPr>
        <p:spPr>
          <a:xfrm>
            <a:off x="3299559" y="2435596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4"/>
          <p:cNvCxnSpPr/>
          <p:nvPr/>
        </p:nvCxnSpPr>
        <p:spPr>
          <a:xfrm>
            <a:off x="3299559" y="2639061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4"/>
          <p:cNvCxnSpPr/>
          <p:nvPr/>
        </p:nvCxnSpPr>
        <p:spPr>
          <a:xfrm>
            <a:off x="3299559" y="2842527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4"/>
          <p:cNvCxnSpPr/>
          <p:nvPr/>
        </p:nvCxnSpPr>
        <p:spPr>
          <a:xfrm>
            <a:off x="3283211" y="3079551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4"/>
          <p:cNvCxnSpPr/>
          <p:nvPr/>
        </p:nvCxnSpPr>
        <p:spPr>
          <a:xfrm>
            <a:off x="3299559" y="3315471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4"/>
          <p:cNvCxnSpPr/>
          <p:nvPr/>
        </p:nvCxnSpPr>
        <p:spPr>
          <a:xfrm>
            <a:off x="3299559" y="3516916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4"/>
          <p:cNvCxnSpPr/>
          <p:nvPr/>
        </p:nvCxnSpPr>
        <p:spPr>
          <a:xfrm>
            <a:off x="3299559" y="3730832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4"/>
          <p:cNvCxnSpPr/>
          <p:nvPr/>
        </p:nvCxnSpPr>
        <p:spPr>
          <a:xfrm>
            <a:off x="3283211" y="3941554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4"/>
          <p:cNvCxnSpPr/>
          <p:nvPr/>
        </p:nvCxnSpPr>
        <p:spPr>
          <a:xfrm>
            <a:off x="3283211" y="4152276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4"/>
          <p:cNvCxnSpPr/>
          <p:nvPr/>
        </p:nvCxnSpPr>
        <p:spPr>
          <a:xfrm>
            <a:off x="3283211" y="4366191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4"/>
          <p:cNvSpPr/>
          <p:nvPr/>
        </p:nvSpPr>
        <p:spPr>
          <a:xfrm>
            <a:off x="2442250" y="1108422"/>
            <a:ext cx="833100" cy="3418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Flatten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89" name="Google Shape;89;p14"/>
          <p:cNvCxnSpPr>
            <a:stCxn id="71" idx="3"/>
            <a:endCxn id="88" idx="1"/>
          </p:cNvCxnSpPr>
          <p:nvPr/>
        </p:nvCxnSpPr>
        <p:spPr>
          <a:xfrm flipH="1" rot="10800000">
            <a:off x="1461188" y="2817646"/>
            <a:ext cx="9810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4"/>
          <p:cNvSpPr txBox="1"/>
          <p:nvPr/>
        </p:nvSpPr>
        <p:spPr>
          <a:xfrm>
            <a:off x="2787375" y="4580125"/>
            <a:ext cx="17847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Shape: (H*W*3)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152400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191180" y="154150"/>
            <a:ext cx="79707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Imágenes y redes densas: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3490" y="1108492"/>
            <a:ext cx="3965095" cy="341790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8136300" y="2435600"/>
            <a:ext cx="8019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Perro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8136299" y="2835247"/>
            <a:ext cx="6810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Gato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03" name="Google Shape;103;p15"/>
          <p:cNvCxnSpPr/>
          <p:nvPr/>
        </p:nvCxnSpPr>
        <p:spPr>
          <a:xfrm>
            <a:off x="7723196" y="2635116"/>
            <a:ext cx="396600" cy="7800"/>
          </a:xfrm>
          <a:prstGeom prst="straightConnector1">
            <a:avLst/>
          </a:prstGeom>
          <a:noFill/>
          <a:ln cap="flat" cmpd="sng" w="9525">
            <a:solidFill>
              <a:srgbClr val="BDC1C6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5"/>
          <p:cNvCxnSpPr/>
          <p:nvPr/>
        </p:nvCxnSpPr>
        <p:spPr>
          <a:xfrm>
            <a:off x="7739754" y="3034755"/>
            <a:ext cx="396600" cy="7800"/>
          </a:xfrm>
          <a:prstGeom prst="straightConnector1">
            <a:avLst/>
          </a:prstGeom>
          <a:noFill/>
          <a:ln cap="flat" cmpd="sng" w="9525">
            <a:solidFill>
              <a:srgbClr val="BDC1C6"/>
            </a:solidFill>
            <a:prstDash val="dot"/>
            <a:round/>
            <a:headEnd len="med" w="med" type="none"/>
            <a:tailEnd len="med" w="med" type="triangle"/>
          </a:ln>
        </p:spPr>
      </p:cxnSp>
      <p:pic>
        <p:nvPicPr>
          <p:cNvPr id="105" name="Google Shape;10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782" y="2214400"/>
            <a:ext cx="1213405" cy="122389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1537400" y="2783450"/>
            <a:ext cx="10380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Shape: (H,W,3)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07" name="Google Shape;107;p15"/>
          <p:cNvCxnSpPr/>
          <p:nvPr/>
        </p:nvCxnSpPr>
        <p:spPr>
          <a:xfrm>
            <a:off x="3299559" y="1347912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5"/>
          <p:cNvCxnSpPr/>
          <p:nvPr/>
        </p:nvCxnSpPr>
        <p:spPr>
          <a:xfrm>
            <a:off x="3299559" y="1571104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5"/>
          <p:cNvCxnSpPr/>
          <p:nvPr/>
        </p:nvCxnSpPr>
        <p:spPr>
          <a:xfrm>
            <a:off x="3299559" y="1761206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5"/>
          <p:cNvCxnSpPr/>
          <p:nvPr/>
        </p:nvCxnSpPr>
        <p:spPr>
          <a:xfrm>
            <a:off x="3299559" y="2003702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3299559" y="2230276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5"/>
          <p:cNvCxnSpPr/>
          <p:nvPr/>
        </p:nvCxnSpPr>
        <p:spPr>
          <a:xfrm>
            <a:off x="3299559" y="2435596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5"/>
          <p:cNvCxnSpPr/>
          <p:nvPr/>
        </p:nvCxnSpPr>
        <p:spPr>
          <a:xfrm>
            <a:off x="3299559" y="2639061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5"/>
          <p:cNvCxnSpPr/>
          <p:nvPr/>
        </p:nvCxnSpPr>
        <p:spPr>
          <a:xfrm>
            <a:off x="3299559" y="2842527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5"/>
          <p:cNvCxnSpPr/>
          <p:nvPr/>
        </p:nvCxnSpPr>
        <p:spPr>
          <a:xfrm>
            <a:off x="3283211" y="3079551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5"/>
          <p:cNvCxnSpPr/>
          <p:nvPr/>
        </p:nvCxnSpPr>
        <p:spPr>
          <a:xfrm>
            <a:off x="3299559" y="3315471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3299559" y="3516916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5"/>
          <p:cNvCxnSpPr/>
          <p:nvPr/>
        </p:nvCxnSpPr>
        <p:spPr>
          <a:xfrm>
            <a:off x="3299559" y="3730832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5"/>
          <p:cNvCxnSpPr/>
          <p:nvPr/>
        </p:nvCxnSpPr>
        <p:spPr>
          <a:xfrm>
            <a:off x="3283211" y="3941554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5"/>
          <p:cNvCxnSpPr/>
          <p:nvPr/>
        </p:nvCxnSpPr>
        <p:spPr>
          <a:xfrm>
            <a:off x="3283211" y="4152276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5"/>
          <p:cNvCxnSpPr/>
          <p:nvPr/>
        </p:nvCxnSpPr>
        <p:spPr>
          <a:xfrm>
            <a:off x="3283211" y="4366191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5"/>
          <p:cNvSpPr/>
          <p:nvPr/>
        </p:nvSpPr>
        <p:spPr>
          <a:xfrm>
            <a:off x="2442250" y="1108422"/>
            <a:ext cx="833100" cy="3418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Flatten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23" name="Google Shape;123;p15"/>
          <p:cNvCxnSpPr>
            <a:stCxn id="105" idx="3"/>
            <a:endCxn id="122" idx="1"/>
          </p:cNvCxnSpPr>
          <p:nvPr/>
        </p:nvCxnSpPr>
        <p:spPr>
          <a:xfrm flipH="1" rot="10800000">
            <a:off x="1461188" y="2817646"/>
            <a:ext cx="9810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5"/>
          <p:cNvSpPr txBox="1"/>
          <p:nvPr/>
        </p:nvSpPr>
        <p:spPr>
          <a:xfrm>
            <a:off x="2787375" y="4580125"/>
            <a:ext cx="22209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Shape: (H*W*3)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4754050" y="4586000"/>
            <a:ext cx="33045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Descarto información espacial!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title"/>
          </p:nvPr>
        </p:nvSpPr>
        <p:spPr>
          <a:xfrm>
            <a:off x="191180" y="154150"/>
            <a:ext cx="79707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Imágenes y redes densas:</a:t>
            </a:r>
            <a:endParaRPr/>
          </a:p>
        </p:txBody>
      </p:sp>
      <p:pic>
        <p:nvPicPr>
          <p:cNvPr id="131" name="Google Shape;13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3490" y="1108492"/>
            <a:ext cx="3965095" cy="341790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6"/>
          <p:cNvSpPr txBox="1"/>
          <p:nvPr/>
        </p:nvSpPr>
        <p:spPr>
          <a:xfrm>
            <a:off x="8136300" y="2435600"/>
            <a:ext cx="8331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Perro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8136299" y="2835247"/>
            <a:ext cx="6810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Gato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34" name="Google Shape;134;p16"/>
          <p:cNvCxnSpPr/>
          <p:nvPr/>
        </p:nvCxnSpPr>
        <p:spPr>
          <a:xfrm>
            <a:off x="7723196" y="2635116"/>
            <a:ext cx="396600" cy="7800"/>
          </a:xfrm>
          <a:prstGeom prst="straightConnector1">
            <a:avLst/>
          </a:prstGeom>
          <a:noFill/>
          <a:ln cap="flat" cmpd="sng" w="9525">
            <a:solidFill>
              <a:srgbClr val="BDC1C6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6"/>
          <p:cNvCxnSpPr/>
          <p:nvPr/>
        </p:nvCxnSpPr>
        <p:spPr>
          <a:xfrm>
            <a:off x="7739754" y="3034755"/>
            <a:ext cx="396600" cy="7800"/>
          </a:xfrm>
          <a:prstGeom prst="straightConnector1">
            <a:avLst/>
          </a:prstGeom>
          <a:noFill/>
          <a:ln cap="flat" cmpd="sng" w="9525">
            <a:solidFill>
              <a:srgbClr val="BDC1C6"/>
            </a:solidFill>
            <a:prstDash val="dot"/>
            <a:round/>
            <a:headEnd len="med" w="med" type="none"/>
            <a:tailEnd len="med" w="med" type="triangle"/>
          </a:ln>
        </p:spPr>
      </p:cxnSp>
      <p:pic>
        <p:nvPicPr>
          <p:cNvPr id="136" name="Google Shape;13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782" y="2214400"/>
            <a:ext cx="1213405" cy="122389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/>
          <p:nvPr/>
        </p:nvSpPr>
        <p:spPr>
          <a:xfrm>
            <a:off x="1537400" y="2783450"/>
            <a:ext cx="10380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Shape: (H,W,3)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38" name="Google Shape;138;p16"/>
          <p:cNvCxnSpPr/>
          <p:nvPr/>
        </p:nvCxnSpPr>
        <p:spPr>
          <a:xfrm>
            <a:off x="3299559" y="1347912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6"/>
          <p:cNvCxnSpPr/>
          <p:nvPr/>
        </p:nvCxnSpPr>
        <p:spPr>
          <a:xfrm>
            <a:off x="3299559" y="1571104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6"/>
          <p:cNvCxnSpPr/>
          <p:nvPr/>
        </p:nvCxnSpPr>
        <p:spPr>
          <a:xfrm>
            <a:off x="3299559" y="1761206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6"/>
          <p:cNvCxnSpPr/>
          <p:nvPr/>
        </p:nvCxnSpPr>
        <p:spPr>
          <a:xfrm>
            <a:off x="3299559" y="2003702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6"/>
          <p:cNvCxnSpPr/>
          <p:nvPr/>
        </p:nvCxnSpPr>
        <p:spPr>
          <a:xfrm>
            <a:off x="3299559" y="2230276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6"/>
          <p:cNvCxnSpPr/>
          <p:nvPr/>
        </p:nvCxnSpPr>
        <p:spPr>
          <a:xfrm>
            <a:off x="3299559" y="2435596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6"/>
          <p:cNvCxnSpPr/>
          <p:nvPr/>
        </p:nvCxnSpPr>
        <p:spPr>
          <a:xfrm>
            <a:off x="3299559" y="2639061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6"/>
          <p:cNvCxnSpPr/>
          <p:nvPr/>
        </p:nvCxnSpPr>
        <p:spPr>
          <a:xfrm>
            <a:off x="3299559" y="2842527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6"/>
          <p:cNvCxnSpPr/>
          <p:nvPr/>
        </p:nvCxnSpPr>
        <p:spPr>
          <a:xfrm>
            <a:off x="3283211" y="3079551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6"/>
          <p:cNvCxnSpPr/>
          <p:nvPr/>
        </p:nvCxnSpPr>
        <p:spPr>
          <a:xfrm>
            <a:off x="3299559" y="3315471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6"/>
          <p:cNvCxnSpPr/>
          <p:nvPr/>
        </p:nvCxnSpPr>
        <p:spPr>
          <a:xfrm>
            <a:off x="3299559" y="3516916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6"/>
          <p:cNvCxnSpPr/>
          <p:nvPr/>
        </p:nvCxnSpPr>
        <p:spPr>
          <a:xfrm>
            <a:off x="3299559" y="3730832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6"/>
          <p:cNvCxnSpPr/>
          <p:nvPr/>
        </p:nvCxnSpPr>
        <p:spPr>
          <a:xfrm>
            <a:off x="3283211" y="3941554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6"/>
          <p:cNvCxnSpPr/>
          <p:nvPr/>
        </p:nvCxnSpPr>
        <p:spPr>
          <a:xfrm>
            <a:off x="3283211" y="4152276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6"/>
          <p:cNvCxnSpPr/>
          <p:nvPr/>
        </p:nvCxnSpPr>
        <p:spPr>
          <a:xfrm>
            <a:off x="3283211" y="4366191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16"/>
          <p:cNvSpPr/>
          <p:nvPr/>
        </p:nvSpPr>
        <p:spPr>
          <a:xfrm>
            <a:off x="2442250" y="1108422"/>
            <a:ext cx="833100" cy="3418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Flatten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54" name="Google Shape;154;p16"/>
          <p:cNvCxnSpPr>
            <a:stCxn id="136" idx="3"/>
            <a:endCxn id="153" idx="1"/>
          </p:cNvCxnSpPr>
          <p:nvPr/>
        </p:nvCxnSpPr>
        <p:spPr>
          <a:xfrm flipH="1" rot="10800000">
            <a:off x="1461188" y="2817646"/>
            <a:ext cx="9810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16"/>
          <p:cNvSpPr txBox="1"/>
          <p:nvPr/>
        </p:nvSpPr>
        <p:spPr>
          <a:xfrm>
            <a:off x="2787375" y="4580125"/>
            <a:ext cx="17847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Shape: (H*W*3)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354025" y="2250075"/>
            <a:ext cx="67200" cy="67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4419425" y="1515750"/>
            <a:ext cx="102900" cy="110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1192225" y="3316875"/>
            <a:ext cx="67200" cy="67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4419425" y="4089575"/>
            <a:ext cx="102900" cy="1107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3" name="Google Shape;163;p16"/>
          <p:cNvSpPr txBox="1"/>
          <p:nvPr/>
        </p:nvSpPr>
        <p:spPr>
          <a:xfrm>
            <a:off x="152400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191180" y="154150"/>
            <a:ext cx="79707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Imágenes y redes densas:</a:t>
            </a:r>
            <a:endParaRPr/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3490" y="1108492"/>
            <a:ext cx="3965095" cy="341790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7"/>
          <p:cNvSpPr txBox="1"/>
          <p:nvPr/>
        </p:nvSpPr>
        <p:spPr>
          <a:xfrm>
            <a:off x="8136300" y="2435600"/>
            <a:ext cx="8331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Perro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8136299" y="2835247"/>
            <a:ext cx="6810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Gato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72" name="Google Shape;172;p17"/>
          <p:cNvCxnSpPr/>
          <p:nvPr/>
        </p:nvCxnSpPr>
        <p:spPr>
          <a:xfrm>
            <a:off x="7723196" y="2635116"/>
            <a:ext cx="396600" cy="7800"/>
          </a:xfrm>
          <a:prstGeom prst="straightConnector1">
            <a:avLst/>
          </a:prstGeom>
          <a:noFill/>
          <a:ln cap="flat" cmpd="sng" w="9525">
            <a:solidFill>
              <a:srgbClr val="BDC1C6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17"/>
          <p:cNvCxnSpPr/>
          <p:nvPr/>
        </p:nvCxnSpPr>
        <p:spPr>
          <a:xfrm>
            <a:off x="7739754" y="3034755"/>
            <a:ext cx="396600" cy="7800"/>
          </a:xfrm>
          <a:prstGeom prst="straightConnector1">
            <a:avLst/>
          </a:prstGeom>
          <a:noFill/>
          <a:ln cap="flat" cmpd="sng" w="9525">
            <a:solidFill>
              <a:srgbClr val="BDC1C6"/>
            </a:solidFill>
            <a:prstDash val="dot"/>
            <a:round/>
            <a:headEnd len="med" w="med" type="none"/>
            <a:tailEnd len="med" w="med" type="triangle"/>
          </a:ln>
        </p:spPr>
      </p:cxnSp>
      <p:pic>
        <p:nvPicPr>
          <p:cNvPr id="174" name="Google Shape;17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782" y="2214400"/>
            <a:ext cx="1213405" cy="122389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7"/>
          <p:cNvSpPr txBox="1"/>
          <p:nvPr/>
        </p:nvSpPr>
        <p:spPr>
          <a:xfrm>
            <a:off x="1537400" y="2783450"/>
            <a:ext cx="10380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Shape: (H,W,3)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76" name="Google Shape;176;p17"/>
          <p:cNvCxnSpPr/>
          <p:nvPr/>
        </p:nvCxnSpPr>
        <p:spPr>
          <a:xfrm>
            <a:off x="3299559" y="1347912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17"/>
          <p:cNvCxnSpPr/>
          <p:nvPr/>
        </p:nvCxnSpPr>
        <p:spPr>
          <a:xfrm>
            <a:off x="3299559" y="1571104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7"/>
          <p:cNvCxnSpPr/>
          <p:nvPr/>
        </p:nvCxnSpPr>
        <p:spPr>
          <a:xfrm>
            <a:off x="3299559" y="1761206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17"/>
          <p:cNvCxnSpPr/>
          <p:nvPr/>
        </p:nvCxnSpPr>
        <p:spPr>
          <a:xfrm>
            <a:off x="3299559" y="2003702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7"/>
          <p:cNvCxnSpPr/>
          <p:nvPr/>
        </p:nvCxnSpPr>
        <p:spPr>
          <a:xfrm>
            <a:off x="3299559" y="2230276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7"/>
          <p:cNvCxnSpPr/>
          <p:nvPr/>
        </p:nvCxnSpPr>
        <p:spPr>
          <a:xfrm>
            <a:off x="3299559" y="2435596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17"/>
          <p:cNvCxnSpPr/>
          <p:nvPr/>
        </p:nvCxnSpPr>
        <p:spPr>
          <a:xfrm>
            <a:off x="3299559" y="2639061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17"/>
          <p:cNvCxnSpPr/>
          <p:nvPr/>
        </p:nvCxnSpPr>
        <p:spPr>
          <a:xfrm>
            <a:off x="3299559" y="2842527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17"/>
          <p:cNvCxnSpPr/>
          <p:nvPr/>
        </p:nvCxnSpPr>
        <p:spPr>
          <a:xfrm>
            <a:off x="3283211" y="3079551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17"/>
          <p:cNvCxnSpPr/>
          <p:nvPr/>
        </p:nvCxnSpPr>
        <p:spPr>
          <a:xfrm>
            <a:off x="3299559" y="3315471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17"/>
          <p:cNvCxnSpPr/>
          <p:nvPr/>
        </p:nvCxnSpPr>
        <p:spPr>
          <a:xfrm>
            <a:off x="3299559" y="3516916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17"/>
          <p:cNvCxnSpPr/>
          <p:nvPr/>
        </p:nvCxnSpPr>
        <p:spPr>
          <a:xfrm>
            <a:off x="3299559" y="3730832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17"/>
          <p:cNvCxnSpPr/>
          <p:nvPr/>
        </p:nvCxnSpPr>
        <p:spPr>
          <a:xfrm>
            <a:off x="3283211" y="3941554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17"/>
          <p:cNvCxnSpPr/>
          <p:nvPr/>
        </p:nvCxnSpPr>
        <p:spPr>
          <a:xfrm>
            <a:off x="3283211" y="4152276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17"/>
          <p:cNvCxnSpPr/>
          <p:nvPr/>
        </p:nvCxnSpPr>
        <p:spPr>
          <a:xfrm>
            <a:off x="3283211" y="4366191"/>
            <a:ext cx="10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17"/>
          <p:cNvSpPr/>
          <p:nvPr/>
        </p:nvSpPr>
        <p:spPr>
          <a:xfrm>
            <a:off x="2442250" y="1108422"/>
            <a:ext cx="833100" cy="3418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Flatten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92" name="Google Shape;192;p17"/>
          <p:cNvCxnSpPr>
            <a:stCxn id="174" idx="3"/>
            <a:endCxn id="191" idx="1"/>
          </p:cNvCxnSpPr>
          <p:nvPr/>
        </p:nvCxnSpPr>
        <p:spPr>
          <a:xfrm flipH="1" rot="10800000">
            <a:off x="1461188" y="2817646"/>
            <a:ext cx="9810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17"/>
          <p:cNvSpPr txBox="1"/>
          <p:nvPr/>
        </p:nvSpPr>
        <p:spPr>
          <a:xfrm>
            <a:off x="2787375" y="4580125"/>
            <a:ext cx="17847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Shape: (H*W*3)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354025" y="2250075"/>
            <a:ext cx="67200" cy="67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5" name="Google Shape;195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4419425" y="1515750"/>
            <a:ext cx="102900" cy="110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1192225" y="3316875"/>
            <a:ext cx="67200" cy="678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4419425" y="4089575"/>
            <a:ext cx="102900" cy="1107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0" name="Google Shape;200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1" name="Google Shape;201;p17"/>
          <p:cNvSpPr txBox="1"/>
          <p:nvPr/>
        </p:nvSpPr>
        <p:spPr>
          <a:xfrm>
            <a:off x="152400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2" name="Google Shape;202;p17"/>
          <p:cNvSpPr txBox="1"/>
          <p:nvPr/>
        </p:nvSpPr>
        <p:spPr>
          <a:xfrm>
            <a:off x="5883300" y="534000"/>
            <a:ext cx="2789700" cy="957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Cada neurona calcula una relación entre TODOS los píxeles de entrada!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Repaso: filtros convolucionales</a:t>
            </a:r>
            <a:endParaRPr/>
          </a:p>
        </p:txBody>
      </p:sp>
      <p:pic>
        <p:nvPicPr>
          <p:cNvPr id="208" name="Google Shape;2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375" y="1991886"/>
            <a:ext cx="7501250" cy="248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8"/>
          <p:cNvSpPr txBox="1"/>
          <p:nvPr/>
        </p:nvSpPr>
        <p:spPr>
          <a:xfrm>
            <a:off x="370375" y="1090200"/>
            <a:ext cx="82533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Intuición: un filtro convolucional “resalta” parches de píxeles con un arreglo similar al kernel del filtro.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Capas convolucionales</a:t>
            </a:r>
            <a:endParaRPr/>
          </a:p>
        </p:txBody>
      </p:sp>
      <p:sp>
        <p:nvSpPr>
          <p:cNvPr id="215" name="Google Shape;215;p19"/>
          <p:cNvSpPr txBox="1"/>
          <p:nvPr/>
        </p:nvSpPr>
        <p:spPr>
          <a:xfrm>
            <a:off x="370375" y="1090200"/>
            <a:ext cx="825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Reemplazamos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neuronas “densas” por filtros convolucionales.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063" y="1780600"/>
            <a:ext cx="7049923" cy="264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Capas convolucionales</a:t>
            </a:r>
            <a:endParaRPr/>
          </a:p>
        </p:txBody>
      </p:sp>
      <p:sp>
        <p:nvSpPr>
          <p:cNvPr id="222" name="Google Shape;222;p20"/>
          <p:cNvSpPr txBox="1"/>
          <p:nvPr/>
        </p:nvSpPr>
        <p:spPr>
          <a:xfrm>
            <a:off x="370375" y="1090200"/>
            <a:ext cx="82533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Tanto la entrada como salida de los filtros son ahora matrices que mantienen la relación espacial entre 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píxeles.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23" name="Google Shape;2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3975" y="2085650"/>
            <a:ext cx="2886100" cy="24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Capas convolucionales</a:t>
            </a:r>
            <a:endParaRPr/>
          </a:p>
        </p:txBody>
      </p:sp>
      <p:sp>
        <p:nvSpPr>
          <p:cNvPr id="229" name="Google Shape;229;p21"/>
          <p:cNvSpPr txBox="1"/>
          <p:nvPr/>
        </p:nvSpPr>
        <p:spPr>
          <a:xfrm>
            <a:off x="370375" y="1090200"/>
            <a:ext cx="82533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Podemos usar las mismas funciones de activación. Ahora aplican a cada valor individual de las matrices de salida: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30" name="Google Shape;2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613" y="2263275"/>
            <a:ext cx="4586823" cy="22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