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1"/>
  </p:notesMasterIdLst>
  <p:sldIdLst>
    <p:sldId id="256" r:id="rId5"/>
    <p:sldId id="302" r:id="rId6"/>
    <p:sldId id="284" r:id="rId7"/>
    <p:sldId id="285" r:id="rId8"/>
    <p:sldId id="313" r:id="rId9"/>
    <p:sldId id="314" r:id="rId10"/>
    <p:sldId id="315" r:id="rId11"/>
    <p:sldId id="274" r:id="rId12"/>
    <p:sldId id="279" r:id="rId13"/>
    <p:sldId id="282" r:id="rId14"/>
    <p:sldId id="283" r:id="rId15"/>
    <p:sldId id="29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291" r:id="rId26"/>
    <p:sldId id="295" r:id="rId27"/>
    <p:sldId id="297" r:id="rId28"/>
    <p:sldId id="301" r:id="rId29"/>
    <p:sldId id="29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8C926-0F26-40B8-98D9-6BE7182ED022}" type="datetimeFigureOut">
              <a:rPr lang="pt-BR" smtClean="0"/>
              <a:t>11/03/2025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363D5-2411-47D5-9D47-CB4DEAA6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5701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5819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599FE3-C316-4043-B87E-60EC6B8B9238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pt-BR" altLang="pt-BR" sz="1300"/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40EE6CD-FFC3-4F52-A924-7683E7C17A8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pt-BR" altLang="pt-BR" sz="1300"/>
          </a:p>
        </p:txBody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D878DE2-BB86-418A-94E2-B044094BFF29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pt-BR" altLang="pt-BR" sz="1300"/>
          </a:p>
        </p:txBody>
      </p:sp>
      <p:sp>
        <p:nvSpPr>
          <p:cNvPr id="6349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7329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79A91-2062-47DD-91A5-A11407630BF4}" type="slidenum">
              <a:rPr lang="pt-BR" altLang="pt-BR" sz="13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pt-BR" altLang="pt-BR" sz="1300"/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022725" y="9712325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8991E22-5966-49CF-8DD3-64BBFB36B156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pt-BR" altLang="pt-BR" sz="1300"/>
          </a:p>
        </p:txBody>
      </p:sp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320" rIns="99000" bIns="4932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438A5E16-3A9E-464F-9E68-D7C5804C1C98}" type="slidenum">
              <a:rPr lang="pt-BR" altLang="pt-BR" sz="1300"/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pt-BR" altLang="pt-BR" sz="1300"/>
          </a:p>
        </p:txBody>
      </p:sp>
      <p:sp>
        <p:nvSpPr>
          <p:cNvPr id="5734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" y="766763"/>
            <a:ext cx="6813550" cy="3833812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5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46150" y="4856163"/>
            <a:ext cx="5205413" cy="45989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55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1160585" y="422031"/>
            <a:ext cx="10661651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dirty="0"/>
              <a:t>Exercícios</a:t>
            </a:r>
          </a:p>
        </p:txBody>
      </p:sp>
      <p:sp>
        <p:nvSpPr>
          <p:cNvPr id="19459" name="Text Box 1"/>
          <p:cNvSpPr txBox="1">
            <a:spLocks noChangeArrowheads="1"/>
          </p:cNvSpPr>
          <p:nvPr/>
        </p:nvSpPr>
        <p:spPr bwMode="auto">
          <a:xfrm>
            <a:off x="1246718" y="4848714"/>
            <a:ext cx="9698567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eaLnBrk="1" hangingPunct="1"/>
            <a:r>
              <a:rPr lang="pt-BR" altLang="pt-BR" sz="2400" b="1" dirty="0">
                <a:latin typeface="Tahoma" pitchFamily="34" charset="0"/>
                <a:cs typeface="Tahoma" pitchFamily="34" charset="0"/>
              </a:rPr>
              <a:t>3) </a:t>
            </a:r>
            <a:r>
              <a:rPr lang="pt-BR" altLang="pt-BR" sz="2400" dirty="0">
                <a:latin typeface="Tahoma" pitchFamily="34" charset="0"/>
                <a:cs typeface="Tahoma" pitchFamily="34" charset="0"/>
              </a:rPr>
              <a:t>Construir um algoritmo para cadastrar os dados de um funcionário, a partir dos dados de entrada: nome, cargo e salário. </a:t>
            </a:r>
          </a:p>
          <a:p>
            <a:pPr eaLnBrk="1" hangingPunct="1"/>
            <a:endParaRPr lang="pt-BR" altLang="pt-BR" sz="2400" dirty="0">
              <a:latin typeface="Tahoma" pitchFamily="34" charset="0"/>
              <a:cs typeface="Tahoma" pitchFamily="34" charset="0"/>
            </a:endParaRPr>
          </a:p>
          <a:p>
            <a:pPr lvl="1" eaLnBrk="1" hangingPunct="1"/>
            <a:r>
              <a:rPr lang="pt-BR" altLang="pt-BR" sz="2400" b="1" dirty="0">
                <a:latin typeface="Tahoma" pitchFamily="34" charset="0"/>
                <a:cs typeface="Tahoma" pitchFamily="34" charset="0"/>
              </a:rPr>
              <a:t>Sigla		Cargo		</a:t>
            </a:r>
          </a:p>
          <a:p>
            <a:pPr lvl="1" eaLnBrk="1" hangingPunct="1"/>
            <a:r>
              <a:rPr lang="pt-BR" altLang="pt-BR" sz="2400" dirty="0">
                <a:latin typeface="Tahoma" pitchFamily="34" charset="0"/>
                <a:cs typeface="Tahoma" pitchFamily="34" charset="0"/>
              </a:rPr>
              <a:t>T			Técnico		</a:t>
            </a:r>
          </a:p>
          <a:p>
            <a:pPr lvl="1" eaLnBrk="1" hangingPunct="1"/>
            <a:r>
              <a:rPr lang="pt-BR" altLang="pt-BR" sz="2400" dirty="0">
                <a:latin typeface="Tahoma" pitchFamily="34" charset="0"/>
                <a:cs typeface="Tahoma" pitchFamily="34" charset="0"/>
              </a:rPr>
              <a:t>E			Engenheiro de Software</a:t>
            </a:r>
          </a:p>
          <a:p>
            <a:pPr lvl="1" eaLnBrk="1" hangingPunct="1"/>
            <a:r>
              <a:rPr lang="pt-BR" altLang="pt-BR" sz="2400" dirty="0">
                <a:latin typeface="Tahoma" pitchFamily="34" charset="0"/>
                <a:cs typeface="Tahoma" pitchFamily="34" charset="0"/>
              </a:rPr>
              <a:t>A			Analista Sistemas</a:t>
            </a:r>
          </a:p>
          <a:p>
            <a:pPr lvl="1" eaLnBrk="1" hangingPunct="1"/>
            <a:r>
              <a:rPr lang="pt-BR" altLang="pt-BR" sz="2400" dirty="0">
                <a:latin typeface="Tahoma" pitchFamily="34" charset="0"/>
                <a:cs typeface="Tahoma" pitchFamily="34" charset="0"/>
              </a:rPr>
              <a:t>P			Programador</a:t>
            </a:r>
          </a:p>
          <a:p>
            <a:pPr lvl="1" eaLnBrk="1" hangingPunct="1"/>
            <a:r>
              <a:rPr lang="pt-BR" altLang="pt-BR" sz="2400" dirty="0">
                <a:latin typeface="Tahoma" pitchFamily="34" charset="0"/>
                <a:cs typeface="Tahoma" pitchFamily="34" charset="0"/>
              </a:rPr>
              <a:t>W			Web-Designer</a:t>
            </a:r>
          </a:p>
          <a:p>
            <a:pPr lvl="1" eaLnBrk="1" hangingPunct="1"/>
            <a:r>
              <a:rPr lang="pt-BR" altLang="pt-BR" sz="2400" dirty="0">
                <a:latin typeface="Tahoma" pitchFamily="34" charset="0"/>
                <a:cs typeface="Tahoma" pitchFamily="34" charset="0"/>
              </a:rPr>
              <a:t>G			Gerente Projetos		</a:t>
            </a:r>
            <a:endParaRPr lang="pt-BR" altLang="pt-BR" sz="2400" b="1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7717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1219200" y="363415"/>
            <a:ext cx="10661651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dirty="0">
                <a:solidFill>
                  <a:schemeClr val="tx1"/>
                </a:solidFill>
              </a:rPr>
              <a:t>Exercícios</a:t>
            </a: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Retângulo 3"/>
          <p:cNvSpPr>
            <a:spLocks noChangeArrowheads="1"/>
          </p:cNvSpPr>
          <p:nvPr/>
        </p:nvSpPr>
        <p:spPr bwMode="auto">
          <a:xfrm>
            <a:off x="1219200" y="1676400"/>
            <a:ext cx="102616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4) Escrever um algoritmo para ler dois valores e escolher a operação matemática desejada (adição, subtração, multiplicação e divisão). Ao final exibir o resultado.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24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Exemplo:  valor1 =  2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	 valor2 =  3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               operação = adição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               Resultado = 5</a:t>
            </a:r>
          </a:p>
        </p:txBody>
      </p:sp>
    </p:spTree>
    <p:extLst>
      <p:ext uri="{BB962C8B-B14F-4D97-AF65-F5344CB8AC3E}">
        <p14:creationId xmlns:p14="http://schemas.microsoft.com/office/powerpoint/2010/main" val="423923880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12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B419A6E-7272-4B8D-BB83-7184257BAC97}"/>
              </a:ext>
            </a:extLst>
          </p:cNvPr>
          <p:cNvSpPr txBox="1">
            <a:spLocks/>
          </p:cNvSpPr>
          <p:nvPr/>
        </p:nvSpPr>
        <p:spPr>
          <a:xfrm>
            <a:off x="1423555" y="1961926"/>
            <a:ext cx="9642009" cy="2934148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pt-BR" b="1" dirty="0"/>
              <a:t>CONTADOR</a:t>
            </a:r>
            <a:r>
              <a:rPr lang="pt-BR" dirty="0"/>
              <a:t> = Os contadores acumulam seu próprio valor, acrescentando 1 a cada execução do programa. </a:t>
            </a:r>
          </a:p>
          <a:p>
            <a:pPr marL="0" indent="0" fontAlgn="base">
              <a:buNone/>
            </a:pPr>
            <a:r>
              <a:rPr lang="pt-BR" dirty="0"/>
              <a:t>Ex.: total := total </a:t>
            </a:r>
            <a:r>
              <a:rPr lang="pt-BR" dirty="0">
                <a:solidFill>
                  <a:srgbClr val="FF0000"/>
                </a:solidFill>
              </a:rPr>
              <a:t>+ 1</a:t>
            </a:r>
          </a:p>
          <a:p>
            <a:pPr marL="0" indent="0" fontAlgn="base">
              <a:buNone/>
            </a:pPr>
            <a:endParaRPr lang="pt-BR" dirty="0"/>
          </a:p>
          <a:p>
            <a:pPr fontAlgn="base"/>
            <a:r>
              <a:rPr lang="pt-BR" b="1" dirty="0"/>
              <a:t>ACUMULADOR (SOMADOR) </a:t>
            </a:r>
            <a:r>
              <a:rPr lang="pt-BR" dirty="0"/>
              <a:t>= É uma variável que atua acumulando valores ou variavel a cada vez que o código é executado. </a:t>
            </a:r>
          </a:p>
          <a:p>
            <a:pPr marL="0" indent="0" fontAlgn="base">
              <a:buNone/>
            </a:pPr>
            <a:r>
              <a:rPr lang="pt-BR" dirty="0"/>
              <a:t>Ex.: total := total </a:t>
            </a:r>
            <a:r>
              <a:rPr lang="pt-BR" dirty="0">
                <a:solidFill>
                  <a:srgbClr val="FF0000"/>
                </a:solidFill>
              </a:rPr>
              <a:t>+ valor/variavel</a:t>
            </a:r>
          </a:p>
          <a:p>
            <a:pPr marL="0" indent="0" fontAlgn="base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7CF972A-0586-4F64-86CE-EFB84460C5B7}"/>
              </a:ext>
            </a:extLst>
          </p:cNvPr>
          <p:cNvSpPr txBox="1">
            <a:spLocks/>
          </p:cNvSpPr>
          <p:nvPr/>
        </p:nvSpPr>
        <p:spPr>
          <a:xfrm>
            <a:off x="1244301" y="692369"/>
            <a:ext cx="9144000" cy="99689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>
                <a:solidFill>
                  <a:srgbClr val="0070C0"/>
                </a:solidFill>
              </a:rPr>
              <a:t>Contador e Acumulador</a:t>
            </a:r>
            <a:endParaRPr lang="pt-B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651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5FF2A6-A0F7-82A5-4E9F-8C30CF67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04" y="814022"/>
            <a:ext cx="8716591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1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A6EF4C0-0580-8B93-3DB5-AE0CB2D0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36" y="761323"/>
            <a:ext cx="8478433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72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BBAB80B-CAB5-937D-D082-73EA53224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647312"/>
            <a:ext cx="8745170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32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EF11A8D-FF8C-87A5-938C-64C1E67C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560" y="497812"/>
            <a:ext cx="861180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00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467CFD-EA0F-2FB3-437E-DCC2A5712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942628"/>
            <a:ext cx="8535591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21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A156040-A661-98A8-8AEF-5525FB410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642548"/>
            <a:ext cx="8811855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93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C6B207-DF49-68A4-B789-4864B1E2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07" y="645317"/>
            <a:ext cx="883090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8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71DC598-4DAB-25A9-72B3-D771D0B60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89" y="1060277"/>
            <a:ext cx="7567608" cy="47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30CFA3C-D3F7-F928-D942-6EC65A69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39" y="802578"/>
            <a:ext cx="824980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9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84A00B-65E0-DB63-3F20-B7440DD8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09" y="656838"/>
            <a:ext cx="8688012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2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22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2556095" y="610219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rgbClr val="0070C0"/>
                </a:solidFill>
                <a:latin typeface="Tahoma" panose="020B0604030504040204" pitchFamily="34" charset="0"/>
              </a:rPr>
              <a:t>Vamos Praticar com Repetição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42377" y="2060091"/>
            <a:ext cx="9993131" cy="331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Escrever um programa que leia nome, disciplina e duas notas dos 30 alunos de um curso. Após calcular a média final e verificar sua situação: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Alunos Reprovados (média &lt; 5)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Alunos em Recuperação (média &gt;= 5 e média &lt; 7)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Alunos Aprovados (média &gt;= 7)</a:t>
            </a:r>
          </a:p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10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5724F-532E-403F-B569-A1E17FC59BA4}"/>
              </a:ext>
            </a:extLst>
          </p:cNvPr>
          <p:cNvSpPr/>
          <p:nvPr/>
        </p:nvSpPr>
        <p:spPr>
          <a:xfrm>
            <a:off x="927650" y="1975225"/>
            <a:ext cx="1072508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 Escrever um algoritmo para cadastrar dados de 50 alunos de uma Escola: nome do aluno e a sigla do curso e verificar o total alunos em cada curso: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pt-BR" altLang="pt-BR" sz="2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Sigla			Curso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INF		      	Informática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MEC			Mecatrônica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alt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ELE			Eletrônica</a:t>
            </a:r>
          </a:p>
          <a:p>
            <a:pPr lvl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  <a:defRPr/>
            </a:pPr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DES			Design</a:t>
            </a:r>
            <a:endParaRPr lang="pt-BR" sz="2200" dirty="0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2671023-4DF3-4CCE-88DA-ACC567FA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3750256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AD5724F-532E-403F-B569-A1E17FC59BA4}"/>
              </a:ext>
            </a:extLst>
          </p:cNvPr>
          <p:cNvSpPr/>
          <p:nvPr/>
        </p:nvSpPr>
        <p:spPr>
          <a:xfrm>
            <a:off x="1497496" y="1975225"/>
            <a:ext cx="923676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pt-BR" altLang="pt-BR" sz="2200" b="1" dirty="0">
                <a:latin typeface="Tahoma" panose="020B0604030504040204" pitchFamily="34" charset="0"/>
                <a:cs typeface="Tahoma" panose="020B0604030504040204" pitchFamily="34" charset="0"/>
              </a:rPr>
              <a:t>3) </a:t>
            </a: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Construir um algoritmo para cadastrar os dados dos 50 funcionários, a partir dos dados de entrada: nome, setor e salário. E verificar o total de funcionários de cada setor.</a:t>
            </a:r>
          </a:p>
          <a:p>
            <a:pPr lvl="1">
              <a:buSzPct val="100000"/>
            </a:pPr>
            <a:r>
              <a:rPr lang="pt-BR" altLang="pt-BR" sz="2200" b="1" dirty="0">
                <a:latin typeface="Tahoma" panose="020B0604030504040204" pitchFamily="34" charset="0"/>
                <a:cs typeface="Tahoma" panose="020B0604030504040204" pitchFamily="34" charset="0"/>
              </a:rPr>
              <a:t>Sigla		Cargo		</a:t>
            </a:r>
          </a:p>
          <a:p>
            <a:pPr lvl="1"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A			Almoxarifado		</a:t>
            </a:r>
          </a:p>
          <a:p>
            <a:pPr lvl="1"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P			Produção</a:t>
            </a:r>
          </a:p>
          <a:p>
            <a:pPr lvl="1"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C			Contabilidade</a:t>
            </a:r>
          </a:p>
          <a:p>
            <a:pPr lvl="1"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V			Vendas</a:t>
            </a:r>
          </a:p>
          <a:p>
            <a:pPr lvl="1">
              <a:buSzPct val="100000"/>
            </a:pPr>
            <a:endParaRPr lang="pt-BR" altLang="pt-BR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SzPct val="100000"/>
            </a:pPr>
            <a:r>
              <a:rPr lang="pt-BR" altLang="pt-BR" sz="2200" dirty="0">
                <a:latin typeface="Tahoma" panose="020B0604030504040204" pitchFamily="34" charset="0"/>
                <a:cs typeface="Tahoma" panose="020B0604030504040204" pitchFamily="34" charset="0"/>
              </a:rPr>
              <a:t>Ao final, exibir o total de todos os salários.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2671023-4DF3-4CCE-88DA-ACC567FA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2822960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F9D9B1CB-B726-4AE2-A199-C824070BDDBC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25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542377" y="2060091"/>
            <a:ext cx="9770392" cy="33178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pt-BR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Construir um algoritmo que leia o nome e formação dos alunos de uma escola. Após verificar o total de alunos em cada formação: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Fundamental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Médio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Técnico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Graduação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pt-BR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72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9144000" y="6248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SzPct val="100000"/>
            </a:pPr>
            <a:fld id="{63AC0D23-0693-4FB6-8D2C-0D18E40F7E7A}" type="slidenum">
              <a:rPr lang="pt-BR" altLang="pt-BR" sz="1600">
                <a:solidFill>
                  <a:srgbClr val="008080"/>
                </a:solidFill>
                <a:latin typeface="Tahoma" panose="020B0604030504040204" pitchFamily="34" charset="0"/>
              </a:rPr>
              <a:pPr algn="r">
                <a:buSzPct val="100000"/>
              </a:pPr>
              <a:t>26</a:t>
            </a:fld>
            <a:endParaRPr lang="pt-BR" altLang="pt-BR" sz="1600">
              <a:solidFill>
                <a:srgbClr val="008080"/>
              </a:solidFill>
              <a:latin typeface="Tahoma" panose="020B0604030504040204" pitchFamily="34" charset="0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2209800" y="765175"/>
            <a:ext cx="769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>
                <a:solidFill>
                  <a:srgbClr val="0070C0"/>
                </a:solidFill>
                <a:latin typeface="Tahoma" panose="020B0604030504040204" pitchFamily="34" charset="0"/>
              </a:rPr>
              <a:t>Exercícios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75851" y="1773107"/>
            <a:ext cx="10401749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lvl="1">
              <a:spcBef>
                <a:spcPts val="500"/>
              </a:spcBef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r>
              <a:rPr lang="pt-BR" altLang="pt-BR" dirty="0">
                <a:solidFill>
                  <a:srgbClr val="0070C0"/>
                </a:solidFill>
                <a:latin typeface="Tahoma" panose="020B0604030504040204" pitchFamily="34" charset="0"/>
              </a:rPr>
              <a:t>5) </a:t>
            </a: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Construir um algoritmo que receba como entrada os dados  de 100 alunos de uma Universidade: nome, idade e sexo. Após verifique a quantidade de alunos:</a:t>
            </a:r>
          </a:p>
          <a:p>
            <a:pPr marL="1719262" lvl="3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maior e menor de idade (18 anos)</a:t>
            </a:r>
          </a:p>
          <a:p>
            <a:pPr marL="1719262" lvl="3" indent="-342900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por sexo (masculino e feminino)</a:t>
            </a: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1962" lvl="1" indent="0">
              <a:spcBef>
                <a:spcPts val="500"/>
              </a:spcBef>
              <a:buClr>
                <a:srgbClr val="006699"/>
              </a:buClr>
              <a:buSzPct val="100000"/>
              <a:defRPr/>
            </a:pP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500"/>
              </a:spcBef>
              <a:buSzPct val="100000"/>
              <a:defRPr/>
            </a:pPr>
            <a:r>
              <a:rPr lang="pt-BR" altLang="pt-BR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  <a:p>
            <a:pPr>
              <a:spcBef>
                <a:spcPts val="500"/>
              </a:spcBef>
              <a:buSzPct val="100000"/>
              <a:defRPr/>
            </a:pPr>
            <a:r>
              <a:rPr lang="pt-BR" altLang="pt-BR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56013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535721" y="1783989"/>
            <a:ext cx="8909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String curso;</a:t>
            </a:r>
          </a:p>
          <a:p>
            <a:r>
              <a:rPr lang="pt-BR" dirty="0"/>
              <a:t>curso = </a:t>
            </a:r>
            <a:r>
              <a:rPr lang="pt-BR" dirty="0" err="1"/>
              <a:t>JOptionPane.</a:t>
            </a:r>
            <a:r>
              <a:rPr lang="pt-BR" i="1" dirty="0" err="1"/>
              <a:t>showInputDialog</a:t>
            </a:r>
            <a:r>
              <a:rPr lang="pt-BR" i="1" dirty="0"/>
              <a:t>("Digite seu curso:");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curso.equals</a:t>
            </a:r>
            <a:r>
              <a:rPr lang="pt-BR" b="1" dirty="0"/>
              <a:t>("ADM"))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   </a:t>
            </a:r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"Administração");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curso.equalsIgnoreCase</a:t>
            </a:r>
            <a:r>
              <a:rPr lang="pt-BR" b="1" dirty="0"/>
              <a:t>("ADM"))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   </a:t>
            </a:r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"Administração");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6107"/>
          </a:xfrm>
        </p:spPr>
        <p:txBody>
          <a:bodyPr>
            <a:normAutofit/>
          </a:bodyPr>
          <a:lstStyle/>
          <a:p>
            <a:r>
              <a:rPr lang="pt-BR" sz="4000" dirty="0"/>
              <a:t>Comparação com campo tipo String:</a:t>
            </a:r>
          </a:p>
        </p:txBody>
      </p:sp>
      <p:sp>
        <p:nvSpPr>
          <p:cNvPr id="6" name="Texto explicativo em elipse 5"/>
          <p:cNvSpPr/>
          <p:nvPr/>
        </p:nvSpPr>
        <p:spPr>
          <a:xfrm>
            <a:off x="8217876" y="1783989"/>
            <a:ext cx="3130061" cy="1512277"/>
          </a:xfrm>
          <a:prstGeom prst="wedgeEllipseCallout">
            <a:avLst>
              <a:gd name="adj1" fmla="val -49404"/>
              <a:gd name="adj2" fmla="val 6464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Usar quando precisar diferenciar Maiúscula de Minúscula</a:t>
            </a:r>
          </a:p>
        </p:txBody>
      </p:sp>
      <p:sp>
        <p:nvSpPr>
          <p:cNvPr id="7" name="Texto explicativo em elipse 6"/>
          <p:cNvSpPr/>
          <p:nvPr/>
        </p:nvSpPr>
        <p:spPr>
          <a:xfrm>
            <a:off x="8510952" y="4242030"/>
            <a:ext cx="3130061" cy="1512277"/>
          </a:xfrm>
          <a:prstGeom prst="wedgeEllipseCallout">
            <a:avLst>
              <a:gd name="adj1" fmla="val -66258"/>
              <a:gd name="adj2" fmla="val -283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Usar quando considerar os dois casos</a:t>
            </a:r>
          </a:p>
        </p:txBody>
      </p:sp>
    </p:spTree>
    <p:extLst>
      <p:ext uri="{BB962C8B-B14F-4D97-AF65-F5344CB8AC3E}">
        <p14:creationId xmlns:p14="http://schemas.microsoft.com/office/powerpoint/2010/main" val="112886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 explicativo em elipse 5"/>
          <p:cNvSpPr/>
          <p:nvPr/>
        </p:nvSpPr>
        <p:spPr>
          <a:xfrm>
            <a:off x="8428889" y="3081469"/>
            <a:ext cx="3130061" cy="1512277"/>
          </a:xfrm>
          <a:prstGeom prst="wedgeEllipseCallout">
            <a:avLst>
              <a:gd name="adj1" fmla="val -71502"/>
              <a:gd name="adj2" fmla="val -2528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Usar quando precisar diferenciar Maiúscula de Minúscula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36107"/>
          </a:xfrm>
        </p:spPr>
        <p:txBody>
          <a:bodyPr>
            <a:normAutofit/>
          </a:bodyPr>
          <a:lstStyle/>
          <a:p>
            <a:r>
              <a:rPr lang="pt-BR" sz="4000" dirty="0"/>
              <a:t>Comparação com campo vazio: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547446" y="2139638"/>
            <a:ext cx="89095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String curso;</a:t>
            </a:r>
          </a:p>
          <a:p>
            <a:r>
              <a:rPr lang="pt-BR" dirty="0"/>
              <a:t>curso = </a:t>
            </a:r>
            <a:r>
              <a:rPr lang="pt-BR" dirty="0" err="1"/>
              <a:t>JOptionPane.</a:t>
            </a:r>
            <a:r>
              <a:rPr lang="pt-BR" i="1" dirty="0" err="1"/>
              <a:t>showInputDialog</a:t>
            </a:r>
            <a:r>
              <a:rPr lang="pt-BR" i="1" dirty="0"/>
              <a:t>("Digite seu curso:");</a:t>
            </a:r>
          </a:p>
          <a:p>
            <a:endParaRPr lang="pt-BR" dirty="0"/>
          </a:p>
          <a:p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curso.isEmpty</a:t>
            </a:r>
            <a:r>
              <a:rPr lang="pt-BR" b="1" dirty="0"/>
              <a:t>())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"Campo Vazio");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b="1" dirty="0" err="1"/>
              <a:t>if</a:t>
            </a:r>
            <a:r>
              <a:rPr lang="pt-BR" b="1" dirty="0"/>
              <a:t> (</a:t>
            </a:r>
            <a:r>
              <a:rPr lang="pt-BR" b="1" dirty="0" err="1"/>
              <a:t>curso.equals</a:t>
            </a:r>
            <a:r>
              <a:rPr lang="pt-BR" b="1" dirty="0"/>
              <a:t>(""))</a:t>
            </a:r>
          </a:p>
          <a:p>
            <a:r>
              <a:rPr lang="pt-BR" dirty="0"/>
              <a:t>{</a:t>
            </a:r>
          </a:p>
          <a:p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"Campo Vazio");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o explicativo em elipse 4"/>
          <p:cNvSpPr/>
          <p:nvPr/>
        </p:nvSpPr>
        <p:spPr>
          <a:xfrm>
            <a:off x="8440614" y="3081470"/>
            <a:ext cx="3130061" cy="1512277"/>
          </a:xfrm>
          <a:prstGeom prst="wedgeEllipseCallout">
            <a:avLst>
              <a:gd name="adj1" fmla="val -62513"/>
              <a:gd name="adj2" fmla="val 6541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Usar verificar campo vazio (não foi preenchido)</a:t>
            </a:r>
          </a:p>
        </p:txBody>
      </p:sp>
    </p:spTree>
    <p:extLst>
      <p:ext uri="{BB962C8B-B14F-4D97-AF65-F5344CB8AC3E}">
        <p14:creationId xmlns:p14="http://schemas.microsoft.com/office/powerpoint/2010/main" val="55397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DE6218-0467-E539-CDBB-4894F076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690180"/>
            <a:ext cx="825932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9A43B01-7ACF-333B-6726-4D94E56F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637785"/>
            <a:ext cx="8449854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CF99234-645A-5DAA-CF3F-2F0B0F0B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690" y="685417"/>
            <a:ext cx="8402223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1219200" y="441325"/>
            <a:ext cx="10661651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dirty="0"/>
              <a:t>Exercícios – Lista 2</a:t>
            </a:r>
          </a:p>
        </p:txBody>
      </p:sp>
      <p:sp>
        <p:nvSpPr>
          <p:cNvPr id="5" name="Retângulo 3"/>
          <p:cNvSpPr>
            <a:spLocks noChangeArrowheads="1"/>
          </p:cNvSpPr>
          <p:nvPr/>
        </p:nvSpPr>
        <p:spPr bwMode="auto">
          <a:xfrm>
            <a:off x="1047262" y="2133603"/>
            <a:ext cx="10261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buClr>
                <a:srgbClr val="000000"/>
              </a:buClr>
              <a:buSzPct val="100000"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1)  Escrever um algoritmo para ler o nome de um aluno e a sigla do curso e verificar: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</a:t>
            </a:r>
            <a:r>
              <a:rPr lang="pt-BR" altLang="pt-BR" sz="2400" b="1" dirty="0">
                <a:latin typeface="Tahoma" pitchFamily="34" charset="0"/>
                <a:cs typeface="Tahoma" pitchFamily="34" charset="0"/>
              </a:rPr>
              <a:t>Sigla			Curso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ADM 		      Administração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DIR			Direito</a:t>
            </a:r>
          </a:p>
          <a:p>
            <a:pPr lvl="1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47675" algn="l"/>
                <a:tab pos="552450" algn="l"/>
                <a:tab pos="1001713" algn="l"/>
                <a:tab pos="1450975" algn="l"/>
                <a:tab pos="1900238" algn="l"/>
                <a:tab pos="2349500" algn="l"/>
                <a:tab pos="2798763" algn="l"/>
                <a:tab pos="3248025" algn="l"/>
                <a:tab pos="3697288" algn="l"/>
                <a:tab pos="4146550" algn="l"/>
                <a:tab pos="4595813" algn="l"/>
                <a:tab pos="5045075" algn="l"/>
                <a:tab pos="5494338" algn="l"/>
                <a:tab pos="5943600" algn="l"/>
                <a:tab pos="6392863" algn="l"/>
                <a:tab pos="6842125" algn="l"/>
                <a:tab pos="7291388" algn="l"/>
                <a:tab pos="7740650" algn="l"/>
                <a:tab pos="8189913" algn="l"/>
                <a:tab pos="8639175" algn="l"/>
                <a:tab pos="9088438" algn="l"/>
              </a:tabLst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	CEX			Comércio Exterior</a:t>
            </a:r>
          </a:p>
        </p:txBody>
      </p:sp>
    </p:spTree>
    <p:extLst>
      <p:ext uri="{BB962C8B-B14F-4D97-AF65-F5344CB8AC3E}">
        <p14:creationId xmlns:p14="http://schemas.microsoft.com/office/powerpoint/2010/main" val="382609042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1212851" y="351693"/>
            <a:ext cx="10661651" cy="685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altLang="pt-BR" dirty="0"/>
              <a:t>Exercícios</a:t>
            </a:r>
          </a:p>
        </p:txBody>
      </p:sp>
      <p:sp>
        <p:nvSpPr>
          <p:cNvPr id="16387" name="Retângulo 3"/>
          <p:cNvSpPr>
            <a:spLocks noChangeArrowheads="1"/>
          </p:cNvSpPr>
          <p:nvPr/>
        </p:nvSpPr>
        <p:spPr bwMode="auto">
          <a:xfrm>
            <a:off x="1212851" y="1775070"/>
            <a:ext cx="10261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2) Escrever um algoritmo para ler nome e a sigla do estado civil de uma pessoa e verificar a classificação: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24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b="1" dirty="0">
                <a:latin typeface="Tahoma" pitchFamily="34" charset="0"/>
                <a:cs typeface="Tahoma" pitchFamily="34" charset="0"/>
              </a:rPr>
              <a:t>Sigla			Classificação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S				Solteiro 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C				Casado 	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V				Viúvo 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D				Divorciado</a:t>
            </a:r>
          </a:p>
        </p:txBody>
      </p:sp>
    </p:spTree>
    <p:extLst>
      <p:ext uri="{BB962C8B-B14F-4D97-AF65-F5344CB8AC3E}">
        <p14:creationId xmlns:p14="http://schemas.microsoft.com/office/powerpoint/2010/main" val="2106417188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1A6419-2EB5-437C-8C54-AA9626AFAF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756759-FC6D-41C4-B6F5-1ED0FC967137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6710101-bd84-4e96-9192-5534adc630e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EF81F30-3963-485E-B525-33F8A4EDD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608</TotalTime>
  <Words>745</Words>
  <Application>Microsoft Office PowerPoint</Application>
  <PresentationFormat>Widescreen</PresentationFormat>
  <Paragraphs>122</Paragraphs>
  <Slides>26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Gill Sans MT</vt:lpstr>
      <vt:lpstr>Impact</vt:lpstr>
      <vt:lpstr>Tahoma</vt:lpstr>
      <vt:lpstr>Times New Roman</vt:lpstr>
      <vt:lpstr>Selo</vt:lpstr>
      <vt:lpstr>JAVA</vt:lpstr>
      <vt:lpstr>Apresentação do PowerPoint</vt:lpstr>
      <vt:lpstr>Comparação com campo tipo String:</vt:lpstr>
      <vt:lpstr>Comparação com campo vazio:</vt:lpstr>
      <vt:lpstr>Apresentação do PowerPoint</vt:lpstr>
      <vt:lpstr>Apresentação do PowerPoint</vt:lpstr>
      <vt:lpstr>Apresentação do PowerPoint</vt:lpstr>
      <vt:lpstr>Exercícios – Lista 2</vt:lpstr>
      <vt:lpstr>Exercícios</vt:lpstr>
      <vt:lpstr>Exercícios</vt:lpstr>
      <vt:lpstr>Exercícios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135</cp:revision>
  <dcterms:created xsi:type="dcterms:W3CDTF">2019-07-31T23:39:13Z</dcterms:created>
  <dcterms:modified xsi:type="dcterms:W3CDTF">2025-03-11T16:13:49Z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