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FEF2B-6083-7273-9DA8-0EF5480722EF}"/>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pt-BR"/>
          </a:p>
        </p:txBody>
      </p:sp>
      <p:sp>
        <p:nvSpPr>
          <p:cNvPr id="3" name="Subtítulo 2">
            <a:extLst>
              <a:ext uri="{FF2B5EF4-FFF2-40B4-BE49-F238E27FC236}">
                <a16:creationId xmlns:a16="http://schemas.microsoft.com/office/drawing/2014/main" id="{3B935F9D-50E5-3B20-1C69-0558F8758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pt-BR"/>
          </a:p>
        </p:txBody>
      </p:sp>
      <p:sp>
        <p:nvSpPr>
          <p:cNvPr id="4" name="Marcador de Posição da Data 3">
            <a:extLst>
              <a:ext uri="{FF2B5EF4-FFF2-40B4-BE49-F238E27FC236}">
                <a16:creationId xmlns:a16="http://schemas.microsoft.com/office/drawing/2014/main" id="{6024C5D3-A35F-0E35-ED0B-F554A23F32E5}"/>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5" name="Marcador de Posição do Rodapé 4">
            <a:extLst>
              <a:ext uri="{FF2B5EF4-FFF2-40B4-BE49-F238E27FC236}">
                <a16:creationId xmlns:a16="http://schemas.microsoft.com/office/drawing/2014/main" id="{1FCAA5BC-8E52-5C8A-ADFA-97605AD42DCF}"/>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B3B9EE9-F057-78C2-75E1-AB9F2403268D}"/>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6110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506C-1CD2-3E70-8318-D32E2C68908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B8EE62DE-80BA-9907-C58A-132E20750639}"/>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955A4AAE-331A-69FF-DC07-11639E8B3960}"/>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5" name="Marcador de Posição do Rodapé 4">
            <a:extLst>
              <a:ext uri="{FF2B5EF4-FFF2-40B4-BE49-F238E27FC236}">
                <a16:creationId xmlns:a16="http://schemas.microsoft.com/office/drawing/2014/main" id="{3A464733-70A7-211B-8E65-50A0FE9D08A4}"/>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016011-A230-B15A-BDE9-5F42041C329E}"/>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99693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4A555B-09B7-159A-3430-9E2AAB164F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F769E782-A91F-1F2B-D89F-C2BCBFDCB346}"/>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F3DA45CB-FE49-E3AE-C92E-2D796BA09AAD}"/>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5" name="Marcador de Posição do Rodapé 4">
            <a:extLst>
              <a:ext uri="{FF2B5EF4-FFF2-40B4-BE49-F238E27FC236}">
                <a16:creationId xmlns:a16="http://schemas.microsoft.com/office/drawing/2014/main" id="{6BB17004-9754-7FD2-F21E-F399E90AEA80}"/>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699672EA-C8A5-8FB9-4C80-C956A4C21A4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38612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1833-270B-E3F6-9C48-93ACAAED4F1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61AB12F-3EE9-704B-359D-1FD02169D13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7FE8F437-958D-B233-1492-9418607D84F8}"/>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5" name="Marcador de Posição do Rodapé 4">
            <a:extLst>
              <a:ext uri="{FF2B5EF4-FFF2-40B4-BE49-F238E27FC236}">
                <a16:creationId xmlns:a16="http://schemas.microsoft.com/office/drawing/2014/main" id="{F7670BFB-34F0-6911-7D9F-D56571B3D50D}"/>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682009-3471-A425-DA9D-7F7EBB4181C6}"/>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14797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36606-1C7A-20EB-A1F8-57C4AF53B70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5BB0F252-7AFF-71C9-16A1-899D996013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FAF7EF7-DE91-8B94-9EE8-D532E98EC52B}"/>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5" name="Marcador de Posição do Rodapé 4">
            <a:extLst>
              <a:ext uri="{FF2B5EF4-FFF2-40B4-BE49-F238E27FC236}">
                <a16:creationId xmlns:a16="http://schemas.microsoft.com/office/drawing/2014/main" id="{B8AD2215-60EE-1F0A-1BE7-9ADF68EF049C}"/>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A40ED948-D246-9E72-193F-1D2D8DFECF51}"/>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14897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4ABED-FD4B-5B9E-2A67-867A4F109EF7}"/>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529E980-A686-5379-30E3-AA1D606374E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e Conteúdo 3">
            <a:extLst>
              <a:ext uri="{FF2B5EF4-FFF2-40B4-BE49-F238E27FC236}">
                <a16:creationId xmlns:a16="http://schemas.microsoft.com/office/drawing/2014/main" id="{7C844F54-5E10-E5EA-29FF-21F5986B84C7}"/>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a Data 4">
            <a:extLst>
              <a:ext uri="{FF2B5EF4-FFF2-40B4-BE49-F238E27FC236}">
                <a16:creationId xmlns:a16="http://schemas.microsoft.com/office/drawing/2014/main" id="{93A00922-51A9-49A2-05CB-A28FB2A02EAE}"/>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6" name="Marcador de Posição do Rodapé 5">
            <a:extLst>
              <a:ext uri="{FF2B5EF4-FFF2-40B4-BE49-F238E27FC236}">
                <a16:creationId xmlns:a16="http://schemas.microsoft.com/office/drawing/2014/main" id="{4659D18E-75C7-0CE4-013E-AC5DDE862C04}"/>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A76A1BE4-CCDB-E928-A561-21EB7683B648}"/>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4994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58B31-82BB-6FF5-A88E-94000222A5CE}"/>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DB8E4334-60C8-C6EF-8FD9-C8C29F92C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EE2F23A-6C97-0B87-4090-1BCC4E89B88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o Texto 4">
            <a:extLst>
              <a:ext uri="{FF2B5EF4-FFF2-40B4-BE49-F238E27FC236}">
                <a16:creationId xmlns:a16="http://schemas.microsoft.com/office/drawing/2014/main" id="{59AA41B6-FA40-AB2F-5F80-EA2266589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F4024FF5-D18A-27D5-9664-09EF3E91B4B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7" name="Marcador de Posição da Data 6">
            <a:extLst>
              <a:ext uri="{FF2B5EF4-FFF2-40B4-BE49-F238E27FC236}">
                <a16:creationId xmlns:a16="http://schemas.microsoft.com/office/drawing/2014/main" id="{63334501-F6A5-BABD-A5F0-C1C19E080182}"/>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8" name="Marcador de Posição do Rodapé 7">
            <a:extLst>
              <a:ext uri="{FF2B5EF4-FFF2-40B4-BE49-F238E27FC236}">
                <a16:creationId xmlns:a16="http://schemas.microsoft.com/office/drawing/2014/main" id="{84DC7FC0-914E-978C-4AE9-BE6C547B9843}"/>
              </a:ext>
            </a:extLst>
          </p:cNvPr>
          <p:cNvSpPr>
            <a:spLocks noGrp="1"/>
          </p:cNvSpPr>
          <p:nvPr>
            <p:ph type="ftr" sz="quarter" idx="11"/>
          </p:nvPr>
        </p:nvSpPr>
        <p:spPr/>
        <p:txBody>
          <a:bodyPr/>
          <a:lstStyle/>
          <a:p>
            <a:endParaRPr lang="pt-BR"/>
          </a:p>
        </p:txBody>
      </p:sp>
      <p:sp>
        <p:nvSpPr>
          <p:cNvPr id="9" name="Marcador de Posição do Número do Diapositivo 8">
            <a:extLst>
              <a:ext uri="{FF2B5EF4-FFF2-40B4-BE49-F238E27FC236}">
                <a16:creationId xmlns:a16="http://schemas.microsoft.com/office/drawing/2014/main" id="{DE6B9C23-5897-23D6-94FB-32B7CD28474B}"/>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63357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E8439-8DC9-6B36-5CB5-B2C9CB27B21C}"/>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a Data 2">
            <a:extLst>
              <a:ext uri="{FF2B5EF4-FFF2-40B4-BE49-F238E27FC236}">
                <a16:creationId xmlns:a16="http://schemas.microsoft.com/office/drawing/2014/main" id="{F88ECF7F-4C96-A67C-2DE9-3867B345E2E2}"/>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4" name="Marcador de Posição do Rodapé 3">
            <a:extLst>
              <a:ext uri="{FF2B5EF4-FFF2-40B4-BE49-F238E27FC236}">
                <a16:creationId xmlns:a16="http://schemas.microsoft.com/office/drawing/2014/main" id="{B2F0B861-82CA-9F5B-F563-22F3830969DA}"/>
              </a:ext>
            </a:extLst>
          </p:cNvPr>
          <p:cNvSpPr>
            <a:spLocks noGrp="1"/>
          </p:cNvSpPr>
          <p:nvPr>
            <p:ph type="ftr" sz="quarter" idx="11"/>
          </p:nvPr>
        </p:nvSpPr>
        <p:spPr/>
        <p:txBody>
          <a:bodyPr/>
          <a:lstStyle/>
          <a:p>
            <a:endParaRPr lang="pt-BR"/>
          </a:p>
        </p:txBody>
      </p:sp>
      <p:sp>
        <p:nvSpPr>
          <p:cNvPr id="5" name="Marcador de Posição do Número do Diapositivo 4">
            <a:extLst>
              <a:ext uri="{FF2B5EF4-FFF2-40B4-BE49-F238E27FC236}">
                <a16:creationId xmlns:a16="http://schemas.microsoft.com/office/drawing/2014/main" id="{F20CFD72-04FE-82E0-BAB5-95F17B4C8C9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02056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4C92FD0-1B5B-F368-0131-D01579A41812}"/>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3" name="Marcador de Posição do Rodapé 2">
            <a:extLst>
              <a:ext uri="{FF2B5EF4-FFF2-40B4-BE49-F238E27FC236}">
                <a16:creationId xmlns:a16="http://schemas.microsoft.com/office/drawing/2014/main" id="{EC1E1FB1-39F8-8F82-C2DC-FC1233055307}"/>
              </a:ext>
            </a:extLst>
          </p:cNvPr>
          <p:cNvSpPr>
            <a:spLocks noGrp="1"/>
          </p:cNvSpPr>
          <p:nvPr>
            <p:ph type="ftr" sz="quarter" idx="11"/>
          </p:nvPr>
        </p:nvSpPr>
        <p:spPr/>
        <p:txBody>
          <a:bodyPr/>
          <a:lstStyle/>
          <a:p>
            <a:endParaRPr lang="pt-BR"/>
          </a:p>
        </p:txBody>
      </p:sp>
      <p:sp>
        <p:nvSpPr>
          <p:cNvPr id="4" name="Marcador de Posição do Número do Diapositivo 3">
            <a:extLst>
              <a:ext uri="{FF2B5EF4-FFF2-40B4-BE49-F238E27FC236}">
                <a16:creationId xmlns:a16="http://schemas.microsoft.com/office/drawing/2014/main" id="{4E61D160-0570-9706-AD54-03D8167E4657}"/>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5777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8D7CA-9D1B-225D-B17C-C280A514C7E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D4DA6AAD-01A6-DE32-B44F-BCA1C143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o Texto 3">
            <a:extLst>
              <a:ext uri="{FF2B5EF4-FFF2-40B4-BE49-F238E27FC236}">
                <a16:creationId xmlns:a16="http://schemas.microsoft.com/office/drawing/2014/main" id="{81AA55D4-CA88-C61F-93D2-D1F6C2DA7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CA9324B-89FE-8AE1-21B0-655C09BBF464}"/>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6" name="Marcador de Posição do Rodapé 5">
            <a:extLst>
              <a:ext uri="{FF2B5EF4-FFF2-40B4-BE49-F238E27FC236}">
                <a16:creationId xmlns:a16="http://schemas.microsoft.com/office/drawing/2014/main" id="{82C4B252-6966-E029-310B-564ED13D2321}"/>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24550B5A-AA40-D37C-42DA-2421B817B23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82740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1D0C6-B7C2-35CD-9855-5C38920D2356}"/>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a Imagem 2">
            <a:extLst>
              <a:ext uri="{FF2B5EF4-FFF2-40B4-BE49-F238E27FC236}">
                <a16:creationId xmlns:a16="http://schemas.microsoft.com/office/drawing/2014/main" id="{3AEB513B-3E45-4779-3118-D3A82B8F2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Marcador de Posição do Texto 3">
            <a:extLst>
              <a:ext uri="{FF2B5EF4-FFF2-40B4-BE49-F238E27FC236}">
                <a16:creationId xmlns:a16="http://schemas.microsoft.com/office/drawing/2014/main" id="{740F783C-F328-828E-180E-754A5E591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FDE1F68-C9DD-6863-CB51-8C6BF6B7868C}"/>
              </a:ext>
            </a:extLst>
          </p:cNvPr>
          <p:cNvSpPr>
            <a:spLocks noGrp="1"/>
          </p:cNvSpPr>
          <p:nvPr>
            <p:ph type="dt" sz="half" idx="10"/>
          </p:nvPr>
        </p:nvSpPr>
        <p:spPr/>
        <p:txBody>
          <a:bodyPr/>
          <a:lstStyle/>
          <a:p>
            <a:fld id="{83FE97E7-7993-4CFB-8EF3-4A6E9CB46BCA}" type="datetimeFigureOut">
              <a:rPr lang="pt-BR" smtClean="0"/>
              <a:t>06/05/2025</a:t>
            </a:fld>
            <a:endParaRPr lang="pt-BR"/>
          </a:p>
        </p:txBody>
      </p:sp>
      <p:sp>
        <p:nvSpPr>
          <p:cNvPr id="6" name="Marcador de Posição do Rodapé 5">
            <a:extLst>
              <a:ext uri="{FF2B5EF4-FFF2-40B4-BE49-F238E27FC236}">
                <a16:creationId xmlns:a16="http://schemas.microsoft.com/office/drawing/2014/main" id="{3E908C60-4CEC-B6C6-E8C4-B2AC81253C4B}"/>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1ADB812E-4C7A-3FB2-3F04-B7BD528E2C7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41612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7684C92-CEC4-1F54-836E-75FA9C335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EE10BCC7-AE2A-D557-4E15-56955EBCD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4E0AD86F-0540-9EB3-2220-F4B754028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FE97E7-7993-4CFB-8EF3-4A6E9CB46BCA}" type="datetimeFigureOut">
              <a:rPr lang="pt-BR" smtClean="0"/>
              <a:t>06/05/2025</a:t>
            </a:fld>
            <a:endParaRPr lang="pt-BR"/>
          </a:p>
        </p:txBody>
      </p:sp>
      <p:sp>
        <p:nvSpPr>
          <p:cNvPr id="5" name="Marcador de Posição do Rodapé 4">
            <a:extLst>
              <a:ext uri="{FF2B5EF4-FFF2-40B4-BE49-F238E27FC236}">
                <a16:creationId xmlns:a16="http://schemas.microsoft.com/office/drawing/2014/main" id="{CD383ADF-FE7E-4D18-2C44-AB3223A51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Marcador de Posição do Número do Diapositivo 5">
            <a:extLst>
              <a:ext uri="{FF2B5EF4-FFF2-40B4-BE49-F238E27FC236}">
                <a16:creationId xmlns:a16="http://schemas.microsoft.com/office/drawing/2014/main" id="{BC6ADFA3-76D6-4281-0F89-D0E4954E8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2CF539-7F18-4786-A080-ED94DE9E5C8A}" type="slidenum">
              <a:rPr lang="pt-BR" smtClean="0"/>
              <a:t>‹nº›</a:t>
            </a:fld>
            <a:endParaRPr lang="pt-BR"/>
          </a:p>
        </p:txBody>
      </p:sp>
    </p:spTree>
    <p:extLst>
      <p:ext uri="{BB962C8B-B14F-4D97-AF65-F5344CB8AC3E}">
        <p14:creationId xmlns:p14="http://schemas.microsoft.com/office/powerpoint/2010/main" val="395684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01B9A-8E9E-2A15-56D3-8469688A896F}"/>
              </a:ext>
            </a:extLst>
          </p:cNvPr>
          <p:cNvSpPr>
            <a:spLocks noGrp="1"/>
          </p:cNvSpPr>
          <p:nvPr>
            <p:ph type="ctrTitle"/>
          </p:nvPr>
        </p:nvSpPr>
        <p:spPr>
          <a:xfrm>
            <a:off x="1524000" y="2435701"/>
            <a:ext cx="9144000" cy="1986597"/>
          </a:xfrm>
        </p:spPr>
        <p:txBody>
          <a:bodyPr>
            <a:normAutofit fontScale="90000"/>
          </a:bodyPr>
          <a:lstStyle/>
          <a:p>
            <a:r>
              <a:rPr lang="pt-BR" b="1" i="0" dirty="0">
                <a:effectLst/>
                <a:latin typeface="Montserrat" panose="00000500000000000000" pitchFamily="2" charset="0"/>
              </a:rPr>
              <a:t>Polimorfismo e</a:t>
            </a:r>
            <a:br>
              <a:rPr lang="pt-BR" b="1" i="0" dirty="0">
                <a:effectLst/>
                <a:latin typeface="Montserrat" panose="00000500000000000000" pitchFamily="2" charset="0"/>
              </a:rPr>
            </a:br>
            <a:r>
              <a:rPr lang="pt-BR" b="1" i="0" dirty="0">
                <a:effectLst/>
                <a:latin typeface="Montserrat" panose="00000500000000000000" pitchFamily="2" charset="0"/>
              </a:rPr>
              <a:t> Herança em Java</a:t>
            </a:r>
            <a:br>
              <a:rPr lang="pt-BR" b="1" i="0" dirty="0">
                <a:effectLst/>
                <a:latin typeface="Montserrat" panose="00000500000000000000" pitchFamily="2" charset="0"/>
              </a:rPr>
            </a:br>
            <a:endParaRPr lang="pt-BR" dirty="0"/>
          </a:p>
        </p:txBody>
      </p:sp>
    </p:spTree>
    <p:extLst>
      <p:ext uri="{BB962C8B-B14F-4D97-AF65-F5344CB8AC3E}">
        <p14:creationId xmlns:p14="http://schemas.microsoft.com/office/powerpoint/2010/main" val="210685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9D8-F4FA-0751-EDC8-DF6B119B8560}"/>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ED2B3729-0C32-0548-7E45-AC726F54E89B}"/>
              </a:ext>
            </a:extLst>
          </p:cNvPr>
          <p:cNvSpPr txBox="1"/>
          <p:nvPr/>
        </p:nvSpPr>
        <p:spPr>
          <a:xfrm>
            <a:off x="625602" y="528402"/>
            <a:ext cx="10940796" cy="4465325"/>
          </a:xfrm>
          <a:prstGeom prst="rect">
            <a:avLst/>
          </a:prstGeom>
          <a:noFill/>
        </p:spPr>
        <p:txBody>
          <a:bodyPr wrap="square">
            <a:spAutoFit/>
          </a:bodyPr>
          <a:lstStyle/>
          <a:p>
            <a:pPr algn="l">
              <a:lnSpc>
                <a:spcPts val="3000"/>
              </a:lnSpc>
              <a:spcBef>
                <a:spcPts val="2250"/>
              </a:spcBef>
              <a:spcAft>
                <a:spcPts val="2250"/>
              </a:spcAft>
              <a:buNone/>
            </a:pPr>
            <a:r>
              <a:rPr lang="pt-BR" sz="2400" b="1" i="0" dirty="0">
                <a:solidFill>
                  <a:srgbClr val="253A44"/>
                </a:solidFill>
                <a:effectLst/>
                <a:latin typeface="Montserrat" panose="00000500000000000000" pitchFamily="2" charset="0"/>
              </a:rPr>
              <a:t>Polimorfismo</a:t>
            </a:r>
          </a:p>
          <a:p>
            <a:pPr algn="just">
              <a:buNone/>
            </a:pPr>
            <a:r>
              <a:rPr lang="pt-BR" sz="2400" b="1" i="0" dirty="0">
                <a:solidFill>
                  <a:srgbClr val="253A44"/>
                </a:solidFill>
                <a:effectLst/>
                <a:latin typeface="Source Serif Pro" panose="02040603050405020204" pitchFamily="18" charset="0"/>
              </a:rPr>
              <a:t>Polimorfismo é o princípio pelo qual duas ou mais classes derivadas de uma mesma superclasse podem invocar métodos que têm a mesma identificação, assinatura, mas comportamentos distintos, especializados para cada classe derivada, usando para tanto uma referência a um objeto do tipo da superclasse</a:t>
            </a:r>
            <a:r>
              <a:rPr lang="pt-BR" sz="2400" b="0" i="0" dirty="0">
                <a:solidFill>
                  <a:srgbClr val="253A44"/>
                </a:solidFill>
                <a:effectLst/>
                <a:latin typeface="Source Serif Pro" panose="02040603050405020204" pitchFamily="18" charset="0"/>
              </a:rPr>
              <a:t>. </a:t>
            </a:r>
          </a:p>
          <a:p>
            <a:pPr algn="l">
              <a:buNone/>
            </a:pPr>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De forma genérica, </a:t>
            </a:r>
            <a:r>
              <a:rPr lang="pt-BR" sz="2400" b="1" i="0" dirty="0">
                <a:solidFill>
                  <a:srgbClr val="253A44"/>
                </a:solidFill>
                <a:effectLst/>
                <a:latin typeface="Source Serif Pro" panose="02040603050405020204" pitchFamily="18" charset="0"/>
              </a:rPr>
              <a:t>polimorfismo significa várias formas</a:t>
            </a:r>
            <a:r>
              <a:rPr lang="pt-BR" sz="2400" b="0" i="0" dirty="0">
                <a:solidFill>
                  <a:srgbClr val="253A44"/>
                </a:solidFill>
                <a:effectLst/>
                <a:latin typeface="Source Serif Pro" panose="02040603050405020204" pitchFamily="18" charset="0"/>
              </a:rPr>
              <a:t>. No caso da Orientação a Objetos, polimorfismo denota uma situação na qual um objeto pode se comportar de maneiras diferentes da origem, ao receber uma mensagem dependendo do seu tipo de criação.</a:t>
            </a:r>
          </a:p>
        </p:txBody>
      </p:sp>
    </p:spTree>
    <p:extLst>
      <p:ext uri="{BB962C8B-B14F-4D97-AF65-F5344CB8AC3E}">
        <p14:creationId xmlns:p14="http://schemas.microsoft.com/office/powerpoint/2010/main" val="175081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D8E1-C8EE-6F49-1407-3C157ECBAE0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B494F97-62F3-08CE-8506-CA38A2DB8B71}"/>
              </a:ext>
            </a:extLst>
          </p:cNvPr>
          <p:cNvSpPr txBox="1"/>
          <p:nvPr/>
        </p:nvSpPr>
        <p:spPr>
          <a:xfrm>
            <a:off x="497299" y="636499"/>
            <a:ext cx="10885932" cy="4693593"/>
          </a:xfrm>
          <a:prstGeom prst="rect">
            <a:avLst/>
          </a:prstGeom>
          <a:noFill/>
        </p:spPr>
        <p:txBody>
          <a:bodyPr wrap="square">
            <a:spAutoFit/>
          </a:bodyPr>
          <a:lstStyle/>
          <a:p>
            <a:r>
              <a:rPr lang="pt-BR" sz="2300" b="0" i="0" dirty="0">
                <a:solidFill>
                  <a:srgbClr val="253A44"/>
                </a:solidFill>
                <a:effectLst/>
                <a:latin typeface="Source Serif Pro" panose="02040603050405020204" pitchFamily="18" charset="0"/>
              </a:rPr>
              <a:t>Polimorfismo também implica que uma operação de uma mesma classe pode ser implementada por mais de um método.</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 O usuário não precisa saber quantas implementações existem para uma operação, ou explicitar qual método deve ser utilizado: a linguagem de programação deve ser capaz de selecionar o método correto a partir do nome da operação, classe do objeto e argumentos para a operação. </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Desta forma, novas classes podem ser adicionadas sem necessidade de modificação de código já existente, pois cada classe apenas define os seus métodos e atributos.  </a:t>
            </a:r>
          </a:p>
          <a:p>
            <a:pPr algn="just"/>
            <a:endParaRPr lang="pt-BR" sz="2300" dirty="0">
              <a:solidFill>
                <a:srgbClr val="253A44"/>
              </a:solidFill>
              <a:latin typeface="Source Serif Pro" panose="02040603050405020204" pitchFamily="18" charset="0"/>
            </a:endParaRPr>
          </a:p>
          <a:p>
            <a:pPr algn="just"/>
            <a:r>
              <a:rPr lang="pt-BR" sz="2300" b="1" i="0" dirty="0">
                <a:solidFill>
                  <a:srgbClr val="253A44"/>
                </a:solidFill>
                <a:effectLst/>
                <a:latin typeface="Source Serif Pro" panose="02040603050405020204" pitchFamily="18" charset="0"/>
              </a:rPr>
              <a:t>Em Java, o polimorfismo se manifesta apenas em chamadas de métodos</a:t>
            </a:r>
            <a:r>
              <a:rPr lang="pt-BR" sz="2300" b="0" i="0" dirty="0">
                <a:solidFill>
                  <a:srgbClr val="253A44"/>
                </a:solidFill>
                <a:effectLst/>
                <a:latin typeface="Source Serif Pro" panose="02040603050405020204" pitchFamily="18" charset="0"/>
              </a:rPr>
              <a:t>.</a:t>
            </a:r>
            <a:endParaRPr lang="pt-BR" sz="2300" dirty="0"/>
          </a:p>
        </p:txBody>
      </p:sp>
    </p:spTree>
    <p:extLst>
      <p:ext uri="{BB962C8B-B14F-4D97-AF65-F5344CB8AC3E}">
        <p14:creationId xmlns:p14="http://schemas.microsoft.com/office/powerpoint/2010/main" val="23010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37290-FB24-69D0-D799-80CF3B2F2132}"/>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CF7A3C2A-2275-2F28-9F37-ECBA2FEC13EB}"/>
              </a:ext>
            </a:extLst>
          </p:cNvPr>
          <p:cNvSpPr txBox="1"/>
          <p:nvPr/>
        </p:nvSpPr>
        <p:spPr>
          <a:xfrm>
            <a:off x="347472" y="335845"/>
            <a:ext cx="11155680" cy="4154984"/>
          </a:xfrm>
          <a:prstGeom prst="rect">
            <a:avLst/>
          </a:prstGeom>
          <a:noFill/>
        </p:spPr>
        <p:txBody>
          <a:bodyPr wrap="square">
            <a:spAutoFit/>
          </a:bodyPr>
          <a:lstStyle/>
          <a:p>
            <a:pPr algn="l">
              <a:buNone/>
            </a:pPr>
            <a:r>
              <a:rPr lang="pt-BR" sz="2200" b="0" i="0" dirty="0">
                <a:solidFill>
                  <a:srgbClr val="253A44"/>
                </a:solidFill>
                <a:effectLst/>
                <a:latin typeface="Source Serif Pro" panose="02040603050405020204" pitchFamily="18" charset="0"/>
              </a:rPr>
              <a:t>A decisão sobre qual o método que deve ser selecionado, de acordo com o tipo da classe derivada, é tomada em tempo de execução, através do mecanismo de ligação tardia. A ligação tardia ocorre quando o método a ser invocado é definido durante a execução do programa.</a:t>
            </a:r>
          </a:p>
          <a:p>
            <a:pPr algn="l">
              <a:buNone/>
            </a:pPr>
            <a:endParaRPr lang="pt-BR" sz="2200" dirty="0">
              <a:solidFill>
                <a:srgbClr val="253A44"/>
              </a:solidFill>
              <a:latin typeface="Source Serif Pro" panose="02040603050405020204" pitchFamily="18" charset="0"/>
            </a:endParaRPr>
          </a:p>
          <a:p>
            <a:pPr algn="l">
              <a:buNone/>
            </a:pPr>
            <a:r>
              <a:rPr lang="pt-BR" sz="2200" b="0" i="0" dirty="0">
                <a:solidFill>
                  <a:srgbClr val="253A44"/>
                </a:solidFill>
                <a:effectLst/>
                <a:latin typeface="Source Serif Pro" panose="02040603050405020204" pitchFamily="18" charset="0"/>
              </a:rPr>
              <a:t>Em Java, todas as determinações de métodos a executar ocorrem através de ligação tardia exceto em dois casos:</a:t>
            </a:r>
          </a:p>
          <a:p>
            <a:pPr algn="l">
              <a:buNone/>
            </a:pPr>
            <a:endParaRPr lang="pt-BR" sz="2200" b="0" i="0" dirty="0">
              <a:solidFill>
                <a:srgbClr val="253A44"/>
              </a:solidFill>
              <a:effectLst/>
              <a:latin typeface="Source Serif Pro" panose="02040603050405020204" pitchFamily="18" charset="0"/>
            </a:endParaRPr>
          </a:p>
          <a:p>
            <a:pPr algn="just">
              <a:buFont typeface="+mj-lt"/>
              <a:buAutoNum type="arabicPeriod"/>
            </a:pPr>
            <a:r>
              <a:rPr lang="pt-BR" sz="2200" b="0" i="0" dirty="0">
                <a:solidFill>
                  <a:srgbClr val="253A44"/>
                </a:solidFill>
                <a:effectLst/>
                <a:latin typeface="Source Serif Pro" panose="02040603050405020204" pitchFamily="18" charset="0"/>
              </a:rPr>
              <a:t> Métodos declarados como final não podem ser redefinidos e, portanto não são passíveis de invocação polimórfica da parte de seus descendentes; e</a:t>
            </a:r>
          </a:p>
          <a:p>
            <a:pPr algn="l">
              <a:buFont typeface="+mj-lt"/>
              <a:buAutoNum type="arabicPeriod"/>
            </a:pPr>
            <a:endParaRPr lang="pt-BR" sz="2200" b="0" i="0" dirty="0">
              <a:solidFill>
                <a:srgbClr val="253A44"/>
              </a:solidFill>
              <a:effectLst/>
              <a:latin typeface="Source Serif Pro" panose="02040603050405020204" pitchFamily="18" charset="0"/>
            </a:endParaRPr>
          </a:p>
          <a:p>
            <a:pPr algn="l">
              <a:buFont typeface="+mj-lt"/>
              <a:buAutoNum type="arabicPeriod"/>
            </a:pPr>
            <a:r>
              <a:rPr lang="pt-BR" sz="2200" b="0" i="0" dirty="0">
                <a:solidFill>
                  <a:srgbClr val="253A44"/>
                </a:solidFill>
                <a:effectLst/>
                <a:latin typeface="Source Serif Pro" panose="02040603050405020204" pitchFamily="18" charset="0"/>
              </a:rPr>
              <a:t>Métodos declarados como private são implicitamente finais. </a:t>
            </a:r>
          </a:p>
        </p:txBody>
      </p:sp>
    </p:spTree>
    <p:extLst>
      <p:ext uri="{BB962C8B-B14F-4D97-AF65-F5344CB8AC3E}">
        <p14:creationId xmlns:p14="http://schemas.microsoft.com/office/powerpoint/2010/main" val="282649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96B5-3A31-E797-4A11-2389DDD0939B}"/>
              </a:ext>
            </a:extLst>
          </p:cNvPr>
          <p:cNvSpPr>
            <a:spLocks noGrp="1"/>
          </p:cNvSpPr>
          <p:nvPr>
            <p:ph type="title"/>
          </p:nvPr>
        </p:nvSpPr>
        <p:spPr>
          <a:xfrm>
            <a:off x="216408" y="200533"/>
            <a:ext cx="10515600" cy="677291"/>
          </a:xfrm>
        </p:spPr>
        <p:txBody>
          <a:bodyPr>
            <a:normAutofit fontScale="90000"/>
          </a:bodyPr>
          <a:lstStyle/>
          <a:p>
            <a:r>
              <a:rPr lang="pt-BR" dirty="0"/>
              <a:t>Exemplos:</a:t>
            </a:r>
          </a:p>
        </p:txBody>
      </p:sp>
      <p:sp>
        <p:nvSpPr>
          <p:cNvPr id="5" name="CaixaDeTexto 4">
            <a:extLst>
              <a:ext uri="{FF2B5EF4-FFF2-40B4-BE49-F238E27FC236}">
                <a16:creationId xmlns:a16="http://schemas.microsoft.com/office/drawing/2014/main" id="{5E54F8B9-07EF-878A-CAB0-8CC76F2B56E7}"/>
              </a:ext>
            </a:extLst>
          </p:cNvPr>
          <p:cNvSpPr txBox="1"/>
          <p:nvPr/>
        </p:nvSpPr>
        <p:spPr>
          <a:xfrm>
            <a:off x="216408" y="1536174"/>
            <a:ext cx="4168330" cy="3170099"/>
          </a:xfrm>
          <a:prstGeom prst="rect">
            <a:avLst/>
          </a:prstGeom>
          <a:noFill/>
        </p:spPr>
        <p:txBody>
          <a:bodyPr wrap="square">
            <a:spAutoFit/>
          </a:bodyPr>
          <a:lstStyle/>
          <a:p>
            <a:r>
              <a:rPr lang="pt-BR" sz="2000" b="0" i="0" dirty="0">
                <a:solidFill>
                  <a:srgbClr val="222222"/>
                </a:solidFill>
                <a:effectLst/>
                <a:latin typeface="Arial" panose="020B0604020202020204" pitchFamily="34" charset="0"/>
              </a:rPr>
              <a:t>Por exemplo se você tem uma class Animal sabe que todo animal come, sendo que Cães por exemplo comem ração e Tigres carne.</a:t>
            </a:r>
          </a:p>
          <a:p>
            <a:endParaRPr lang="pt-BR" sz="2000" dirty="0">
              <a:solidFill>
                <a:srgbClr val="222222"/>
              </a:solidFill>
              <a:latin typeface="Arial" panose="020B0604020202020204" pitchFamily="34" charset="0"/>
            </a:endParaRPr>
          </a:p>
          <a:p>
            <a:r>
              <a:rPr lang="pt-BR" sz="2000" b="0" i="0" dirty="0">
                <a:solidFill>
                  <a:srgbClr val="222222"/>
                </a:solidFill>
                <a:effectLst/>
                <a:latin typeface="Arial" panose="020B0604020202020204" pitchFamily="34" charset="0"/>
              </a:rPr>
              <a:t>Você pode chamar o método comer nessas 2 classes mesmo sabendo que elas se comportam diferentemente.</a:t>
            </a:r>
            <a:endParaRPr lang="pt-BR" sz="2000" dirty="0"/>
          </a:p>
        </p:txBody>
      </p:sp>
      <p:pic>
        <p:nvPicPr>
          <p:cNvPr id="9" name="Imagem 8">
            <a:extLst>
              <a:ext uri="{FF2B5EF4-FFF2-40B4-BE49-F238E27FC236}">
                <a16:creationId xmlns:a16="http://schemas.microsoft.com/office/drawing/2014/main" id="{A18B4363-E684-DB31-AF83-9676D1521D2A}"/>
              </a:ext>
            </a:extLst>
          </p:cNvPr>
          <p:cNvPicPr>
            <a:picLocks noChangeAspect="1"/>
          </p:cNvPicPr>
          <p:nvPr/>
        </p:nvPicPr>
        <p:blipFill>
          <a:blip r:embed="rId2"/>
          <a:stretch>
            <a:fillRect/>
          </a:stretch>
        </p:blipFill>
        <p:spPr>
          <a:xfrm>
            <a:off x="4998529" y="539178"/>
            <a:ext cx="6629169" cy="5889371"/>
          </a:xfrm>
          <a:prstGeom prst="rect">
            <a:avLst/>
          </a:prstGeom>
        </p:spPr>
      </p:pic>
    </p:spTree>
    <p:extLst>
      <p:ext uri="{BB962C8B-B14F-4D97-AF65-F5344CB8AC3E}">
        <p14:creationId xmlns:p14="http://schemas.microsoft.com/office/powerpoint/2010/main" val="342386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3621-B097-16D6-C2E1-07B5C540A465}"/>
            </a:ext>
          </a:extLst>
        </p:cNvPr>
        <p:cNvGrpSpPr/>
        <p:nvPr/>
      </p:nvGrpSpPr>
      <p:grpSpPr>
        <a:xfrm>
          <a:off x="0" y="0"/>
          <a:ext cx="0" cy="0"/>
          <a:chOff x="0" y="0"/>
          <a:chExt cx="0" cy="0"/>
        </a:xfrm>
      </p:grpSpPr>
      <p:sp>
        <p:nvSpPr>
          <p:cNvPr id="10" name="CaixaDeTexto 9">
            <a:extLst>
              <a:ext uri="{FF2B5EF4-FFF2-40B4-BE49-F238E27FC236}">
                <a16:creationId xmlns:a16="http://schemas.microsoft.com/office/drawing/2014/main" id="{C515B313-953D-BBA3-660F-1671BEDBCBAA}"/>
              </a:ext>
            </a:extLst>
          </p:cNvPr>
          <p:cNvSpPr txBox="1"/>
          <p:nvPr/>
        </p:nvSpPr>
        <p:spPr>
          <a:xfrm>
            <a:off x="7874890" y="359956"/>
            <a:ext cx="3681602" cy="3785652"/>
          </a:xfrm>
          <a:prstGeom prst="rect">
            <a:avLst/>
          </a:prstGeom>
          <a:noFill/>
        </p:spPr>
        <p:txBody>
          <a:bodyPr wrap="square">
            <a:spAutoFit/>
          </a:bodyPr>
          <a:lstStyle/>
          <a:p>
            <a:pPr algn="ctr"/>
            <a:r>
              <a:rPr lang="pt-BR" sz="2400" b="0" i="0" dirty="0">
                <a:solidFill>
                  <a:srgbClr val="222222"/>
                </a:solidFill>
                <a:effectLst/>
                <a:latin typeface="Arial" panose="020B0604020202020204" pitchFamily="34" charset="0"/>
              </a:rPr>
              <a:t>Nota-se que cada chamada vai fazer uma coisa diferente, porem como existe herança entre as classes todos os método vao funcionar, porque são do tipo do mais genérico (Animal) ou são filhos do mais genérico.</a:t>
            </a:r>
            <a:endParaRPr lang="pt-BR" sz="2400" dirty="0"/>
          </a:p>
        </p:txBody>
      </p:sp>
      <p:sp>
        <p:nvSpPr>
          <p:cNvPr id="12" name="CaixaDeTexto 11">
            <a:extLst>
              <a:ext uri="{FF2B5EF4-FFF2-40B4-BE49-F238E27FC236}">
                <a16:creationId xmlns:a16="http://schemas.microsoft.com/office/drawing/2014/main" id="{A4C4C85E-E0BA-4690-75EE-599EE704AE34}"/>
              </a:ext>
            </a:extLst>
          </p:cNvPr>
          <p:cNvSpPr txBox="1"/>
          <p:nvPr/>
        </p:nvSpPr>
        <p:spPr>
          <a:xfrm>
            <a:off x="635508" y="858858"/>
            <a:ext cx="6899148" cy="3970318"/>
          </a:xfrm>
          <a:prstGeom prst="rect">
            <a:avLst/>
          </a:prstGeom>
          <a:noFill/>
        </p:spPr>
        <p:txBody>
          <a:bodyPr wrap="square">
            <a:spAutoFit/>
          </a:bodyPr>
          <a:lstStyle/>
          <a:p>
            <a:r>
              <a:rPr lang="pt-BR" b="0" i="0" dirty="0">
                <a:solidFill>
                  <a:srgbClr val="434343"/>
                </a:solidFill>
                <a:effectLst/>
                <a:latin typeface="Consolas" panose="020B0609020204030204" pitchFamily="49" charset="0"/>
              </a:rPr>
              <a:t>public </a:t>
            </a:r>
            <a:r>
              <a:rPr lang="pt-BR" b="1" i="0" dirty="0">
                <a:solidFill>
                  <a:srgbClr val="434343"/>
                </a:solidFill>
                <a:effectLst/>
                <a:latin typeface="Consolas" panose="020B0609020204030204" pitchFamily="49" charset="0"/>
              </a:rPr>
              <a:t>class</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Animal animal ) { </a:t>
            </a:r>
          </a:p>
          <a:p>
            <a:r>
              <a:rPr lang="pt-BR" b="0" i="0" dirty="0">
                <a:solidFill>
                  <a:srgbClr val="434343"/>
                </a:solidFill>
                <a:effectLst/>
                <a:latin typeface="Consolas" panose="020B0609020204030204" pitchFamily="49" charset="0"/>
              </a:rPr>
              <a:t>	animal.</a:t>
            </a:r>
            <a:r>
              <a:rPr lang="pt-BR" b="1" i="0" dirty="0">
                <a:solidFill>
                  <a:srgbClr val="DD1144"/>
                </a:solidFill>
                <a:effectLst/>
                <a:latin typeface="Consolas" panose="020B0609020204030204" pitchFamily="49" charset="0"/>
              </a:rPr>
              <a:t>comer</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static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main</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String</a:t>
            </a:r>
            <a:r>
              <a:rPr lang="pt-BR" b="0" i="0" dirty="0">
                <a:solidFill>
                  <a:srgbClr val="434343"/>
                </a:solidFill>
                <a:effectLst/>
                <a:latin typeface="Consolas" panose="020B0609020204030204" pitchFamily="49" charset="0"/>
              </a:rPr>
              <a:t>[] args ) { </a:t>
            </a:r>
          </a:p>
          <a:p>
            <a:r>
              <a:rPr lang="pt-BR" b="1" i="0" dirty="0">
                <a:solidFill>
                  <a:srgbClr val="DD1144"/>
                </a:solidFill>
                <a:effectLst/>
                <a:latin typeface="Consolas" panose="020B0609020204030204" pitchFamily="49" charset="0"/>
              </a:rPr>
              <a:t>	Test</a:t>
            </a:r>
            <a:r>
              <a:rPr lang="pt-BR" b="0" i="0" dirty="0">
                <a:solidFill>
                  <a:srgbClr val="434343"/>
                </a:solidFill>
                <a:effectLst/>
                <a:latin typeface="Consolas" panose="020B0609020204030204" pitchFamily="49" charset="0"/>
              </a:rPr>
              <a:t> t =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Animal</a:t>
            </a:r>
            <a:r>
              <a:rPr lang="pt-BR" b="0" i="0" dirty="0">
                <a:solidFill>
                  <a:srgbClr val="434343"/>
                </a:solidFill>
                <a:effectLst/>
                <a:latin typeface="Consolas" panose="020B0609020204030204" pitchFamily="49" charset="0"/>
              </a:rPr>
              <a:t>() );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Cao</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Trigre</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a:t>
            </a:r>
          </a:p>
          <a:p>
            <a:endParaRPr lang="pt-BR" b="0" i="0" dirty="0">
              <a:solidFill>
                <a:srgbClr val="434343"/>
              </a:solidFill>
              <a:effectLst/>
              <a:latin typeface="Consolas" panose="020B0609020204030204" pitchFamily="49" charset="0"/>
            </a:endParaRPr>
          </a:p>
          <a:p>
            <a:r>
              <a:rPr lang="pt-BR" b="0" i="0" dirty="0">
                <a:solidFill>
                  <a:srgbClr val="434343"/>
                </a:solidFill>
                <a:effectLst/>
                <a:latin typeface="Consolas" panose="020B0609020204030204" pitchFamily="49" charset="0"/>
              </a:rPr>
              <a:t>}</a:t>
            </a:r>
            <a:endParaRPr lang="pt-BR" dirty="0"/>
          </a:p>
        </p:txBody>
      </p:sp>
      <p:sp>
        <p:nvSpPr>
          <p:cNvPr id="14" name="CaixaDeTexto 13">
            <a:extLst>
              <a:ext uri="{FF2B5EF4-FFF2-40B4-BE49-F238E27FC236}">
                <a16:creationId xmlns:a16="http://schemas.microsoft.com/office/drawing/2014/main" id="{9274F162-B8FC-5680-8EF4-59B198701F40}"/>
              </a:ext>
            </a:extLst>
          </p:cNvPr>
          <p:cNvSpPr txBox="1"/>
          <p:nvPr/>
        </p:nvSpPr>
        <p:spPr>
          <a:xfrm>
            <a:off x="468630" y="5583643"/>
            <a:ext cx="10760202" cy="830997"/>
          </a:xfrm>
          <a:prstGeom prst="rect">
            <a:avLst/>
          </a:prstGeom>
          <a:noFill/>
        </p:spPr>
        <p:txBody>
          <a:bodyPr wrap="square">
            <a:spAutoFit/>
          </a:bodyPr>
          <a:lstStyle/>
          <a:p>
            <a:r>
              <a:rPr lang="pt-BR" sz="2400" b="1" i="0" dirty="0">
                <a:solidFill>
                  <a:srgbClr val="222222"/>
                </a:solidFill>
                <a:effectLst/>
                <a:latin typeface="Arial" panose="020B0604020202020204" pitchFamily="34" charset="0"/>
              </a:rPr>
              <a:t>Na realidade polimorfismo é a capacidade de uma referencia de um tipo generico referenciar um objeto de um tipo mais especifico</a:t>
            </a:r>
            <a:endParaRPr lang="pt-BR" sz="2400" b="1" dirty="0"/>
          </a:p>
        </p:txBody>
      </p:sp>
    </p:spTree>
    <p:extLst>
      <p:ext uri="{BB962C8B-B14F-4D97-AF65-F5344CB8AC3E}">
        <p14:creationId xmlns:p14="http://schemas.microsoft.com/office/powerpoint/2010/main" val="81175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B8A8E-0F13-4A4C-CB22-E9D0BB6FC946}"/>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12945408-692A-1B6D-2772-A199E7069560}"/>
              </a:ext>
            </a:extLst>
          </p:cNvPr>
          <p:cNvPicPr>
            <a:picLocks noChangeAspect="1"/>
          </p:cNvPicPr>
          <p:nvPr/>
        </p:nvPicPr>
        <p:blipFill>
          <a:blip r:embed="rId2"/>
          <a:stretch>
            <a:fillRect/>
          </a:stretch>
        </p:blipFill>
        <p:spPr>
          <a:xfrm>
            <a:off x="555116" y="403669"/>
            <a:ext cx="5260467" cy="6315710"/>
          </a:xfrm>
          <a:prstGeom prst="rect">
            <a:avLst/>
          </a:prstGeom>
        </p:spPr>
      </p:pic>
      <p:sp>
        <p:nvSpPr>
          <p:cNvPr id="5" name="CaixaDeTexto 4">
            <a:extLst>
              <a:ext uri="{FF2B5EF4-FFF2-40B4-BE49-F238E27FC236}">
                <a16:creationId xmlns:a16="http://schemas.microsoft.com/office/drawing/2014/main" id="{B807555D-970A-A323-C188-08D87C5F3B93}"/>
              </a:ext>
            </a:extLst>
          </p:cNvPr>
          <p:cNvSpPr txBox="1"/>
          <p:nvPr/>
        </p:nvSpPr>
        <p:spPr>
          <a:xfrm>
            <a:off x="7516368" y="2118283"/>
            <a:ext cx="3846196" cy="1938992"/>
          </a:xfrm>
          <a:prstGeom prst="rect">
            <a:avLst/>
          </a:prstGeom>
          <a:noFill/>
        </p:spPr>
        <p:txBody>
          <a:bodyPr wrap="square">
            <a:spAutoFit/>
          </a:bodyPr>
          <a:lstStyle/>
          <a:p>
            <a:pPr algn="ctr"/>
            <a:r>
              <a:rPr lang="pt-BR" sz="2400" b="1" i="0" dirty="0">
                <a:solidFill>
                  <a:srgbClr val="222222"/>
                </a:solidFill>
                <a:effectLst/>
                <a:latin typeface="Arial" panose="020B0604020202020204" pitchFamily="34" charset="0"/>
              </a:rPr>
              <a:t>Veja que o tipo da variavel é Carro, mas o objeto colocado nela não é Carro e sim Ferrari e Fusca.</a:t>
            </a:r>
            <a:endParaRPr lang="pt-BR" sz="2400" b="1" dirty="0"/>
          </a:p>
        </p:txBody>
      </p:sp>
    </p:spTree>
    <p:extLst>
      <p:ext uri="{BB962C8B-B14F-4D97-AF65-F5344CB8AC3E}">
        <p14:creationId xmlns:p14="http://schemas.microsoft.com/office/powerpoint/2010/main" val="417411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B636-652A-2129-5B51-21036482D7D4}"/>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925C495A-3FA2-C42A-D869-53643FA9B1F1}"/>
              </a:ext>
            </a:extLst>
          </p:cNvPr>
          <p:cNvSpPr txBox="1"/>
          <p:nvPr/>
        </p:nvSpPr>
        <p:spPr>
          <a:xfrm>
            <a:off x="470916" y="419713"/>
            <a:ext cx="11196828" cy="5632311"/>
          </a:xfrm>
          <a:prstGeom prst="rect">
            <a:avLst/>
          </a:prstGeom>
          <a:noFill/>
        </p:spPr>
        <p:txBody>
          <a:bodyPr wrap="square">
            <a:spAutoFit/>
          </a:bodyPr>
          <a:lstStyle/>
          <a:p>
            <a:pPr algn="just"/>
            <a:r>
              <a:rPr lang="pt-BR" sz="2400" b="0" i="0" dirty="0">
                <a:solidFill>
                  <a:srgbClr val="253A44"/>
                </a:solidFill>
                <a:effectLst/>
                <a:latin typeface="Source Serif Pro" panose="02040603050405020204" pitchFamily="18" charset="0"/>
              </a:rPr>
              <a:t>No caso de polimorfismo, é necessário que os métodos tenham exatamente a mesma identificação, sendo utilizado o mecanismo de redefinição de métodos, que é o mesmo que sobrescrita de métodos em classes derivadas.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A redefinição ocorre quando um método cuja assinatura já tenha sido especificada recebe uma nova definição, ou seja, um novo corpo, em uma classe derivada.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É importante observar que, quando polimorfismo está sendo utilizado, o comportamento que será adotado por um método só será definido durante a execução.</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 Embora em geral esse seja um mecanismo que facilite o desenvolvimento e a compreensão do código orientado a objetos, há algumas situações onde o resultado da execução pode ser não-intuitivo. </a:t>
            </a:r>
            <a:endParaRPr lang="pt-BR" sz="2400" dirty="0"/>
          </a:p>
        </p:txBody>
      </p:sp>
    </p:spTree>
    <p:extLst>
      <p:ext uri="{BB962C8B-B14F-4D97-AF65-F5344CB8AC3E}">
        <p14:creationId xmlns:p14="http://schemas.microsoft.com/office/powerpoint/2010/main" val="310103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81C59-5382-06AB-A5D4-197905AA74A5}"/>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45439AA7-8ECA-E8FD-9FDA-3A84F963D909}"/>
              </a:ext>
            </a:extLst>
          </p:cNvPr>
          <p:cNvPicPr>
            <a:picLocks noChangeAspect="1"/>
          </p:cNvPicPr>
          <p:nvPr/>
        </p:nvPicPr>
        <p:blipFill>
          <a:blip r:embed="rId2"/>
          <a:stretch>
            <a:fillRect/>
          </a:stretch>
        </p:blipFill>
        <p:spPr>
          <a:xfrm>
            <a:off x="571499" y="130626"/>
            <a:ext cx="8983047" cy="6473989"/>
          </a:xfrm>
          <a:prstGeom prst="rect">
            <a:avLst/>
          </a:prstGeom>
        </p:spPr>
      </p:pic>
    </p:spTree>
    <p:extLst>
      <p:ext uri="{BB962C8B-B14F-4D97-AF65-F5344CB8AC3E}">
        <p14:creationId xmlns:p14="http://schemas.microsoft.com/office/powerpoint/2010/main" val="228788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19670-F787-4B80-D7CF-503A5D99D4D9}"/>
              </a:ext>
            </a:extLst>
          </p:cNvPr>
          <p:cNvSpPr>
            <a:spLocks noGrp="1"/>
          </p:cNvSpPr>
          <p:nvPr>
            <p:ph type="title"/>
          </p:nvPr>
        </p:nvSpPr>
        <p:spPr>
          <a:xfrm>
            <a:off x="313545" y="260194"/>
            <a:ext cx="10515600" cy="534285"/>
          </a:xfrm>
        </p:spPr>
        <p:txBody>
          <a:bodyPr>
            <a:normAutofit fontScale="90000"/>
          </a:bodyPr>
          <a:lstStyle/>
          <a:p>
            <a:r>
              <a:rPr lang="pt-BR" dirty="0"/>
              <a:t>Exercício: Vamos praticar...</a:t>
            </a:r>
          </a:p>
        </p:txBody>
      </p:sp>
      <p:pic>
        <p:nvPicPr>
          <p:cNvPr id="5" name="Imagem 4">
            <a:extLst>
              <a:ext uri="{FF2B5EF4-FFF2-40B4-BE49-F238E27FC236}">
                <a16:creationId xmlns:a16="http://schemas.microsoft.com/office/drawing/2014/main" id="{1741315D-B42B-D97F-FD56-1F0FBBE8EE59}"/>
              </a:ext>
            </a:extLst>
          </p:cNvPr>
          <p:cNvPicPr>
            <a:picLocks noChangeAspect="1"/>
          </p:cNvPicPr>
          <p:nvPr/>
        </p:nvPicPr>
        <p:blipFill>
          <a:blip r:embed="rId2"/>
          <a:stretch>
            <a:fillRect/>
          </a:stretch>
        </p:blipFill>
        <p:spPr>
          <a:xfrm>
            <a:off x="1184738" y="1156665"/>
            <a:ext cx="8993583" cy="4957848"/>
          </a:xfrm>
          <a:prstGeom prst="rect">
            <a:avLst/>
          </a:prstGeom>
        </p:spPr>
      </p:pic>
    </p:spTree>
    <p:extLst>
      <p:ext uri="{BB962C8B-B14F-4D97-AF65-F5344CB8AC3E}">
        <p14:creationId xmlns:p14="http://schemas.microsoft.com/office/powerpoint/2010/main" val="251347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E899ED4-CC43-B717-5CE0-7E0600E2D647}"/>
              </a:ext>
            </a:extLst>
          </p:cNvPr>
          <p:cNvPicPr>
            <a:picLocks noChangeAspect="1"/>
          </p:cNvPicPr>
          <p:nvPr/>
        </p:nvPicPr>
        <p:blipFill>
          <a:blip r:embed="rId2"/>
          <a:stretch>
            <a:fillRect/>
          </a:stretch>
        </p:blipFill>
        <p:spPr>
          <a:xfrm>
            <a:off x="620017" y="609045"/>
            <a:ext cx="8598934" cy="2773490"/>
          </a:xfrm>
          <a:prstGeom prst="rect">
            <a:avLst/>
          </a:prstGeom>
        </p:spPr>
      </p:pic>
      <p:sp>
        <p:nvSpPr>
          <p:cNvPr id="9" name="CaixaDeTexto 8">
            <a:extLst>
              <a:ext uri="{FF2B5EF4-FFF2-40B4-BE49-F238E27FC236}">
                <a16:creationId xmlns:a16="http://schemas.microsoft.com/office/drawing/2014/main" id="{2AF91B29-F02F-712A-4E01-CF2B262EEC9A}"/>
              </a:ext>
            </a:extLst>
          </p:cNvPr>
          <p:cNvSpPr txBox="1"/>
          <p:nvPr/>
        </p:nvSpPr>
        <p:spPr>
          <a:xfrm>
            <a:off x="903157" y="3773056"/>
            <a:ext cx="10879111" cy="1569660"/>
          </a:xfrm>
          <a:prstGeom prst="rect">
            <a:avLst/>
          </a:prstGeom>
          <a:noFill/>
        </p:spPr>
        <p:txBody>
          <a:bodyPr wrap="square">
            <a:spAutoFit/>
          </a:bodyPr>
          <a:lstStyle/>
          <a:p>
            <a:r>
              <a:rPr lang="pt-BR" sz="2400" dirty="0"/>
              <a:t>A aplicação </a:t>
            </a:r>
            <a:r>
              <a:rPr lang="pt-BR" sz="2400" b="1" dirty="0"/>
              <a:t>Oficina</a:t>
            </a:r>
            <a:r>
              <a:rPr lang="pt-BR" sz="2400" dirty="0"/>
              <a:t> define um objeto que recebe objetos da classe </a:t>
            </a:r>
            <a:r>
              <a:rPr lang="pt-BR" sz="2400" b="1" dirty="0"/>
              <a:t>Veículo</a:t>
            </a:r>
            <a:r>
              <a:rPr lang="pt-BR" sz="2400" dirty="0"/>
              <a:t>.</a:t>
            </a:r>
          </a:p>
          <a:p>
            <a:endParaRPr lang="pt-BR" sz="2400" dirty="0"/>
          </a:p>
          <a:p>
            <a:r>
              <a:rPr lang="pt-BR" sz="2400" dirty="0"/>
              <a:t> Para cada veículo recebido, a oficina executa na sequência os três métodos da classe Veículo.</a:t>
            </a:r>
          </a:p>
        </p:txBody>
      </p:sp>
    </p:spTree>
    <p:extLst>
      <p:ext uri="{BB962C8B-B14F-4D97-AF65-F5344CB8AC3E}">
        <p14:creationId xmlns:p14="http://schemas.microsoft.com/office/powerpoint/2010/main" val="410813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B3E2AB78-F7BA-8605-1323-5E9141BADB9F}"/>
              </a:ext>
            </a:extLst>
          </p:cNvPr>
          <p:cNvSpPr txBox="1"/>
          <p:nvPr/>
        </p:nvSpPr>
        <p:spPr>
          <a:xfrm>
            <a:off x="603504" y="482382"/>
            <a:ext cx="11100816" cy="4893647"/>
          </a:xfrm>
          <a:prstGeom prst="rect">
            <a:avLst/>
          </a:prstGeom>
          <a:noFill/>
        </p:spPr>
        <p:txBody>
          <a:bodyPr wrap="square">
            <a:spAutoFit/>
          </a:bodyPr>
          <a:lstStyle/>
          <a:p>
            <a:r>
              <a:rPr lang="pt-BR" sz="2400" b="0" i="0" dirty="0">
                <a:solidFill>
                  <a:srgbClr val="253A44"/>
                </a:solidFill>
                <a:effectLst/>
                <a:latin typeface="Source Serif Pro" panose="02040603050405020204" pitchFamily="18" charset="0"/>
              </a:rPr>
              <a:t>Em orientação a objeto, uma classe é uma estrutura que abstrai um conjunto de objetos com características similares. Uma classe define o comportamento de seus objetos através de métodos e os estados possíveis destes objetos através de atributos. Em outros termos, uma classe descreve os serviços providos por seus objetos e quais informações eles podem armazenar. </a:t>
            </a:r>
          </a:p>
          <a:p>
            <a:endParaRPr lang="pt-BR" sz="2400" dirty="0">
              <a:solidFill>
                <a:srgbClr val="253A44"/>
              </a:solidFill>
              <a:latin typeface="Source Serif Pro" panose="02040603050405020204" pitchFamily="18" charset="0"/>
            </a:endParaRPr>
          </a:p>
          <a:p>
            <a:r>
              <a:rPr lang="pt-BR" sz="2400" b="0" i="0" dirty="0">
                <a:solidFill>
                  <a:srgbClr val="253A44"/>
                </a:solidFill>
                <a:effectLst/>
                <a:latin typeface="Source Serif Pro" panose="02040603050405020204" pitchFamily="18" charset="0"/>
              </a:rPr>
              <a:t>Classes não são diretamente suportadas em todas as linguagens, e são necessárias para que uma linguagem seja orientada a objetos. </a:t>
            </a:r>
          </a:p>
          <a:p>
            <a:endParaRPr lang="pt-BR" sz="2400" dirty="0">
              <a:solidFill>
                <a:srgbClr val="253A44"/>
              </a:solidFill>
              <a:latin typeface="Source Serif Pro" panose="02040603050405020204" pitchFamily="18" charset="0"/>
            </a:endParaRPr>
          </a:p>
          <a:p>
            <a:r>
              <a:rPr lang="pt-BR" sz="2400" b="0" i="0" dirty="0">
                <a:solidFill>
                  <a:srgbClr val="253A44"/>
                </a:solidFill>
                <a:effectLst/>
                <a:latin typeface="Source Serif Pro" panose="02040603050405020204" pitchFamily="18" charset="0"/>
              </a:rPr>
              <a:t>A programação orientada a objeto tem três pilares, </a:t>
            </a:r>
            <a:r>
              <a:rPr lang="pt-BR" sz="2400" b="1" i="0" u="none" strike="noStrike" dirty="0">
                <a:solidFill>
                  <a:srgbClr val="253A44"/>
                </a:solidFill>
                <a:effectLst/>
                <a:latin typeface="Montserrat" panose="00000500000000000000" pitchFamily="2" charset="0"/>
              </a:rPr>
              <a:t>encapsulamento</a:t>
            </a:r>
            <a:r>
              <a:rPr lang="pt-BR" sz="2400" b="0" i="0" dirty="0">
                <a:solidFill>
                  <a:srgbClr val="253A44"/>
                </a:solidFill>
                <a:effectLst/>
                <a:latin typeface="Source Serif Pro" panose="02040603050405020204" pitchFamily="18" charset="0"/>
              </a:rPr>
              <a:t>, </a:t>
            </a:r>
            <a:r>
              <a:rPr lang="pt-BR" sz="2400" b="1" i="0" dirty="0">
                <a:solidFill>
                  <a:srgbClr val="253A44"/>
                </a:solidFill>
                <a:effectLst/>
                <a:latin typeface="Source Serif Pro" panose="02040603050405020204" pitchFamily="18" charset="0"/>
              </a:rPr>
              <a:t>herança</a:t>
            </a:r>
            <a:r>
              <a:rPr lang="pt-BR" sz="2400" b="0" i="0" dirty="0">
                <a:solidFill>
                  <a:srgbClr val="253A44"/>
                </a:solidFill>
                <a:effectLst/>
                <a:latin typeface="Source Serif Pro" panose="02040603050405020204" pitchFamily="18" charset="0"/>
              </a:rPr>
              <a:t> e </a:t>
            </a:r>
            <a:r>
              <a:rPr lang="pt-BR" sz="2400" b="1" i="0" u="none" strike="noStrike" dirty="0">
                <a:solidFill>
                  <a:srgbClr val="253A44"/>
                </a:solidFill>
                <a:effectLst/>
                <a:latin typeface="Montserrat" panose="00000500000000000000" pitchFamily="2" charset="0"/>
              </a:rPr>
              <a:t>Polimorfismo</a:t>
            </a:r>
            <a:r>
              <a:rPr lang="pt-BR" sz="2400" b="0" i="0" dirty="0">
                <a:solidFill>
                  <a:srgbClr val="253A44"/>
                </a:solidFill>
                <a:effectLst/>
                <a:latin typeface="Source Serif Pro" panose="02040603050405020204" pitchFamily="18" charset="0"/>
              </a:rPr>
              <a:t>, mas antes de tratarmos destes assuntos se faz necessário o entendimento de alguns conceitos iniciais para que tudo possa ficar claro à medida que a aula for dando andamento. </a:t>
            </a:r>
            <a:endParaRPr lang="pt-BR" sz="2400" dirty="0"/>
          </a:p>
        </p:txBody>
      </p:sp>
    </p:spTree>
    <p:extLst>
      <p:ext uri="{BB962C8B-B14F-4D97-AF65-F5344CB8AC3E}">
        <p14:creationId xmlns:p14="http://schemas.microsoft.com/office/powerpoint/2010/main" val="325380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E3E756C-D969-055B-026F-2D3062DB87E2}"/>
              </a:ext>
            </a:extLst>
          </p:cNvPr>
          <p:cNvPicPr>
            <a:picLocks noChangeAspect="1"/>
          </p:cNvPicPr>
          <p:nvPr/>
        </p:nvPicPr>
        <p:blipFill>
          <a:blip r:embed="rId2"/>
          <a:stretch>
            <a:fillRect/>
          </a:stretch>
        </p:blipFill>
        <p:spPr>
          <a:xfrm>
            <a:off x="423163" y="249003"/>
            <a:ext cx="6429072" cy="4322997"/>
          </a:xfrm>
          <a:prstGeom prst="rect">
            <a:avLst/>
          </a:prstGeom>
        </p:spPr>
      </p:pic>
      <p:pic>
        <p:nvPicPr>
          <p:cNvPr id="7" name="Imagem 6">
            <a:extLst>
              <a:ext uri="{FF2B5EF4-FFF2-40B4-BE49-F238E27FC236}">
                <a16:creationId xmlns:a16="http://schemas.microsoft.com/office/drawing/2014/main" id="{F082F0A5-4E42-64E8-DA34-DADC35DAF944}"/>
              </a:ext>
            </a:extLst>
          </p:cNvPr>
          <p:cNvPicPr>
            <a:picLocks noChangeAspect="1"/>
          </p:cNvPicPr>
          <p:nvPr/>
        </p:nvPicPr>
        <p:blipFill>
          <a:blip r:embed="rId3"/>
          <a:stretch>
            <a:fillRect/>
          </a:stretch>
        </p:blipFill>
        <p:spPr>
          <a:xfrm>
            <a:off x="5391071" y="2752924"/>
            <a:ext cx="6151355" cy="3856073"/>
          </a:xfrm>
          <a:prstGeom prst="rect">
            <a:avLst/>
          </a:prstGeom>
        </p:spPr>
      </p:pic>
      <p:sp>
        <p:nvSpPr>
          <p:cNvPr id="8" name="Seta: Curva para Baixo 7">
            <a:extLst>
              <a:ext uri="{FF2B5EF4-FFF2-40B4-BE49-F238E27FC236}">
                <a16:creationId xmlns:a16="http://schemas.microsoft.com/office/drawing/2014/main" id="{CD2B2132-B170-D797-2DC9-1C0A0CBA7091}"/>
              </a:ext>
            </a:extLst>
          </p:cNvPr>
          <p:cNvSpPr/>
          <p:nvPr/>
        </p:nvSpPr>
        <p:spPr>
          <a:xfrm rot="1840468">
            <a:off x="6300822" y="823928"/>
            <a:ext cx="2684148" cy="1568701"/>
          </a:xfrm>
          <a:prstGeom prst="curved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46377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20952387-9746-ACA4-1A5D-7C4B34BA21DF}"/>
              </a:ext>
            </a:extLst>
          </p:cNvPr>
          <p:cNvPicPr>
            <a:picLocks noChangeAspect="1"/>
          </p:cNvPicPr>
          <p:nvPr/>
        </p:nvPicPr>
        <p:blipFill>
          <a:blip r:embed="rId2"/>
          <a:stretch>
            <a:fillRect/>
          </a:stretch>
        </p:blipFill>
        <p:spPr>
          <a:xfrm>
            <a:off x="6649091" y="1132502"/>
            <a:ext cx="5235495" cy="5469919"/>
          </a:xfrm>
          <a:prstGeom prst="rect">
            <a:avLst/>
          </a:prstGeom>
        </p:spPr>
      </p:pic>
      <p:pic>
        <p:nvPicPr>
          <p:cNvPr id="3" name="Imagem 2">
            <a:extLst>
              <a:ext uri="{FF2B5EF4-FFF2-40B4-BE49-F238E27FC236}">
                <a16:creationId xmlns:a16="http://schemas.microsoft.com/office/drawing/2014/main" id="{A2425B16-0527-2191-5676-F2245DF93916}"/>
              </a:ext>
            </a:extLst>
          </p:cNvPr>
          <p:cNvPicPr>
            <a:picLocks noChangeAspect="1"/>
          </p:cNvPicPr>
          <p:nvPr/>
        </p:nvPicPr>
        <p:blipFill>
          <a:blip r:embed="rId3"/>
          <a:stretch>
            <a:fillRect/>
          </a:stretch>
        </p:blipFill>
        <p:spPr>
          <a:xfrm>
            <a:off x="292492" y="249002"/>
            <a:ext cx="5897214" cy="3618460"/>
          </a:xfrm>
          <a:prstGeom prst="rect">
            <a:avLst/>
          </a:prstGeom>
        </p:spPr>
      </p:pic>
      <p:sp>
        <p:nvSpPr>
          <p:cNvPr id="8" name="Seta: Curva para Baixo 7">
            <a:extLst>
              <a:ext uri="{FF2B5EF4-FFF2-40B4-BE49-F238E27FC236}">
                <a16:creationId xmlns:a16="http://schemas.microsoft.com/office/drawing/2014/main" id="{CD2B2132-B170-D797-2DC9-1C0A0CBA7091}"/>
              </a:ext>
            </a:extLst>
          </p:cNvPr>
          <p:cNvSpPr/>
          <p:nvPr/>
        </p:nvSpPr>
        <p:spPr>
          <a:xfrm rot="1840468">
            <a:off x="5098917" y="90607"/>
            <a:ext cx="1994166" cy="1568701"/>
          </a:xfrm>
          <a:prstGeom prst="curved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CaixaDeTexto 9">
            <a:extLst>
              <a:ext uri="{FF2B5EF4-FFF2-40B4-BE49-F238E27FC236}">
                <a16:creationId xmlns:a16="http://schemas.microsoft.com/office/drawing/2014/main" id="{2D653278-231E-E390-BEE3-C748FA6947A1}"/>
              </a:ext>
            </a:extLst>
          </p:cNvPr>
          <p:cNvSpPr txBox="1"/>
          <p:nvPr/>
        </p:nvSpPr>
        <p:spPr>
          <a:xfrm>
            <a:off x="555591" y="4199603"/>
            <a:ext cx="5897214" cy="1200329"/>
          </a:xfrm>
          <a:prstGeom prst="rect">
            <a:avLst/>
          </a:prstGeom>
          <a:noFill/>
        </p:spPr>
        <p:txBody>
          <a:bodyPr wrap="square">
            <a:spAutoFit/>
          </a:bodyPr>
          <a:lstStyle/>
          <a:p>
            <a:r>
              <a:rPr lang="pt-BR" dirty="0"/>
              <a:t>Não há como saber no momento da programação se a Oficina estará recebendo um automóvel ou uma bicicleta -- assim, o momento de decisão sobre qual método será aplicado só ocorrerá durante a execução do programa.</a:t>
            </a:r>
          </a:p>
        </p:txBody>
      </p:sp>
    </p:spTree>
    <p:extLst>
      <p:ext uri="{BB962C8B-B14F-4D97-AF65-F5344CB8AC3E}">
        <p14:creationId xmlns:p14="http://schemas.microsoft.com/office/powerpoint/2010/main" val="256336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D86980BF-F2E1-5636-3B07-A0AA3CD98B01}"/>
              </a:ext>
            </a:extLst>
          </p:cNvPr>
          <p:cNvSpPr txBox="1"/>
          <p:nvPr/>
        </p:nvSpPr>
        <p:spPr>
          <a:xfrm>
            <a:off x="851884" y="829393"/>
            <a:ext cx="10029475" cy="4154984"/>
          </a:xfrm>
          <a:prstGeom prst="rect">
            <a:avLst/>
          </a:prstGeom>
          <a:noFill/>
        </p:spPr>
        <p:txBody>
          <a:bodyPr wrap="square">
            <a:spAutoFit/>
          </a:bodyPr>
          <a:lstStyle/>
          <a:p>
            <a:pPr algn="l">
              <a:buNone/>
            </a:pPr>
            <a:r>
              <a:rPr lang="pt-BR" sz="2400" b="0" i="0" dirty="0">
                <a:solidFill>
                  <a:srgbClr val="253A44"/>
                </a:solidFill>
                <a:effectLst/>
                <a:latin typeface="Source Serif Pro" panose="02040603050405020204" pitchFamily="18" charset="0"/>
              </a:rPr>
              <a:t>Em programação orientada a objetos, modificador de acesso, é a palavra-chave que define como um atributo, método, ou classe será visto no contexto que estiver inserido.</a:t>
            </a:r>
          </a:p>
          <a:p>
            <a:pPr algn="l">
              <a:buNone/>
            </a:pPr>
            <a:endParaRPr lang="pt-BR" sz="2400" b="0" i="0" dirty="0">
              <a:solidFill>
                <a:srgbClr val="253A44"/>
              </a:solidFill>
              <a:effectLst/>
              <a:latin typeface="Source Serif Pro" panose="02040603050405020204" pitchFamily="18" charset="0"/>
            </a:endParaRPr>
          </a:p>
          <a:p>
            <a:pPr algn="l"/>
            <a:r>
              <a:rPr lang="pt-BR" sz="2400" b="0" i="0" dirty="0">
                <a:solidFill>
                  <a:srgbClr val="253A44"/>
                </a:solidFill>
                <a:effectLst/>
                <a:latin typeface="Source Serif Pro" panose="02040603050405020204" pitchFamily="18" charset="0"/>
              </a:rPr>
              <a:t>Geralmente, utilizam-se modificadores de acesso para privar os atributos do acesso direto, tornando-os privados, e implementa-se métodos públicos que acessam e alteram os atributos. </a:t>
            </a:r>
          </a:p>
          <a:p>
            <a:pPr algn="l"/>
            <a:endParaRPr lang="pt-BR" sz="2400" dirty="0">
              <a:solidFill>
                <a:srgbClr val="253A44"/>
              </a:solidFill>
              <a:latin typeface="Source Serif Pro" panose="02040603050405020204" pitchFamily="18" charset="0"/>
            </a:endParaRPr>
          </a:p>
          <a:p>
            <a:pPr algn="l"/>
            <a:r>
              <a:rPr lang="pt-BR" sz="2400" b="0" i="0" dirty="0">
                <a:solidFill>
                  <a:srgbClr val="253A44"/>
                </a:solidFill>
                <a:effectLst/>
                <a:latin typeface="Source Serif Pro" panose="02040603050405020204" pitchFamily="18" charset="0"/>
              </a:rPr>
              <a:t>Métodos privados geralmente são usados apenas por outros métodos que são públicos, e que podem ser chamados a partir de outro objeto da mesma classe a fim de não repetir código em mais de um método. </a:t>
            </a:r>
          </a:p>
        </p:txBody>
      </p:sp>
    </p:spTree>
    <p:extLst>
      <p:ext uri="{BB962C8B-B14F-4D97-AF65-F5344CB8AC3E}">
        <p14:creationId xmlns:p14="http://schemas.microsoft.com/office/powerpoint/2010/main" val="14898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C92B8-FE6C-AA25-DE5C-E7AF18C3E043}"/>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B4D10FE9-EE2C-88F3-C9F8-9768A7202F98}"/>
              </a:ext>
            </a:extLst>
          </p:cNvPr>
          <p:cNvPicPr>
            <a:picLocks noChangeAspect="1"/>
          </p:cNvPicPr>
          <p:nvPr/>
        </p:nvPicPr>
        <p:blipFill>
          <a:blip r:embed="rId2"/>
          <a:stretch>
            <a:fillRect/>
          </a:stretch>
        </p:blipFill>
        <p:spPr>
          <a:xfrm>
            <a:off x="502298" y="288277"/>
            <a:ext cx="10899072" cy="4430028"/>
          </a:xfrm>
          <a:prstGeom prst="rect">
            <a:avLst/>
          </a:prstGeom>
        </p:spPr>
      </p:pic>
      <p:pic>
        <p:nvPicPr>
          <p:cNvPr id="3" name="Imagem 2">
            <a:extLst>
              <a:ext uri="{FF2B5EF4-FFF2-40B4-BE49-F238E27FC236}">
                <a16:creationId xmlns:a16="http://schemas.microsoft.com/office/drawing/2014/main" id="{4532A121-A57A-ACF4-2117-7D5D7CCB8E75}"/>
              </a:ext>
            </a:extLst>
          </p:cNvPr>
          <p:cNvPicPr>
            <a:picLocks noChangeAspect="1"/>
          </p:cNvPicPr>
          <p:nvPr/>
        </p:nvPicPr>
        <p:blipFill>
          <a:blip r:embed="rId3"/>
          <a:stretch>
            <a:fillRect/>
          </a:stretch>
        </p:blipFill>
        <p:spPr>
          <a:xfrm>
            <a:off x="790629" y="4574041"/>
            <a:ext cx="5815443" cy="2071752"/>
          </a:xfrm>
          <a:prstGeom prst="rect">
            <a:avLst/>
          </a:prstGeom>
        </p:spPr>
      </p:pic>
    </p:spTree>
    <p:extLst>
      <p:ext uri="{BB962C8B-B14F-4D97-AF65-F5344CB8AC3E}">
        <p14:creationId xmlns:p14="http://schemas.microsoft.com/office/powerpoint/2010/main" val="129902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59249-B4D5-C294-3C3B-34BD6A5D4221}"/>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E1E2E2D1-F46A-CC96-665F-24839F6E30AE}"/>
              </a:ext>
            </a:extLst>
          </p:cNvPr>
          <p:cNvSpPr txBox="1"/>
          <p:nvPr/>
        </p:nvSpPr>
        <p:spPr>
          <a:xfrm>
            <a:off x="961612" y="566678"/>
            <a:ext cx="10413523" cy="3416320"/>
          </a:xfrm>
          <a:prstGeom prst="rect">
            <a:avLst/>
          </a:prstGeom>
          <a:noFill/>
        </p:spPr>
        <p:txBody>
          <a:bodyPr wrap="square">
            <a:spAutoFit/>
          </a:bodyPr>
          <a:lstStyle/>
          <a:p>
            <a:pPr algn="just"/>
            <a:r>
              <a:rPr lang="pt-BR" sz="2400" b="0" i="0" dirty="0">
                <a:solidFill>
                  <a:srgbClr val="253A44"/>
                </a:solidFill>
                <a:effectLst/>
                <a:latin typeface="Source Serif Pro" panose="02040603050405020204" pitchFamily="18" charset="0"/>
              </a:rPr>
              <a:t>Um dos grandes diferenciais da programação orientada a objetos em relação a outros paradigmas de programação que também permitem a definição de estruturas e operações sobre essas estruturas estão no conceito de herança, mecanismo através do quais definições existentes podem ser facilmente estendidas.</a:t>
            </a:r>
          </a:p>
          <a:p>
            <a:endParaRPr lang="pt-BR" sz="2400" dirty="0">
              <a:solidFill>
                <a:srgbClr val="253A44"/>
              </a:solidFill>
              <a:latin typeface="Source Serif Pro" panose="02040603050405020204" pitchFamily="18" charset="0"/>
            </a:endParaRPr>
          </a:p>
          <a:p>
            <a:pPr algn="just"/>
            <a:r>
              <a:rPr lang="pt-BR" sz="2400" i="0" dirty="0">
                <a:solidFill>
                  <a:srgbClr val="253A44"/>
                </a:solidFill>
                <a:effectLst/>
                <a:latin typeface="Source Serif Pro" panose="02040603050405020204" pitchFamily="18" charset="0"/>
              </a:rPr>
              <a:t> Juntamente com a herança deve ser enfatizada a importância do </a:t>
            </a:r>
            <a:r>
              <a:rPr lang="pt-BR" sz="2400" b="1" i="0" dirty="0">
                <a:solidFill>
                  <a:srgbClr val="253A44"/>
                </a:solidFill>
                <a:effectLst/>
                <a:latin typeface="Source Serif Pro" panose="02040603050405020204" pitchFamily="18" charset="0"/>
              </a:rPr>
              <a:t>polimorfismo</a:t>
            </a:r>
            <a:r>
              <a:rPr lang="pt-BR" sz="2400" b="0" i="0" dirty="0">
                <a:solidFill>
                  <a:srgbClr val="253A44"/>
                </a:solidFill>
                <a:effectLst/>
                <a:latin typeface="Source Serif Pro" panose="02040603050405020204" pitchFamily="18" charset="0"/>
              </a:rPr>
              <a:t>, que permite selecionar funcionalidades que um programa irá utilizar de forma dinâmica, durante sua execução.</a:t>
            </a:r>
            <a:endParaRPr lang="pt-BR" sz="2400" dirty="0"/>
          </a:p>
        </p:txBody>
      </p:sp>
    </p:spTree>
    <p:extLst>
      <p:ext uri="{BB962C8B-B14F-4D97-AF65-F5344CB8AC3E}">
        <p14:creationId xmlns:p14="http://schemas.microsoft.com/office/powerpoint/2010/main" val="111721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5BD48-8BEE-0D90-E1EB-6D231E3C1951}"/>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FD6E2B7C-35DD-343B-0826-6B230F7CF308}"/>
              </a:ext>
            </a:extLst>
          </p:cNvPr>
          <p:cNvPicPr>
            <a:picLocks noChangeAspect="1"/>
          </p:cNvPicPr>
          <p:nvPr/>
        </p:nvPicPr>
        <p:blipFill>
          <a:blip r:embed="rId2"/>
          <a:stretch>
            <a:fillRect/>
          </a:stretch>
        </p:blipFill>
        <p:spPr>
          <a:xfrm>
            <a:off x="481202" y="400050"/>
            <a:ext cx="11202047" cy="4354830"/>
          </a:xfrm>
          <a:prstGeom prst="rect">
            <a:avLst/>
          </a:prstGeom>
        </p:spPr>
      </p:pic>
    </p:spTree>
    <p:extLst>
      <p:ext uri="{BB962C8B-B14F-4D97-AF65-F5344CB8AC3E}">
        <p14:creationId xmlns:p14="http://schemas.microsoft.com/office/powerpoint/2010/main" val="199405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15E9-4189-50F8-41C8-CBA907619BFC}"/>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3785CD9C-6E3A-0605-14D8-703EDD0473D4}"/>
              </a:ext>
            </a:extLst>
          </p:cNvPr>
          <p:cNvPicPr>
            <a:picLocks noChangeAspect="1"/>
          </p:cNvPicPr>
          <p:nvPr/>
        </p:nvPicPr>
        <p:blipFill>
          <a:blip r:embed="rId2"/>
          <a:stretch>
            <a:fillRect/>
          </a:stretch>
        </p:blipFill>
        <p:spPr>
          <a:xfrm>
            <a:off x="499844" y="296798"/>
            <a:ext cx="11192312" cy="3744849"/>
          </a:xfrm>
          <a:prstGeom prst="rect">
            <a:avLst/>
          </a:prstGeom>
        </p:spPr>
      </p:pic>
      <p:pic>
        <p:nvPicPr>
          <p:cNvPr id="6" name="Imagem 5">
            <a:extLst>
              <a:ext uri="{FF2B5EF4-FFF2-40B4-BE49-F238E27FC236}">
                <a16:creationId xmlns:a16="http://schemas.microsoft.com/office/drawing/2014/main" id="{DA66B446-A594-13DC-1DAC-87C22CEFD75A}"/>
              </a:ext>
            </a:extLst>
          </p:cNvPr>
          <p:cNvPicPr>
            <a:picLocks noChangeAspect="1"/>
          </p:cNvPicPr>
          <p:nvPr/>
        </p:nvPicPr>
        <p:blipFill>
          <a:blip r:embed="rId3"/>
          <a:stretch>
            <a:fillRect/>
          </a:stretch>
        </p:blipFill>
        <p:spPr>
          <a:xfrm>
            <a:off x="764476" y="3883342"/>
            <a:ext cx="4283012" cy="2725553"/>
          </a:xfrm>
          <a:prstGeom prst="rect">
            <a:avLst/>
          </a:prstGeom>
        </p:spPr>
      </p:pic>
    </p:spTree>
    <p:extLst>
      <p:ext uri="{BB962C8B-B14F-4D97-AF65-F5344CB8AC3E}">
        <p14:creationId xmlns:p14="http://schemas.microsoft.com/office/powerpoint/2010/main" val="368348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8A95E-8B90-C5D2-17D2-A5E38E6C5D6B}"/>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B6731E94-E4DE-48BD-A0BF-0D50DC5B42F4}"/>
              </a:ext>
            </a:extLst>
          </p:cNvPr>
          <p:cNvPicPr>
            <a:picLocks noChangeAspect="1"/>
          </p:cNvPicPr>
          <p:nvPr/>
        </p:nvPicPr>
        <p:blipFill>
          <a:blip r:embed="rId2"/>
          <a:stretch>
            <a:fillRect/>
          </a:stretch>
        </p:blipFill>
        <p:spPr>
          <a:xfrm>
            <a:off x="618934" y="90106"/>
            <a:ext cx="4593146" cy="6585014"/>
          </a:xfrm>
          <a:prstGeom prst="rect">
            <a:avLst/>
          </a:prstGeom>
        </p:spPr>
      </p:pic>
      <p:pic>
        <p:nvPicPr>
          <p:cNvPr id="7" name="Imagem 6">
            <a:extLst>
              <a:ext uri="{FF2B5EF4-FFF2-40B4-BE49-F238E27FC236}">
                <a16:creationId xmlns:a16="http://schemas.microsoft.com/office/drawing/2014/main" id="{50B18B33-BCD7-B8AE-8244-18C24C47A346}"/>
              </a:ext>
            </a:extLst>
          </p:cNvPr>
          <p:cNvPicPr>
            <a:picLocks noChangeAspect="1"/>
          </p:cNvPicPr>
          <p:nvPr/>
        </p:nvPicPr>
        <p:blipFill>
          <a:blip r:embed="rId3"/>
          <a:stretch>
            <a:fillRect/>
          </a:stretch>
        </p:blipFill>
        <p:spPr>
          <a:xfrm>
            <a:off x="5652515" y="788860"/>
            <a:ext cx="5316326" cy="4276916"/>
          </a:xfrm>
          <a:prstGeom prst="rect">
            <a:avLst/>
          </a:prstGeom>
        </p:spPr>
      </p:pic>
    </p:spTree>
    <p:extLst>
      <p:ext uri="{BB962C8B-B14F-4D97-AF65-F5344CB8AC3E}">
        <p14:creationId xmlns:p14="http://schemas.microsoft.com/office/powerpoint/2010/main" val="104148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D2AF8-E20F-7CF5-D950-CEF9D020DE3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DB81CD53-C021-40F8-9B3D-5B3DD5AA9664}"/>
              </a:ext>
            </a:extLst>
          </p:cNvPr>
          <p:cNvSpPr txBox="1"/>
          <p:nvPr/>
        </p:nvSpPr>
        <p:spPr>
          <a:xfrm>
            <a:off x="621792" y="372190"/>
            <a:ext cx="10826496" cy="6001643"/>
          </a:xfrm>
          <a:prstGeom prst="rect">
            <a:avLst/>
          </a:prstGeom>
          <a:noFill/>
        </p:spPr>
        <p:txBody>
          <a:bodyPr wrap="square">
            <a:spAutoFit/>
          </a:bodyPr>
          <a:lstStyle/>
          <a:p>
            <a:r>
              <a:rPr lang="pt-BR" sz="2400" b="1" i="0" dirty="0">
                <a:solidFill>
                  <a:srgbClr val="253A44"/>
                </a:solidFill>
                <a:effectLst/>
                <a:latin typeface="Source Serif Pro" panose="02040603050405020204" pitchFamily="18" charset="0"/>
              </a:rPr>
              <a:t>Herança</a:t>
            </a:r>
            <a:r>
              <a:rPr lang="pt-BR" sz="2000" b="1" i="0" dirty="0">
                <a:solidFill>
                  <a:srgbClr val="253A44"/>
                </a:solidFill>
                <a:effectLst/>
                <a:latin typeface="Source Serif Pro" panose="02040603050405020204" pitchFamily="18" charset="0"/>
              </a:rPr>
              <a:t>:   </a:t>
            </a:r>
          </a:p>
          <a:p>
            <a:endParaRPr lang="pt-BR" sz="2000" b="1"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 herança permite vários níveis na hierarquia de classes, podendo criar tantos subtipos  quanto necessário, até se chegar ao nível de especialização desejado.  Essas características em comum podem ser reunidas em um tipo de classe em comum, e cada nível da hierarquia ser tratado como um novo tipo, mas aproveitando-se dos tipos já criados, através da herança. </a:t>
            </a:r>
          </a:p>
          <a:p>
            <a:endParaRPr lang="pt-BR" sz="2000" b="0" i="0" dirty="0">
              <a:solidFill>
                <a:srgbClr val="253A44"/>
              </a:solidFill>
              <a:effectLst/>
              <a:latin typeface="Source Serif Pro" panose="02040603050405020204" pitchFamily="18" charset="0"/>
            </a:endParaRPr>
          </a:p>
          <a:p>
            <a:pPr algn="just"/>
            <a:r>
              <a:rPr lang="pt-BR" sz="2000" b="1" i="0" dirty="0">
                <a:solidFill>
                  <a:srgbClr val="253A44"/>
                </a:solidFill>
                <a:effectLst/>
                <a:latin typeface="Source Serif Pro" panose="02040603050405020204" pitchFamily="18" charset="0"/>
              </a:rPr>
              <a:t>Os subtipos, além de herdarem todas as características de seus supertipos, também podem adicionar mais características, seja na forma de variáveis e/ou métodos adicionais, bem como reescrever métodos já existentes na superclasse, polimorfismo</a:t>
            </a:r>
            <a:r>
              <a:rPr lang="pt-BR" sz="2000" b="0" i="0" dirty="0">
                <a:solidFill>
                  <a:srgbClr val="253A44"/>
                </a:solidFill>
                <a:effectLst/>
                <a:latin typeface="Source Serif Pro" panose="02040603050405020204" pitchFamily="18" charset="0"/>
              </a:rPr>
              <a:t>.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Algumas linguagens de programação permitem herança múltipla, ou seja, uma classe pode estender características de várias classes ao mesmo tempo. É o caso do C++. Outras linguagens não permitem herança múltipla, por se tratar de algo </a:t>
            </a:r>
            <a:r>
              <a:rPr lang="pt-BR" sz="2000" dirty="0">
                <a:solidFill>
                  <a:srgbClr val="253A44"/>
                </a:solidFill>
                <a:latin typeface="Source Serif Pro" panose="02040603050405020204" pitchFamily="18" charset="0"/>
              </a:rPr>
              <a:t>problemático</a:t>
            </a:r>
            <a:r>
              <a:rPr lang="pt-BR" sz="2000" b="0" i="0" dirty="0">
                <a:solidFill>
                  <a:srgbClr val="253A44"/>
                </a:solidFill>
                <a:effectLst/>
                <a:latin typeface="Source Serif Pro" panose="02040603050405020204" pitchFamily="18" charset="0"/>
              </a:rPr>
              <a:t> se não usada corretamente. É o caso do Java.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Na Orientação a Objetos as palavras classe base, supertipo, superclasse, classe pai e classe mãe são sinônimos, bem como as palavras classe derivada, subtipo, subclasse e classe filha também são sinônimos.</a:t>
            </a:r>
            <a:endParaRPr lang="pt-BR" sz="2000" dirty="0"/>
          </a:p>
        </p:txBody>
      </p:sp>
    </p:spTree>
    <p:extLst>
      <p:ext uri="{BB962C8B-B14F-4D97-AF65-F5344CB8AC3E}">
        <p14:creationId xmlns:p14="http://schemas.microsoft.com/office/powerpoint/2010/main" val="274124675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TotalTime>
  <Words>1205</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21</vt:i4>
      </vt:variant>
    </vt:vector>
  </HeadingPairs>
  <TitlesOfParts>
    <vt:vector size="28" baseType="lpstr">
      <vt:lpstr>Aptos</vt:lpstr>
      <vt:lpstr>Aptos Display</vt:lpstr>
      <vt:lpstr>Arial</vt:lpstr>
      <vt:lpstr>Consolas</vt:lpstr>
      <vt:lpstr>Montserrat</vt:lpstr>
      <vt:lpstr>Source Serif Pro</vt:lpstr>
      <vt:lpstr>Tema do Office</vt:lpstr>
      <vt:lpstr>Polimorfismo e  Herança em Java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Exemplos:</vt:lpstr>
      <vt:lpstr>Apresentação do PowerPoint</vt:lpstr>
      <vt:lpstr>Apresentação do PowerPoint</vt:lpstr>
      <vt:lpstr>Apresentação do PowerPoint</vt:lpstr>
      <vt:lpstr>Apresentação do PowerPoint</vt:lpstr>
      <vt:lpstr>Exercício: Vamos praticar...</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Cristiane Pavei Fernandes</dc:creator>
  <cp:lastModifiedBy>Cristiane Pavei Fernandes</cp:lastModifiedBy>
  <cp:revision>47</cp:revision>
  <dcterms:created xsi:type="dcterms:W3CDTF">2025-04-22T13:41:57Z</dcterms:created>
  <dcterms:modified xsi:type="dcterms:W3CDTF">2025-05-06T16:25:04Z</dcterms:modified>
</cp:coreProperties>
</file>