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7.xml" ContentType="application/vnd.openxmlformats-officedocument.themeOverride+xml"/>
  <Override PartName="/ppt/notesSlides/notesSlide5.xml" ContentType="application/vnd.openxmlformats-officedocument.presentationml.notesSlide+xml"/>
  <Override PartName="/ppt/theme/themeOverride8.xml" ContentType="application/vnd.openxmlformats-officedocument.themeOverride+xml"/>
  <Override PartName="/ppt/notesSlides/notesSlide6.xml" ContentType="application/vnd.openxmlformats-officedocument.presentationml.notesSlide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ppt/notesSlides/notesSlide7.xml" ContentType="application/vnd.openxmlformats-officedocument.presentationml.notesSlide+xml"/>
  <Override PartName="/ppt/theme/themeOverride11.xml" ContentType="application/vnd.openxmlformats-officedocument.themeOverride+xml"/>
  <Override PartName="/ppt/notesSlides/notesSlide8.xml" ContentType="application/vnd.openxmlformats-officedocument.presentationml.notesSlide+xml"/>
  <Override PartName="/ppt/theme/themeOverride12.xml" ContentType="application/vnd.openxmlformats-officedocument.themeOverride+xml"/>
  <Override PartName="/ppt/notesSlides/notesSlide9.xml" ContentType="application/vnd.openxmlformats-officedocument.presentationml.notesSlide+xml"/>
  <Override PartName="/ppt/theme/themeOverride13.xml" ContentType="application/vnd.openxmlformats-officedocument.themeOverride+xml"/>
  <Override PartName="/ppt/notesSlides/notesSlide10.xml" ContentType="application/vnd.openxmlformats-officedocument.presentationml.notesSlide+xml"/>
  <Override PartName="/ppt/theme/themeOverride14.xml" ContentType="application/vnd.openxmlformats-officedocument.themeOverride+xml"/>
  <Override PartName="/ppt/notesSlides/notesSlide11.xml" ContentType="application/vnd.openxmlformats-officedocument.presentationml.notesSlide+xml"/>
  <Override PartName="/ppt/theme/themeOverride15.xml" ContentType="application/vnd.openxmlformats-officedocument.themeOverride+xml"/>
  <Override PartName="/ppt/notesSlides/notesSlide12.xml" ContentType="application/vnd.openxmlformats-officedocument.presentationml.notesSlide+xml"/>
  <Override PartName="/ppt/theme/themeOverride16.xml" ContentType="application/vnd.openxmlformats-officedocument.themeOverride+xml"/>
  <Override PartName="/ppt/theme/themeOverride17.xml" ContentType="application/vnd.openxmlformats-officedocument.themeOverride+xml"/>
  <Override PartName="/ppt/theme/themeOverride18.xml" ContentType="application/vnd.openxmlformats-officedocument.themeOverride+xml"/>
  <Override PartName="/ppt/theme/themeOverride19.xml" ContentType="application/vnd.openxmlformats-officedocument.themeOverride+xml"/>
  <Override PartName="/ppt/notesSlides/notesSlide13.xml" ContentType="application/vnd.openxmlformats-officedocument.presentationml.notesSlide+xml"/>
  <Override PartName="/ppt/theme/themeOverride20.xml" ContentType="application/vnd.openxmlformats-officedocument.themeOverride+xml"/>
  <Override PartName="/ppt/notesSlides/notesSlide14.xml" ContentType="application/vnd.openxmlformats-officedocument.presentationml.notesSlide+xml"/>
  <Override PartName="/ppt/theme/themeOverride21.xml" ContentType="application/vnd.openxmlformats-officedocument.themeOverride+xml"/>
  <Override PartName="/ppt/notesSlides/notesSlide15.xml" ContentType="application/vnd.openxmlformats-officedocument.presentationml.notesSlide+xml"/>
  <Override PartName="/ppt/theme/themeOverride22.xml" ContentType="application/vnd.openxmlformats-officedocument.themeOverride+xml"/>
  <Override PartName="/ppt/notesSlides/notesSlide16.xml" ContentType="application/vnd.openxmlformats-officedocument.presentationml.notesSlide+xml"/>
  <Override PartName="/ppt/theme/themeOverride23.xml" ContentType="application/vnd.openxmlformats-officedocument.themeOverride+xml"/>
  <Override PartName="/ppt/notesSlides/notesSlide17.xml" ContentType="application/vnd.openxmlformats-officedocument.presentationml.notesSlide+xml"/>
  <Override PartName="/ppt/theme/themeOverride24.xml" ContentType="application/vnd.openxmlformats-officedocument.themeOverride+xml"/>
  <Override PartName="/ppt/theme/themeOverride25.xml" ContentType="application/vnd.openxmlformats-officedocument.themeOverride+xml"/>
  <Override PartName="/ppt/theme/themeOverride26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49" r:id="rId1"/>
  </p:sldMasterIdLst>
  <p:notesMasterIdLst>
    <p:notesMasterId r:id="rId30"/>
  </p:notesMasterIdLst>
  <p:sldIdLst>
    <p:sldId id="256" r:id="rId2"/>
    <p:sldId id="280" r:id="rId3"/>
    <p:sldId id="257" r:id="rId4"/>
    <p:sldId id="281" r:id="rId5"/>
    <p:sldId id="282" r:id="rId6"/>
    <p:sldId id="258" r:id="rId7"/>
    <p:sldId id="259" r:id="rId8"/>
    <p:sldId id="276" r:id="rId9"/>
    <p:sldId id="283" r:id="rId10"/>
    <p:sldId id="274" r:id="rId11"/>
    <p:sldId id="275" r:id="rId12"/>
    <p:sldId id="260" r:id="rId13"/>
    <p:sldId id="262" r:id="rId14"/>
    <p:sldId id="263" r:id="rId15"/>
    <p:sldId id="270" r:id="rId16"/>
    <p:sldId id="285" r:id="rId17"/>
    <p:sldId id="278" r:id="rId18"/>
    <p:sldId id="272" r:id="rId19"/>
    <p:sldId id="269" r:id="rId20"/>
    <p:sldId id="264" r:id="rId21"/>
    <p:sldId id="265" r:id="rId22"/>
    <p:sldId id="266" r:id="rId23"/>
    <p:sldId id="268" r:id="rId24"/>
    <p:sldId id="273" r:id="rId25"/>
    <p:sldId id="286" r:id="rId26"/>
    <p:sldId id="279" r:id="rId27"/>
    <p:sldId id="287" r:id="rId28"/>
    <p:sldId id="289" r:id="rId29"/>
  </p:sldIdLst>
  <p:sldSz cx="9144000" cy="6858000" type="screen4x3"/>
  <p:notesSz cx="6889750" cy="10021888"/>
  <p:defaultTextStyle>
    <a:defPPr>
      <a:defRPr lang="es-E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75EF"/>
    <a:srgbClr val="19B1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8" d="100"/>
          <a:sy n="118" d="100"/>
        </p:scale>
        <p:origin x="-143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5858" cy="500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02397" y="0"/>
            <a:ext cx="2985858" cy="500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41388" y="752475"/>
            <a:ext cx="5006975" cy="37560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9275" y="4759072"/>
            <a:ext cx="5511202" cy="4510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519800"/>
            <a:ext cx="2985858" cy="500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02397" y="9519800"/>
            <a:ext cx="2985858" cy="500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Arial" charset="0"/>
              </a:defRPr>
            </a:lvl1pPr>
          </a:lstStyle>
          <a:p>
            <a:fld id="{6E6D5801-9B20-478E-BF8C-26EE6A7322EA}" type="slidenum">
              <a:rPr lang="es-ES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3200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C59A5EE-41A3-4E94-A7BA-E940F3CCA5F0}" type="slidenum">
              <a:rPr lang="es-ES"/>
              <a:pPr/>
              <a:t>1</a:t>
            </a:fld>
            <a:endParaRPr lang="es-ES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AR" smtClean="0"/>
          </a:p>
        </p:txBody>
      </p:sp>
    </p:spTree>
    <p:extLst>
      <p:ext uri="{BB962C8B-B14F-4D97-AF65-F5344CB8AC3E}">
        <p14:creationId xmlns:p14="http://schemas.microsoft.com/office/powerpoint/2010/main" val="19312379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467B22A-C407-49C0-9036-DA5AA815C00E}" type="slidenum">
              <a:rPr lang="es-ES"/>
              <a:pPr/>
              <a:t>13</a:t>
            </a:fld>
            <a:endParaRPr lang="es-ES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AR" smtClean="0"/>
          </a:p>
        </p:txBody>
      </p:sp>
    </p:spTree>
    <p:extLst>
      <p:ext uri="{BB962C8B-B14F-4D97-AF65-F5344CB8AC3E}">
        <p14:creationId xmlns:p14="http://schemas.microsoft.com/office/powerpoint/2010/main" val="28147277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5C38F9F-E195-4162-8B0A-FFA74A42DB90}" type="slidenum">
              <a:rPr lang="es-ES"/>
              <a:pPr/>
              <a:t>14</a:t>
            </a:fld>
            <a:endParaRPr lang="es-ES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AR" smtClean="0"/>
          </a:p>
        </p:txBody>
      </p:sp>
    </p:spTree>
    <p:extLst>
      <p:ext uri="{BB962C8B-B14F-4D97-AF65-F5344CB8AC3E}">
        <p14:creationId xmlns:p14="http://schemas.microsoft.com/office/powerpoint/2010/main" val="40736757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AF47ED9-8406-4628-93D6-9EEC2DB858D7}" type="slidenum">
              <a:rPr lang="es-ES"/>
              <a:pPr/>
              <a:t>15</a:t>
            </a:fld>
            <a:endParaRPr lang="es-ES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AR" smtClean="0"/>
          </a:p>
        </p:txBody>
      </p:sp>
    </p:spTree>
    <p:extLst>
      <p:ext uri="{BB962C8B-B14F-4D97-AF65-F5344CB8AC3E}">
        <p14:creationId xmlns:p14="http://schemas.microsoft.com/office/powerpoint/2010/main" val="21183755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A9C8682-4866-459B-86A9-1D6DA0AFA7D2}" type="slidenum">
              <a:rPr lang="es-ES"/>
              <a:pPr/>
              <a:t>19</a:t>
            </a:fld>
            <a:endParaRPr lang="es-ES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AR" smtClean="0"/>
          </a:p>
        </p:txBody>
      </p:sp>
    </p:spTree>
    <p:extLst>
      <p:ext uri="{BB962C8B-B14F-4D97-AF65-F5344CB8AC3E}">
        <p14:creationId xmlns:p14="http://schemas.microsoft.com/office/powerpoint/2010/main" val="39115341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F147D53-CCFC-46C9-9CBD-425FAF82905D}" type="slidenum">
              <a:rPr lang="es-ES"/>
              <a:pPr/>
              <a:t>20</a:t>
            </a:fld>
            <a:endParaRPr lang="es-ES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AR" smtClean="0"/>
          </a:p>
        </p:txBody>
      </p:sp>
    </p:spTree>
    <p:extLst>
      <p:ext uri="{BB962C8B-B14F-4D97-AF65-F5344CB8AC3E}">
        <p14:creationId xmlns:p14="http://schemas.microsoft.com/office/powerpoint/2010/main" val="12959072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FE9746F-9416-45B7-AD96-9AACF21A2D20}" type="slidenum">
              <a:rPr lang="es-ES"/>
              <a:pPr/>
              <a:t>21</a:t>
            </a:fld>
            <a:endParaRPr lang="es-ES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AR" smtClean="0"/>
          </a:p>
        </p:txBody>
      </p:sp>
    </p:spTree>
    <p:extLst>
      <p:ext uri="{BB962C8B-B14F-4D97-AF65-F5344CB8AC3E}">
        <p14:creationId xmlns:p14="http://schemas.microsoft.com/office/powerpoint/2010/main" val="38948285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95ED321-85C0-44A4-B034-B0724E2B0796}" type="slidenum">
              <a:rPr lang="es-ES"/>
              <a:pPr/>
              <a:t>22</a:t>
            </a:fld>
            <a:endParaRPr lang="es-ES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AR" smtClean="0"/>
          </a:p>
        </p:txBody>
      </p:sp>
    </p:spTree>
    <p:extLst>
      <p:ext uri="{BB962C8B-B14F-4D97-AF65-F5344CB8AC3E}">
        <p14:creationId xmlns:p14="http://schemas.microsoft.com/office/powerpoint/2010/main" val="40841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F65EAFC-859F-4F22-AF44-109E2874AC4F}" type="slidenum">
              <a:rPr lang="es-ES"/>
              <a:pPr/>
              <a:t>23</a:t>
            </a:fld>
            <a:endParaRPr lang="es-ES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AR" smtClean="0"/>
          </a:p>
        </p:txBody>
      </p:sp>
    </p:spTree>
    <p:extLst>
      <p:ext uri="{BB962C8B-B14F-4D97-AF65-F5344CB8AC3E}">
        <p14:creationId xmlns:p14="http://schemas.microsoft.com/office/powerpoint/2010/main" val="35737256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C1AF8BC-32C2-48F3-95F2-2F99D00A8AA0}" type="slidenum">
              <a:rPr lang="es-ES"/>
              <a:pPr/>
              <a:t>3</a:t>
            </a:fld>
            <a:endParaRPr lang="es-ES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AR" smtClean="0"/>
          </a:p>
        </p:txBody>
      </p:sp>
    </p:spTree>
    <p:extLst>
      <p:ext uri="{BB962C8B-B14F-4D97-AF65-F5344CB8AC3E}">
        <p14:creationId xmlns:p14="http://schemas.microsoft.com/office/powerpoint/2010/main" val="19668093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425DCA4-631D-4764-B535-7532D98ADA72}" type="slidenum">
              <a:rPr lang="es-ES"/>
              <a:pPr/>
              <a:t>5</a:t>
            </a:fld>
            <a:endParaRPr lang="es-ES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AR" smtClean="0"/>
          </a:p>
        </p:txBody>
      </p:sp>
    </p:spTree>
    <p:extLst>
      <p:ext uri="{BB962C8B-B14F-4D97-AF65-F5344CB8AC3E}">
        <p14:creationId xmlns:p14="http://schemas.microsoft.com/office/powerpoint/2010/main" val="17379873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5C1C6EA-847B-48DF-A07D-07EEA7D829C1}" type="slidenum">
              <a:rPr lang="es-ES"/>
              <a:pPr/>
              <a:t>6</a:t>
            </a:fld>
            <a:endParaRPr lang="es-ES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AR" smtClean="0"/>
          </a:p>
        </p:txBody>
      </p:sp>
    </p:spTree>
    <p:extLst>
      <p:ext uri="{BB962C8B-B14F-4D97-AF65-F5344CB8AC3E}">
        <p14:creationId xmlns:p14="http://schemas.microsoft.com/office/powerpoint/2010/main" val="6309176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9B76AE5-E2F9-4102-A7BE-079F17FD0411}" type="slidenum">
              <a:rPr lang="es-ES"/>
              <a:pPr/>
              <a:t>7</a:t>
            </a:fld>
            <a:endParaRPr lang="es-ES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AR" smtClean="0"/>
          </a:p>
        </p:txBody>
      </p:sp>
    </p:spTree>
    <p:extLst>
      <p:ext uri="{BB962C8B-B14F-4D97-AF65-F5344CB8AC3E}">
        <p14:creationId xmlns:p14="http://schemas.microsoft.com/office/powerpoint/2010/main" val="32215943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4D267E1-4034-402B-93CA-171561868B80}" type="slidenum">
              <a:rPr lang="es-ES"/>
              <a:pPr/>
              <a:t>8</a:t>
            </a:fld>
            <a:endParaRPr lang="es-ES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AR" smtClean="0"/>
          </a:p>
        </p:txBody>
      </p:sp>
    </p:spTree>
    <p:extLst>
      <p:ext uri="{BB962C8B-B14F-4D97-AF65-F5344CB8AC3E}">
        <p14:creationId xmlns:p14="http://schemas.microsoft.com/office/powerpoint/2010/main" val="8125742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7F88D13-443F-4548-9E9D-2CA0946C9B4E}" type="slidenum">
              <a:rPr lang="es-ES"/>
              <a:pPr/>
              <a:t>10</a:t>
            </a:fld>
            <a:endParaRPr lang="es-ES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AR" smtClean="0"/>
          </a:p>
        </p:txBody>
      </p:sp>
    </p:spTree>
    <p:extLst>
      <p:ext uri="{BB962C8B-B14F-4D97-AF65-F5344CB8AC3E}">
        <p14:creationId xmlns:p14="http://schemas.microsoft.com/office/powerpoint/2010/main" val="29367165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3B9234B-CBF8-42BB-BBA1-716844267641}" type="slidenum">
              <a:rPr lang="es-ES"/>
              <a:pPr/>
              <a:t>11</a:t>
            </a:fld>
            <a:endParaRPr lang="es-ES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AR" smtClean="0"/>
          </a:p>
        </p:txBody>
      </p:sp>
    </p:spTree>
    <p:extLst>
      <p:ext uri="{BB962C8B-B14F-4D97-AF65-F5344CB8AC3E}">
        <p14:creationId xmlns:p14="http://schemas.microsoft.com/office/powerpoint/2010/main" val="34823535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D2E1AB1-4AA8-4992-9661-2B95DE4CF5B8}" type="slidenum">
              <a:rPr lang="es-ES"/>
              <a:pPr/>
              <a:t>12</a:t>
            </a:fld>
            <a:endParaRPr lang="es-ES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AR" smtClean="0"/>
          </a:p>
        </p:txBody>
      </p:sp>
    </p:spTree>
    <p:extLst>
      <p:ext uri="{BB962C8B-B14F-4D97-AF65-F5344CB8AC3E}">
        <p14:creationId xmlns:p14="http://schemas.microsoft.com/office/powerpoint/2010/main" val="20425853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/>
          <a:lstStyle>
            <a:lvl1pPr>
              <a:defRPr sz="3200" b="1" i="0">
                <a:solidFill>
                  <a:srgbClr val="386F24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7A844E-D875-4A34-A061-A0972ABBAE75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53546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 b="1" i="0">
                <a:solidFill>
                  <a:srgbClr val="386F24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7A844E-D875-4A34-A061-A0972ABBAE75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00600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 b="1" i="0">
                <a:solidFill>
                  <a:srgbClr val="386F24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7A844E-D875-4A34-A061-A0972ABBAE75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7944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g object 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bg object 1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 b="1" i="0">
                <a:solidFill>
                  <a:srgbClr val="386F24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5" name="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7A844E-D875-4A34-A061-A0972ABBAE75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90350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7A844E-D875-4A34-A061-A0972ABBAE75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72262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1910" y="2514601"/>
            <a:ext cx="668654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1910" y="4777380"/>
            <a:ext cx="6686549" cy="1126283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463" y="4529138"/>
            <a:ext cx="585787" cy="365125"/>
          </a:xfrm>
        </p:spPr>
        <p:txBody>
          <a:bodyPr/>
          <a:lstStyle>
            <a:lvl1pPr>
              <a:defRPr/>
            </a:lvl1pPr>
          </a:lstStyle>
          <a:p>
            <a:fld id="{F39D689E-62EC-49F9-8FEF-F408617515A5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46301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bg object 1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Holder 2"/>
          <p:cNvSpPr>
            <a:spLocks noGrp="1"/>
          </p:cNvSpPr>
          <p:nvPr>
            <p:ph type="title"/>
          </p:nvPr>
        </p:nvSpPr>
        <p:spPr bwMode="auto">
          <a:xfrm>
            <a:off x="444500" y="395288"/>
            <a:ext cx="8255000" cy="1522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endParaRPr lang="es-AR" smtClean="0"/>
          </a:p>
        </p:txBody>
      </p:sp>
      <p:sp>
        <p:nvSpPr>
          <p:cNvPr id="1028" name="Holder 3"/>
          <p:cNvSpPr>
            <a:spLocks noGrp="1"/>
          </p:cNvSpPr>
          <p:nvPr>
            <p:ph type="body" idx="1"/>
          </p:nvPr>
        </p:nvSpPr>
        <p:spPr bwMode="auto">
          <a:xfrm>
            <a:off x="423863" y="2414588"/>
            <a:ext cx="8081962" cy="237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endParaRPr lang="es-AR" smtClean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325" y="6378575"/>
            <a:ext cx="292735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8575"/>
            <a:ext cx="2103438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363" y="6378575"/>
            <a:ext cx="2103437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7A844E-D875-4A34-A061-A0972ABBAE75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58099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50" r:id="rId1"/>
    <p:sldLayoutId id="2147484251" r:id="rId2"/>
    <p:sldLayoutId id="2147484252" r:id="rId3"/>
    <p:sldLayoutId id="2147484253" r:id="rId4"/>
    <p:sldLayoutId id="2147484254" r:id="rId5"/>
    <p:sldLayoutId id="2147484255" r:id="rId6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anose="020F05020202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anose="020F05020202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anose="020F05020202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anose="020F0502020204030204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anose="020F0502020204030204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anose="020F0502020204030204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anose="020F0502020204030204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anose="020F0502020204030204" pitchFamily="34" charset="0"/>
        </a:defRPr>
      </a:lvl9pPr>
    </p:titleStyle>
    <p:bodyStyle>
      <a:lvl1pPr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10.xml"/><Relationship Id="rId5" Type="http://schemas.openxmlformats.org/officeDocument/2006/relationships/hyperlink" Target="Codigo%20ASCII.doc" TargetMode="External"/><Relationship Id="rId4" Type="http://schemas.openxmlformats.org/officeDocument/2006/relationships/image" Target="../media/image5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11.xml"/><Relationship Id="rId4" Type="http://schemas.openxmlformats.org/officeDocument/2006/relationships/image" Target="../media/image5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12.xml"/><Relationship Id="rId4" Type="http://schemas.openxmlformats.org/officeDocument/2006/relationships/image" Target="../media/image5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13.xml"/><Relationship Id="rId4" Type="http://schemas.openxmlformats.org/officeDocument/2006/relationships/image" Target="../media/image5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14.xml"/><Relationship Id="rId4" Type="http://schemas.openxmlformats.org/officeDocument/2006/relationships/image" Target="../media/image5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15.xml"/><Relationship Id="rId4" Type="http://schemas.openxmlformats.org/officeDocument/2006/relationships/image" Target="../media/image5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17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19.xml"/><Relationship Id="rId4" Type="http://schemas.openxmlformats.org/officeDocument/2006/relationships/image" Target="../media/image5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20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21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22.xml"/><Relationship Id="rId4" Type="http://schemas.openxmlformats.org/officeDocument/2006/relationships/image" Target="../media/image5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23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2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25.xml"/><Relationship Id="rId4" Type="http://schemas.openxmlformats.org/officeDocument/2006/relationships/image" Target="../media/image6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26.xml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3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4.xml"/><Relationship Id="rId5" Type="http://schemas.openxmlformats.org/officeDocument/2006/relationships/image" Target="../media/image7.wmf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5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6.xml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7.xml"/><Relationship Id="rId4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10.png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8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9.xml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5"/>
          <p:cNvSpPr>
            <a:spLocks noChangeArrowheads="1"/>
          </p:cNvSpPr>
          <p:nvPr/>
        </p:nvSpPr>
        <p:spPr bwMode="auto">
          <a:xfrm>
            <a:off x="468313" y="2348210"/>
            <a:ext cx="8640762" cy="252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Font typeface="Wingdings" panose="05000000000000000000" pitchFamily="2" charset="2"/>
              <a:buNone/>
              <a:defRPr/>
            </a:pPr>
            <a:r>
              <a:rPr lang="es-AR" sz="4000" b="1" dirty="0" smtClean="0">
                <a:solidFill>
                  <a:srgbClr val="00B050"/>
                </a:solidFill>
                <a:latin typeface="+mj-lt"/>
              </a:rPr>
              <a:t>TRANSFORMACIÓN DE CLAVES</a:t>
            </a:r>
          </a:p>
          <a:p>
            <a:pPr algn="ctr" eaLnBrk="1" hangingPunct="1">
              <a:buFont typeface="Wingdings" panose="05000000000000000000" pitchFamily="2" charset="2"/>
              <a:buNone/>
              <a:defRPr/>
            </a:pPr>
            <a:r>
              <a:rPr lang="es-AR" sz="4000" b="1" dirty="0" smtClean="0">
                <a:solidFill>
                  <a:srgbClr val="00B050"/>
                </a:solidFill>
                <a:latin typeface="+mj-lt"/>
              </a:rPr>
              <a:t>HASHING </a:t>
            </a:r>
          </a:p>
          <a:p>
            <a:pPr algn="ctr" eaLnBrk="1" hangingPunct="1">
              <a:buFont typeface="Wingdings" panose="05000000000000000000" pitchFamily="2" charset="2"/>
              <a:buNone/>
              <a:defRPr/>
            </a:pPr>
            <a:r>
              <a:rPr lang="es-AR" sz="4000" b="1" dirty="0" smtClean="0">
                <a:solidFill>
                  <a:srgbClr val="00B050"/>
                </a:solidFill>
                <a:latin typeface="+mj-lt"/>
              </a:rPr>
              <a:t>DISPERSIÓN</a:t>
            </a:r>
            <a:endParaRPr lang="es-ES" sz="4000" b="1" dirty="0" smtClean="0">
              <a:solidFill>
                <a:srgbClr val="00B050"/>
              </a:solidFill>
              <a:latin typeface="+mj-lt"/>
            </a:endParaRPr>
          </a:p>
        </p:txBody>
      </p:sp>
      <p:pic>
        <p:nvPicPr>
          <p:cNvPr id="19459" name="Picture 4" descr="UNSJ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3912" y="921410"/>
            <a:ext cx="1298575" cy="1295400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  <a:effectLst/>
        </p:spPr>
      </p:pic>
      <p:pic>
        <p:nvPicPr>
          <p:cNvPr id="19460" name="Picture 5" descr="logo_fcefyn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878419" y="763588"/>
            <a:ext cx="1274762" cy="1125538"/>
          </a:xfrm>
          <a:prstGeom prst="rect">
            <a:avLst/>
          </a:prstGeom>
          <a:noFill/>
          <a:ln w="9525" algn="in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 txBox="1">
            <a:spLocks noChangeArrowheads="1"/>
          </p:cNvSpPr>
          <p:nvPr/>
        </p:nvSpPr>
        <p:spPr bwMode="auto">
          <a:xfrm>
            <a:off x="468313" y="5373216"/>
            <a:ext cx="82550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 i="0">
                <a:solidFill>
                  <a:srgbClr val="386F24"/>
                </a:solidFill>
                <a:latin typeface="Calibri"/>
                <a:ea typeface="+mj-ea"/>
                <a:cs typeface="Calibri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anose="020F050202020403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anose="020F050202020403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anose="020F050202020403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anose="020F0502020204030204" pitchFamily="34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anose="020F0502020204030204" pitchFamily="34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anose="020F0502020204030204" pitchFamily="34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anose="020F0502020204030204" pitchFamily="34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defRPr/>
            </a:pPr>
            <a:r>
              <a:rPr lang="es-AR" sz="2000" kern="0" dirty="0" smtClean="0">
                <a:latin typeface="Calibri" panose="020F0502020204030204" pitchFamily="34" charset="0"/>
                <a:cs typeface="Calibri" panose="020F0502020204030204" pitchFamily="34" charset="0"/>
              </a:rPr>
              <a:t>ESTRUCTURAS DE DATOS</a:t>
            </a:r>
            <a:br>
              <a:rPr lang="es-AR" sz="2000" kern="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s-AR" sz="2000" kern="0" dirty="0" smtClean="0">
                <a:latin typeface="Calibri" panose="020F0502020204030204" pitchFamily="34" charset="0"/>
                <a:cs typeface="Calibri" panose="020F0502020204030204" pitchFamily="34" charset="0"/>
              </a:rPr>
              <a:t>y ALGORITMOS </a:t>
            </a:r>
            <a:br>
              <a:rPr lang="es-AR" sz="2000" kern="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s-AR" sz="2000" kern="0" dirty="0" smtClean="0">
                <a:latin typeface="Calibri" panose="020F0502020204030204" pitchFamily="34" charset="0"/>
                <a:cs typeface="Calibri" panose="020F0502020204030204" pitchFamily="34" charset="0"/>
              </a:rPr>
              <a:t>LCC – LSI - TUPW</a:t>
            </a:r>
            <a:endParaRPr lang="es-ES" sz="2000" kern="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175500" y="762794"/>
            <a:ext cx="8255000" cy="615553"/>
          </a:xfrm>
          <a:noFill/>
        </p:spPr>
        <p:txBody>
          <a:bodyPr/>
          <a:lstStyle/>
          <a:p>
            <a:pPr algn="l" eaLnBrk="1" hangingPunct="1"/>
            <a:r>
              <a:rPr lang="es-AR" sz="4000" dirty="0" smtClean="0">
                <a:solidFill>
                  <a:srgbClr val="00B050"/>
                </a:solidFill>
              </a:rPr>
              <a:t>HASHING</a:t>
            </a:r>
            <a:endParaRPr lang="es-ES" sz="4000" dirty="0" smtClean="0">
              <a:solidFill>
                <a:srgbClr val="00B050"/>
              </a:solidFill>
            </a:endParaRPr>
          </a:p>
        </p:txBody>
      </p:sp>
      <p:sp>
        <p:nvSpPr>
          <p:cNvPr id="7171" name="Text Box 18"/>
          <p:cNvSpPr txBox="1">
            <a:spLocks noChangeArrowheads="1"/>
          </p:cNvSpPr>
          <p:nvPr/>
        </p:nvSpPr>
        <p:spPr bwMode="auto">
          <a:xfrm>
            <a:off x="2627313" y="2276475"/>
            <a:ext cx="5616575" cy="2586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buFont typeface="Arial" pitchFamily="34" charset="0"/>
              <a:buChar char="•"/>
              <a:defRPr/>
            </a:pPr>
            <a:r>
              <a:rPr lang="es-AR" dirty="0"/>
              <a:t>    todas las posiciones de la tabla T están ocupadas</a:t>
            </a:r>
          </a:p>
          <a:p>
            <a:pPr eaLnBrk="1" hangingPunct="1">
              <a:buFontTx/>
              <a:buChar char="•"/>
              <a:defRPr/>
            </a:pPr>
            <a:endParaRPr lang="es-AR" dirty="0"/>
          </a:p>
          <a:p>
            <a:pPr eaLnBrk="1" hangingPunct="1">
              <a:buFontTx/>
              <a:buChar char="•"/>
              <a:defRPr/>
            </a:pPr>
            <a:endParaRPr lang="es-AR" dirty="0"/>
          </a:p>
          <a:p>
            <a:pPr eaLnBrk="1" hangingPunct="1">
              <a:buFontTx/>
              <a:buChar char="•"/>
              <a:defRPr/>
            </a:pPr>
            <a:endParaRPr lang="es-AR" dirty="0"/>
          </a:p>
          <a:p>
            <a:pPr eaLnBrk="1" hangingPunct="1">
              <a:buFontTx/>
              <a:buChar char="•"/>
              <a:defRPr/>
            </a:pPr>
            <a:endParaRPr lang="es-AR" dirty="0"/>
          </a:p>
          <a:p>
            <a:pPr marL="355600" indent="-355600" eaLnBrk="1" hangingPunct="1">
              <a:buFontTx/>
              <a:buChar char="•"/>
              <a:defRPr/>
            </a:pPr>
            <a:r>
              <a:rPr lang="es-AR" dirty="0"/>
              <a:t>para dos claves distintas k1 y k2, se cumple que     h(k1)  es distinta de h(k2).</a:t>
            </a:r>
          </a:p>
          <a:p>
            <a:pPr eaLnBrk="1" hangingPunct="1">
              <a:defRPr/>
            </a:pPr>
            <a:r>
              <a:rPr lang="es-AR" dirty="0"/>
              <a:t>          </a:t>
            </a:r>
          </a:p>
          <a:p>
            <a:pPr eaLnBrk="1" hangingPunct="1">
              <a:defRPr/>
            </a:pPr>
            <a:r>
              <a:rPr lang="es-AR" dirty="0"/>
              <a:t>               k1 ≠ k2    ᶺ    h(k1) ≠ h(k2)</a:t>
            </a:r>
            <a:endParaRPr lang="es-ES" dirty="0"/>
          </a:p>
        </p:txBody>
      </p:sp>
      <p:sp>
        <p:nvSpPr>
          <p:cNvPr id="34820" name="Text Box 19"/>
          <p:cNvSpPr txBox="1">
            <a:spLocks noChangeArrowheads="1"/>
          </p:cNvSpPr>
          <p:nvPr/>
        </p:nvSpPr>
        <p:spPr bwMode="auto">
          <a:xfrm>
            <a:off x="323850" y="3141663"/>
            <a:ext cx="16922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AR" b="1">
                <a:solidFill>
                  <a:schemeClr val="folHlink"/>
                </a:solidFill>
                <a:hlinkClick r:id="rId5" action="ppaction://hlinkfile"/>
              </a:rPr>
              <a:t>HASHING PERFECTO</a:t>
            </a:r>
            <a:endParaRPr lang="es-ES" b="1">
              <a:solidFill>
                <a:schemeClr val="folHlink"/>
              </a:solidFill>
            </a:endParaRPr>
          </a:p>
        </p:txBody>
      </p:sp>
      <p:sp>
        <p:nvSpPr>
          <p:cNvPr id="56340" name="AutoShape 20"/>
          <p:cNvSpPr>
            <a:spLocks/>
          </p:cNvSpPr>
          <p:nvPr/>
        </p:nvSpPr>
        <p:spPr bwMode="auto">
          <a:xfrm>
            <a:off x="1898650" y="2060575"/>
            <a:ext cx="387350" cy="2868613"/>
          </a:xfrm>
          <a:prstGeom prst="leftBrace">
            <a:avLst>
              <a:gd name="adj1" fmla="val 49989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s-AR"/>
          </a:p>
        </p:txBody>
      </p:sp>
      <p:sp>
        <p:nvSpPr>
          <p:cNvPr id="34823" name="AutoShape 2" descr="{\displaystyle {\begin{array}{rrcl}f:&amp;X&amp;\to &amp;Y\\&amp;x&amp;\to &amp;y=f(x)\end{array}}}"/>
          <p:cNvSpPr>
            <a:spLocks noChangeAspect="1" noChangeArrowheads="1"/>
          </p:cNvSpPr>
          <p:nvPr/>
        </p:nvSpPr>
        <p:spPr bwMode="auto">
          <a:xfrm>
            <a:off x="163513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s-AR"/>
          </a:p>
        </p:txBody>
      </p:sp>
      <p:sp>
        <p:nvSpPr>
          <p:cNvPr id="34824" name="AutoShape 4" descr="{\displaystyle {\begin{array}{rrcl}f:&amp;X&amp;\to &amp;Y\\&amp;x&amp;\to &amp;y=f(x)\end{array}}}"/>
          <p:cNvSpPr>
            <a:spLocks noChangeAspect="1" noChangeArrowheads="1"/>
          </p:cNvSpPr>
          <p:nvPr/>
        </p:nvSpPr>
        <p:spPr bwMode="auto">
          <a:xfrm>
            <a:off x="163513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s-AR"/>
          </a:p>
        </p:txBody>
      </p:sp>
      <p:sp>
        <p:nvSpPr>
          <p:cNvPr id="34825" name="AutoShape 6" descr="{\displaystyle {\begin{array}{rrcl}f:&amp;X&amp;\to &amp;Y\\&amp;x&amp;\to &amp;y=f(x)\end{array}}}"/>
          <p:cNvSpPr>
            <a:spLocks noChangeAspect="1" noChangeArrowheads="1"/>
          </p:cNvSpPr>
          <p:nvPr/>
        </p:nvSpPr>
        <p:spPr bwMode="auto">
          <a:xfrm>
            <a:off x="163513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s-A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6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/>
      <p:bldP spid="5634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797223"/>
            <a:ext cx="8255000" cy="615553"/>
          </a:xfrm>
          <a:noFill/>
        </p:spPr>
        <p:txBody>
          <a:bodyPr/>
          <a:lstStyle/>
          <a:p>
            <a:pPr algn="l" eaLnBrk="1" hangingPunct="1"/>
            <a:r>
              <a:rPr lang="es-AR" sz="4000" dirty="0" smtClean="0">
                <a:solidFill>
                  <a:srgbClr val="00B050"/>
                </a:solidFill>
              </a:rPr>
              <a:t>HASHING</a:t>
            </a:r>
            <a:endParaRPr lang="es-ES" sz="4000" dirty="0" smtClean="0">
              <a:solidFill>
                <a:srgbClr val="00B050"/>
              </a:solidFill>
            </a:endParaRPr>
          </a:p>
        </p:txBody>
      </p:sp>
      <p:sp>
        <p:nvSpPr>
          <p:cNvPr id="56341" name="Text Box 21"/>
          <p:cNvSpPr txBox="1">
            <a:spLocks noChangeArrowheads="1"/>
          </p:cNvSpPr>
          <p:nvPr/>
        </p:nvSpPr>
        <p:spPr bwMode="auto">
          <a:xfrm>
            <a:off x="1357313" y="3709144"/>
            <a:ext cx="6072187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AR" sz="2400" dirty="0">
                <a:solidFill>
                  <a:schemeClr val="hlink"/>
                </a:solidFill>
              </a:rPr>
              <a:t>Problema!!!!</a:t>
            </a:r>
          </a:p>
          <a:p>
            <a:pPr algn="ctr" eaLnBrk="1" hangingPunct="1">
              <a:spcBef>
                <a:spcPct val="50000"/>
              </a:spcBef>
            </a:pPr>
            <a:r>
              <a:rPr lang="es-AR" sz="2400" b="1" dirty="0">
                <a:solidFill>
                  <a:schemeClr val="folHlink"/>
                </a:solidFill>
              </a:rPr>
              <a:t>k1 </a:t>
            </a:r>
            <a:r>
              <a:rPr lang="es-AR" sz="2400" b="1" dirty="0">
                <a:solidFill>
                  <a:schemeClr val="folHlink"/>
                </a:solidFill>
                <a:sym typeface="Symbol" pitchFamily="18" charset="2"/>
              </a:rPr>
              <a:t></a:t>
            </a:r>
            <a:r>
              <a:rPr lang="es-AR" sz="2400" b="1" dirty="0">
                <a:solidFill>
                  <a:schemeClr val="folHlink"/>
                </a:solidFill>
              </a:rPr>
              <a:t> k2   </a:t>
            </a:r>
            <a:r>
              <a:rPr lang="es-AR" sz="2400" dirty="0"/>
              <a:t>y</a:t>
            </a:r>
            <a:r>
              <a:rPr lang="es-AR" sz="2400" b="1" dirty="0">
                <a:solidFill>
                  <a:schemeClr val="folHlink"/>
                </a:solidFill>
              </a:rPr>
              <a:t>     h (k1) = h (k2) = d </a:t>
            </a:r>
            <a:endParaRPr lang="es-ES" sz="2400" b="1" dirty="0">
              <a:solidFill>
                <a:schemeClr val="folHlink"/>
              </a:solidFill>
            </a:endParaRPr>
          </a:p>
        </p:txBody>
      </p:sp>
      <p:sp>
        <p:nvSpPr>
          <p:cNvPr id="56342" name="Text Box 22"/>
          <p:cNvSpPr txBox="1">
            <a:spLocks noChangeArrowheads="1"/>
          </p:cNvSpPr>
          <p:nvPr/>
        </p:nvSpPr>
        <p:spPr bwMode="auto">
          <a:xfrm>
            <a:off x="755650" y="5379938"/>
            <a:ext cx="770413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AR" dirty="0"/>
              <a:t>k1 y k2 son claves </a:t>
            </a:r>
            <a:r>
              <a:rPr lang="es-AR" b="1" dirty="0"/>
              <a:t>sinónimas</a:t>
            </a:r>
            <a:r>
              <a:rPr lang="es-AR" dirty="0"/>
              <a:t> que </a:t>
            </a:r>
            <a:r>
              <a:rPr lang="es-AR" b="1" dirty="0"/>
              <a:t>colisionan</a:t>
            </a:r>
            <a:r>
              <a:rPr lang="es-AR" b="1" i="1" dirty="0"/>
              <a:t> </a:t>
            </a:r>
            <a:r>
              <a:rPr lang="es-AR" dirty="0"/>
              <a:t>en la dirección </a:t>
            </a:r>
            <a:r>
              <a:rPr lang="es-AR" b="1" dirty="0"/>
              <a:t>d  </a:t>
            </a:r>
            <a:r>
              <a:rPr lang="es-AR" dirty="0"/>
              <a:t>bajo la transformación </a:t>
            </a:r>
            <a:r>
              <a:rPr lang="es-AR" b="1" dirty="0"/>
              <a:t>h</a:t>
            </a:r>
            <a:r>
              <a:rPr lang="es-AR" dirty="0"/>
              <a:t>.</a:t>
            </a:r>
            <a:endParaRPr lang="es-ES" dirty="0"/>
          </a:p>
        </p:txBody>
      </p:sp>
      <p:sp>
        <p:nvSpPr>
          <p:cNvPr id="36870" name="8 CuadroTexto"/>
          <p:cNvSpPr txBox="1">
            <a:spLocks noChangeArrowheads="1"/>
          </p:cNvSpPr>
          <p:nvPr/>
        </p:nvSpPr>
        <p:spPr bwMode="auto">
          <a:xfrm>
            <a:off x="755650" y="2073622"/>
            <a:ext cx="7992813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es-ES" dirty="0"/>
              <a:t>El rango de valores posibles que puede tener </a:t>
            </a:r>
            <a:r>
              <a:rPr lang="es-ES" b="1" dirty="0"/>
              <a:t>K</a:t>
            </a:r>
            <a:r>
              <a:rPr lang="es-ES" dirty="0"/>
              <a:t> (valores distintos de claves) es generalmente  mayor que el tamaño de </a:t>
            </a:r>
            <a:r>
              <a:rPr lang="es-ES" b="1" dirty="0"/>
              <a:t>D</a:t>
            </a:r>
            <a:r>
              <a:rPr lang="es-ES" dirty="0"/>
              <a:t>, directamente relacionado con  el número de salidas que puede producir </a:t>
            </a:r>
            <a:r>
              <a:rPr lang="es-ES" b="1" dirty="0"/>
              <a:t>H</a:t>
            </a:r>
            <a:r>
              <a:rPr lang="es-ES" dirty="0"/>
              <a:t>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63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63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63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63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6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41" grpId="0" build="allAtOnce"/>
      <p:bldP spid="5634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764704"/>
            <a:ext cx="8255000" cy="615553"/>
          </a:xfrm>
          <a:noFill/>
        </p:spPr>
        <p:txBody>
          <a:bodyPr/>
          <a:lstStyle/>
          <a:p>
            <a:pPr algn="l" eaLnBrk="1" hangingPunct="1"/>
            <a:r>
              <a:rPr lang="es-AR" sz="4000" dirty="0" smtClean="0">
                <a:solidFill>
                  <a:srgbClr val="00B050"/>
                </a:solidFill>
              </a:rPr>
              <a:t>HASHING</a:t>
            </a:r>
            <a:endParaRPr lang="es-ES" sz="4000" dirty="0" smtClean="0">
              <a:solidFill>
                <a:srgbClr val="00B050"/>
              </a:solidFill>
            </a:endParaRPr>
          </a:p>
        </p:txBody>
      </p:sp>
      <p:sp>
        <p:nvSpPr>
          <p:cNvPr id="38915" name="Text Box 20"/>
          <p:cNvSpPr txBox="1">
            <a:spLocks noChangeArrowheads="1"/>
          </p:cNvSpPr>
          <p:nvPr/>
        </p:nvSpPr>
        <p:spPr bwMode="auto">
          <a:xfrm>
            <a:off x="1042988" y="2060575"/>
            <a:ext cx="288925" cy="40274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  <a:defRPr/>
            </a:pPr>
            <a:r>
              <a:rPr lang="es-AR" sz="1400" b="1" smtClean="0">
                <a:solidFill>
                  <a:schemeClr val="folHlink"/>
                </a:solidFill>
                <a:latin typeface="Tahoma" panose="020B0604030504040204" pitchFamily="34" charset="0"/>
                <a:cs typeface="Arial" panose="020B0604020202020204" pitchFamily="34" charset="0"/>
              </a:rPr>
              <a:t>Aspectos </a:t>
            </a:r>
          </a:p>
          <a:p>
            <a:pPr algn="ctr" eaLnBrk="1" hangingPunct="1">
              <a:spcBef>
                <a:spcPct val="50000"/>
              </a:spcBef>
              <a:buClrTx/>
              <a:buFontTx/>
              <a:buNone/>
              <a:defRPr/>
            </a:pPr>
            <a:r>
              <a:rPr lang="es-AR" sz="1400" b="1" smtClean="0">
                <a:solidFill>
                  <a:schemeClr val="folHlink"/>
                </a:solidFill>
                <a:latin typeface="Tahoma" panose="020B0604030504040204" pitchFamily="34" charset="0"/>
                <a:cs typeface="Arial" panose="020B0604020202020204" pitchFamily="34" charset="0"/>
              </a:rPr>
              <a:t>Relevantes</a:t>
            </a:r>
            <a:endParaRPr lang="es-ES" sz="1400" b="1" smtClean="0">
              <a:solidFill>
                <a:schemeClr val="folHlink"/>
              </a:solidFill>
              <a:latin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39940" name="Text Box 21"/>
          <p:cNvSpPr txBox="1">
            <a:spLocks noChangeArrowheads="1"/>
          </p:cNvSpPr>
          <p:nvPr/>
        </p:nvSpPr>
        <p:spPr bwMode="auto">
          <a:xfrm>
            <a:off x="1692275" y="2001838"/>
            <a:ext cx="35274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AR">
                <a:solidFill>
                  <a:srgbClr val="FF0000"/>
                </a:solidFill>
              </a:rPr>
              <a:t>a ) Elección de la función de transformación  H.</a:t>
            </a:r>
            <a:r>
              <a:rPr lang="es-ES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39941" name="Text Box 22"/>
          <p:cNvSpPr txBox="1">
            <a:spLocks noChangeArrowheads="1"/>
          </p:cNvSpPr>
          <p:nvPr/>
        </p:nvSpPr>
        <p:spPr bwMode="auto">
          <a:xfrm>
            <a:off x="1763713" y="5445125"/>
            <a:ext cx="29527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AR">
                <a:solidFill>
                  <a:srgbClr val="FF0000"/>
                </a:solidFill>
              </a:rPr>
              <a:t>b) Política de manejo de colisiones.</a:t>
            </a:r>
            <a:endParaRPr lang="es-ES">
              <a:solidFill>
                <a:srgbClr val="FF0000"/>
              </a:solidFill>
            </a:endParaRPr>
          </a:p>
        </p:txBody>
      </p:sp>
      <p:sp>
        <p:nvSpPr>
          <p:cNvPr id="54295" name="Text Box 23"/>
          <p:cNvSpPr txBox="1">
            <a:spLocks noChangeArrowheads="1"/>
          </p:cNvSpPr>
          <p:nvPr/>
        </p:nvSpPr>
        <p:spPr bwMode="auto">
          <a:xfrm>
            <a:off x="1908175" y="2571750"/>
            <a:ext cx="3311525" cy="198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s-AR"/>
              <a:t>    distribuir las claves uniformemente  </a:t>
            </a:r>
            <a:r>
              <a:rPr lang="es-AR" sz="1400"/>
              <a:t>(todas las direcciones de la tabla tienen la misma probabilidad de ser elegidas)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s-AR"/>
              <a:t>    ser calculable de modo eficiente</a:t>
            </a:r>
            <a:r>
              <a:rPr lang="es-ES"/>
              <a:t> </a:t>
            </a:r>
            <a:r>
              <a:rPr lang="es-ES" sz="1400"/>
              <a:t>(que consigue un propósito empleando los medios idóneos)</a:t>
            </a:r>
          </a:p>
        </p:txBody>
      </p:sp>
      <p:sp>
        <p:nvSpPr>
          <p:cNvPr id="54296" name="Text Box 24"/>
          <p:cNvSpPr txBox="1">
            <a:spLocks noChangeArrowheads="1"/>
          </p:cNvSpPr>
          <p:nvPr/>
        </p:nvSpPr>
        <p:spPr bwMode="auto">
          <a:xfrm>
            <a:off x="5580063" y="1773238"/>
            <a:ext cx="4032250" cy="283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s-AR" i="1"/>
              <a:t>Método de la División</a:t>
            </a:r>
            <a:endParaRPr lang="en-US"/>
          </a:p>
          <a:p>
            <a:pPr eaLnBrk="1" hangingPunct="1"/>
            <a:endParaRPr lang="es-AR" i="1"/>
          </a:p>
          <a:p>
            <a:pPr eaLnBrk="1" hangingPunct="1"/>
            <a:r>
              <a:rPr lang="es-AR" i="1"/>
              <a:t>Extracción</a:t>
            </a:r>
            <a:endParaRPr lang="es-AR"/>
          </a:p>
          <a:p>
            <a:pPr eaLnBrk="1" hangingPunct="1"/>
            <a:endParaRPr lang="es-AR" i="1"/>
          </a:p>
          <a:p>
            <a:pPr eaLnBrk="1" hangingPunct="1"/>
            <a:r>
              <a:rPr lang="es-AR" i="1"/>
              <a:t>Plegado</a:t>
            </a:r>
            <a:endParaRPr lang="es-AR"/>
          </a:p>
          <a:p>
            <a:pPr eaLnBrk="1" hangingPunct="1"/>
            <a:endParaRPr lang="es-AR" i="1"/>
          </a:p>
          <a:p>
            <a:pPr eaLnBrk="1" hangingPunct="1"/>
            <a:r>
              <a:rPr lang="es-AR" i="1"/>
              <a:t>Cuadrado Medio</a:t>
            </a:r>
          </a:p>
          <a:p>
            <a:pPr eaLnBrk="1" hangingPunct="1"/>
            <a:endParaRPr lang="es-AR" i="1"/>
          </a:p>
          <a:p>
            <a:pPr eaLnBrk="1" hangingPunct="1"/>
            <a:r>
              <a:rPr lang="es-AR" i="1"/>
              <a:t>Funciones aplicables a claves alfanuméricas</a:t>
            </a:r>
            <a:r>
              <a:rPr lang="es-ES"/>
              <a:t> </a:t>
            </a:r>
          </a:p>
        </p:txBody>
      </p:sp>
      <p:sp>
        <p:nvSpPr>
          <p:cNvPr id="54297" name="Text Box 25"/>
          <p:cNvSpPr txBox="1">
            <a:spLocks noChangeArrowheads="1"/>
          </p:cNvSpPr>
          <p:nvPr/>
        </p:nvSpPr>
        <p:spPr bwMode="auto">
          <a:xfrm>
            <a:off x="5580063" y="5084763"/>
            <a:ext cx="4032250" cy="1465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s-AR" i="1"/>
              <a:t>Encadenamiento</a:t>
            </a:r>
          </a:p>
          <a:p>
            <a:pPr eaLnBrk="1" hangingPunct="1"/>
            <a:endParaRPr lang="es-AR" i="1"/>
          </a:p>
          <a:p>
            <a:pPr eaLnBrk="1" hangingPunct="1"/>
            <a:r>
              <a:rPr lang="es-AR" i="1"/>
              <a:t>Uso de Buckets o cubos</a:t>
            </a:r>
          </a:p>
          <a:p>
            <a:pPr eaLnBrk="1" hangingPunct="1"/>
            <a:endParaRPr lang="es-AR" i="1"/>
          </a:p>
          <a:p>
            <a:pPr eaLnBrk="1" hangingPunct="1"/>
            <a:r>
              <a:rPr lang="es-AR" i="1"/>
              <a:t>Direccionamiento abierto.</a:t>
            </a:r>
            <a:r>
              <a:rPr lang="es-ES" i="1"/>
              <a:t> </a:t>
            </a:r>
          </a:p>
        </p:txBody>
      </p:sp>
      <p:sp>
        <p:nvSpPr>
          <p:cNvPr id="39945" name="AutoShape 26"/>
          <p:cNvSpPr>
            <a:spLocks/>
          </p:cNvSpPr>
          <p:nvPr/>
        </p:nvSpPr>
        <p:spPr bwMode="auto">
          <a:xfrm>
            <a:off x="1446213" y="1928813"/>
            <a:ext cx="246062" cy="4452937"/>
          </a:xfrm>
          <a:prstGeom prst="leftBrace">
            <a:avLst>
              <a:gd name="adj1" fmla="val 16119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s-AR"/>
          </a:p>
        </p:txBody>
      </p:sp>
      <p:sp>
        <p:nvSpPr>
          <p:cNvPr id="54299" name="AutoShape 27"/>
          <p:cNvSpPr>
            <a:spLocks/>
          </p:cNvSpPr>
          <p:nvPr/>
        </p:nvSpPr>
        <p:spPr bwMode="auto">
          <a:xfrm>
            <a:off x="5291138" y="1844675"/>
            <a:ext cx="288925" cy="2736850"/>
          </a:xfrm>
          <a:prstGeom prst="leftBrace">
            <a:avLst>
              <a:gd name="adj1" fmla="val 78938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s-AR"/>
          </a:p>
        </p:txBody>
      </p:sp>
      <p:sp>
        <p:nvSpPr>
          <p:cNvPr id="54300" name="AutoShape 28"/>
          <p:cNvSpPr>
            <a:spLocks/>
          </p:cNvSpPr>
          <p:nvPr/>
        </p:nvSpPr>
        <p:spPr bwMode="auto">
          <a:xfrm>
            <a:off x="5292725" y="5013325"/>
            <a:ext cx="287338" cy="1584325"/>
          </a:xfrm>
          <a:prstGeom prst="leftBrace">
            <a:avLst>
              <a:gd name="adj1" fmla="val 45948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s-A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42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42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42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42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42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42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4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4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43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43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54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42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42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542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42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42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542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42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42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542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95" grpId="0" build="allAtOnce"/>
      <p:bldP spid="54296" grpId="0"/>
      <p:bldP spid="54297" grpId="0" build="allAtOnce"/>
      <p:bldP spid="54299" grpId="0" animBg="1"/>
      <p:bldP spid="5430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ext Box 4"/>
          <p:cNvSpPr txBox="1">
            <a:spLocks noChangeArrowheads="1"/>
          </p:cNvSpPr>
          <p:nvPr/>
        </p:nvSpPr>
        <p:spPr bwMode="auto">
          <a:xfrm>
            <a:off x="1620838" y="2133600"/>
            <a:ext cx="5041900" cy="85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s-AR" i="1" dirty="0">
                <a:solidFill>
                  <a:srgbClr val="00B050"/>
                </a:solidFill>
              </a:rPr>
              <a:t>Método de la División</a:t>
            </a:r>
            <a:endParaRPr lang="en-US" dirty="0">
              <a:solidFill>
                <a:srgbClr val="00B050"/>
              </a:solidFill>
            </a:endParaRPr>
          </a:p>
          <a:p>
            <a:pPr eaLnBrk="1" hangingPunct="1"/>
            <a:endParaRPr lang="en-US" sz="1600" dirty="0">
              <a:solidFill>
                <a:srgbClr val="00B050"/>
              </a:solidFill>
            </a:endParaRPr>
          </a:p>
          <a:p>
            <a:pPr eaLnBrk="1" hangingPunct="1"/>
            <a:r>
              <a:rPr lang="en-US" sz="1600" dirty="0">
                <a:solidFill>
                  <a:schemeClr val="hlink"/>
                </a:solidFill>
              </a:rPr>
              <a:t>h ( k)</a:t>
            </a:r>
            <a:r>
              <a:rPr lang="en-US" sz="1600" dirty="0"/>
              <a:t>  =  k mod M</a:t>
            </a:r>
            <a:endParaRPr lang="es-AR" sz="1600" dirty="0"/>
          </a:p>
        </p:txBody>
      </p:sp>
      <p:sp>
        <p:nvSpPr>
          <p:cNvPr id="58374" name="Text Box 6"/>
          <p:cNvSpPr txBox="1">
            <a:spLocks noChangeArrowheads="1"/>
          </p:cNvSpPr>
          <p:nvPr/>
        </p:nvSpPr>
        <p:spPr bwMode="auto">
          <a:xfrm>
            <a:off x="1547813" y="3357563"/>
            <a:ext cx="5832475" cy="855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s-AR" i="1" dirty="0">
                <a:solidFill>
                  <a:srgbClr val="00B050"/>
                </a:solidFill>
              </a:rPr>
              <a:t>Extracción</a:t>
            </a:r>
            <a:endParaRPr lang="es-AR" dirty="0">
              <a:solidFill>
                <a:srgbClr val="00B050"/>
              </a:solidFill>
            </a:endParaRPr>
          </a:p>
          <a:p>
            <a:pPr eaLnBrk="1" hangingPunct="1"/>
            <a:endParaRPr lang="es-AR" sz="1600" dirty="0"/>
          </a:p>
          <a:p>
            <a:pPr eaLnBrk="1" hangingPunct="1"/>
            <a:r>
              <a:rPr lang="es-AR" sz="1600" dirty="0"/>
              <a:t>Extraer de la clave, los dígitos que varían mas aleatoriamente</a:t>
            </a:r>
          </a:p>
        </p:txBody>
      </p:sp>
      <p:sp>
        <p:nvSpPr>
          <p:cNvPr id="58375" name="Text Box 7"/>
          <p:cNvSpPr txBox="1">
            <a:spLocks noChangeArrowheads="1"/>
          </p:cNvSpPr>
          <p:nvPr/>
        </p:nvSpPr>
        <p:spPr bwMode="auto">
          <a:xfrm>
            <a:off x="1547813" y="4797425"/>
            <a:ext cx="4105275" cy="1344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s-AR" i="1" dirty="0">
                <a:solidFill>
                  <a:srgbClr val="00B050"/>
                </a:solidFill>
              </a:rPr>
              <a:t>Plegado</a:t>
            </a:r>
            <a:endParaRPr lang="es-AR" dirty="0">
              <a:solidFill>
                <a:srgbClr val="00B050"/>
              </a:solidFill>
            </a:endParaRPr>
          </a:p>
          <a:p>
            <a:pPr eaLnBrk="1" hangingPunct="1"/>
            <a:endParaRPr lang="es-AR" sz="1600" dirty="0"/>
          </a:p>
          <a:p>
            <a:pPr eaLnBrk="1" hangingPunct="1"/>
            <a:r>
              <a:rPr lang="es-AR" sz="1600" dirty="0"/>
              <a:t>Si  </a:t>
            </a:r>
            <a:r>
              <a:rPr lang="es-AR" sz="1600" dirty="0" err="1"/>
              <a:t>k</a:t>
            </a:r>
            <a:r>
              <a:rPr lang="es-AR" sz="1600" baseline="-25000" dirty="0" err="1"/>
              <a:t>i</a:t>
            </a:r>
            <a:r>
              <a:rPr lang="es-AR" sz="1600" baseline="-25000" dirty="0"/>
              <a:t> </a:t>
            </a:r>
            <a:r>
              <a:rPr lang="es-AR" sz="1600" dirty="0"/>
              <a:t>= k</a:t>
            </a:r>
            <a:r>
              <a:rPr lang="es-AR" sz="1600" baseline="-25000" dirty="0"/>
              <a:t>i1</a:t>
            </a:r>
            <a:r>
              <a:rPr lang="es-AR" sz="1600" dirty="0"/>
              <a:t> k</a:t>
            </a:r>
            <a:r>
              <a:rPr lang="es-AR" sz="1600" baseline="-25000" dirty="0"/>
              <a:t>i2</a:t>
            </a:r>
            <a:r>
              <a:rPr lang="es-AR" sz="1600" dirty="0"/>
              <a:t> |  ... | k</a:t>
            </a:r>
            <a:r>
              <a:rPr lang="es-AR" sz="1600" baseline="-25000" dirty="0"/>
              <a:t>in-1</a:t>
            </a:r>
            <a:r>
              <a:rPr lang="es-AR" sz="1600" dirty="0"/>
              <a:t> </a:t>
            </a:r>
            <a:r>
              <a:rPr lang="es-AR" sz="1600" dirty="0" err="1"/>
              <a:t>k</a:t>
            </a:r>
            <a:r>
              <a:rPr lang="es-AR" sz="1600" baseline="-25000" dirty="0" err="1"/>
              <a:t>in</a:t>
            </a:r>
            <a:endParaRPr lang="es-AR" sz="1600" baseline="-25000" dirty="0"/>
          </a:p>
          <a:p>
            <a:pPr eaLnBrk="1" hangingPunct="1"/>
            <a:endParaRPr lang="en-US" sz="1600" dirty="0"/>
          </a:p>
          <a:p>
            <a:pPr eaLnBrk="1" hangingPunct="1"/>
            <a:r>
              <a:rPr lang="en-US" sz="1600" dirty="0"/>
              <a:t>                      </a:t>
            </a:r>
            <a:r>
              <a:rPr lang="en-US" sz="1600" dirty="0">
                <a:solidFill>
                  <a:schemeClr val="hlink"/>
                </a:solidFill>
              </a:rPr>
              <a:t>h(</a:t>
            </a:r>
            <a:r>
              <a:rPr lang="en-US" sz="1600" dirty="0" err="1">
                <a:solidFill>
                  <a:schemeClr val="hlink"/>
                </a:solidFill>
              </a:rPr>
              <a:t>k</a:t>
            </a:r>
            <a:r>
              <a:rPr lang="en-US" sz="1600" baseline="-25000" dirty="0" err="1">
                <a:solidFill>
                  <a:schemeClr val="hlink"/>
                </a:solidFill>
              </a:rPr>
              <a:t>i</a:t>
            </a:r>
            <a:r>
              <a:rPr lang="en-US" sz="1600" dirty="0">
                <a:solidFill>
                  <a:schemeClr val="hlink"/>
                </a:solidFill>
              </a:rPr>
              <a:t> )</a:t>
            </a:r>
            <a:r>
              <a:rPr lang="en-US" sz="1600" dirty="0"/>
              <a:t> = k</a:t>
            </a:r>
            <a:r>
              <a:rPr lang="en-US" sz="1600" baseline="-25000" dirty="0"/>
              <a:t>i1</a:t>
            </a:r>
            <a:r>
              <a:rPr lang="en-US" sz="1600" dirty="0"/>
              <a:t> k</a:t>
            </a:r>
            <a:r>
              <a:rPr lang="en-US" sz="1600" baseline="-25000" dirty="0"/>
              <a:t>i2</a:t>
            </a:r>
            <a:r>
              <a:rPr lang="en-US" sz="1600" dirty="0"/>
              <a:t> + ...+ k</a:t>
            </a:r>
            <a:r>
              <a:rPr lang="en-US" sz="1600" baseline="-25000" dirty="0"/>
              <a:t>in-1</a:t>
            </a:r>
            <a:r>
              <a:rPr lang="en-US" sz="1600" dirty="0"/>
              <a:t> k</a:t>
            </a:r>
            <a:r>
              <a:rPr lang="en-US" sz="1600" baseline="-25000" dirty="0"/>
              <a:t>in</a:t>
            </a:r>
            <a:endParaRPr lang="es-ES" sz="1600" baseline="-25000" dirty="0"/>
          </a:p>
        </p:txBody>
      </p:sp>
      <p:sp>
        <p:nvSpPr>
          <p:cNvPr id="41989" name="Rectangle 8"/>
          <p:cNvSpPr>
            <a:spLocks noGrp="1" noChangeArrowheads="1"/>
          </p:cNvSpPr>
          <p:nvPr>
            <p:ph type="title"/>
          </p:nvPr>
        </p:nvSpPr>
        <p:spPr>
          <a:xfrm>
            <a:off x="395536" y="675273"/>
            <a:ext cx="8255000" cy="1169551"/>
          </a:xfrm>
          <a:noFill/>
        </p:spPr>
        <p:txBody>
          <a:bodyPr/>
          <a:lstStyle/>
          <a:p>
            <a:pPr algn="l" eaLnBrk="1" hangingPunct="1"/>
            <a:r>
              <a:rPr lang="es-AR" sz="4000" dirty="0" smtClean="0">
                <a:solidFill>
                  <a:srgbClr val="00B050"/>
                </a:solidFill>
              </a:rPr>
              <a:t>HASHING  </a:t>
            </a:r>
            <a:br>
              <a:rPr lang="es-AR" sz="4000" dirty="0" smtClean="0">
                <a:solidFill>
                  <a:srgbClr val="00B050"/>
                </a:solidFill>
              </a:rPr>
            </a:br>
            <a:r>
              <a:rPr lang="es-AR" sz="3600" dirty="0" smtClean="0">
                <a:solidFill>
                  <a:srgbClr val="00B050"/>
                </a:solidFill>
              </a:rPr>
              <a:t>Funciones de transformación</a:t>
            </a:r>
            <a:endParaRPr lang="es-ES" sz="3600" dirty="0" smtClean="0">
              <a:solidFill>
                <a:srgbClr val="00B050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83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83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8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83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83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8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4" grpId="0"/>
      <p:bldP spid="5837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Text Box 3"/>
          <p:cNvSpPr txBox="1">
            <a:spLocks noChangeArrowheads="1"/>
          </p:cNvSpPr>
          <p:nvPr/>
        </p:nvSpPr>
        <p:spPr bwMode="auto">
          <a:xfrm>
            <a:off x="539750" y="4437063"/>
            <a:ext cx="77041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s-AR" sz="2000" i="1" dirty="0">
                <a:solidFill>
                  <a:srgbClr val="00B050"/>
                </a:solidFill>
              </a:rPr>
              <a:t>Funciones aplicables a claves alfanuméricas</a:t>
            </a:r>
            <a:r>
              <a:rPr lang="es-ES" sz="2000" dirty="0">
                <a:solidFill>
                  <a:srgbClr val="00B050"/>
                </a:solidFill>
              </a:rPr>
              <a:t> </a:t>
            </a:r>
          </a:p>
        </p:txBody>
      </p:sp>
      <p:sp>
        <p:nvSpPr>
          <p:cNvPr id="44035" name="Rectangle 6"/>
          <p:cNvSpPr>
            <a:spLocks noGrp="1" noChangeArrowheads="1"/>
          </p:cNvSpPr>
          <p:nvPr>
            <p:ph type="title"/>
          </p:nvPr>
        </p:nvSpPr>
        <p:spPr>
          <a:xfrm>
            <a:off x="444500" y="675273"/>
            <a:ext cx="8255000" cy="1169551"/>
          </a:xfrm>
          <a:noFill/>
        </p:spPr>
        <p:txBody>
          <a:bodyPr/>
          <a:lstStyle/>
          <a:p>
            <a:pPr algn="l" eaLnBrk="1" hangingPunct="1"/>
            <a:r>
              <a:rPr lang="es-AR" sz="4000" dirty="0" smtClean="0">
                <a:solidFill>
                  <a:srgbClr val="00B050"/>
                </a:solidFill>
              </a:rPr>
              <a:t>HASHING</a:t>
            </a:r>
            <a:r>
              <a:rPr lang="es-AR" dirty="0" smtClean="0">
                <a:solidFill>
                  <a:srgbClr val="00B050"/>
                </a:solidFill>
              </a:rPr>
              <a:t>  </a:t>
            </a:r>
            <a:br>
              <a:rPr lang="es-AR" dirty="0" smtClean="0">
                <a:solidFill>
                  <a:srgbClr val="00B050"/>
                </a:solidFill>
              </a:rPr>
            </a:br>
            <a:r>
              <a:rPr lang="es-AR" sz="3600" dirty="0" smtClean="0">
                <a:solidFill>
                  <a:srgbClr val="00B050"/>
                </a:solidFill>
              </a:rPr>
              <a:t>Funciones de transformación</a:t>
            </a:r>
            <a:endParaRPr lang="es-ES" sz="3600" dirty="0" smtClean="0">
              <a:solidFill>
                <a:srgbClr val="00B050"/>
              </a:solidFill>
            </a:endParaRPr>
          </a:p>
        </p:txBody>
      </p:sp>
      <p:sp>
        <p:nvSpPr>
          <p:cNvPr id="44036" name="Text Box 8"/>
          <p:cNvSpPr txBox="1">
            <a:spLocks noChangeArrowheads="1"/>
          </p:cNvSpPr>
          <p:nvPr/>
        </p:nvSpPr>
        <p:spPr bwMode="auto">
          <a:xfrm>
            <a:off x="539750" y="2060575"/>
            <a:ext cx="8280400" cy="164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s-AR" i="1" dirty="0">
                <a:solidFill>
                  <a:srgbClr val="00B050"/>
                </a:solidFill>
              </a:rPr>
              <a:t>Cuadrado Medio</a:t>
            </a:r>
          </a:p>
          <a:p>
            <a:pPr eaLnBrk="1" hangingPunct="1"/>
            <a:r>
              <a:rPr lang="es-AR" dirty="0"/>
              <a:t> </a:t>
            </a:r>
            <a:r>
              <a:rPr lang="en-US" dirty="0" err="1"/>
              <a:t>k</a:t>
            </a:r>
            <a:r>
              <a:rPr lang="en-US" baseline="-25000" dirty="0" err="1"/>
              <a:t>i</a:t>
            </a:r>
            <a:r>
              <a:rPr lang="en-US" dirty="0"/>
              <a:t> = k</a:t>
            </a:r>
            <a:r>
              <a:rPr lang="en-US" baseline="-25000" dirty="0"/>
              <a:t>i1</a:t>
            </a:r>
            <a:r>
              <a:rPr lang="en-US" dirty="0"/>
              <a:t> k</a:t>
            </a:r>
            <a:r>
              <a:rPr lang="en-US" baseline="-25000" dirty="0"/>
              <a:t>i2</a:t>
            </a:r>
            <a:r>
              <a:rPr lang="en-US" dirty="0"/>
              <a:t>  ... k</a:t>
            </a:r>
            <a:r>
              <a:rPr lang="en-US" baseline="-25000" dirty="0"/>
              <a:t>in-1</a:t>
            </a:r>
            <a:r>
              <a:rPr lang="en-US" dirty="0"/>
              <a:t> k</a:t>
            </a:r>
            <a:r>
              <a:rPr lang="en-US" baseline="-25000" dirty="0"/>
              <a:t>in</a:t>
            </a:r>
          </a:p>
          <a:p>
            <a:pPr eaLnBrk="1" hangingPunct="1"/>
            <a:endParaRPr lang="en-US" baseline="-25000" dirty="0"/>
          </a:p>
          <a:p>
            <a:pPr eaLnBrk="1" hangingPunct="1"/>
            <a:r>
              <a:rPr lang="en-US" dirty="0"/>
              <a:t>                                 </a:t>
            </a:r>
            <a:r>
              <a:rPr lang="es-AR" dirty="0">
                <a:solidFill>
                  <a:schemeClr val="hlink"/>
                </a:solidFill>
              </a:rPr>
              <a:t>h(</a:t>
            </a:r>
            <a:r>
              <a:rPr lang="es-AR" dirty="0" err="1">
                <a:solidFill>
                  <a:schemeClr val="hlink"/>
                </a:solidFill>
              </a:rPr>
              <a:t>k</a:t>
            </a:r>
            <a:r>
              <a:rPr lang="es-AR" baseline="-25000" dirty="0" err="1">
                <a:solidFill>
                  <a:schemeClr val="hlink"/>
                </a:solidFill>
              </a:rPr>
              <a:t>i</a:t>
            </a:r>
            <a:r>
              <a:rPr lang="es-AR" dirty="0">
                <a:solidFill>
                  <a:schemeClr val="hlink"/>
                </a:solidFill>
              </a:rPr>
              <a:t> )</a:t>
            </a:r>
            <a:r>
              <a:rPr lang="es-AR" dirty="0"/>
              <a:t> = </a:t>
            </a:r>
            <a:r>
              <a:rPr lang="es-AR" dirty="0" err="1"/>
              <a:t>k</a:t>
            </a:r>
            <a:r>
              <a:rPr lang="es-AR" baseline="-25000" dirty="0" err="1"/>
              <a:t>i</a:t>
            </a:r>
            <a:r>
              <a:rPr lang="es-AR" dirty="0"/>
              <a:t> </a:t>
            </a:r>
            <a:r>
              <a:rPr lang="es-AR" baseline="30000" dirty="0"/>
              <a:t>2</a:t>
            </a:r>
            <a:r>
              <a:rPr lang="es-AR" dirty="0"/>
              <a:t>    y    luego se extraen los dígitos centrales</a:t>
            </a:r>
          </a:p>
          <a:p>
            <a:pPr eaLnBrk="1" hangingPunct="1"/>
            <a:endParaRPr lang="es-AR" dirty="0"/>
          </a:p>
          <a:p>
            <a:pPr eaLnBrk="1" hangingPunct="1"/>
            <a:r>
              <a:rPr lang="es-AR" dirty="0"/>
              <a:t> d</a:t>
            </a:r>
            <a:r>
              <a:rPr lang="es-AR" baseline="-25000" dirty="0"/>
              <a:t>i</a:t>
            </a:r>
            <a:r>
              <a:rPr lang="es-AR" dirty="0"/>
              <a:t> = </a:t>
            </a:r>
            <a:r>
              <a:rPr lang="es-AR" dirty="0" err="1"/>
              <a:t>k</a:t>
            </a:r>
            <a:r>
              <a:rPr lang="es-AR" baseline="-25000" dirty="0" err="1"/>
              <a:t>ij</a:t>
            </a:r>
            <a:r>
              <a:rPr lang="es-AR" dirty="0"/>
              <a:t> k</a:t>
            </a:r>
            <a:r>
              <a:rPr lang="es-AR" baseline="-25000" dirty="0"/>
              <a:t>ij+1</a:t>
            </a:r>
            <a:r>
              <a:rPr lang="es-AR" dirty="0"/>
              <a:t> .... </a:t>
            </a:r>
            <a:r>
              <a:rPr lang="es-AR" dirty="0" err="1"/>
              <a:t>k</a:t>
            </a:r>
            <a:r>
              <a:rPr lang="es-AR" baseline="-25000" dirty="0" err="1"/>
              <a:t>ij+l</a:t>
            </a:r>
            <a:r>
              <a:rPr lang="es-AR" dirty="0"/>
              <a:t>      1&lt; j &lt; </a:t>
            </a:r>
            <a:r>
              <a:rPr lang="es-AR" dirty="0" err="1"/>
              <a:t>j+l</a:t>
            </a:r>
            <a:r>
              <a:rPr lang="es-AR" dirty="0"/>
              <a:t> &lt; n     y     0&lt;= </a:t>
            </a:r>
            <a:r>
              <a:rPr lang="es-AR" dirty="0" err="1"/>
              <a:t>kij</a:t>
            </a:r>
            <a:r>
              <a:rPr lang="es-AR" dirty="0"/>
              <a:t> kij+1 .... </a:t>
            </a:r>
            <a:r>
              <a:rPr lang="es-AR" dirty="0" err="1"/>
              <a:t>kij+l</a:t>
            </a:r>
            <a:r>
              <a:rPr lang="es-AR" dirty="0"/>
              <a:t> &lt;= M-1 </a:t>
            </a:r>
            <a:endParaRPr lang="es-ES" dirty="0"/>
          </a:p>
        </p:txBody>
      </p:sp>
      <p:sp>
        <p:nvSpPr>
          <p:cNvPr id="60425" name="Text Box 9"/>
          <p:cNvSpPr txBox="1">
            <a:spLocks noChangeArrowheads="1"/>
          </p:cNvSpPr>
          <p:nvPr/>
        </p:nvSpPr>
        <p:spPr bwMode="auto">
          <a:xfrm>
            <a:off x="323850" y="5445125"/>
            <a:ext cx="28797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AR"/>
              <a:t> </a:t>
            </a:r>
            <a:r>
              <a:rPr lang="en-US"/>
              <a:t>ki = c</a:t>
            </a:r>
            <a:r>
              <a:rPr lang="en-US" baseline="-25000"/>
              <a:t>i1</a:t>
            </a:r>
            <a:r>
              <a:rPr lang="en-US"/>
              <a:t> c</a:t>
            </a:r>
            <a:r>
              <a:rPr lang="en-US" baseline="-25000"/>
              <a:t>i2</a:t>
            </a:r>
            <a:r>
              <a:rPr lang="en-US"/>
              <a:t> c</a:t>
            </a:r>
            <a:r>
              <a:rPr lang="en-US" baseline="-25000"/>
              <a:t>i3</a:t>
            </a:r>
            <a:r>
              <a:rPr lang="en-US"/>
              <a:t> ....  c</a:t>
            </a:r>
            <a:r>
              <a:rPr lang="en-US" baseline="-25000"/>
              <a:t>in</a:t>
            </a:r>
            <a:endParaRPr lang="es-ES" baseline="-25000"/>
          </a:p>
        </p:txBody>
      </p:sp>
      <p:sp>
        <p:nvSpPr>
          <p:cNvPr id="60426" name="Text Box 10"/>
          <p:cNvSpPr txBox="1">
            <a:spLocks noChangeArrowheads="1"/>
          </p:cNvSpPr>
          <p:nvPr/>
        </p:nvSpPr>
        <p:spPr bwMode="auto">
          <a:xfrm>
            <a:off x="3203575" y="5013325"/>
            <a:ext cx="59404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>
                <a:solidFill>
                  <a:schemeClr val="hlink"/>
                </a:solidFill>
              </a:rPr>
              <a:t>h (k</a:t>
            </a:r>
            <a:r>
              <a:rPr lang="es-ES" baseline="-25000">
                <a:solidFill>
                  <a:schemeClr val="hlink"/>
                </a:solidFill>
              </a:rPr>
              <a:t>i</a:t>
            </a:r>
            <a:r>
              <a:rPr lang="es-ES">
                <a:solidFill>
                  <a:schemeClr val="hlink"/>
                </a:solidFill>
              </a:rPr>
              <a:t> )</a:t>
            </a:r>
            <a:r>
              <a:rPr lang="es-ES"/>
              <a:t> =  ASCII (c</a:t>
            </a:r>
            <a:r>
              <a:rPr lang="es-ES" baseline="-25000"/>
              <a:t>i1</a:t>
            </a:r>
            <a:r>
              <a:rPr lang="es-ES"/>
              <a:t> ) + ASCII (c</a:t>
            </a:r>
            <a:r>
              <a:rPr lang="es-ES" baseline="-25000"/>
              <a:t>i2</a:t>
            </a:r>
            <a:r>
              <a:rPr lang="es-ES"/>
              <a:t> ) +......+ ASCII (c</a:t>
            </a:r>
            <a:r>
              <a:rPr lang="es-ES" baseline="-25000"/>
              <a:t>in</a:t>
            </a:r>
            <a:r>
              <a:rPr lang="es-ES"/>
              <a:t> ) </a:t>
            </a:r>
          </a:p>
        </p:txBody>
      </p:sp>
      <p:sp>
        <p:nvSpPr>
          <p:cNvPr id="60428" name="Text Box 12"/>
          <p:cNvSpPr txBox="1">
            <a:spLocks noChangeArrowheads="1"/>
          </p:cNvSpPr>
          <p:nvPr/>
        </p:nvSpPr>
        <p:spPr bwMode="auto">
          <a:xfrm>
            <a:off x="3203575" y="5876925"/>
            <a:ext cx="59404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>
                <a:solidFill>
                  <a:schemeClr val="hlink"/>
                </a:solidFill>
              </a:rPr>
              <a:t>h (k</a:t>
            </a:r>
            <a:r>
              <a:rPr lang="es-ES" baseline="-25000">
                <a:solidFill>
                  <a:schemeClr val="hlink"/>
                </a:solidFill>
              </a:rPr>
              <a:t>i</a:t>
            </a:r>
            <a:r>
              <a:rPr lang="es-ES">
                <a:solidFill>
                  <a:schemeClr val="hlink"/>
                </a:solidFill>
              </a:rPr>
              <a:t> )</a:t>
            </a:r>
            <a:r>
              <a:rPr lang="es-ES"/>
              <a:t> =  ASCII (c</a:t>
            </a:r>
            <a:r>
              <a:rPr lang="es-ES" baseline="-25000"/>
              <a:t>i1</a:t>
            </a:r>
            <a:r>
              <a:rPr lang="es-ES"/>
              <a:t> ) * b</a:t>
            </a:r>
            <a:r>
              <a:rPr lang="es-ES" baseline="30000"/>
              <a:t>1 </a:t>
            </a:r>
            <a:r>
              <a:rPr lang="es-ES"/>
              <a:t>+ ASCII (c</a:t>
            </a:r>
            <a:r>
              <a:rPr lang="es-ES" baseline="-25000"/>
              <a:t>i2</a:t>
            </a:r>
            <a:r>
              <a:rPr lang="es-ES"/>
              <a:t> ) * b</a:t>
            </a:r>
            <a:r>
              <a:rPr lang="es-ES" baseline="30000"/>
              <a:t>2</a:t>
            </a:r>
            <a:r>
              <a:rPr lang="es-ES"/>
              <a:t> +......+ ASCII (c</a:t>
            </a:r>
            <a:r>
              <a:rPr lang="es-ES" baseline="-25000"/>
              <a:t>in</a:t>
            </a:r>
            <a:r>
              <a:rPr lang="es-ES"/>
              <a:t> ) * b</a:t>
            </a:r>
            <a:r>
              <a:rPr lang="es-ES" baseline="30000"/>
              <a:t>n</a:t>
            </a:r>
          </a:p>
        </p:txBody>
      </p:sp>
      <p:sp>
        <p:nvSpPr>
          <p:cNvPr id="60429" name="Line 13"/>
          <p:cNvSpPr>
            <a:spLocks noChangeShapeType="1"/>
          </p:cNvSpPr>
          <p:nvPr/>
        </p:nvSpPr>
        <p:spPr bwMode="auto">
          <a:xfrm flipV="1">
            <a:off x="2627313" y="5300663"/>
            <a:ext cx="576262" cy="433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AR"/>
          </a:p>
        </p:txBody>
      </p:sp>
      <p:sp>
        <p:nvSpPr>
          <p:cNvPr id="60430" name="Line 14"/>
          <p:cNvSpPr>
            <a:spLocks noChangeShapeType="1"/>
          </p:cNvSpPr>
          <p:nvPr/>
        </p:nvSpPr>
        <p:spPr bwMode="auto">
          <a:xfrm>
            <a:off x="2627313" y="5734050"/>
            <a:ext cx="576262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A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04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04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60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04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04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0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04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04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0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04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04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0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04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04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60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04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04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60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19" grpId="0"/>
      <p:bldP spid="60425" grpId="0"/>
      <p:bldP spid="60426" grpId="0"/>
      <p:bldP spid="60428" grpId="0"/>
      <p:bldP spid="60429" grpId="0" animBg="1"/>
      <p:bldP spid="6043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11"/>
          <p:cNvSpPr>
            <a:spLocks noChangeArrowheads="1"/>
          </p:cNvSpPr>
          <p:nvPr/>
        </p:nvSpPr>
        <p:spPr bwMode="auto">
          <a:xfrm>
            <a:off x="307976" y="410370"/>
            <a:ext cx="7793037" cy="146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eaLnBrk="1" hangingPunct="1"/>
            <a:r>
              <a:rPr lang="es-AR" sz="4000" b="1" dirty="0">
                <a:solidFill>
                  <a:srgbClr val="00B050"/>
                </a:solidFill>
                <a:latin typeface="+mn-lt"/>
              </a:rPr>
              <a:t>HASHING </a:t>
            </a:r>
            <a:r>
              <a:rPr lang="es-AR" sz="4000" b="1" dirty="0" smtClean="0">
                <a:solidFill>
                  <a:srgbClr val="00B050"/>
                </a:solidFill>
                <a:latin typeface="+mn-lt"/>
              </a:rPr>
              <a:t> </a:t>
            </a:r>
            <a:r>
              <a:rPr lang="es-AR" sz="4400" dirty="0">
                <a:solidFill>
                  <a:srgbClr val="00B050"/>
                </a:solidFill>
              </a:rPr>
              <a:t/>
            </a:r>
            <a:br>
              <a:rPr lang="es-AR" sz="4400" dirty="0">
                <a:solidFill>
                  <a:srgbClr val="00B050"/>
                </a:solidFill>
              </a:rPr>
            </a:br>
            <a:r>
              <a:rPr lang="es-AR" sz="3600" b="1" dirty="0">
                <a:solidFill>
                  <a:srgbClr val="00B050"/>
                </a:solidFill>
                <a:latin typeface="+mn-lt"/>
              </a:rPr>
              <a:t>Funciones de transformación</a:t>
            </a:r>
            <a:endParaRPr lang="es-ES" sz="3600" b="1" dirty="0">
              <a:solidFill>
                <a:srgbClr val="00B050"/>
              </a:solidFill>
              <a:latin typeface="+mn-lt"/>
            </a:endParaRPr>
          </a:p>
        </p:txBody>
      </p:sp>
      <p:sp>
        <p:nvSpPr>
          <p:cNvPr id="46084" name="Text Box 13"/>
          <p:cNvSpPr txBox="1">
            <a:spLocks noChangeArrowheads="1"/>
          </p:cNvSpPr>
          <p:nvPr/>
        </p:nvSpPr>
        <p:spPr bwMode="auto">
          <a:xfrm>
            <a:off x="466726" y="2016112"/>
            <a:ext cx="7777162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es-AR" sz="1600" dirty="0"/>
              <a:t>Claves = {20810, 21438, 21478, 21755, 21705, 21762, 21444,…}</a:t>
            </a:r>
          </a:p>
          <a:p>
            <a:pPr eaLnBrk="1" hangingPunct="1">
              <a:spcBef>
                <a:spcPct val="50000"/>
              </a:spcBef>
            </a:pPr>
            <a:r>
              <a:rPr lang="es-AR" sz="1600" dirty="0"/>
              <a:t>   </a:t>
            </a:r>
            <a:r>
              <a:rPr lang="es-AR" sz="1600" dirty="0">
                <a:latin typeface="Times New Roman" pitchFamily="18" charset="0"/>
                <a:cs typeface="Times New Roman" pitchFamily="18" charset="0"/>
              </a:rPr>
              <a:t>│Claves│ = 33</a:t>
            </a:r>
            <a:endParaRPr lang="es-ES" sz="1600" dirty="0"/>
          </a:p>
        </p:txBody>
      </p:sp>
      <p:sp>
        <p:nvSpPr>
          <p:cNvPr id="46085" name="Text Box 14"/>
          <p:cNvSpPr txBox="1">
            <a:spLocks noChangeArrowheads="1"/>
          </p:cNvSpPr>
          <p:nvPr/>
        </p:nvSpPr>
        <p:spPr bwMode="auto">
          <a:xfrm>
            <a:off x="468313" y="4365625"/>
            <a:ext cx="935037" cy="3698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AR">
                <a:solidFill>
                  <a:schemeClr val="tx2"/>
                </a:solidFill>
              </a:rPr>
              <a:t>20810</a:t>
            </a:r>
            <a:endParaRPr lang="es-ES">
              <a:solidFill>
                <a:schemeClr val="folHlink"/>
              </a:solidFill>
            </a:endParaRPr>
          </a:p>
        </p:txBody>
      </p:sp>
      <p:sp>
        <p:nvSpPr>
          <p:cNvPr id="76815" name="Text Box 15"/>
          <p:cNvSpPr txBox="1">
            <a:spLocks noChangeArrowheads="1"/>
          </p:cNvSpPr>
          <p:nvPr/>
        </p:nvSpPr>
        <p:spPr bwMode="auto">
          <a:xfrm>
            <a:off x="3419475" y="3278188"/>
            <a:ext cx="20351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s-AR"/>
              <a:t>20810 Mod 33= </a:t>
            </a:r>
            <a:endParaRPr lang="es-ES"/>
          </a:p>
        </p:txBody>
      </p:sp>
      <p:sp>
        <p:nvSpPr>
          <p:cNvPr id="76816" name="Text Box 16"/>
          <p:cNvSpPr txBox="1">
            <a:spLocks noChangeArrowheads="1"/>
          </p:cNvSpPr>
          <p:nvPr/>
        </p:nvSpPr>
        <p:spPr bwMode="auto">
          <a:xfrm>
            <a:off x="7453313" y="3278188"/>
            <a:ext cx="6477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AR">
                <a:solidFill>
                  <a:schemeClr val="folHlink"/>
                </a:solidFill>
              </a:rPr>
              <a:t> 20</a:t>
            </a:r>
            <a:endParaRPr lang="es-ES">
              <a:solidFill>
                <a:schemeClr val="folHlink"/>
              </a:solidFill>
            </a:endParaRPr>
          </a:p>
        </p:txBody>
      </p:sp>
      <p:sp>
        <p:nvSpPr>
          <p:cNvPr id="76817" name="Text Box 17"/>
          <p:cNvSpPr txBox="1">
            <a:spLocks noChangeArrowheads="1"/>
          </p:cNvSpPr>
          <p:nvPr/>
        </p:nvSpPr>
        <p:spPr bwMode="auto">
          <a:xfrm>
            <a:off x="2268538" y="2924175"/>
            <a:ext cx="18002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AR"/>
              <a:t>División</a:t>
            </a:r>
            <a:endParaRPr lang="es-ES"/>
          </a:p>
        </p:txBody>
      </p:sp>
      <p:sp>
        <p:nvSpPr>
          <p:cNvPr id="76818" name="Text Box 18"/>
          <p:cNvSpPr txBox="1">
            <a:spLocks noChangeArrowheads="1"/>
          </p:cNvSpPr>
          <p:nvPr/>
        </p:nvSpPr>
        <p:spPr bwMode="auto">
          <a:xfrm>
            <a:off x="2268538" y="3789363"/>
            <a:ext cx="20875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AR"/>
              <a:t>Extracción</a:t>
            </a:r>
            <a:endParaRPr lang="es-ES"/>
          </a:p>
        </p:txBody>
      </p:sp>
      <p:sp>
        <p:nvSpPr>
          <p:cNvPr id="76819" name="Text Box 19"/>
          <p:cNvSpPr txBox="1">
            <a:spLocks noChangeArrowheads="1"/>
          </p:cNvSpPr>
          <p:nvPr/>
        </p:nvSpPr>
        <p:spPr bwMode="auto">
          <a:xfrm>
            <a:off x="3276600" y="4286250"/>
            <a:ext cx="9366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AR">
                <a:solidFill>
                  <a:srgbClr val="FF0000"/>
                </a:solidFill>
              </a:rPr>
              <a:t>10</a:t>
            </a:r>
            <a:endParaRPr lang="es-ES">
              <a:solidFill>
                <a:srgbClr val="FF0000"/>
              </a:solidFill>
            </a:endParaRPr>
          </a:p>
        </p:txBody>
      </p:sp>
      <p:sp>
        <p:nvSpPr>
          <p:cNvPr id="76821" name="Text Box 21"/>
          <p:cNvSpPr txBox="1">
            <a:spLocks noChangeArrowheads="1"/>
          </p:cNvSpPr>
          <p:nvPr/>
        </p:nvSpPr>
        <p:spPr bwMode="auto">
          <a:xfrm>
            <a:off x="7524750" y="4286250"/>
            <a:ext cx="6477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>
                <a:solidFill>
                  <a:schemeClr val="folHlink"/>
                </a:solidFill>
              </a:rPr>
              <a:t>10</a:t>
            </a:r>
          </a:p>
        </p:txBody>
      </p:sp>
      <p:sp>
        <p:nvSpPr>
          <p:cNvPr id="76823" name="Text Box 23"/>
          <p:cNvSpPr txBox="1">
            <a:spLocks noChangeArrowheads="1"/>
          </p:cNvSpPr>
          <p:nvPr/>
        </p:nvSpPr>
        <p:spPr bwMode="auto">
          <a:xfrm>
            <a:off x="2268538" y="4797425"/>
            <a:ext cx="12239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AR"/>
              <a:t>Plegado</a:t>
            </a:r>
            <a:endParaRPr lang="es-ES"/>
          </a:p>
        </p:txBody>
      </p:sp>
      <p:sp>
        <p:nvSpPr>
          <p:cNvPr id="76824" name="Text Box 24"/>
          <p:cNvSpPr txBox="1">
            <a:spLocks noChangeArrowheads="1"/>
          </p:cNvSpPr>
          <p:nvPr/>
        </p:nvSpPr>
        <p:spPr bwMode="auto">
          <a:xfrm>
            <a:off x="2700338" y="5294313"/>
            <a:ext cx="216058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AR"/>
              <a:t>2 + 08 + 10=20</a:t>
            </a:r>
            <a:endParaRPr lang="es-ES">
              <a:solidFill>
                <a:srgbClr val="FF0000"/>
              </a:solidFill>
            </a:endParaRPr>
          </a:p>
        </p:txBody>
      </p:sp>
      <p:sp>
        <p:nvSpPr>
          <p:cNvPr id="76825" name="Text Box 25"/>
          <p:cNvSpPr txBox="1">
            <a:spLocks noChangeArrowheads="1"/>
          </p:cNvSpPr>
          <p:nvPr/>
        </p:nvSpPr>
        <p:spPr bwMode="auto">
          <a:xfrm>
            <a:off x="5702300" y="5294313"/>
            <a:ext cx="167798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AR"/>
              <a:t>20 Mod 33=</a:t>
            </a:r>
            <a:endParaRPr lang="es-ES"/>
          </a:p>
        </p:txBody>
      </p:sp>
      <p:sp>
        <p:nvSpPr>
          <p:cNvPr id="76826" name="Text Box 26"/>
          <p:cNvSpPr txBox="1">
            <a:spLocks noChangeArrowheads="1"/>
          </p:cNvSpPr>
          <p:nvPr/>
        </p:nvSpPr>
        <p:spPr bwMode="auto">
          <a:xfrm>
            <a:off x="7596188" y="5294313"/>
            <a:ext cx="6477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>
                <a:solidFill>
                  <a:schemeClr val="folHlink"/>
                </a:solidFill>
              </a:rPr>
              <a:t>20</a:t>
            </a:r>
          </a:p>
        </p:txBody>
      </p:sp>
      <p:sp>
        <p:nvSpPr>
          <p:cNvPr id="76827" name="AutoShape 27"/>
          <p:cNvSpPr>
            <a:spLocks noChangeArrowheads="1"/>
          </p:cNvSpPr>
          <p:nvPr/>
        </p:nvSpPr>
        <p:spPr bwMode="auto">
          <a:xfrm>
            <a:off x="4932363" y="5445125"/>
            <a:ext cx="360362" cy="144463"/>
          </a:xfrm>
          <a:prstGeom prst="rightArrow">
            <a:avLst>
              <a:gd name="adj1" fmla="val 50000"/>
              <a:gd name="adj2" fmla="val 6236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s-AR"/>
          </a:p>
        </p:txBody>
      </p:sp>
      <p:sp>
        <p:nvSpPr>
          <p:cNvPr id="76828" name="Text Box 28"/>
          <p:cNvSpPr txBox="1">
            <a:spLocks noChangeArrowheads="1"/>
          </p:cNvSpPr>
          <p:nvPr/>
        </p:nvSpPr>
        <p:spPr bwMode="auto">
          <a:xfrm>
            <a:off x="2268538" y="5805488"/>
            <a:ext cx="19431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AR"/>
              <a:t>Cuadrado Medio</a:t>
            </a:r>
            <a:endParaRPr lang="es-ES"/>
          </a:p>
        </p:txBody>
      </p:sp>
      <p:sp>
        <p:nvSpPr>
          <p:cNvPr id="76829" name="Text Box 29"/>
          <p:cNvSpPr txBox="1">
            <a:spLocks noChangeArrowheads="1"/>
          </p:cNvSpPr>
          <p:nvPr/>
        </p:nvSpPr>
        <p:spPr bwMode="auto">
          <a:xfrm>
            <a:off x="2484438" y="6381750"/>
            <a:ext cx="259238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/>
              <a:t>20810</a:t>
            </a:r>
            <a:r>
              <a:rPr lang="es-AR" baseline="30000"/>
              <a:t>2 </a:t>
            </a:r>
            <a:r>
              <a:rPr lang="es-AR"/>
              <a:t> = 433.</a:t>
            </a:r>
            <a:r>
              <a:rPr lang="es-AR">
                <a:solidFill>
                  <a:srgbClr val="FF0000"/>
                </a:solidFill>
              </a:rPr>
              <a:t>056</a:t>
            </a:r>
            <a:r>
              <a:rPr lang="es-AR"/>
              <a:t>.100</a:t>
            </a:r>
            <a:endParaRPr lang="es-ES"/>
          </a:p>
        </p:txBody>
      </p:sp>
      <p:sp>
        <p:nvSpPr>
          <p:cNvPr id="76830" name="Text Box 30"/>
          <p:cNvSpPr txBox="1">
            <a:spLocks noChangeArrowheads="1"/>
          </p:cNvSpPr>
          <p:nvPr/>
        </p:nvSpPr>
        <p:spPr bwMode="auto">
          <a:xfrm>
            <a:off x="5795963" y="6381750"/>
            <a:ext cx="15113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AR"/>
              <a:t>56 Mod 33=</a:t>
            </a:r>
            <a:endParaRPr lang="es-ES"/>
          </a:p>
        </p:txBody>
      </p:sp>
      <p:sp>
        <p:nvSpPr>
          <p:cNvPr id="76831" name="AutoShape 31"/>
          <p:cNvSpPr>
            <a:spLocks noChangeArrowheads="1"/>
          </p:cNvSpPr>
          <p:nvPr/>
        </p:nvSpPr>
        <p:spPr bwMode="auto">
          <a:xfrm>
            <a:off x="5076825" y="6524625"/>
            <a:ext cx="431800" cy="144463"/>
          </a:xfrm>
          <a:prstGeom prst="rightArrow">
            <a:avLst>
              <a:gd name="adj1" fmla="val 50000"/>
              <a:gd name="adj2" fmla="val 7472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s-AR"/>
          </a:p>
        </p:txBody>
      </p:sp>
      <p:sp>
        <p:nvSpPr>
          <p:cNvPr id="76832" name="Text Box 32"/>
          <p:cNvSpPr txBox="1">
            <a:spLocks noChangeArrowheads="1"/>
          </p:cNvSpPr>
          <p:nvPr/>
        </p:nvSpPr>
        <p:spPr bwMode="auto">
          <a:xfrm>
            <a:off x="7667625" y="6381750"/>
            <a:ext cx="7921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AR">
                <a:solidFill>
                  <a:schemeClr val="folHlink"/>
                </a:solidFill>
              </a:rPr>
              <a:t>23</a:t>
            </a:r>
            <a:endParaRPr lang="es-ES">
              <a:solidFill>
                <a:schemeClr val="folHlink"/>
              </a:solidFill>
            </a:endParaRPr>
          </a:p>
        </p:txBody>
      </p:sp>
      <p:sp>
        <p:nvSpPr>
          <p:cNvPr id="76833" name="Line 33"/>
          <p:cNvSpPr>
            <a:spLocks noChangeShapeType="1"/>
          </p:cNvSpPr>
          <p:nvPr/>
        </p:nvSpPr>
        <p:spPr bwMode="auto">
          <a:xfrm flipV="1">
            <a:off x="1331913" y="3284538"/>
            <a:ext cx="936625" cy="1296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AR"/>
          </a:p>
        </p:txBody>
      </p:sp>
      <p:sp>
        <p:nvSpPr>
          <p:cNvPr id="76834" name="Line 34"/>
          <p:cNvSpPr>
            <a:spLocks noChangeShapeType="1"/>
          </p:cNvSpPr>
          <p:nvPr/>
        </p:nvSpPr>
        <p:spPr bwMode="auto">
          <a:xfrm flipV="1">
            <a:off x="1331913" y="4076700"/>
            <a:ext cx="936625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AR"/>
          </a:p>
        </p:txBody>
      </p:sp>
      <p:sp>
        <p:nvSpPr>
          <p:cNvPr id="76835" name="Line 35"/>
          <p:cNvSpPr>
            <a:spLocks noChangeShapeType="1"/>
          </p:cNvSpPr>
          <p:nvPr/>
        </p:nvSpPr>
        <p:spPr bwMode="auto">
          <a:xfrm>
            <a:off x="1331913" y="4581525"/>
            <a:ext cx="1008062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AR"/>
          </a:p>
        </p:txBody>
      </p:sp>
      <p:sp>
        <p:nvSpPr>
          <p:cNvPr id="76836" name="Line 36"/>
          <p:cNvSpPr>
            <a:spLocks noChangeShapeType="1"/>
          </p:cNvSpPr>
          <p:nvPr/>
        </p:nvSpPr>
        <p:spPr bwMode="auto">
          <a:xfrm>
            <a:off x="1331913" y="4581525"/>
            <a:ext cx="1008062" cy="1368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AR"/>
          </a:p>
        </p:txBody>
      </p:sp>
      <p:sp>
        <p:nvSpPr>
          <p:cNvPr id="29" name="Text Box 25"/>
          <p:cNvSpPr txBox="1">
            <a:spLocks noChangeArrowheads="1"/>
          </p:cNvSpPr>
          <p:nvPr/>
        </p:nvSpPr>
        <p:spPr bwMode="auto">
          <a:xfrm>
            <a:off x="5630863" y="4286250"/>
            <a:ext cx="15843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AR"/>
              <a:t>10 Mod 33=</a:t>
            </a:r>
            <a:endParaRPr lang="es-ES"/>
          </a:p>
        </p:txBody>
      </p:sp>
      <p:sp>
        <p:nvSpPr>
          <p:cNvPr id="30" name="AutoShape 27"/>
          <p:cNvSpPr>
            <a:spLocks noChangeArrowheads="1"/>
          </p:cNvSpPr>
          <p:nvPr/>
        </p:nvSpPr>
        <p:spPr bwMode="auto">
          <a:xfrm>
            <a:off x="4786313" y="4429125"/>
            <a:ext cx="360362" cy="144463"/>
          </a:xfrm>
          <a:prstGeom prst="rightArrow">
            <a:avLst>
              <a:gd name="adj1" fmla="val 50000"/>
              <a:gd name="adj2" fmla="val 6236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s-A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68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68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768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68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68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6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68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68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6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68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68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6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68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68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6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68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68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76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768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768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76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768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768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76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768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768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76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768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768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76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768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768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76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768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768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76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768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768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76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768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768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76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768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768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76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768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768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76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768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768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76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768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768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0" dur="1000"/>
                                        <p:tgtEl>
                                          <p:spTgt spid="76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768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768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5" dur="1000"/>
                                        <p:tgtEl>
                                          <p:spTgt spid="76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 nodeType="clickPar">
                      <p:stCondLst>
                        <p:cond delay="indefinite"/>
                      </p:stCondLst>
                      <p:childTnLst>
                        <p:par>
                          <p:cTn id="1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8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768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768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2" dur="1000"/>
                                        <p:tgtEl>
                                          <p:spTgt spid="76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15" grpId="0"/>
      <p:bldP spid="76816" grpId="0"/>
      <p:bldP spid="76818" grpId="0"/>
      <p:bldP spid="76819" grpId="0"/>
      <p:bldP spid="76821" grpId="0"/>
      <p:bldP spid="76823" grpId="0"/>
      <p:bldP spid="76824" grpId="0"/>
      <p:bldP spid="76825" grpId="0"/>
      <p:bldP spid="76826" grpId="0"/>
      <p:bldP spid="76827" grpId="0" animBg="1"/>
      <p:bldP spid="76828" grpId="0"/>
      <p:bldP spid="76829" grpId="0"/>
      <p:bldP spid="76830" grpId="0"/>
      <p:bldP spid="76831" grpId="0" animBg="1"/>
      <p:bldP spid="76832" grpId="0"/>
      <p:bldP spid="76833" grpId="0" animBg="1"/>
      <p:bldP spid="76834" grpId="0" animBg="1"/>
      <p:bldP spid="76835" grpId="0" animBg="1"/>
      <p:bldP spid="76836" grpId="0" animBg="1"/>
      <p:bldP spid="29" grpId="0"/>
      <p:bldP spid="3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a 2"/>
          <p:cNvGraphicFramePr>
            <a:graphicFrameLocks noGrp="1"/>
          </p:cNvGraphicFramePr>
          <p:nvPr/>
        </p:nvGraphicFramePr>
        <p:xfrm>
          <a:off x="1116013" y="2133600"/>
          <a:ext cx="7704135" cy="453548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40827"/>
                <a:gridCol w="1540827"/>
                <a:gridCol w="1540827"/>
                <a:gridCol w="1540827"/>
                <a:gridCol w="1540827"/>
              </a:tblGrid>
              <a:tr h="1523355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AR" sz="1700" u="none" strike="noStrike" dirty="0">
                          <a:effectLst/>
                        </a:rPr>
                        <a:t>CLAVES</a:t>
                      </a:r>
                      <a:endParaRPr lang="es-AR" sz="1700" b="1" i="0" u="none" strike="noStrike" dirty="0">
                        <a:solidFill>
                          <a:srgbClr val="0070C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05" marR="8105" marT="810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AR" sz="1700" u="none" strike="noStrike">
                          <a:effectLst/>
                        </a:rPr>
                        <a:t>MOD  33</a:t>
                      </a:r>
                      <a:endParaRPr lang="es-AR" sz="1700" b="1" i="0" u="none" strike="noStrike">
                        <a:solidFill>
                          <a:srgbClr val="0070C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05" marR="8105" marT="810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AR" sz="1700" u="none" strike="noStrike">
                          <a:effectLst/>
                        </a:rPr>
                        <a:t>EXTRACCIÓN</a:t>
                      </a:r>
                      <a:endParaRPr lang="es-AR" sz="1700" b="1" i="0" u="none" strike="noStrike">
                        <a:solidFill>
                          <a:srgbClr val="0070C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05" marR="8105" marT="810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AR" sz="1700" u="none" strike="noStrike">
                          <a:effectLst/>
                        </a:rPr>
                        <a:t>PLEGADO</a:t>
                      </a:r>
                      <a:endParaRPr lang="es-AR" sz="1700" b="1" i="0" u="none" strike="noStrike">
                        <a:solidFill>
                          <a:srgbClr val="0070C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05" marR="8105" marT="810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AR" sz="1700" u="none" strike="noStrike">
                          <a:effectLst/>
                        </a:rPr>
                        <a:t>CUADRADO MEDIO</a:t>
                      </a:r>
                      <a:endParaRPr lang="es-AR" sz="1700" b="1" i="0" u="none" strike="noStrike">
                        <a:solidFill>
                          <a:srgbClr val="0070C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05" marR="8105" marT="8106" marB="0" anchor="ctr"/>
                </a:tc>
              </a:tr>
              <a:tr h="372796">
                <a:tc>
                  <a:txBody>
                    <a:bodyPr/>
                    <a:lstStyle/>
                    <a:p>
                      <a:pPr algn="ctr" fontAlgn="ctr"/>
                      <a:r>
                        <a:rPr lang="es-AR" sz="900" u="none" strike="noStrike" dirty="0" smtClean="0">
                          <a:effectLst/>
                        </a:rPr>
                        <a:t>20810</a:t>
                      </a:r>
                      <a:endParaRPr lang="es-AR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05" marR="8105" marT="810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AR" sz="2000" u="none" strike="noStrike">
                          <a:effectLst/>
                        </a:rPr>
                        <a:t>20</a:t>
                      </a:r>
                      <a:endParaRPr lang="es-AR" sz="2000" b="0" i="0" u="none" strike="noStrike">
                        <a:solidFill>
                          <a:srgbClr val="766F54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8105" marR="8105" marT="810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AR" sz="2000" u="none" strike="noStrike">
                          <a:effectLst/>
                        </a:rPr>
                        <a:t>10</a:t>
                      </a:r>
                      <a:endParaRPr lang="es-AR" sz="2000" b="0" i="0" u="none" strike="noStrike">
                        <a:solidFill>
                          <a:srgbClr val="766F54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8105" marR="8105" marT="810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AR" sz="2000" u="none" strike="noStrike">
                          <a:effectLst/>
                        </a:rPr>
                        <a:t>20</a:t>
                      </a:r>
                      <a:endParaRPr lang="es-AR" sz="2000" b="0" i="0" u="none" strike="noStrike">
                        <a:solidFill>
                          <a:srgbClr val="766F54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8105" marR="8105" marT="810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AR" sz="2000" u="none" strike="noStrike">
                          <a:effectLst/>
                        </a:rPr>
                        <a:t>23</a:t>
                      </a:r>
                      <a:endParaRPr lang="es-AR" sz="2000" b="0" i="0" u="none" strike="noStrike">
                        <a:solidFill>
                          <a:srgbClr val="766F54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8105" marR="8105" marT="8106" marB="0" anchor="ctr"/>
                </a:tc>
              </a:tr>
              <a:tr h="372284">
                <a:tc>
                  <a:txBody>
                    <a:bodyPr/>
                    <a:lstStyle/>
                    <a:p>
                      <a:pPr algn="ctr" fontAlgn="ctr"/>
                      <a:r>
                        <a:rPr lang="es-AR" sz="900" u="none" strike="noStrike" dirty="0" smtClean="0">
                          <a:effectLst/>
                        </a:rPr>
                        <a:t>21438</a:t>
                      </a:r>
                      <a:endParaRPr lang="es-AR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05" marR="8105" marT="810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AR" sz="2000" u="none" strike="noStrike">
                          <a:effectLst/>
                        </a:rPr>
                        <a:t>21</a:t>
                      </a:r>
                      <a:endParaRPr lang="es-AR" sz="2000" b="0" i="0" u="none" strike="noStrike">
                        <a:solidFill>
                          <a:srgbClr val="766F54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8105" marR="8105" marT="810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AR" sz="2000" u="none" strike="noStrike">
                          <a:effectLst/>
                        </a:rPr>
                        <a:t>5</a:t>
                      </a:r>
                      <a:endParaRPr lang="es-AR" sz="2000" b="0" i="0" u="none" strike="noStrike">
                        <a:solidFill>
                          <a:srgbClr val="766F54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8105" marR="8105" marT="810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AR" sz="2000" u="none" strike="noStrike">
                          <a:effectLst/>
                        </a:rPr>
                        <a:t>21</a:t>
                      </a:r>
                      <a:endParaRPr lang="es-AR" sz="2000" b="0" i="0" u="none" strike="noStrike">
                        <a:solidFill>
                          <a:srgbClr val="766F54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8105" marR="8105" marT="810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AR" sz="2000" u="none" strike="noStrike">
                          <a:effectLst/>
                        </a:rPr>
                        <a:t>26</a:t>
                      </a:r>
                      <a:endParaRPr lang="es-AR" sz="2000" b="0" i="0" u="none" strike="noStrike">
                        <a:solidFill>
                          <a:srgbClr val="766F54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8105" marR="8105" marT="8106" marB="0" anchor="ctr"/>
                </a:tc>
              </a:tr>
              <a:tr h="372796">
                <a:tc>
                  <a:txBody>
                    <a:bodyPr/>
                    <a:lstStyle/>
                    <a:p>
                      <a:pPr algn="ctr" fontAlgn="ctr"/>
                      <a:r>
                        <a:rPr lang="es-AR" sz="900" u="none" strike="noStrike" dirty="0" smtClean="0">
                          <a:effectLst/>
                        </a:rPr>
                        <a:t>21478</a:t>
                      </a:r>
                      <a:endParaRPr lang="es-AR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05" marR="8105" marT="810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AR" sz="2000" u="none" strike="noStrike">
                          <a:effectLst/>
                        </a:rPr>
                        <a:t>28</a:t>
                      </a:r>
                      <a:endParaRPr lang="es-AR" sz="2000" b="0" i="0" u="none" strike="noStrike">
                        <a:solidFill>
                          <a:srgbClr val="766F54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8105" marR="8105" marT="810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AR" sz="2000" u="none" strike="noStrike">
                          <a:effectLst/>
                        </a:rPr>
                        <a:t>12</a:t>
                      </a:r>
                      <a:endParaRPr lang="es-AR" sz="2000" b="0" i="0" u="none" strike="noStrike">
                        <a:solidFill>
                          <a:srgbClr val="766F54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8105" marR="8105" marT="810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AR" sz="2000" u="none" strike="noStrike">
                          <a:effectLst/>
                        </a:rPr>
                        <a:t>28</a:t>
                      </a:r>
                      <a:endParaRPr lang="es-AR" sz="2000" b="0" i="0" u="none" strike="noStrike">
                        <a:solidFill>
                          <a:srgbClr val="766F54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8105" marR="8105" marT="810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AR" sz="2000" u="none" strike="noStrike">
                          <a:effectLst/>
                        </a:rPr>
                        <a:t>7</a:t>
                      </a:r>
                      <a:endParaRPr lang="es-AR" sz="2000" b="0" i="0" u="none" strike="noStrike">
                        <a:solidFill>
                          <a:srgbClr val="766F54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8105" marR="8105" marT="8106" marB="0" anchor="ctr"/>
                </a:tc>
              </a:tr>
              <a:tr h="372796">
                <a:tc>
                  <a:txBody>
                    <a:bodyPr/>
                    <a:lstStyle/>
                    <a:p>
                      <a:pPr algn="ctr" fontAlgn="ctr"/>
                      <a:r>
                        <a:rPr lang="es-AR" sz="900" u="none" strike="noStrike" dirty="0" smtClean="0">
                          <a:effectLst/>
                        </a:rPr>
                        <a:t>21755</a:t>
                      </a:r>
                      <a:endParaRPr lang="es-AR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05" marR="8105" marT="810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AR" sz="2000" u="none" strike="noStrike">
                          <a:effectLst/>
                        </a:rPr>
                        <a:t>8</a:t>
                      </a:r>
                      <a:endParaRPr lang="es-AR" sz="2000" b="0" i="0" u="none" strike="noStrike">
                        <a:solidFill>
                          <a:srgbClr val="766F54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8105" marR="8105" marT="810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AR" sz="2000" u="none" strike="noStrike">
                          <a:effectLst/>
                        </a:rPr>
                        <a:t>22</a:t>
                      </a:r>
                      <a:endParaRPr lang="es-AR" sz="2000" b="0" i="0" u="none" strike="noStrike">
                        <a:solidFill>
                          <a:srgbClr val="766F54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8105" marR="8105" marT="810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AR" sz="2000" u="none" strike="noStrike">
                          <a:effectLst/>
                        </a:rPr>
                        <a:t>8</a:t>
                      </a:r>
                      <a:endParaRPr lang="es-AR" sz="2000" b="0" i="0" u="none" strike="noStrike">
                        <a:solidFill>
                          <a:srgbClr val="766F54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8105" marR="8105" marT="810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AR" sz="2000" u="none" strike="noStrike">
                          <a:effectLst/>
                        </a:rPr>
                        <a:t>16</a:t>
                      </a:r>
                      <a:endParaRPr lang="es-AR" sz="2000" b="0" i="0" u="none" strike="noStrike">
                        <a:solidFill>
                          <a:srgbClr val="766F54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8105" marR="8105" marT="8106" marB="0" anchor="ctr"/>
                </a:tc>
              </a:tr>
              <a:tr h="372796">
                <a:tc>
                  <a:txBody>
                    <a:bodyPr/>
                    <a:lstStyle/>
                    <a:p>
                      <a:pPr algn="ctr" fontAlgn="ctr"/>
                      <a:r>
                        <a:rPr lang="es-AR" sz="900" u="none" strike="noStrike" dirty="0" smtClean="0">
                          <a:effectLst/>
                        </a:rPr>
                        <a:t>21705</a:t>
                      </a:r>
                      <a:endParaRPr lang="es-AR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05" marR="8105" marT="810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AR" sz="2000" u="none" strike="noStrike">
                          <a:effectLst/>
                        </a:rPr>
                        <a:t>24</a:t>
                      </a:r>
                      <a:endParaRPr lang="es-AR" sz="2000" b="0" i="0" u="none" strike="noStrike">
                        <a:solidFill>
                          <a:srgbClr val="766F54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8105" marR="8105" marT="810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AR" sz="2000" u="none" strike="noStrike">
                          <a:effectLst/>
                        </a:rPr>
                        <a:t>5</a:t>
                      </a:r>
                      <a:endParaRPr lang="es-AR" sz="2000" b="0" i="0" u="none" strike="noStrike">
                        <a:solidFill>
                          <a:srgbClr val="766F54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8105" marR="8105" marT="810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AR" sz="2000" u="none" strike="noStrike">
                          <a:effectLst/>
                        </a:rPr>
                        <a:t>24</a:t>
                      </a:r>
                      <a:endParaRPr lang="es-AR" sz="2000" b="0" i="0" u="none" strike="noStrike">
                        <a:solidFill>
                          <a:srgbClr val="766F54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8105" marR="8105" marT="810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AR" sz="2000" u="none" strike="noStrike">
                          <a:effectLst/>
                        </a:rPr>
                        <a:t>8</a:t>
                      </a:r>
                      <a:endParaRPr lang="es-AR" sz="2000" b="0" i="0" u="none" strike="noStrike">
                        <a:solidFill>
                          <a:srgbClr val="766F54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8105" marR="8105" marT="8106" marB="0" anchor="ctr"/>
                </a:tc>
              </a:tr>
              <a:tr h="372796">
                <a:tc>
                  <a:txBody>
                    <a:bodyPr/>
                    <a:lstStyle/>
                    <a:p>
                      <a:pPr algn="ctr" fontAlgn="ctr"/>
                      <a:r>
                        <a:rPr lang="es-AR" sz="900" u="none" strike="noStrike" dirty="0" smtClean="0">
                          <a:effectLst/>
                        </a:rPr>
                        <a:t>21762</a:t>
                      </a:r>
                      <a:endParaRPr lang="es-AR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05" marR="8105" marT="810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AR" sz="2000" u="none" strike="noStrike">
                          <a:effectLst/>
                        </a:rPr>
                        <a:t>15</a:t>
                      </a:r>
                      <a:endParaRPr lang="es-AR" sz="2000" b="0" i="0" u="none" strike="noStrike">
                        <a:solidFill>
                          <a:srgbClr val="766F54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8105" marR="8105" marT="810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AR" sz="2000" u="none" strike="noStrike">
                          <a:effectLst/>
                        </a:rPr>
                        <a:t>29</a:t>
                      </a:r>
                      <a:endParaRPr lang="es-AR" sz="2000" b="0" i="0" u="none" strike="noStrike">
                        <a:solidFill>
                          <a:srgbClr val="766F54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8105" marR="8105" marT="810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AR" sz="2000" u="none" strike="noStrike">
                          <a:effectLst/>
                        </a:rPr>
                        <a:t>15</a:t>
                      </a:r>
                      <a:endParaRPr lang="es-AR" sz="2000" b="0" i="0" u="none" strike="noStrike">
                        <a:solidFill>
                          <a:srgbClr val="766F54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8105" marR="8105" marT="810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AR" sz="2000" u="none" strike="noStrike">
                          <a:effectLst/>
                        </a:rPr>
                        <a:t>23</a:t>
                      </a:r>
                      <a:endParaRPr lang="es-AR" sz="2000" b="0" i="0" u="none" strike="noStrike">
                        <a:solidFill>
                          <a:srgbClr val="766F54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8105" marR="8105" marT="8106" marB="0" anchor="ctr"/>
                </a:tc>
              </a:tr>
              <a:tr h="397397">
                <a:tc>
                  <a:txBody>
                    <a:bodyPr/>
                    <a:lstStyle/>
                    <a:p>
                      <a:pPr algn="ctr" fontAlgn="ctr"/>
                      <a:r>
                        <a:rPr lang="es-AR" sz="900" u="none" strike="noStrike" dirty="0" smtClean="0">
                          <a:effectLst/>
                        </a:rPr>
                        <a:t>21444</a:t>
                      </a:r>
                      <a:endParaRPr lang="es-AR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05" marR="8105" marT="810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AR" sz="2000" u="none" strike="noStrike">
                          <a:effectLst/>
                        </a:rPr>
                        <a:t>27</a:t>
                      </a:r>
                      <a:endParaRPr lang="es-AR" sz="2000" b="0" i="0" u="none" strike="noStrike">
                        <a:solidFill>
                          <a:srgbClr val="766F54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8105" marR="8105" marT="810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AR" sz="2000" u="none" strike="noStrike">
                          <a:effectLst/>
                        </a:rPr>
                        <a:t>11</a:t>
                      </a:r>
                      <a:endParaRPr lang="es-AR" sz="2000" b="0" i="0" u="none" strike="noStrike">
                        <a:solidFill>
                          <a:srgbClr val="766F54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8105" marR="8105" marT="810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AR" sz="2000" u="none" strike="noStrike">
                          <a:effectLst/>
                        </a:rPr>
                        <a:t>27</a:t>
                      </a:r>
                      <a:endParaRPr lang="es-AR" sz="2000" b="0" i="0" u="none" strike="noStrike">
                        <a:solidFill>
                          <a:srgbClr val="766F54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8105" marR="8105" marT="810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AR" sz="2000" u="none" strike="noStrike">
                          <a:effectLst/>
                        </a:rPr>
                        <a:t>20</a:t>
                      </a:r>
                      <a:endParaRPr lang="es-AR" sz="2000" b="0" i="0" u="none" strike="noStrike">
                        <a:solidFill>
                          <a:srgbClr val="766F54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8105" marR="8105" marT="8106" marB="0" anchor="ctr"/>
                </a:tc>
              </a:tr>
              <a:tr h="378473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AR" sz="2000" u="none" strike="noStrike">
                          <a:effectLst/>
                        </a:rPr>
                        <a:t>…</a:t>
                      </a:r>
                      <a:endParaRPr lang="es-AR" sz="2000" b="1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8105" marR="8105" marT="810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AR" sz="2000" u="none" strike="noStrike">
                          <a:effectLst/>
                        </a:rPr>
                        <a:t>…</a:t>
                      </a:r>
                      <a:endParaRPr lang="es-AR" sz="2000" b="1" i="0" u="none" strike="noStrike">
                        <a:solidFill>
                          <a:srgbClr val="766F54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8105" marR="8105" marT="810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AR" sz="2000" u="none" strike="noStrike">
                          <a:effectLst/>
                        </a:rPr>
                        <a:t>…</a:t>
                      </a:r>
                      <a:endParaRPr lang="es-AR" sz="2000" b="1" i="0" u="none" strike="noStrike">
                        <a:solidFill>
                          <a:srgbClr val="766F54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8105" marR="8105" marT="810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AR" sz="2000" u="none" strike="noStrike">
                          <a:effectLst/>
                        </a:rPr>
                        <a:t>…</a:t>
                      </a:r>
                      <a:endParaRPr lang="es-AR" sz="2000" b="1" i="0" u="none" strike="noStrike">
                        <a:solidFill>
                          <a:srgbClr val="766F54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8105" marR="8105" marT="810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AR" sz="2000" u="none" strike="noStrike" dirty="0">
                          <a:effectLst/>
                        </a:rPr>
                        <a:t>…</a:t>
                      </a:r>
                      <a:endParaRPr lang="es-AR" sz="2000" b="1" i="0" u="none" strike="noStrike" dirty="0">
                        <a:solidFill>
                          <a:srgbClr val="766F54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8105" marR="8105" marT="8106" marB="0" anchor="ctr"/>
                </a:tc>
              </a:tr>
            </a:tbl>
          </a:graphicData>
        </a:graphic>
      </p:graphicFrame>
      <p:sp>
        <p:nvSpPr>
          <p:cNvPr id="6" name="Rectangle 11"/>
          <p:cNvSpPr>
            <a:spLocks noChangeArrowheads="1"/>
          </p:cNvSpPr>
          <p:nvPr/>
        </p:nvSpPr>
        <p:spPr bwMode="auto">
          <a:xfrm>
            <a:off x="307976" y="410370"/>
            <a:ext cx="7793037" cy="146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eaLnBrk="1" hangingPunct="1"/>
            <a:r>
              <a:rPr lang="es-AR" sz="4000" b="1" dirty="0">
                <a:solidFill>
                  <a:srgbClr val="00B050"/>
                </a:solidFill>
                <a:latin typeface="+mn-lt"/>
              </a:rPr>
              <a:t>HASHING </a:t>
            </a:r>
            <a:r>
              <a:rPr lang="es-AR" sz="4000" b="1" dirty="0" smtClean="0">
                <a:solidFill>
                  <a:srgbClr val="00B050"/>
                </a:solidFill>
                <a:latin typeface="+mn-lt"/>
              </a:rPr>
              <a:t> </a:t>
            </a:r>
            <a:r>
              <a:rPr lang="es-AR" sz="4400" dirty="0">
                <a:solidFill>
                  <a:srgbClr val="00B050"/>
                </a:solidFill>
              </a:rPr>
              <a:t/>
            </a:r>
            <a:br>
              <a:rPr lang="es-AR" sz="4400" dirty="0">
                <a:solidFill>
                  <a:srgbClr val="00B050"/>
                </a:solidFill>
              </a:rPr>
            </a:br>
            <a:r>
              <a:rPr lang="es-AR" sz="3600" b="1" dirty="0">
                <a:solidFill>
                  <a:srgbClr val="00B050"/>
                </a:solidFill>
                <a:latin typeface="+mn-lt"/>
              </a:rPr>
              <a:t>Funciones de transformación</a:t>
            </a:r>
            <a:endParaRPr lang="es-ES" sz="3600" b="1" dirty="0">
              <a:solidFill>
                <a:srgbClr val="00B050"/>
              </a:solidFill>
              <a:latin typeface="+mn-lt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37" name="Text Box 30"/>
          <p:cNvSpPr txBox="1">
            <a:spLocks noChangeArrowheads="1"/>
          </p:cNvSpPr>
          <p:nvPr/>
        </p:nvSpPr>
        <p:spPr bwMode="auto">
          <a:xfrm>
            <a:off x="1298575" y="2000250"/>
            <a:ext cx="75596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s-ES" sz="2000" b="1" dirty="0"/>
              <a:t>h1 (</a:t>
            </a:r>
            <a:r>
              <a:rPr lang="es-ES" sz="2000" b="1" dirty="0" err="1"/>
              <a:t>k</a:t>
            </a:r>
            <a:r>
              <a:rPr lang="es-ES" sz="2000" b="1" baseline="-25000" dirty="0" err="1"/>
              <a:t>i</a:t>
            </a:r>
            <a:r>
              <a:rPr lang="es-ES" sz="2000" b="1" dirty="0"/>
              <a:t> ) =  ASCII (c</a:t>
            </a:r>
            <a:r>
              <a:rPr lang="es-ES" sz="2000" b="1" baseline="-25000" dirty="0"/>
              <a:t>i1</a:t>
            </a:r>
            <a:r>
              <a:rPr lang="es-ES" sz="2000" b="1" dirty="0"/>
              <a:t> ) + ASCII (c</a:t>
            </a:r>
            <a:r>
              <a:rPr lang="es-ES" sz="2000" b="1" baseline="-25000" dirty="0"/>
              <a:t>i2</a:t>
            </a:r>
            <a:r>
              <a:rPr lang="es-ES" sz="2000" b="1" dirty="0"/>
              <a:t> ) +......+ ASCII (</a:t>
            </a:r>
            <a:r>
              <a:rPr lang="es-ES" sz="2000" b="1" dirty="0" err="1"/>
              <a:t>c</a:t>
            </a:r>
            <a:r>
              <a:rPr lang="es-ES" sz="2000" b="1" baseline="-25000" dirty="0" err="1"/>
              <a:t>in</a:t>
            </a:r>
            <a:r>
              <a:rPr lang="es-ES" sz="2000" b="1" dirty="0"/>
              <a:t> ) </a:t>
            </a:r>
          </a:p>
        </p:txBody>
      </p:sp>
      <p:pic>
        <p:nvPicPr>
          <p:cNvPr id="49157" name="Picture 2" descr="Tabla ASCII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57625" y="2571750"/>
            <a:ext cx="4929188" cy="414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Text Box 6"/>
          <p:cNvSpPr txBox="1">
            <a:spLocks noChangeArrowheads="1"/>
          </p:cNvSpPr>
          <p:nvPr/>
        </p:nvSpPr>
        <p:spPr bwMode="auto">
          <a:xfrm>
            <a:off x="1214438" y="3490913"/>
            <a:ext cx="135731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_tradnl">
                <a:solidFill>
                  <a:schemeClr val="folHlink"/>
                </a:solidFill>
              </a:rPr>
              <a:t>k</a:t>
            </a:r>
            <a:r>
              <a:rPr lang="es-ES_tradnl" baseline="-25000">
                <a:solidFill>
                  <a:schemeClr val="folHlink"/>
                </a:solidFill>
              </a:rPr>
              <a:t> </a:t>
            </a:r>
            <a:r>
              <a:rPr lang="es-ES_tradnl">
                <a:solidFill>
                  <a:schemeClr val="folHlink"/>
                </a:solidFill>
              </a:rPr>
              <a:t>: ROMA</a:t>
            </a:r>
            <a:endParaRPr lang="es-ES">
              <a:solidFill>
                <a:schemeClr val="folHlink"/>
              </a:solidFill>
            </a:endParaRPr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307976" y="410370"/>
            <a:ext cx="7793037" cy="146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eaLnBrk="1" hangingPunct="1"/>
            <a:r>
              <a:rPr lang="es-AR" sz="4000" b="1" dirty="0">
                <a:solidFill>
                  <a:srgbClr val="00B050"/>
                </a:solidFill>
                <a:latin typeface="+mn-lt"/>
              </a:rPr>
              <a:t>HASHING </a:t>
            </a:r>
            <a:r>
              <a:rPr lang="es-AR" sz="4000" b="1" dirty="0" smtClean="0">
                <a:solidFill>
                  <a:srgbClr val="00B050"/>
                </a:solidFill>
                <a:latin typeface="+mn-lt"/>
              </a:rPr>
              <a:t> </a:t>
            </a:r>
            <a:r>
              <a:rPr lang="es-AR" sz="4400" dirty="0">
                <a:solidFill>
                  <a:srgbClr val="00B050"/>
                </a:solidFill>
              </a:rPr>
              <a:t/>
            </a:r>
            <a:br>
              <a:rPr lang="es-AR" sz="4400" dirty="0">
                <a:solidFill>
                  <a:srgbClr val="00B050"/>
                </a:solidFill>
              </a:rPr>
            </a:br>
            <a:r>
              <a:rPr lang="es-AR" sz="3600" b="1" dirty="0">
                <a:solidFill>
                  <a:srgbClr val="00B050"/>
                </a:solidFill>
                <a:latin typeface="+mn-lt"/>
              </a:rPr>
              <a:t>Funciones de transformación</a:t>
            </a:r>
            <a:endParaRPr lang="es-ES" sz="3600" b="1" dirty="0">
              <a:solidFill>
                <a:srgbClr val="00B050"/>
              </a:solidFill>
              <a:latin typeface="+mn-lt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9900" name="Group 28"/>
          <p:cNvGraphicFramePr>
            <a:graphicFrameLocks noGrp="1"/>
          </p:cNvGraphicFramePr>
          <p:nvPr>
            <p:ph type="tbl" idx="4294967295"/>
          </p:nvPr>
        </p:nvGraphicFramePr>
        <p:xfrm>
          <a:off x="7056438" y="2714625"/>
          <a:ext cx="2087562" cy="1223963"/>
        </p:xfrm>
        <a:graphic>
          <a:graphicData uri="http://schemas.openxmlformats.org/drawingml/2006/table">
            <a:tbl>
              <a:tblPr/>
              <a:tblGrid>
                <a:gridCol w="1044574"/>
                <a:gridCol w="1042988"/>
              </a:tblGrid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ES_tradnl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Caracter</a:t>
                      </a:r>
                      <a:endParaRPr kumimoji="0" lang="es-E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ES_tradnl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ASCII</a:t>
                      </a:r>
                      <a:endParaRPr kumimoji="0" lang="es-E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ES_tradnl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R</a:t>
                      </a:r>
                      <a:endParaRPr kumimoji="0" lang="es-E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ES_tradnl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82</a:t>
                      </a:r>
                      <a:endParaRPr kumimoji="0" lang="es-E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60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ES_tradnl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O</a:t>
                      </a:r>
                      <a:endParaRPr kumimoji="0" lang="es-E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ES_tradnl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79</a:t>
                      </a:r>
                      <a:endParaRPr kumimoji="0" lang="es-E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ES_tradnl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M</a:t>
                      </a:r>
                      <a:endParaRPr kumimoji="0" lang="es-E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ES_tradnl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77</a:t>
                      </a:r>
                      <a:endParaRPr kumimoji="0" lang="es-E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ES_tradnl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A</a:t>
                      </a:r>
                      <a:endParaRPr kumimoji="0" lang="es-E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s-ES_tradnl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65</a:t>
                      </a:r>
                      <a:endParaRPr kumimoji="0" lang="es-E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0200" name="Text Box 6"/>
          <p:cNvSpPr txBox="1">
            <a:spLocks noChangeArrowheads="1"/>
          </p:cNvSpPr>
          <p:nvPr/>
        </p:nvSpPr>
        <p:spPr bwMode="auto">
          <a:xfrm>
            <a:off x="1116013" y="2786063"/>
            <a:ext cx="3384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_tradnl">
                <a:solidFill>
                  <a:schemeClr val="folHlink"/>
                </a:solidFill>
              </a:rPr>
              <a:t>k</a:t>
            </a:r>
            <a:r>
              <a:rPr lang="es-ES_tradnl" baseline="-25000">
                <a:solidFill>
                  <a:schemeClr val="folHlink"/>
                </a:solidFill>
              </a:rPr>
              <a:t>1 </a:t>
            </a:r>
            <a:r>
              <a:rPr lang="es-ES_tradnl">
                <a:solidFill>
                  <a:schemeClr val="folHlink"/>
                </a:solidFill>
              </a:rPr>
              <a:t>: ROMA     k</a:t>
            </a:r>
            <a:r>
              <a:rPr lang="es-ES_tradnl" baseline="-25000">
                <a:solidFill>
                  <a:schemeClr val="folHlink"/>
                </a:solidFill>
              </a:rPr>
              <a:t>2</a:t>
            </a:r>
            <a:r>
              <a:rPr lang="es-ES_tradnl">
                <a:solidFill>
                  <a:schemeClr val="folHlink"/>
                </a:solidFill>
              </a:rPr>
              <a:t> : RAMO</a:t>
            </a:r>
            <a:endParaRPr lang="es-ES">
              <a:solidFill>
                <a:schemeClr val="folHlink"/>
              </a:solidFill>
            </a:endParaRPr>
          </a:p>
        </p:txBody>
      </p:sp>
      <p:sp>
        <p:nvSpPr>
          <p:cNvPr id="13337" name="Text Box 30"/>
          <p:cNvSpPr txBox="1">
            <a:spLocks noChangeArrowheads="1"/>
          </p:cNvSpPr>
          <p:nvPr/>
        </p:nvSpPr>
        <p:spPr bwMode="auto">
          <a:xfrm>
            <a:off x="1116013" y="2133600"/>
            <a:ext cx="75596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s-ES" sz="2000" b="1" dirty="0"/>
              <a:t>h1 (</a:t>
            </a:r>
            <a:r>
              <a:rPr lang="es-ES" sz="2000" b="1" dirty="0" err="1"/>
              <a:t>k</a:t>
            </a:r>
            <a:r>
              <a:rPr lang="es-ES" sz="2000" b="1" baseline="-25000" dirty="0" err="1"/>
              <a:t>i</a:t>
            </a:r>
            <a:r>
              <a:rPr lang="es-ES" sz="2000" b="1" dirty="0"/>
              <a:t> ) =  ASCII (c</a:t>
            </a:r>
            <a:r>
              <a:rPr lang="es-ES" sz="2000" b="1" baseline="-25000" dirty="0"/>
              <a:t>i1</a:t>
            </a:r>
            <a:r>
              <a:rPr lang="es-ES" sz="2000" b="1" dirty="0"/>
              <a:t> ) + ASCII (c</a:t>
            </a:r>
            <a:r>
              <a:rPr lang="es-ES" sz="2000" b="1" baseline="-25000" dirty="0"/>
              <a:t>i2</a:t>
            </a:r>
            <a:r>
              <a:rPr lang="es-ES" sz="2000" b="1" dirty="0"/>
              <a:t> ) +......+ ASCII (</a:t>
            </a:r>
            <a:r>
              <a:rPr lang="es-ES" sz="2000" b="1" dirty="0" err="1"/>
              <a:t>c</a:t>
            </a:r>
            <a:r>
              <a:rPr lang="es-ES" sz="2000" b="1" baseline="-25000" dirty="0" err="1"/>
              <a:t>in</a:t>
            </a:r>
            <a:r>
              <a:rPr lang="es-ES" sz="2000" b="1" dirty="0"/>
              <a:t> ) </a:t>
            </a:r>
          </a:p>
        </p:txBody>
      </p:sp>
      <p:sp>
        <p:nvSpPr>
          <p:cNvPr id="79904" name="Text Box 32"/>
          <p:cNvSpPr txBox="1">
            <a:spLocks noChangeArrowheads="1"/>
          </p:cNvSpPr>
          <p:nvPr/>
        </p:nvSpPr>
        <p:spPr bwMode="auto">
          <a:xfrm>
            <a:off x="5003800" y="4149725"/>
            <a:ext cx="3671888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/>
              <a:t>82 + 65 + 77 + 79 =</a:t>
            </a:r>
            <a:r>
              <a:rPr lang="es-ES">
                <a:solidFill>
                  <a:schemeClr val="hlink"/>
                </a:solidFill>
              </a:rPr>
              <a:t>   h1(RAMO)</a:t>
            </a:r>
            <a:r>
              <a:rPr lang="es-ES"/>
              <a:t> </a:t>
            </a:r>
          </a:p>
        </p:txBody>
      </p:sp>
      <p:sp>
        <p:nvSpPr>
          <p:cNvPr id="13339" name="Text Box 35"/>
          <p:cNvSpPr txBox="1">
            <a:spLocks noChangeArrowheads="1"/>
          </p:cNvSpPr>
          <p:nvPr/>
        </p:nvSpPr>
        <p:spPr bwMode="auto">
          <a:xfrm>
            <a:off x="827088" y="4941888"/>
            <a:ext cx="80645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s-ES" b="1" dirty="0"/>
              <a:t>h2 (</a:t>
            </a:r>
            <a:r>
              <a:rPr lang="es-ES" b="1" dirty="0" err="1"/>
              <a:t>k</a:t>
            </a:r>
            <a:r>
              <a:rPr lang="es-ES" b="1" baseline="-25000" dirty="0" err="1"/>
              <a:t>i</a:t>
            </a:r>
            <a:r>
              <a:rPr lang="es-ES" b="1" dirty="0"/>
              <a:t> ) =  ASCII (c</a:t>
            </a:r>
            <a:r>
              <a:rPr lang="es-ES" b="1" baseline="-25000" dirty="0"/>
              <a:t>i1</a:t>
            </a:r>
            <a:r>
              <a:rPr lang="es-ES" b="1" dirty="0"/>
              <a:t> ) * b</a:t>
            </a:r>
            <a:r>
              <a:rPr lang="es-ES" b="1" baseline="30000" dirty="0"/>
              <a:t>1 </a:t>
            </a:r>
            <a:r>
              <a:rPr lang="es-ES" b="1" dirty="0"/>
              <a:t>+ ASCII (c</a:t>
            </a:r>
            <a:r>
              <a:rPr lang="es-ES" b="1" baseline="-25000" dirty="0"/>
              <a:t>i2</a:t>
            </a:r>
            <a:r>
              <a:rPr lang="es-ES" b="1" dirty="0"/>
              <a:t> ) * b</a:t>
            </a:r>
            <a:r>
              <a:rPr lang="es-ES" b="1" baseline="30000" dirty="0"/>
              <a:t>2</a:t>
            </a:r>
            <a:r>
              <a:rPr lang="es-ES" b="1" dirty="0"/>
              <a:t> +......+ ASCII (</a:t>
            </a:r>
            <a:r>
              <a:rPr lang="es-ES" b="1" dirty="0" err="1"/>
              <a:t>c</a:t>
            </a:r>
            <a:r>
              <a:rPr lang="es-ES" b="1" baseline="-25000" dirty="0" err="1"/>
              <a:t>in</a:t>
            </a:r>
            <a:r>
              <a:rPr lang="es-ES" b="1" dirty="0"/>
              <a:t> ) * </a:t>
            </a:r>
            <a:r>
              <a:rPr lang="es-ES" b="1" dirty="0" err="1"/>
              <a:t>b</a:t>
            </a:r>
            <a:r>
              <a:rPr lang="es-ES" b="1" baseline="30000" dirty="0" err="1"/>
              <a:t>n</a:t>
            </a:r>
            <a:endParaRPr lang="es-ES" b="1" baseline="30000" dirty="0"/>
          </a:p>
        </p:txBody>
      </p:sp>
      <p:sp>
        <p:nvSpPr>
          <p:cNvPr id="79908" name="Text Box 36"/>
          <p:cNvSpPr txBox="1">
            <a:spLocks noChangeArrowheads="1"/>
          </p:cNvSpPr>
          <p:nvPr/>
        </p:nvSpPr>
        <p:spPr bwMode="auto">
          <a:xfrm>
            <a:off x="323850" y="5805488"/>
            <a:ext cx="61928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>
                <a:solidFill>
                  <a:schemeClr val="hlink"/>
                </a:solidFill>
              </a:rPr>
              <a:t>h2 (ROMA )</a:t>
            </a:r>
            <a:r>
              <a:rPr lang="es-ES"/>
              <a:t> =  82 *10</a:t>
            </a:r>
            <a:r>
              <a:rPr lang="es-ES" baseline="30000"/>
              <a:t>1</a:t>
            </a:r>
            <a:r>
              <a:rPr lang="es-ES"/>
              <a:t>+ 79 * 10</a:t>
            </a:r>
            <a:r>
              <a:rPr lang="es-ES" baseline="30000"/>
              <a:t>2</a:t>
            </a:r>
            <a:r>
              <a:rPr lang="es-ES"/>
              <a:t>+ 77 * 10</a:t>
            </a:r>
            <a:r>
              <a:rPr lang="es-ES" baseline="30000"/>
              <a:t>3</a:t>
            </a:r>
            <a:r>
              <a:rPr lang="es-ES"/>
              <a:t> + 65 * 10</a:t>
            </a:r>
            <a:r>
              <a:rPr lang="es-ES" baseline="30000"/>
              <a:t>4</a:t>
            </a:r>
            <a:r>
              <a:rPr lang="es-ES"/>
              <a:t> =</a:t>
            </a:r>
          </a:p>
        </p:txBody>
      </p:sp>
      <p:sp>
        <p:nvSpPr>
          <p:cNvPr id="79909" name="Text Box 37"/>
          <p:cNvSpPr txBox="1">
            <a:spLocks noChangeArrowheads="1"/>
          </p:cNvSpPr>
          <p:nvPr/>
        </p:nvSpPr>
        <p:spPr bwMode="auto">
          <a:xfrm>
            <a:off x="323850" y="6237288"/>
            <a:ext cx="61214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>
                <a:solidFill>
                  <a:schemeClr val="hlink"/>
                </a:solidFill>
              </a:rPr>
              <a:t>h2 (RAMO )</a:t>
            </a:r>
            <a:r>
              <a:rPr lang="es-ES"/>
              <a:t> =  82 *10</a:t>
            </a:r>
            <a:r>
              <a:rPr lang="es-ES" baseline="30000"/>
              <a:t>1</a:t>
            </a:r>
            <a:r>
              <a:rPr lang="es-ES"/>
              <a:t>+ 65 * 10</a:t>
            </a:r>
            <a:r>
              <a:rPr lang="es-ES" baseline="30000"/>
              <a:t>2</a:t>
            </a:r>
            <a:r>
              <a:rPr lang="es-ES"/>
              <a:t> + 77 *10</a:t>
            </a:r>
            <a:r>
              <a:rPr lang="es-ES" baseline="30000"/>
              <a:t>3</a:t>
            </a:r>
            <a:r>
              <a:rPr lang="es-ES"/>
              <a:t>+ 79 *10</a:t>
            </a:r>
            <a:r>
              <a:rPr lang="es-ES" baseline="30000"/>
              <a:t>4</a:t>
            </a:r>
            <a:r>
              <a:rPr lang="es-ES"/>
              <a:t>  =</a:t>
            </a:r>
          </a:p>
        </p:txBody>
      </p:sp>
      <p:sp>
        <p:nvSpPr>
          <p:cNvPr id="79910" name="Text Box 38"/>
          <p:cNvSpPr txBox="1">
            <a:spLocks noChangeArrowheads="1"/>
          </p:cNvSpPr>
          <p:nvPr/>
        </p:nvSpPr>
        <p:spPr bwMode="auto">
          <a:xfrm>
            <a:off x="6877050" y="5805488"/>
            <a:ext cx="13684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>
                <a:solidFill>
                  <a:schemeClr val="hlink"/>
                </a:solidFill>
              </a:rPr>
              <a:t>735720</a:t>
            </a:r>
            <a:endParaRPr lang="es-ES"/>
          </a:p>
        </p:txBody>
      </p:sp>
      <p:sp>
        <p:nvSpPr>
          <p:cNvPr id="79911" name="Text Box 39"/>
          <p:cNvSpPr txBox="1">
            <a:spLocks noChangeArrowheads="1"/>
          </p:cNvSpPr>
          <p:nvPr/>
        </p:nvSpPr>
        <p:spPr bwMode="auto">
          <a:xfrm>
            <a:off x="6877050" y="6237288"/>
            <a:ext cx="13684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>
                <a:solidFill>
                  <a:schemeClr val="hlink"/>
                </a:solidFill>
              </a:rPr>
              <a:t>163320</a:t>
            </a:r>
            <a:endParaRPr lang="es-ES"/>
          </a:p>
        </p:txBody>
      </p:sp>
      <p:sp>
        <p:nvSpPr>
          <p:cNvPr id="79913" name="Text Box 41"/>
          <p:cNvSpPr txBox="1">
            <a:spLocks noChangeArrowheads="1"/>
          </p:cNvSpPr>
          <p:nvPr/>
        </p:nvSpPr>
        <p:spPr bwMode="auto">
          <a:xfrm>
            <a:off x="468313" y="4149725"/>
            <a:ext cx="4608512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ES">
                <a:solidFill>
                  <a:schemeClr val="hlink"/>
                </a:solidFill>
              </a:rPr>
              <a:t>h1 (ROMA )</a:t>
            </a:r>
            <a:r>
              <a:rPr lang="es-ES"/>
              <a:t> =  82 + 79 + 77 + 65 </a:t>
            </a:r>
            <a:r>
              <a:rPr lang="es-ES">
                <a:solidFill>
                  <a:schemeClr val="hlink"/>
                </a:solidFill>
              </a:rPr>
              <a:t>=303 =</a:t>
            </a:r>
          </a:p>
        </p:txBody>
      </p:sp>
      <p:sp>
        <p:nvSpPr>
          <p:cNvPr id="15" name="Rectangle 11"/>
          <p:cNvSpPr>
            <a:spLocks noChangeArrowheads="1"/>
          </p:cNvSpPr>
          <p:nvPr/>
        </p:nvSpPr>
        <p:spPr bwMode="auto">
          <a:xfrm>
            <a:off x="307976" y="410370"/>
            <a:ext cx="7793037" cy="146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eaLnBrk="1" hangingPunct="1"/>
            <a:r>
              <a:rPr lang="es-AR" sz="4000" b="1" dirty="0">
                <a:solidFill>
                  <a:srgbClr val="00B050"/>
                </a:solidFill>
                <a:latin typeface="+mn-lt"/>
              </a:rPr>
              <a:t>HASHING </a:t>
            </a:r>
            <a:r>
              <a:rPr lang="es-AR" sz="4000" b="1" dirty="0" smtClean="0">
                <a:solidFill>
                  <a:srgbClr val="00B050"/>
                </a:solidFill>
                <a:latin typeface="+mn-lt"/>
              </a:rPr>
              <a:t> </a:t>
            </a:r>
            <a:r>
              <a:rPr lang="es-AR" sz="4400" dirty="0">
                <a:solidFill>
                  <a:srgbClr val="00B050"/>
                </a:solidFill>
              </a:rPr>
              <a:t/>
            </a:r>
            <a:br>
              <a:rPr lang="es-AR" sz="4400" dirty="0">
                <a:solidFill>
                  <a:srgbClr val="00B050"/>
                </a:solidFill>
              </a:rPr>
            </a:br>
            <a:r>
              <a:rPr lang="es-AR" sz="3600" b="1" dirty="0">
                <a:solidFill>
                  <a:srgbClr val="00B050"/>
                </a:solidFill>
                <a:latin typeface="+mn-lt"/>
              </a:rPr>
              <a:t>Funciones de transformación</a:t>
            </a:r>
            <a:endParaRPr lang="es-ES" sz="3600" b="1" dirty="0">
              <a:solidFill>
                <a:srgbClr val="00B050"/>
              </a:solidFill>
              <a:latin typeface="+mn-lt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99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99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79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99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99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79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99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99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79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33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3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3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99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99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79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799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99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79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799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799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79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799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799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79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904" grpId="0"/>
      <p:bldP spid="13339" grpId="0"/>
      <p:bldP spid="79908" grpId="0"/>
      <p:bldP spid="79909" grpId="0"/>
      <p:bldP spid="79910" grpId="0"/>
      <p:bldP spid="79911" grpId="0"/>
      <p:bldP spid="7991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444500" y="797223"/>
            <a:ext cx="8255000" cy="615553"/>
          </a:xfrm>
          <a:noFill/>
        </p:spPr>
        <p:txBody>
          <a:bodyPr/>
          <a:lstStyle/>
          <a:p>
            <a:pPr algn="l" eaLnBrk="1" hangingPunct="1"/>
            <a:r>
              <a:rPr lang="es-AR" sz="4000" dirty="0" smtClean="0"/>
              <a:t>HASHING</a:t>
            </a:r>
            <a:endParaRPr lang="es-ES" sz="4000" dirty="0" smtClean="0"/>
          </a:p>
        </p:txBody>
      </p:sp>
      <p:sp>
        <p:nvSpPr>
          <p:cNvPr id="51203" name="Text Box 3"/>
          <p:cNvSpPr txBox="1">
            <a:spLocks noChangeArrowheads="1"/>
          </p:cNvSpPr>
          <p:nvPr/>
        </p:nvSpPr>
        <p:spPr bwMode="auto">
          <a:xfrm>
            <a:off x="179388" y="2060575"/>
            <a:ext cx="288925" cy="4027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AR" sz="1400" b="1">
                <a:solidFill>
                  <a:schemeClr val="folHlink"/>
                </a:solidFill>
              </a:rPr>
              <a:t>Aspectos </a:t>
            </a:r>
          </a:p>
          <a:p>
            <a:pPr algn="ctr" eaLnBrk="1" hangingPunct="1">
              <a:spcBef>
                <a:spcPct val="50000"/>
              </a:spcBef>
            </a:pPr>
            <a:r>
              <a:rPr lang="es-AR" sz="1400" b="1">
                <a:solidFill>
                  <a:schemeClr val="folHlink"/>
                </a:solidFill>
              </a:rPr>
              <a:t>Relevantes</a:t>
            </a:r>
            <a:endParaRPr lang="es-ES" sz="1400" b="1">
              <a:solidFill>
                <a:schemeClr val="folHlink"/>
              </a:solidFill>
            </a:endParaRPr>
          </a:p>
        </p:txBody>
      </p:sp>
      <p:sp>
        <p:nvSpPr>
          <p:cNvPr id="51204" name="Text Box 4"/>
          <p:cNvSpPr txBox="1">
            <a:spLocks noChangeArrowheads="1"/>
          </p:cNvSpPr>
          <p:nvPr/>
        </p:nvSpPr>
        <p:spPr bwMode="auto">
          <a:xfrm>
            <a:off x="827088" y="2205038"/>
            <a:ext cx="35274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AR"/>
              <a:t>a ) Elección de la función de transformación  H.</a:t>
            </a:r>
            <a:r>
              <a:rPr lang="es-ES"/>
              <a:t> </a:t>
            </a:r>
          </a:p>
        </p:txBody>
      </p:sp>
      <p:sp>
        <p:nvSpPr>
          <p:cNvPr id="51205" name="Text Box 5"/>
          <p:cNvSpPr txBox="1">
            <a:spLocks noChangeArrowheads="1"/>
          </p:cNvSpPr>
          <p:nvPr/>
        </p:nvSpPr>
        <p:spPr bwMode="auto">
          <a:xfrm>
            <a:off x="827088" y="5445125"/>
            <a:ext cx="29527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AR">
                <a:solidFill>
                  <a:schemeClr val="folHlink"/>
                </a:solidFill>
              </a:rPr>
              <a:t>b) Política de manejo de colisiones.</a:t>
            </a:r>
            <a:endParaRPr lang="es-ES">
              <a:solidFill>
                <a:schemeClr val="folHlink"/>
              </a:solidFill>
            </a:endParaRPr>
          </a:p>
        </p:txBody>
      </p:sp>
      <p:sp>
        <p:nvSpPr>
          <p:cNvPr id="51206" name="Text Box 6"/>
          <p:cNvSpPr txBox="1">
            <a:spLocks noChangeArrowheads="1"/>
          </p:cNvSpPr>
          <p:nvPr/>
        </p:nvSpPr>
        <p:spPr bwMode="auto">
          <a:xfrm>
            <a:off x="1258888" y="2925763"/>
            <a:ext cx="3311525" cy="1328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s-AR"/>
              <a:t>    distribuir las claves uniformemente 	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s-AR"/>
              <a:t>    ser calculable de modo eficiente</a:t>
            </a:r>
            <a:r>
              <a:rPr lang="es-ES"/>
              <a:t> </a:t>
            </a:r>
          </a:p>
        </p:txBody>
      </p:sp>
      <p:sp>
        <p:nvSpPr>
          <p:cNvPr id="51207" name="Text Box 7"/>
          <p:cNvSpPr txBox="1">
            <a:spLocks noChangeArrowheads="1"/>
          </p:cNvSpPr>
          <p:nvPr/>
        </p:nvSpPr>
        <p:spPr bwMode="auto">
          <a:xfrm>
            <a:off x="4787900" y="1773238"/>
            <a:ext cx="4032250" cy="283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s-AR" i="1"/>
              <a:t>Método de la División</a:t>
            </a:r>
            <a:endParaRPr lang="en-US"/>
          </a:p>
          <a:p>
            <a:pPr eaLnBrk="1" hangingPunct="1"/>
            <a:endParaRPr lang="es-AR" i="1"/>
          </a:p>
          <a:p>
            <a:pPr eaLnBrk="1" hangingPunct="1"/>
            <a:r>
              <a:rPr lang="es-AR" i="1"/>
              <a:t>Extracción</a:t>
            </a:r>
            <a:endParaRPr lang="es-AR"/>
          </a:p>
          <a:p>
            <a:pPr eaLnBrk="1" hangingPunct="1"/>
            <a:endParaRPr lang="es-AR" i="1"/>
          </a:p>
          <a:p>
            <a:pPr eaLnBrk="1" hangingPunct="1"/>
            <a:r>
              <a:rPr lang="es-AR" i="1"/>
              <a:t>Plegado</a:t>
            </a:r>
            <a:endParaRPr lang="es-AR"/>
          </a:p>
          <a:p>
            <a:pPr eaLnBrk="1" hangingPunct="1"/>
            <a:endParaRPr lang="es-AR" i="1"/>
          </a:p>
          <a:p>
            <a:pPr eaLnBrk="1" hangingPunct="1"/>
            <a:r>
              <a:rPr lang="es-AR" i="1"/>
              <a:t>Cuadrado Medio</a:t>
            </a:r>
          </a:p>
          <a:p>
            <a:pPr eaLnBrk="1" hangingPunct="1"/>
            <a:endParaRPr lang="es-AR" i="1"/>
          </a:p>
          <a:p>
            <a:pPr eaLnBrk="1" hangingPunct="1"/>
            <a:r>
              <a:rPr lang="es-AR" i="1"/>
              <a:t>Funciones aplicables a claves alfanuméricas</a:t>
            </a:r>
            <a:r>
              <a:rPr lang="es-ES"/>
              <a:t> </a:t>
            </a:r>
          </a:p>
        </p:txBody>
      </p:sp>
      <p:sp>
        <p:nvSpPr>
          <p:cNvPr id="51208" name="Text Box 8"/>
          <p:cNvSpPr txBox="1">
            <a:spLocks noChangeArrowheads="1"/>
          </p:cNvSpPr>
          <p:nvPr/>
        </p:nvSpPr>
        <p:spPr bwMode="auto">
          <a:xfrm>
            <a:off x="4932363" y="5084763"/>
            <a:ext cx="4032250" cy="1465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s-AR"/>
              <a:t>Encadenamiento</a:t>
            </a:r>
          </a:p>
          <a:p>
            <a:pPr eaLnBrk="1" hangingPunct="1"/>
            <a:endParaRPr lang="es-AR"/>
          </a:p>
          <a:p>
            <a:pPr eaLnBrk="1" hangingPunct="1"/>
            <a:r>
              <a:rPr lang="es-AR"/>
              <a:t>Uso de Buckets o cubos</a:t>
            </a:r>
          </a:p>
          <a:p>
            <a:pPr eaLnBrk="1" hangingPunct="1"/>
            <a:endParaRPr lang="es-AR"/>
          </a:p>
          <a:p>
            <a:pPr eaLnBrk="1" hangingPunct="1"/>
            <a:r>
              <a:rPr lang="es-AR"/>
              <a:t>Direccionamiento abierto.</a:t>
            </a:r>
            <a:r>
              <a:rPr lang="es-ES"/>
              <a:t> </a:t>
            </a:r>
          </a:p>
        </p:txBody>
      </p:sp>
      <p:sp>
        <p:nvSpPr>
          <p:cNvPr id="51209" name="AutoShape 9"/>
          <p:cNvSpPr>
            <a:spLocks/>
          </p:cNvSpPr>
          <p:nvPr/>
        </p:nvSpPr>
        <p:spPr bwMode="auto">
          <a:xfrm>
            <a:off x="539750" y="2205038"/>
            <a:ext cx="215900" cy="4176712"/>
          </a:xfrm>
          <a:prstGeom prst="leftBrace">
            <a:avLst>
              <a:gd name="adj1" fmla="val 16121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s-AR"/>
          </a:p>
        </p:txBody>
      </p:sp>
      <p:sp>
        <p:nvSpPr>
          <p:cNvPr id="51210" name="AutoShape 10"/>
          <p:cNvSpPr>
            <a:spLocks/>
          </p:cNvSpPr>
          <p:nvPr/>
        </p:nvSpPr>
        <p:spPr bwMode="auto">
          <a:xfrm>
            <a:off x="4427538" y="1844675"/>
            <a:ext cx="288925" cy="2736850"/>
          </a:xfrm>
          <a:prstGeom prst="leftBrace">
            <a:avLst>
              <a:gd name="adj1" fmla="val 78938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s-AR"/>
          </a:p>
        </p:txBody>
      </p:sp>
      <p:sp>
        <p:nvSpPr>
          <p:cNvPr id="51211" name="AutoShape 11"/>
          <p:cNvSpPr>
            <a:spLocks/>
          </p:cNvSpPr>
          <p:nvPr/>
        </p:nvSpPr>
        <p:spPr bwMode="auto">
          <a:xfrm>
            <a:off x="4429125" y="5013325"/>
            <a:ext cx="287338" cy="1584325"/>
          </a:xfrm>
          <a:prstGeom prst="leftBrace">
            <a:avLst>
              <a:gd name="adj1" fmla="val 45948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s-A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5"/>
          <p:cNvSpPr>
            <a:spLocks noGrp="1" noChangeArrowheads="1"/>
          </p:cNvSpPr>
          <p:nvPr>
            <p:ph type="title"/>
          </p:nvPr>
        </p:nvSpPr>
        <p:spPr>
          <a:xfrm>
            <a:off x="251520" y="1196752"/>
            <a:ext cx="8255000" cy="615553"/>
          </a:xfrm>
          <a:noFill/>
        </p:spPr>
        <p:txBody>
          <a:bodyPr/>
          <a:lstStyle/>
          <a:p>
            <a:pPr algn="ctr" eaLnBrk="1" hangingPunct="1"/>
            <a:r>
              <a:rPr lang="es-AR" sz="4000" b="1" dirty="0" smtClean="0">
                <a:solidFill>
                  <a:srgbClr val="00B050"/>
                </a:solidFill>
              </a:rPr>
              <a:t>Objetivos</a:t>
            </a:r>
            <a:endParaRPr lang="es-ES" sz="4000" b="1" dirty="0" smtClean="0">
              <a:solidFill>
                <a:srgbClr val="00B050"/>
              </a:solidFill>
            </a:endParaRPr>
          </a:p>
        </p:txBody>
      </p:sp>
      <p:sp>
        <p:nvSpPr>
          <p:cNvPr id="21507" name="2 Marcador de contenido"/>
          <p:cNvSpPr>
            <a:spLocks noGrp="1"/>
          </p:cNvSpPr>
          <p:nvPr>
            <p:ph idx="4294967295"/>
          </p:nvPr>
        </p:nvSpPr>
        <p:spPr>
          <a:xfrm>
            <a:off x="611560" y="2852936"/>
            <a:ext cx="8097837" cy="3554412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s-ES" dirty="0" smtClean="0"/>
              <a:t>Conocer la Técnica de </a:t>
            </a:r>
            <a:r>
              <a:rPr lang="es-ES" dirty="0" err="1" smtClean="0"/>
              <a:t>Hashing</a:t>
            </a:r>
            <a:r>
              <a:rPr lang="es-ES" dirty="0" smtClean="0"/>
              <a:t>. </a:t>
            </a:r>
          </a:p>
          <a:p>
            <a:pPr>
              <a:buFont typeface="Wingdings" pitchFamily="2" charset="2"/>
              <a:buChar char="Ø"/>
            </a:pPr>
            <a:endParaRPr lang="es-ES" sz="2000" dirty="0" smtClean="0"/>
          </a:p>
          <a:p>
            <a:pPr>
              <a:buFont typeface="Wingdings" pitchFamily="2" charset="2"/>
              <a:buChar char="Ø"/>
            </a:pPr>
            <a:r>
              <a:rPr lang="es-ES" dirty="0" smtClean="0"/>
              <a:t>Evaluar el costo computacional de las operaciones, para las distintas políticas de manejo de colisiones.</a:t>
            </a:r>
          </a:p>
          <a:p>
            <a:pPr>
              <a:buFont typeface="Wingdings" pitchFamily="2" charset="2"/>
              <a:buChar char="Ø"/>
            </a:pPr>
            <a:endParaRPr lang="es-ES" sz="2000" dirty="0" smtClean="0"/>
          </a:p>
          <a:p>
            <a:pPr>
              <a:buFont typeface="Wingdings" pitchFamily="2" charset="2"/>
              <a:buChar char="Ø"/>
            </a:pPr>
            <a:r>
              <a:rPr lang="es-ES" dirty="0" smtClean="0"/>
              <a:t>Construir el TAD Tabla Hash.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4"/>
          <p:cNvSpPr>
            <a:spLocks noGrp="1" noChangeArrowheads="1"/>
          </p:cNvSpPr>
          <p:nvPr>
            <p:ph type="title"/>
          </p:nvPr>
        </p:nvSpPr>
        <p:spPr>
          <a:xfrm>
            <a:off x="444500" y="726376"/>
            <a:ext cx="8255000" cy="1169551"/>
          </a:xfrm>
          <a:noFill/>
        </p:spPr>
        <p:txBody>
          <a:bodyPr/>
          <a:lstStyle/>
          <a:p>
            <a:pPr algn="l" eaLnBrk="1" hangingPunct="1"/>
            <a:r>
              <a:rPr lang="es-AR" sz="4000" dirty="0" smtClean="0"/>
              <a:t>HASHING</a:t>
            </a:r>
            <a:r>
              <a:rPr lang="es-AR" dirty="0" smtClean="0"/>
              <a:t>  </a:t>
            </a:r>
            <a:br>
              <a:rPr lang="es-AR" dirty="0" smtClean="0"/>
            </a:br>
            <a:r>
              <a:rPr lang="es-AR" sz="3600" dirty="0" smtClean="0"/>
              <a:t>Políticas de manejo de colisiones</a:t>
            </a:r>
            <a:endParaRPr lang="es-ES" sz="3600" dirty="0" smtClean="0"/>
          </a:p>
        </p:txBody>
      </p:sp>
      <p:sp>
        <p:nvSpPr>
          <p:cNvPr id="53251" name="Text Box 6"/>
          <p:cNvSpPr txBox="1">
            <a:spLocks noChangeArrowheads="1"/>
          </p:cNvSpPr>
          <p:nvPr/>
        </p:nvSpPr>
        <p:spPr bwMode="auto">
          <a:xfrm>
            <a:off x="2195513" y="2414215"/>
            <a:ext cx="54006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AR" b="1" i="1" dirty="0">
                <a:solidFill>
                  <a:srgbClr val="0070C0"/>
                </a:solidFill>
              </a:rPr>
              <a:t>Encadenamiento o Dispersión Abierta</a:t>
            </a:r>
            <a:r>
              <a:rPr lang="es-ES" b="1" dirty="0">
                <a:solidFill>
                  <a:srgbClr val="0070C0"/>
                </a:solidFill>
              </a:rPr>
              <a:t> </a:t>
            </a:r>
          </a:p>
        </p:txBody>
      </p:sp>
      <p:grpSp>
        <p:nvGrpSpPr>
          <p:cNvPr id="53252" name="Group 7"/>
          <p:cNvGrpSpPr>
            <a:grpSpLocks/>
          </p:cNvGrpSpPr>
          <p:nvPr/>
        </p:nvGrpSpPr>
        <p:grpSpPr bwMode="auto">
          <a:xfrm>
            <a:off x="1619250" y="3502298"/>
            <a:ext cx="3600450" cy="3167062"/>
            <a:chOff x="3141" y="1752"/>
            <a:chExt cx="4680" cy="4375"/>
          </a:xfrm>
        </p:grpSpPr>
        <p:grpSp>
          <p:nvGrpSpPr>
            <p:cNvPr id="53256" name="Group 8"/>
            <p:cNvGrpSpPr>
              <a:grpSpLocks/>
            </p:cNvGrpSpPr>
            <p:nvPr/>
          </p:nvGrpSpPr>
          <p:grpSpPr bwMode="auto">
            <a:xfrm>
              <a:off x="3888" y="1752"/>
              <a:ext cx="864" cy="3888"/>
              <a:chOff x="3888" y="8640"/>
              <a:chExt cx="864" cy="3888"/>
            </a:xfrm>
          </p:grpSpPr>
          <p:sp>
            <p:nvSpPr>
              <p:cNvPr id="53277" name="Rectangle 9"/>
              <p:cNvSpPr>
                <a:spLocks noChangeArrowheads="1"/>
              </p:cNvSpPr>
              <p:nvPr/>
            </p:nvSpPr>
            <p:spPr bwMode="auto">
              <a:xfrm>
                <a:off x="3888" y="8640"/>
                <a:ext cx="864" cy="3888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es-AR"/>
              </a:p>
            </p:txBody>
          </p:sp>
          <p:sp>
            <p:nvSpPr>
              <p:cNvPr id="53278" name="Line 10"/>
              <p:cNvSpPr>
                <a:spLocks noChangeShapeType="1"/>
              </p:cNvSpPr>
              <p:nvPr/>
            </p:nvSpPr>
            <p:spPr bwMode="auto">
              <a:xfrm>
                <a:off x="3888" y="12096"/>
                <a:ext cx="86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53279" name="Line 11"/>
              <p:cNvSpPr>
                <a:spLocks noChangeShapeType="1"/>
              </p:cNvSpPr>
              <p:nvPr/>
            </p:nvSpPr>
            <p:spPr bwMode="auto">
              <a:xfrm>
                <a:off x="3888" y="11520"/>
                <a:ext cx="86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53280" name="Line 12"/>
              <p:cNvSpPr>
                <a:spLocks noChangeShapeType="1"/>
              </p:cNvSpPr>
              <p:nvPr/>
            </p:nvSpPr>
            <p:spPr bwMode="auto">
              <a:xfrm>
                <a:off x="3888" y="10944"/>
                <a:ext cx="86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53281" name="Line 13"/>
              <p:cNvSpPr>
                <a:spLocks noChangeShapeType="1"/>
              </p:cNvSpPr>
              <p:nvPr/>
            </p:nvSpPr>
            <p:spPr bwMode="auto">
              <a:xfrm>
                <a:off x="3888" y="10368"/>
                <a:ext cx="86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53282" name="Line 14"/>
              <p:cNvSpPr>
                <a:spLocks noChangeShapeType="1"/>
              </p:cNvSpPr>
              <p:nvPr/>
            </p:nvSpPr>
            <p:spPr bwMode="auto">
              <a:xfrm>
                <a:off x="3888" y="9792"/>
                <a:ext cx="86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53283" name="Line 15"/>
              <p:cNvSpPr>
                <a:spLocks noChangeShapeType="1"/>
              </p:cNvSpPr>
              <p:nvPr/>
            </p:nvSpPr>
            <p:spPr bwMode="auto">
              <a:xfrm>
                <a:off x="3888" y="9216"/>
                <a:ext cx="86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AR"/>
              </a:p>
            </p:txBody>
          </p:sp>
        </p:grpSp>
        <p:sp>
          <p:nvSpPr>
            <p:cNvPr id="53257" name="Text Box 16"/>
            <p:cNvSpPr txBox="1">
              <a:spLocks noChangeArrowheads="1"/>
            </p:cNvSpPr>
            <p:nvPr/>
          </p:nvSpPr>
          <p:spPr bwMode="auto">
            <a:xfrm>
              <a:off x="3321" y="5224"/>
              <a:ext cx="540" cy="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r>
                <a:rPr lang="es-ES" sz="1200"/>
                <a:t>0</a:t>
              </a:r>
              <a:endParaRPr lang="es-ES"/>
            </a:p>
          </p:txBody>
        </p:sp>
        <p:sp>
          <p:nvSpPr>
            <p:cNvPr id="53258" name="Text Box 17"/>
            <p:cNvSpPr txBox="1">
              <a:spLocks noChangeArrowheads="1"/>
            </p:cNvSpPr>
            <p:nvPr/>
          </p:nvSpPr>
          <p:spPr bwMode="auto">
            <a:xfrm>
              <a:off x="3321" y="4684"/>
              <a:ext cx="540" cy="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r>
                <a:rPr lang="es-ES" sz="1200"/>
                <a:t>1</a:t>
              </a:r>
              <a:endParaRPr lang="es-ES"/>
            </a:p>
          </p:txBody>
        </p:sp>
        <p:sp>
          <p:nvSpPr>
            <p:cNvPr id="53259" name="Text Box 18"/>
            <p:cNvSpPr txBox="1">
              <a:spLocks noChangeArrowheads="1"/>
            </p:cNvSpPr>
            <p:nvPr/>
          </p:nvSpPr>
          <p:spPr bwMode="auto">
            <a:xfrm>
              <a:off x="3141" y="1804"/>
              <a:ext cx="720" cy="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r>
                <a:rPr lang="es-ES" sz="1200"/>
                <a:t>M-1</a:t>
              </a:r>
            </a:p>
          </p:txBody>
        </p:sp>
        <p:grpSp>
          <p:nvGrpSpPr>
            <p:cNvPr id="53260" name="Group 19"/>
            <p:cNvGrpSpPr>
              <a:grpSpLocks/>
            </p:cNvGrpSpPr>
            <p:nvPr/>
          </p:nvGrpSpPr>
          <p:grpSpPr bwMode="auto">
            <a:xfrm>
              <a:off x="5481" y="1984"/>
              <a:ext cx="720" cy="360"/>
              <a:chOff x="5481" y="1984"/>
              <a:chExt cx="720" cy="360"/>
            </a:xfrm>
          </p:grpSpPr>
          <p:sp>
            <p:nvSpPr>
              <p:cNvPr id="53275" name="Rectangle 20"/>
              <p:cNvSpPr>
                <a:spLocks noChangeArrowheads="1"/>
              </p:cNvSpPr>
              <p:nvPr/>
            </p:nvSpPr>
            <p:spPr bwMode="auto">
              <a:xfrm>
                <a:off x="5481" y="1984"/>
                <a:ext cx="720" cy="360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es-AR"/>
              </a:p>
            </p:txBody>
          </p:sp>
          <p:sp>
            <p:nvSpPr>
              <p:cNvPr id="53276" name="Line 21"/>
              <p:cNvSpPr>
                <a:spLocks noChangeShapeType="1"/>
              </p:cNvSpPr>
              <p:nvPr/>
            </p:nvSpPr>
            <p:spPr bwMode="auto">
              <a:xfrm>
                <a:off x="6021" y="1984"/>
                <a:ext cx="0" cy="36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AR"/>
              </a:p>
            </p:txBody>
          </p:sp>
        </p:grpSp>
        <p:grpSp>
          <p:nvGrpSpPr>
            <p:cNvPr id="53261" name="Group 22"/>
            <p:cNvGrpSpPr>
              <a:grpSpLocks/>
            </p:cNvGrpSpPr>
            <p:nvPr/>
          </p:nvGrpSpPr>
          <p:grpSpPr bwMode="auto">
            <a:xfrm>
              <a:off x="6741" y="1984"/>
              <a:ext cx="720" cy="360"/>
              <a:chOff x="5481" y="1984"/>
              <a:chExt cx="720" cy="360"/>
            </a:xfrm>
          </p:grpSpPr>
          <p:sp>
            <p:nvSpPr>
              <p:cNvPr id="53273" name="Rectangle 23"/>
              <p:cNvSpPr>
                <a:spLocks noChangeArrowheads="1"/>
              </p:cNvSpPr>
              <p:nvPr/>
            </p:nvSpPr>
            <p:spPr bwMode="auto">
              <a:xfrm>
                <a:off x="5481" y="1984"/>
                <a:ext cx="720" cy="360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es-AR"/>
              </a:p>
            </p:txBody>
          </p:sp>
          <p:sp>
            <p:nvSpPr>
              <p:cNvPr id="53274" name="Line 24"/>
              <p:cNvSpPr>
                <a:spLocks noChangeShapeType="1"/>
              </p:cNvSpPr>
              <p:nvPr/>
            </p:nvSpPr>
            <p:spPr bwMode="auto">
              <a:xfrm>
                <a:off x="6021" y="1984"/>
                <a:ext cx="0" cy="36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AR"/>
              </a:p>
            </p:txBody>
          </p:sp>
        </p:grpSp>
        <p:sp>
          <p:nvSpPr>
            <p:cNvPr id="53262" name="Line 25"/>
            <p:cNvSpPr>
              <a:spLocks noChangeShapeType="1"/>
            </p:cNvSpPr>
            <p:nvPr/>
          </p:nvSpPr>
          <p:spPr bwMode="auto">
            <a:xfrm>
              <a:off x="4581" y="2164"/>
              <a:ext cx="9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53263" name="Line 26"/>
            <p:cNvSpPr>
              <a:spLocks noChangeShapeType="1"/>
            </p:cNvSpPr>
            <p:nvPr/>
          </p:nvSpPr>
          <p:spPr bwMode="auto">
            <a:xfrm>
              <a:off x="6021" y="2164"/>
              <a:ext cx="72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53264" name="Line 27"/>
            <p:cNvSpPr>
              <a:spLocks noChangeShapeType="1"/>
            </p:cNvSpPr>
            <p:nvPr/>
          </p:nvSpPr>
          <p:spPr bwMode="auto">
            <a:xfrm>
              <a:off x="7281" y="2164"/>
              <a:ext cx="5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53265" name="Line 28"/>
            <p:cNvSpPr>
              <a:spLocks noChangeShapeType="1"/>
            </p:cNvSpPr>
            <p:nvPr/>
          </p:nvSpPr>
          <p:spPr bwMode="auto">
            <a:xfrm>
              <a:off x="7821" y="1984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AR"/>
            </a:p>
          </p:txBody>
        </p:sp>
        <p:grpSp>
          <p:nvGrpSpPr>
            <p:cNvPr id="53266" name="Group 29"/>
            <p:cNvGrpSpPr>
              <a:grpSpLocks/>
            </p:cNvGrpSpPr>
            <p:nvPr/>
          </p:nvGrpSpPr>
          <p:grpSpPr bwMode="auto">
            <a:xfrm>
              <a:off x="5481" y="4684"/>
              <a:ext cx="720" cy="360"/>
              <a:chOff x="5481" y="1984"/>
              <a:chExt cx="720" cy="360"/>
            </a:xfrm>
          </p:grpSpPr>
          <p:sp>
            <p:nvSpPr>
              <p:cNvPr id="53271" name="Rectangle 30"/>
              <p:cNvSpPr>
                <a:spLocks noChangeArrowheads="1"/>
              </p:cNvSpPr>
              <p:nvPr/>
            </p:nvSpPr>
            <p:spPr bwMode="auto">
              <a:xfrm>
                <a:off x="5481" y="1984"/>
                <a:ext cx="720" cy="360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es-AR"/>
              </a:p>
            </p:txBody>
          </p:sp>
          <p:sp>
            <p:nvSpPr>
              <p:cNvPr id="53272" name="Line 31"/>
              <p:cNvSpPr>
                <a:spLocks noChangeShapeType="1"/>
              </p:cNvSpPr>
              <p:nvPr/>
            </p:nvSpPr>
            <p:spPr bwMode="auto">
              <a:xfrm>
                <a:off x="6021" y="1984"/>
                <a:ext cx="0" cy="36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AR"/>
              </a:p>
            </p:txBody>
          </p:sp>
        </p:grpSp>
        <p:sp>
          <p:nvSpPr>
            <p:cNvPr id="53267" name="Line 32"/>
            <p:cNvSpPr>
              <a:spLocks noChangeShapeType="1"/>
            </p:cNvSpPr>
            <p:nvPr/>
          </p:nvSpPr>
          <p:spPr bwMode="auto">
            <a:xfrm>
              <a:off x="4581" y="4864"/>
              <a:ext cx="9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53268" name="Line 33"/>
            <p:cNvSpPr>
              <a:spLocks noChangeShapeType="1"/>
            </p:cNvSpPr>
            <p:nvPr/>
          </p:nvSpPr>
          <p:spPr bwMode="auto">
            <a:xfrm>
              <a:off x="4581" y="5404"/>
              <a:ext cx="9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53269" name="Line 34"/>
            <p:cNvSpPr>
              <a:spLocks noChangeShapeType="1"/>
            </p:cNvSpPr>
            <p:nvPr/>
          </p:nvSpPr>
          <p:spPr bwMode="auto">
            <a:xfrm>
              <a:off x="5481" y="5224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53270" name="Text Box 35"/>
            <p:cNvSpPr txBox="1">
              <a:spLocks noChangeArrowheads="1"/>
            </p:cNvSpPr>
            <p:nvPr/>
          </p:nvSpPr>
          <p:spPr bwMode="auto">
            <a:xfrm>
              <a:off x="4041" y="5767"/>
              <a:ext cx="720" cy="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r>
                <a:rPr lang="es-ES" sz="1200"/>
                <a:t>T</a:t>
              </a:r>
              <a:endParaRPr lang="es-ES"/>
            </a:p>
          </p:txBody>
        </p:sp>
      </p:grpSp>
      <p:pic>
        <p:nvPicPr>
          <p:cNvPr id="34" name="Picture 2" descr="Descargue el vector de stock Emoticon de pensamiento sin royalties 18813019 de la colección de millones de fotos, imágenes vectoriales e ilustraciones de stock de alta resolución de Depositphotos. Emoticon Triste, Símbolos Emoji, Emoticones Emoji, Momentos Divertidos, Imágenes Graciosas, Emojis Enamorado, Lino Sol, Emoticones Caritas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659563" y="3701132"/>
            <a:ext cx="1728787" cy="181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871" name="CuadroTexto 1"/>
          <p:cNvSpPr txBox="1">
            <a:spLocks noChangeArrowheads="1"/>
          </p:cNvSpPr>
          <p:nvPr/>
        </p:nvSpPr>
        <p:spPr bwMode="auto">
          <a:xfrm>
            <a:off x="7885113" y="3059113"/>
            <a:ext cx="8636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" b="1" dirty="0">
                <a:solidFill>
                  <a:srgbClr val="FF0000"/>
                </a:solidFill>
              </a:rPr>
              <a:t>¿ M ?</a:t>
            </a:r>
            <a:endParaRPr lang="es-AR" b="1" dirty="0">
              <a:solidFill>
                <a:srgbClr val="FF0000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6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7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444500" y="624170"/>
            <a:ext cx="8255000" cy="1292662"/>
          </a:xfrm>
          <a:noFill/>
        </p:spPr>
        <p:txBody>
          <a:bodyPr/>
          <a:lstStyle/>
          <a:p>
            <a:pPr algn="l" eaLnBrk="1" hangingPunct="1"/>
            <a:r>
              <a:rPr lang="es-AR" sz="4000" dirty="0" smtClean="0"/>
              <a:t>HASHING</a:t>
            </a:r>
            <a:r>
              <a:rPr lang="es-AR" sz="4800" dirty="0" smtClean="0"/>
              <a:t>  </a:t>
            </a:r>
            <a:br>
              <a:rPr lang="es-AR" sz="4800" dirty="0" smtClean="0"/>
            </a:br>
            <a:r>
              <a:rPr lang="es-AR" sz="3600" dirty="0" smtClean="0"/>
              <a:t>Políticas de manejo de colisiones</a:t>
            </a:r>
            <a:endParaRPr lang="es-ES" sz="3600" dirty="0" smtClean="0"/>
          </a:p>
        </p:txBody>
      </p:sp>
      <p:sp>
        <p:nvSpPr>
          <p:cNvPr id="55299" name="Text Box 4"/>
          <p:cNvSpPr txBox="1">
            <a:spLocks noChangeArrowheads="1"/>
          </p:cNvSpPr>
          <p:nvPr/>
        </p:nvSpPr>
        <p:spPr bwMode="auto">
          <a:xfrm>
            <a:off x="1979613" y="2270199"/>
            <a:ext cx="54006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AR" b="1" i="1" dirty="0">
                <a:solidFill>
                  <a:srgbClr val="0070C0"/>
                </a:solidFill>
              </a:rPr>
              <a:t>Uso de </a:t>
            </a:r>
            <a:r>
              <a:rPr lang="es-AR" b="1" i="1" dirty="0" err="1">
                <a:solidFill>
                  <a:srgbClr val="0070C0"/>
                </a:solidFill>
              </a:rPr>
              <a:t>Buckets</a:t>
            </a:r>
            <a:r>
              <a:rPr lang="es-AR" b="1" i="1" dirty="0">
                <a:solidFill>
                  <a:srgbClr val="0070C0"/>
                </a:solidFill>
              </a:rPr>
              <a:t> o Cubos</a:t>
            </a:r>
            <a:r>
              <a:rPr lang="es-AR" b="1" dirty="0">
                <a:solidFill>
                  <a:srgbClr val="0070C0"/>
                </a:solidFill>
              </a:rPr>
              <a:t> </a:t>
            </a:r>
            <a:endParaRPr lang="es-ES" b="1" dirty="0">
              <a:solidFill>
                <a:srgbClr val="0070C0"/>
              </a:solidFill>
            </a:endParaRPr>
          </a:p>
        </p:txBody>
      </p:sp>
      <p:grpSp>
        <p:nvGrpSpPr>
          <p:cNvPr id="55300" name="Group 34"/>
          <p:cNvGrpSpPr>
            <a:grpSpLocks/>
          </p:cNvGrpSpPr>
          <p:nvPr/>
        </p:nvGrpSpPr>
        <p:grpSpPr bwMode="auto">
          <a:xfrm>
            <a:off x="539750" y="2873771"/>
            <a:ext cx="5645150" cy="4011613"/>
            <a:chOff x="2961" y="6676"/>
            <a:chExt cx="6480" cy="4857"/>
          </a:xfrm>
        </p:grpSpPr>
        <p:grpSp>
          <p:nvGrpSpPr>
            <p:cNvPr id="55304" name="Group 35"/>
            <p:cNvGrpSpPr>
              <a:grpSpLocks/>
            </p:cNvGrpSpPr>
            <p:nvPr/>
          </p:nvGrpSpPr>
          <p:grpSpPr bwMode="auto">
            <a:xfrm>
              <a:off x="2961" y="6676"/>
              <a:ext cx="6480" cy="4857"/>
              <a:chOff x="2961" y="1984"/>
              <a:chExt cx="6480" cy="4857"/>
            </a:xfrm>
          </p:grpSpPr>
          <p:grpSp>
            <p:nvGrpSpPr>
              <p:cNvPr id="55307" name="Group 36"/>
              <p:cNvGrpSpPr>
                <a:grpSpLocks/>
              </p:cNvGrpSpPr>
              <p:nvPr/>
            </p:nvGrpSpPr>
            <p:grpSpPr bwMode="auto">
              <a:xfrm>
                <a:off x="2961" y="1984"/>
                <a:ext cx="6480" cy="4320"/>
                <a:chOff x="2961" y="1984"/>
                <a:chExt cx="6480" cy="4320"/>
              </a:xfrm>
            </p:grpSpPr>
            <p:sp>
              <p:nvSpPr>
                <p:cNvPr id="55309" name="Rectangle 37"/>
                <p:cNvSpPr>
                  <a:spLocks noChangeArrowheads="1"/>
                </p:cNvSpPr>
                <p:nvPr/>
              </p:nvSpPr>
              <p:spPr bwMode="auto">
                <a:xfrm>
                  <a:off x="3744" y="2412"/>
                  <a:ext cx="2016" cy="3888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1" hangingPunct="1"/>
                  <a:endParaRPr lang="es-AR"/>
                </a:p>
              </p:txBody>
            </p:sp>
            <p:sp>
              <p:nvSpPr>
                <p:cNvPr id="55310" name="Line 38"/>
                <p:cNvSpPr>
                  <a:spLocks noChangeShapeType="1"/>
                </p:cNvSpPr>
                <p:nvPr/>
              </p:nvSpPr>
              <p:spPr bwMode="auto">
                <a:xfrm>
                  <a:off x="3744" y="5868"/>
                  <a:ext cx="2016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AR"/>
                </a:p>
              </p:txBody>
            </p:sp>
            <p:sp>
              <p:nvSpPr>
                <p:cNvPr id="55311" name="Line 39"/>
                <p:cNvSpPr>
                  <a:spLocks noChangeShapeType="1"/>
                </p:cNvSpPr>
                <p:nvPr/>
              </p:nvSpPr>
              <p:spPr bwMode="auto">
                <a:xfrm>
                  <a:off x="3744" y="5292"/>
                  <a:ext cx="2016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AR"/>
                </a:p>
              </p:txBody>
            </p:sp>
            <p:sp>
              <p:nvSpPr>
                <p:cNvPr id="55312" name="Line 40"/>
                <p:cNvSpPr>
                  <a:spLocks noChangeShapeType="1"/>
                </p:cNvSpPr>
                <p:nvPr/>
              </p:nvSpPr>
              <p:spPr bwMode="auto">
                <a:xfrm>
                  <a:off x="3744" y="4716"/>
                  <a:ext cx="2016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AR"/>
                </a:p>
              </p:txBody>
            </p:sp>
            <p:sp>
              <p:nvSpPr>
                <p:cNvPr id="55313" name="Line 41"/>
                <p:cNvSpPr>
                  <a:spLocks noChangeShapeType="1"/>
                </p:cNvSpPr>
                <p:nvPr/>
              </p:nvSpPr>
              <p:spPr bwMode="auto">
                <a:xfrm>
                  <a:off x="3744" y="4140"/>
                  <a:ext cx="2016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AR"/>
                </a:p>
              </p:txBody>
            </p:sp>
            <p:sp>
              <p:nvSpPr>
                <p:cNvPr id="55314" name="Line 42"/>
                <p:cNvSpPr>
                  <a:spLocks noChangeShapeType="1"/>
                </p:cNvSpPr>
                <p:nvPr/>
              </p:nvSpPr>
              <p:spPr bwMode="auto">
                <a:xfrm>
                  <a:off x="3744" y="3564"/>
                  <a:ext cx="2016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AR"/>
                </a:p>
              </p:txBody>
            </p:sp>
            <p:sp>
              <p:nvSpPr>
                <p:cNvPr id="55315" name="Line 43"/>
                <p:cNvSpPr>
                  <a:spLocks noChangeShapeType="1"/>
                </p:cNvSpPr>
                <p:nvPr/>
              </p:nvSpPr>
              <p:spPr bwMode="auto">
                <a:xfrm>
                  <a:off x="3744" y="2988"/>
                  <a:ext cx="2016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AR"/>
                </a:p>
              </p:txBody>
            </p:sp>
            <p:sp>
              <p:nvSpPr>
                <p:cNvPr id="55316" name="Line 44"/>
                <p:cNvSpPr>
                  <a:spLocks noChangeShapeType="1"/>
                </p:cNvSpPr>
                <p:nvPr/>
              </p:nvSpPr>
              <p:spPr bwMode="auto">
                <a:xfrm>
                  <a:off x="4176" y="2412"/>
                  <a:ext cx="0" cy="388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AR"/>
                </a:p>
              </p:txBody>
            </p:sp>
            <p:sp>
              <p:nvSpPr>
                <p:cNvPr id="55317" name="Line 45"/>
                <p:cNvSpPr>
                  <a:spLocks noChangeShapeType="1"/>
                </p:cNvSpPr>
                <p:nvPr/>
              </p:nvSpPr>
              <p:spPr bwMode="auto">
                <a:xfrm>
                  <a:off x="4608" y="2412"/>
                  <a:ext cx="0" cy="388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AR"/>
                </a:p>
              </p:txBody>
            </p:sp>
            <p:sp>
              <p:nvSpPr>
                <p:cNvPr id="55318" name="Line 46"/>
                <p:cNvSpPr>
                  <a:spLocks noChangeShapeType="1"/>
                </p:cNvSpPr>
                <p:nvPr/>
              </p:nvSpPr>
              <p:spPr bwMode="auto">
                <a:xfrm>
                  <a:off x="5328" y="2412"/>
                  <a:ext cx="0" cy="388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AR"/>
                </a:p>
              </p:txBody>
            </p:sp>
            <p:sp>
              <p:nvSpPr>
                <p:cNvPr id="55319" name="Text Box 47"/>
                <p:cNvSpPr txBox="1">
                  <a:spLocks noChangeArrowheads="1"/>
                </p:cNvSpPr>
                <p:nvPr/>
              </p:nvSpPr>
              <p:spPr bwMode="auto">
                <a:xfrm>
                  <a:off x="3141" y="2527"/>
                  <a:ext cx="540" cy="36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1" hangingPunct="1"/>
                  <a:r>
                    <a:rPr lang="es-ES" sz="1200"/>
                    <a:t>0</a:t>
                  </a:r>
                  <a:endParaRPr lang="es-ES"/>
                </a:p>
              </p:txBody>
            </p:sp>
            <p:sp>
              <p:nvSpPr>
                <p:cNvPr id="55320" name="Text Box 48"/>
                <p:cNvSpPr txBox="1">
                  <a:spLocks noChangeArrowheads="1"/>
                </p:cNvSpPr>
                <p:nvPr/>
              </p:nvSpPr>
              <p:spPr bwMode="auto">
                <a:xfrm>
                  <a:off x="2961" y="4864"/>
                  <a:ext cx="720" cy="36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1" hangingPunct="1"/>
                  <a:r>
                    <a:rPr lang="es-ES" sz="1200"/>
                    <a:t>M-1</a:t>
                  </a:r>
                  <a:endParaRPr lang="es-ES"/>
                </a:p>
              </p:txBody>
            </p:sp>
            <p:sp>
              <p:nvSpPr>
                <p:cNvPr id="55321" name="Text Box 49"/>
                <p:cNvSpPr txBox="1">
                  <a:spLocks noChangeArrowheads="1"/>
                </p:cNvSpPr>
                <p:nvPr/>
              </p:nvSpPr>
              <p:spPr bwMode="auto">
                <a:xfrm>
                  <a:off x="3681" y="1984"/>
                  <a:ext cx="540" cy="36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1" hangingPunct="1"/>
                  <a:r>
                    <a:rPr lang="es-ES" sz="1200"/>
                    <a:t>0</a:t>
                  </a:r>
                  <a:endParaRPr lang="es-ES"/>
                </a:p>
              </p:txBody>
            </p:sp>
            <p:sp>
              <p:nvSpPr>
                <p:cNvPr id="55322" name="Text Box 50"/>
                <p:cNvSpPr txBox="1">
                  <a:spLocks noChangeArrowheads="1"/>
                </p:cNvSpPr>
                <p:nvPr/>
              </p:nvSpPr>
              <p:spPr bwMode="auto">
                <a:xfrm>
                  <a:off x="5301" y="1984"/>
                  <a:ext cx="540" cy="36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1" hangingPunct="1"/>
                  <a:r>
                    <a:rPr lang="es-ES" sz="1200"/>
                    <a:t>b-1</a:t>
                  </a:r>
                  <a:endParaRPr lang="es-ES"/>
                </a:p>
              </p:txBody>
            </p:sp>
            <p:sp>
              <p:nvSpPr>
                <p:cNvPr id="55323" name="Line 51"/>
                <p:cNvSpPr>
                  <a:spLocks noChangeShapeType="1"/>
                </p:cNvSpPr>
                <p:nvPr/>
              </p:nvSpPr>
              <p:spPr bwMode="auto">
                <a:xfrm>
                  <a:off x="4761" y="2704"/>
                  <a:ext cx="540" cy="0"/>
                </a:xfrm>
                <a:prstGeom prst="line">
                  <a:avLst/>
                </a:prstGeom>
                <a:noFill/>
                <a:ln w="9525" cap="rnd">
                  <a:solidFill>
                    <a:srgbClr val="000000"/>
                  </a:solidFill>
                  <a:prstDash val="sysDot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AR"/>
                </a:p>
              </p:txBody>
            </p:sp>
            <p:sp>
              <p:nvSpPr>
                <p:cNvPr id="55324" name="Line 52"/>
                <p:cNvSpPr>
                  <a:spLocks noChangeShapeType="1"/>
                </p:cNvSpPr>
                <p:nvPr/>
              </p:nvSpPr>
              <p:spPr bwMode="auto">
                <a:xfrm>
                  <a:off x="4761" y="3244"/>
                  <a:ext cx="540" cy="0"/>
                </a:xfrm>
                <a:prstGeom prst="line">
                  <a:avLst/>
                </a:prstGeom>
                <a:noFill/>
                <a:ln w="9525" cap="rnd">
                  <a:solidFill>
                    <a:srgbClr val="000000"/>
                  </a:solidFill>
                  <a:prstDash val="sysDot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AR"/>
                </a:p>
              </p:txBody>
            </p:sp>
            <p:sp>
              <p:nvSpPr>
                <p:cNvPr id="55325" name="Line 53"/>
                <p:cNvSpPr>
                  <a:spLocks noChangeShapeType="1"/>
                </p:cNvSpPr>
                <p:nvPr/>
              </p:nvSpPr>
              <p:spPr bwMode="auto">
                <a:xfrm>
                  <a:off x="4761" y="3784"/>
                  <a:ext cx="540" cy="0"/>
                </a:xfrm>
                <a:prstGeom prst="line">
                  <a:avLst/>
                </a:prstGeom>
                <a:noFill/>
                <a:ln w="9525" cap="rnd">
                  <a:solidFill>
                    <a:srgbClr val="000000"/>
                  </a:solidFill>
                  <a:prstDash val="sysDot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AR"/>
                </a:p>
              </p:txBody>
            </p:sp>
            <p:sp>
              <p:nvSpPr>
                <p:cNvPr id="55326" name="Line 54"/>
                <p:cNvSpPr>
                  <a:spLocks noChangeShapeType="1"/>
                </p:cNvSpPr>
                <p:nvPr/>
              </p:nvSpPr>
              <p:spPr bwMode="auto">
                <a:xfrm>
                  <a:off x="4761" y="4504"/>
                  <a:ext cx="540" cy="0"/>
                </a:xfrm>
                <a:prstGeom prst="line">
                  <a:avLst/>
                </a:prstGeom>
                <a:noFill/>
                <a:ln w="9525" cap="rnd">
                  <a:solidFill>
                    <a:srgbClr val="000000"/>
                  </a:solidFill>
                  <a:prstDash val="sysDot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AR"/>
                </a:p>
              </p:txBody>
            </p:sp>
            <p:sp>
              <p:nvSpPr>
                <p:cNvPr id="55327" name="Line 55"/>
                <p:cNvSpPr>
                  <a:spLocks noChangeShapeType="1"/>
                </p:cNvSpPr>
                <p:nvPr/>
              </p:nvSpPr>
              <p:spPr bwMode="auto">
                <a:xfrm>
                  <a:off x="4761" y="5044"/>
                  <a:ext cx="540" cy="0"/>
                </a:xfrm>
                <a:prstGeom prst="line">
                  <a:avLst/>
                </a:prstGeom>
                <a:noFill/>
                <a:ln w="9525" cap="rnd">
                  <a:solidFill>
                    <a:srgbClr val="000000"/>
                  </a:solidFill>
                  <a:prstDash val="sysDot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AR"/>
                </a:p>
              </p:txBody>
            </p:sp>
            <p:sp>
              <p:nvSpPr>
                <p:cNvPr id="55328" name="Line 56"/>
                <p:cNvSpPr>
                  <a:spLocks noChangeShapeType="1"/>
                </p:cNvSpPr>
                <p:nvPr/>
              </p:nvSpPr>
              <p:spPr bwMode="auto">
                <a:xfrm>
                  <a:off x="4761" y="5584"/>
                  <a:ext cx="540" cy="0"/>
                </a:xfrm>
                <a:prstGeom prst="line">
                  <a:avLst/>
                </a:prstGeom>
                <a:noFill/>
                <a:ln w="9525" cap="rnd">
                  <a:solidFill>
                    <a:srgbClr val="000000"/>
                  </a:solidFill>
                  <a:prstDash val="sysDot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AR"/>
                </a:p>
              </p:txBody>
            </p:sp>
            <p:sp>
              <p:nvSpPr>
                <p:cNvPr id="55329" name="Line 57"/>
                <p:cNvSpPr>
                  <a:spLocks noChangeShapeType="1"/>
                </p:cNvSpPr>
                <p:nvPr/>
              </p:nvSpPr>
              <p:spPr bwMode="auto">
                <a:xfrm>
                  <a:off x="4761" y="6124"/>
                  <a:ext cx="540" cy="0"/>
                </a:xfrm>
                <a:prstGeom prst="line">
                  <a:avLst/>
                </a:prstGeom>
                <a:noFill/>
                <a:ln w="9525" cap="rnd">
                  <a:solidFill>
                    <a:srgbClr val="000000"/>
                  </a:solidFill>
                  <a:prstDash val="sysDot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s-AR"/>
                </a:p>
              </p:txBody>
            </p:sp>
            <p:sp>
              <p:nvSpPr>
                <p:cNvPr id="55330" name="Rectangle 58"/>
                <p:cNvSpPr>
                  <a:spLocks noChangeArrowheads="1"/>
                </p:cNvSpPr>
                <p:nvPr/>
              </p:nvSpPr>
              <p:spPr bwMode="auto">
                <a:xfrm>
                  <a:off x="5841" y="2524"/>
                  <a:ext cx="180" cy="360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1" hangingPunct="1"/>
                  <a:endParaRPr lang="es-AR"/>
                </a:p>
              </p:txBody>
            </p:sp>
            <p:sp>
              <p:nvSpPr>
                <p:cNvPr id="55331" name="Rectangle 59"/>
                <p:cNvSpPr>
                  <a:spLocks noChangeArrowheads="1"/>
                </p:cNvSpPr>
                <p:nvPr/>
              </p:nvSpPr>
              <p:spPr bwMode="auto">
                <a:xfrm>
                  <a:off x="5841" y="5944"/>
                  <a:ext cx="180" cy="360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1" hangingPunct="1"/>
                  <a:endParaRPr lang="es-AR"/>
                </a:p>
              </p:txBody>
            </p:sp>
            <p:sp>
              <p:nvSpPr>
                <p:cNvPr id="55332" name="Rectangle 60"/>
                <p:cNvSpPr>
                  <a:spLocks noChangeArrowheads="1"/>
                </p:cNvSpPr>
                <p:nvPr/>
              </p:nvSpPr>
              <p:spPr bwMode="auto">
                <a:xfrm>
                  <a:off x="5841" y="5404"/>
                  <a:ext cx="180" cy="360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1" hangingPunct="1"/>
                  <a:endParaRPr lang="es-AR"/>
                </a:p>
              </p:txBody>
            </p:sp>
            <p:sp>
              <p:nvSpPr>
                <p:cNvPr id="55333" name="Rectangle 61"/>
                <p:cNvSpPr>
                  <a:spLocks noChangeArrowheads="1"/>
                </p:cNvSpPr>
                <p:nvPr/>
              </p:nvSpPr>
              <p:spPr bwMode="auto">
                <a:xfrm>
                  <a:off x="5841" y="4864"/>
                  <a:ext cx="180" cy="360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1" hangingPunct="1"/>
                  <a:endParaRPr lang="es-AR"/>
                </a:p>
              </p:txBody>
            </p:sp>
            <p:sp>
              <p:nvSpPr>
                <p:cNvPr id="55334" name="Rectangle 62"/>
                <p:cNvSpPr>
                  <a:spLocks noChangeArrowheads="1"/>
                </p:cNvSpPr>
                <p:nvPr/>
              </p:nvSpPr>
              <p:spPr bwMode="auto">
                <a:xfrm>
                  <a:off x="5841" y="4324"/>
                  <a:ext cx="180" cy="360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1" hangingPunct="1"/>
                  <a:endParaRPr lang="es-AR"/>
                </a:p>
              </p:txBody>
            </p:sp>
            <p:sp>
              <p:nvSpPr>
                <p:cNvPr id="55335" name="Rectangle 63"/>
                <p:cNvSpPr>
                  <a:spLocks noChangeArrowheads="1"/>
                </p:cNvSpPr>
                <p:nvPr/>
              </p:nvSpPr>
              <p:spPr bwMode="auto">
                <a:xfrm>
                  <a:off x="5841" y="3784"/>
                  <a:ext cx="180" cy="360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1" hangingPunct="1"/>
                  <a:endParaRPr lang="es-AR"/>
                </a:p>
              </p:txBody>
            </p:sp>
            <p:sp>
              <p:nvSpPr>
                <p:cNvPr id="55336" name="Rectangle 64"/>
                <p:cNvSpPr>
                  <a:spLocks noChangeArrowheads="1"/>
                </p:cNvSpPr>
                <p:nvPr/>
              </p:nvSpPr>
              <p:spPr bwMode="auto">
                <a:xfrm>
                  <a:off x="5841" y="3064"/>
                  <a:ext cx="180" cy="360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1" hangingPunct="1"/>
                  <a:endParaRPr lang="es-AR"/>
                </a:p>
              </p:txBody>
            </p:sp>
            <p:sp>
              <p:nvSpPr>
                <p:cNvPr id="55337" name="AutoShape 65"/>
                <p:cNvSpPr>
                  <a:spLocks/>
                </p:cNvSpPr>
                <p:nvPr/>
              </p:nvSpPr>
              <p:spPr bwMode="auto">
                <a:xfrm>
                  <a:off x="6381" y="2344"/>
                  <a:ext cx="180" cy="2880"/>
                </a:xfrm>
                <a:prstGeom prst="rightBrace">
                  <a:avLst>
                    <a:gd name="adj1" fmla="val 133333"/>
                    <a:gd name="adj2" fmla="val 50000"/>
                  </a:avLst>
                </a:prstGeom>
                <a:noFill/>
                <a:ln w="9525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hangingPunct="1"/>
                  <a:endParaRPr lang="es-AR"/>
                </a:p>
              </p:txBody>
            </p:sp>
            <p:sp>
              <p:nvSpPr>
                <p:cNvPr id="55338" name="AutoShape 66"/>
                <p:cNvSpPr>
                  <a:spLocks/>
                </p:cNvSpPr>
                <p:nvPr/>
              </p:nvSpPr>
              <p:spPr bwMode="auto">
                <a:xfrm>
                  <a:off x="6381" y="5224"/>
                  <a:ext cx="180" cy="1080"/>
                </a:xfrm>
                <a:prstGeom prst="rightBrace">
                  <a:avLst>
                    <a:gd name="adj1" fmla="val 50000"/>
                    <a:gd name="adj2" fmla="val 50000"/>
                  </a:avLst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hangingPunct="1"/>
                  <a:endParaRPr lang="es-AR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55339" name="Text Box 67"/>
                <p:cNvSpPr txBox="1">
                  <a:spLocks noChangeArrowheads="1"/>
                </p:cNvSpPr>
                <p:nvPr/>
              </p:nvSpPr>
              <p:spPr bwMode="auto">
                <a:xfrm>
                  <a:off x="7281" y="3424"/>
                  <a:ext cx="1980" cy="54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1" hangingPunct="1"/>
                  <a:r>
                    <a:rPr lang="es-AR" sz="1200">
                      <a:solidFill>
                        <a:schemeClr val="tx2"/>
                      </a:solidFill>
                    </a:rPr>
                    <a:t>Área Primaria</a:t>
                  </a:r>
                  <a:endParaRPr lang="es-ES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55340" name="Text Box 68"/>
                <p:cNvSpPr txBox="1">
                  <a:spLocks noChangeArrowheads="1"/>
                </p:cNvSpPr>
                <p:nvPr/>
              </p:nvSpPr>
              <p:spPr bwMode="auto">
                <a:xfrm>
                  <a:off x="7281" y="5404"/>
                  <a:ext cx="2160" cy="54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1" hangingPunct="1"/>
                  <a:r>
                    <a:rPr lang="es-AR" sz="1200">
                      <a:solidFill>
                        <a:srgbClr val="FF0000"/>
                      </a:solidFill>
                    </a:rPr>
                    <a:t>Área de Overflow</a:t>
                  </a:r>
                  <a:endParaRPr lang="es-ES">
                    <a:solidFill>
                      <a:srgbClr val="FF0000"/>
                    </a:solidFill>
                  </a:endParaRPr>
                </a:p>
              </p:txBody>
            </p:sp>
          </p:grpSp>
          <p:sp>
            <p:nvSpPr>
              <p:cNvPr id="55308" name="Text Box 69"/>
              <p:cNvSpPr txBox="1">
                <a:spLocks noChangeArrowheads="1"/>
              </p:cNvSpPr>
              <p:nvPr/>
            </p:nvSpPr>
            <p:spPr bwMode="auto">
              <a:xfrm>
                <a:off x="4581" y="6481"/>
                <a:ext cx="720" cy="3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r>
                  <a:rPr lang="es-ES" sz="1200"/>
                  <a:t>T</a:t>
                </a:r>
                <a:endParaRPr lang="es-ES"/>
              </a:p>
            </p:txBody>
          </p:sp>
        </p:grpSp>
        <p:sp>
          <p:nvSpPr>
            <p:cNvPr id="55305" name="Text Box 70"/>
            <p:cNvSpPr txBox="1">
              <a:spLocks noChangeArrowheads="1"/>
            </p:cNvSpPr>
            <p:nvPr/>
          </p:nvSpPr>
          <p:spPr bwMode="auto">
            <a:xfrm>
              <a:off x="6921" y="7204"/>
              <a:ext cx="1800" cy="5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r>
                <a:rPr lang="es-MX" sz="1200"/>
                <a:t>Enlace o Contador</a:t>
              </a:r>
              <a:endParaRPr lang="es-ES"/>
            </a:p>
          </p:txBody>
        </p:sp>
        <p:sp>
          <p:nvSpPr>
            <p:cNvPr id="55306" name="Line 71"/>
            <p:cNvSpPr>
              <a:spLocks noChangeShapeType="1"/>
            </p:cNvSpPr>
            <p:nvPr/>
          </p:nvSpPr>
          <p:spPr bwMode="auto">
            <a:xfrm flipH="1">
              <a:off x="6021" y="7384"/>
              <a:ext cx="9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s-AR"/>
            </a:p>
          </p:txBody>
        </p:sp>
      </p:grpSp>
      <p:pic>
        <p:nvPicPr>
          <p:cNvPr id="43" name="Picture 2" descr="Descargue el vector de stock Emoticon de pensamiento sin royalties 18813019 de la colección de millones de fotos, imágenes vectoriales e ilustraciones de stock de alta resolución de Depositphotos. Emoticon Triste, Símbolos Emoji, Emoticones Emoji, Momentos Divertidos, Imágenes Graciosas, Emojis Enamorado, Lino Sol, Emoticones Caritas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659563" y="3845148"/>
            <a:ext cx="1728787" cy="181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919" name="CuadroTexto 43"/>
          <p:cNvSpPr txBox="1">
            <a:spLocks noChangeArrowheads="1"/>
          </p:cNvSpPr>
          <p:nvPr/>
        </p:nvSpPr>
        <p:spPr bwMode="auto">
          <a:xfrm>
            <a:off x="7236296" y="2915097"/>
            <a:ext cx="8636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" b="1" dirty="0">
                <a:solidFill>
                  <a:srgbClr val="FF0000"/>
                </a:solidFill>
              </a:rPr>
              <a:t>¿ M ?</a:t>
            </a:r>
            <a:endParaRPr lang="es-AR" b="1" dirty="0">
              <a:solidFill>
                <a:srgbClr val="FF0000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8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444500" y="696178"/>
            <a:ext cx="8255000" cy="1292662"/>
          </a:xfrm>
          <a:noFill/>
        </p:spPr>
        <p:txBody>
          <a:bodyPr/>
          <a:lstStyle/>
          <a:p>
            <a:pPr algn="l" eaLnBrk="1" hangingPunct="1"/>
            <a:r>
              <a:rPr lang="es-AR" sz="4000" dirty="0" smtClean="0">
                <a:solidFill>
                  <a:srgbClr val="00B050"/>
                </a:solidFill>
              </a:rPr>
              <a:t>HASHING</a:t>
            </a:r>
            <a:r>
              <a:rPr lang="es-AR" sz="4800" dirty="0" smtClean="0">
                <a:solidFill>
                  <a:srgbClr val="00B050"/>
                </a:solidFill>
              </a:rPr>
              <a:t>  </a:t>
            </a:r>
            <a:br>
              <a:rPr lang="es-AR" sz="4800" dirty="0" smtClean="0">
                <a:solidFill>
                  <a:srgbClr val="00B050"/>
                </a:solidFill>
              </a:rPr>
            </a:br>
            <a:r>
              <a:rPr lang="es-AR" sz="3600" dirty="0" smtClean="0">
                <a:solidFill>
                  <a:srgbClr val="00B050"/>
                </a:solidFill>
              </a:rPr>
              <a:t>Políticas de manejo de colisiones</a:t>
            </a:r>
            <a:endParaRPr lang="es-ES" sz="3600" dirty="0" smtClean="0">
              <a:solidFill>
                <a:srgbClr val="00B050"/>
              </a:solidFill>
            </a:endParaRPr>
          </a:p>
        </p:txBody>
      </p:sp>
      <p:sp>
        <p:nvSpPr>
          <p:cNvPr id="57347" name="Text Box 4"/>
          <p:cNvSpPr txBox="1">
            <a:spLocks noChangeArrowheads="1"/>
          </p:cNvSpPr>
          <p:nvPr/>
        </p:nvSpPr>
        <p:spPr bwMode="auto">
          <a:xfrm>
            <a:off x="1979613" y="2558231"/>
            <a:ext cx="54006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buFont typeface="Symbol" pitchFamily="18" charset="2"/>
              <a:buNone/>
            </a:pPr>
            <a:r>
              <a:rPr lang="es-AR" b="1" i="1" dirty="0">
                <a:solidFill>
                  <a:srgbClr val="0070C0"/>
                </a:solidFill>
              </a:rPr>
              <a:t>Direccionamiento</a:t>
            </a:r>
            <a:r>
              <a:rPr lang="es-AR" i="1" dirty="0"/>
              <a:t> </a:t>
            </a:r>
            <a:r>
              <a:rPr lang="es-AR" b="1" i="1" dirty="0">
                <a:solidFill>
                  <a:srgbClr val="0070C0"/>
                </a:solidFill>
              </a:rPr>
              <a:t>Abierto</a:t>
            </a:r>
          </a:p>
        </p:txBody>
      </p:sp>
      <p:grpSp>
        <p:nvGrpSpPr>
          <p:cNvPr id="57348" name="Group 43"/>
          <p:cNvGrpSpPr>
            <a:grpSpLocks/>
          </p:cNvGrpSpPr>
          <p:nvPr/>
        </p:nvGrpSpPr>
        <p:grpSpPr bwMode="auto">
          <a:xfrm>
            <a:off x="2124075" y="3560465"/>
            <a:ext cx="1852613" cy="3036887"/>
            <a:chOff x="3321" y="10084"/>
            <a:chExt cx="1443" cy="3760"/>
          </a:xfrm>
        </p:grpSpPr>
        <p:sp>
          <p:nvSpPr>
            <p:cNvPr id="57351" name="Rectangle 44"/>
            <p:cNvSpPr>
              <a:spLocks noChangeArrowheads="1"/>
            </p:cNvSpPr>
            <p:nvPr/>
          </p:nvSpPr>
          <p:spPr bwMode="auto">
            <a:xfrm>
              <a:off x="3955" y="10084"/>
              <a:ext cx="809" cy="3377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endParaRPr lang="es-AR"/>
            </a:p>
          </p:txBody>
        </p:sp>
        <p:sp>
          <p:nvSpPr>
            <p:cNvPr id="57352" name="Line 45"/>
            <p:cNvSpPr>
              <a:spLocks noChangeShapeType="1"/>
            </p:cNvSpPr>
            <p:nvPr/>
          </p:nvSpPr>
          <p:spPr bwMode="auto">
            <a:xfrm>
              <a:off x="3955" y="12984"/>
              <a:ext cx="80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57353" name="Line 46"/>
            <p:cNvSpPr>
              <a:spLocks noChangeShapeType="1"/>
            </p:cNvSpPr>
            <p:nvPr/>
          </p:nvSpPr>
          <p:spPr bwMode="auto">
            <a:xfrm>
              <a:off x="3955" y="12501"/>
              <a:ext cx="80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57354" name="Line 47"/>
            <p:cNvSpPr>
              <a:spLocks noChangeShapeType="1"/>
            </p:cNvSpPr>
            <p:nvPr/>
          </p:nvSpPr>
          <p:spPr bwMode="auto">
            <a:xfrm>
              <a:off x="3955" y="12018"/>
              <a:ext cx="80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57355" name="Line 48"/>
            <p:cNvSpPr>
              <a:spLocks noChangeShapeType="1"/>
            </p:cNvSpPr>
            <p:nvPr/>
          </p:nvSpPr>
          <p:spPr bwMode="auto">
            <a:xfrm>
              <a:off x="3955" y="11534"/>
              <a:ext cx="80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57356" name="Line 49"/>
            <p:cNvSpPr>
              <a:spLocks noChangeShapeType="1"/>
            </p:cNvSpPr>
            <p:nvPr/>
          </p:nvSpPr>
          <p:spPr bwMode="auto">
            <a:xfrm>
              <a:off x="3955" y="11051"/>
              <a:ext cx="80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57357" name="Line 50"/>
            <p:cNvSpPr>
              <a:spLocks noChangeShapeType="1"/>
            </p:cNvSpPr>
            <p:nvPr/>
          </p:nvSpPr>
          <p:spPr bwMode="auto">
            <a:xfrm>
              <a:off x="3955" y="10567"/>
              <a:ext cx="80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57358" name="Text Box 51"/>
            <p:cNvSpPr txBox="1">
              <a:spLocks noChangeArrowheads="1"/>
            </p:cNvSpPr>
            <p:nvPr/>
          </p:nvSpPr>
          <p:spPr bwMode="auto">
            <a:xfrm>
              <a:off x="3321" y="10138"/>
              <a:ext cx="505" cy="3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r>
                <a:rPr lang="es-ES" sz="900"/>
                <a:t>0</a:t>
              </a:r>
              <a:endParaRPr lang="es-ES"/>
            </a:p>
          </p:txBody>
        </p:sp>
        <p:sp>
          <p:nvSpPr>
            <p:cNvPr id="57359" name="Text Box 52"/>
            <p:cNvSpPr txBox="1">
              <a:spLocks noChangeArrowheads="1"/>
            </p:cNvSpPr>
            <p:nvPr/>
          </p:nvSpPr>
          <p:spPr bwMode="auto">
            <a:xfrm>
              <a:off x="3324" y="11195"/>
              <a:ext cx="505" cy="3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r>
                <a:rPr lang="es-ES" sz="900"/>
                <a:t>2</a:t>
              </a:r>
              <a:endParaRPr lang="es-ES"/>
            </a:p>
          </p:txBody>
        </p:sp>
        <p:sp>
          <p:nvSpPr>
            <p:cNvPr id="57360" name="Text Box 53"/>
            <p:cNvSpPr txBox="1">
              <a:spLocks noChangeArrowheads="1"/>
            </p:cNvSpPr>
            <p:nvPr/>
          </p:nvSpPr>
          <p:spPr bwMode="auto">
            <a:xfrm>
              <a:off x="3324" y="11648"/>
              <a:ext cx="505" cy="3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endParaRPr lang="es-AR"/>
            </a:p>
          </p:txBody>
        </p:sp>
        <p:sp>
          <p:nvSpPr>
            <p:cNvPr id="57361" name="Text Box 54"/>
            <p:cNvSpPr txBox="1">
              <a:spLocks noChangeArrowheads="1"/>
            </p:cNvSpPr>
            <p:nvPr/>
          </p:nvSpPr>
          <p:spPr bwMode="auto">
            <a:xfrm>
              <a:off x="3324" y="12253"/>
              <a:ext cx="505" cy="3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endParaRPr lang="es-AR"/>
            </a:p>
          </p:txBody>
        </p:sp>
        <p:sp>
          <p:nvSpPr>
            <p:cNvPr id="57362" name="Text Box 55"/>
            <p:cNvSpPr txBox="1">
              <a:spLocks noChangeArrowheads="1"/>
            </p:cNvSpPr>
            <p:nvPr/>
          </p:nvSpPr>
          <p:spPr bwMode="auto">
            <a:xfrm>
              <a:off x="3324" y="12706"/>
              <a:ext cx="505" cy="3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endParaRPr lang="es-AR"/>
            </a:p>
          </p:txBody>
        </p:sp>
        <p:sp>
          <p:nvSpPr>
            <p:cNvPr id="57363" name="Text Box 56"/>
            <p:cNvSpPr txBox="1">
              <a:spLocks noChangeArrowheads="1"/>
            </p:cNvSpPr>
            <p:nvPr/>
          </p:nvSpPr>
          <p:spPr bwMode="auto">
            <a:xfrm>
              <a:off x="3324" y="13159"/>
              <a:ext cx="505" cy="3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r>
                <a:rPr lang="es-ES" sz="900"/>
                <a:t>M-1</a:t>
              </a:r>
              <a:endParaRPr lang="es-ES"/>
            </a:p>
          </p:txBody>
        </p:sp>
        <p:sp>
          <p:nvSpPr>
            <p:cNvPr id="57364" name="Text Box 57"/>
            <p:cNvSpPr txBox="1">
              <a:spLocks noChangeArrowheads="1"/>
            </p:cNvSpPr>
            <p:nvPr/>
          </p:nvSpPr>
          <p:spPr bwMode="auto">
            <a:xfrm>
              <a:off x="3324" y="10742"/>
              <a:ext cx="505" cy="3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r>
                <a:rPr lang="es-ES" sz="900"/>
                <a:t>1</a:t>
              </a:r>
              <a:endParaRPr lang="es-ES"/>
            </a:p>
          </p:txBody>
        </p:sp>
        <p:sp>
          <p:nvSpPr>
            <p:cNvPr id="57365" name="Text Box 58"/>
            <p:cNvSpPr txBox="1">
              <a:spLocks noChangeArrowheads="1"/>
            </p:cNvSpPr>
            <p:nvPr/>
          </p:nvSpPr>
          <p:spPr bwMode="auto">
            <a:xfrm>
              <a:off x="3995" y="10591"/>
              <a:ext cx="674" cy="4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endParaRPr lang="es-AR"/>
            </a:p>
          </p:txBody>
        </p:sp>
        <p:sp>
          <p:nvSpPr>
            <p:cNvPr id="57366" name="Text Box 59"/>
            <p:cNvSpPr txBox="1">
              <a:spLocks noChangeArrowheads="1"/>
            </p:cNvSpPr>
            <p:nvPr/>
          </p:nvSpPr>
          <p:spPr bwMode="auto">
            <a:xfrm>
              <a:off x="3998" y="11044"/>
              <a:ext cx="673" cy="4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endParaRPr lang="es-AR"/>
            </a:p>
          </p:txBody>
        </p:sp>
        <p:sp>
          <p:nvSpPr>
            <p:cNvPr id="57367" name="Text Box 60"/>
            <p:cNvSpPr txBox="1">
              <a:spLocks noChangeArrowheads="1"/>
            </p:cNvSpPr>
            <p:nvPr/>
          </p:nvSpPr>
          <p:spPr bwMode="auto">
            <a:xfrm>
              <a:off x="3998" y="12101"/>
              <a:ext cx="673" cy="4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endParaRPr lang="es-AR"/>
            </a:p>
          </p:txBody>
        </p:sp>
        <p:sp>
          <p:nvSpPr>
            <p:cNvPr id="57368" name="Text Box 61"/>
            <p:cNvSpPr txBox="1">
              <a:spLocks noChangeArrowheads="1"/>
            </p:cNvSpPr>
            <p:nvPr/>
          </p:nvSpPr>
          <p:spPr bwMode="auto">
            <a:xfrm>
              <a:off x="3998" y="12555"/>
              <a:ext cx="673" cy="4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endParaRPr lang="es-AR"/>
            </a:p>
          </p:txBody>
        </p:sp>
        <p:sp>
          <p:nvSpPr>
            <p:cNvPr id="57369" name="Text Box 62"/>
            <p:cNvSpPr txBox="1">
              <a:spLocks noChangeArrowheads="1"/>
            </p:cNvSpPr>
            <p:nvPr/>
          </p:nvSpPr>
          <p:spPr bwMode="auto">
            <a:xfrm>
              <a:off x="4166" y="13542"/>
              <a:ext cx="505" cy="3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r>
                <a:rPr lang="es-ES" sz="1200"/>
                <a:t>T</a:t>
              </a:r>
              <a:endParaRPr lang="es-ES"/>
            </a:p>
          </p:txBody>
        </p:sp>
        <p:sp>
          <p:nvSpPr>
            <p:cNvPr id="57370" name="Text Box 63"/>
            <p:cNvSpPr txBox="1">
              <a:spLocks noChangeArrowheads="1"/>
            </p:cNvSpPr>
            <p:nvPr/>
          </p:nvSpPr>
          <p:spPr bwMode="auto">
            <a:xfrm>
              <a:off x="4041" y="11524"/>
              <a:ext cx="673" cy="4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endParaRPr lang="es-AR"/>
            </a:p>
          </p:txBody>
        </p:sp>
      </p:grpSp>
      <p:sp>
        <p:nvSpPr>
          <p:cNvPr id="57350" name="CuadroTexto 1"/>
          <p:cNvSpPr txBox="1">
            <a:spLocks noChangeArrowheads="1"/>
          </p:cNvSpPr>
          <p:nvPr/>
        </p:nvSpPr>
        <p:spPr bwMode="auto">
          <a:xfrm>
            <a:off x="5410200" y="4233267"/>
            <a:ext cx="3265488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" b="1" dirty="0">
                <a:solidFill>
                  <a:srgbClr val="FF0000"/>
                </a:solidFill>
              </a:rPr>
              <a:t>Ver Video Direccionamiento Abierto.mp4</a:t>
            </a:r>
            <a:endParaRPr lang="es-AR" b="1" dirty="0">
              <a:solidFill>
                <a:srgbClr val="FF0000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444500" y="613718"/>
            <a:ext cx="8255000" cy="1231106"/>
          </a:xfrm>
          <a:noFill/>
        </p:spPr>
        <p:txBody>
          <a:bodyPr/>
          <a:lstStyle/>
          <a:p>
            <a:pPr algn="l" eaLnBrk="1" hangingPunct="1"/>
            <a:r>
              <a:rPr lang="es-AR" sz="4000" dirty="0" smtClean="0">
                <a:solidFill>
                  <a:srgbClr val="00B050"/>
                </a:solidFill>
              </a:rPr>
              <a:t>HASHING </a:t>
            </a:r>
            <a:r>
              <a:rPr lang="es-AR" sz="4800" dirty="0" smtClean="0">
                <a:solidFill>
                  <a:srgbClr val="00B050"/>
                </a:solidFill>
              </a:rPr>
              <a:t> </a:t>
            </a:r>
            <a:br>
              <a:rPr lang="es-AR" sz="4800" dirty="0" smtClean="0">
                <a:solidFill>
                  <a:srgbClr val="00B050"/>
                </a:solidFill>
              </a:rPr>
            </a:br>
            <a:r>
              <a:rPr lang="es-AR" sz="3200" dirty="0" smtClean="0">
                <a:solidFill>
                  <a:srgbClr val="00B050"/>
                </a:solidFill>
              </a:rPr>
              <a:t>Políticas de manejo de colisiones</a:t>
            </a:r>
            <a:endParaRPr lang="es-ES" sz="3200" dirty="0" smtClean="0">
              <a:solidFill>
                <a:srgbClr val="00B050"/>
              </a:solidFill>
            </a:endParaRPr>
          </a:p>
        </p:txBody>
      </p:sp>
      <p:sp>
        <p:nvSpPr>
          <p:cNvPr id="59395" name="Text Box 26"/>
          <p:cNvSpPr txBox="1">
            <a:spLocks noChangeArrowheads="1"/>
          </p:cNvSpPr>
          <p:nvPr/>
        </p:nvSpPr>
        <p:spPr bwMode="auto">
          <a:xfrm>
            <a:off x="900113" y="2135064"/>
            <a:ext cx="4679950" cy="1077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 eaLnBrk="1" hangingPunct="1">
              <a:buFontTx/>
              <a:buChar char="•"/>
            </a:pPr>
            <a:r>
              <a:rPr lang="es-AR" sz="1600" i="1" dirty="0"/>
              <a:t>     Secuencia de prueba lineal</a:t>
            </a:r>
          </a:p>
          <a:p>
            <a:pPr eaLnBrk="1" hangingPunct="1"/>
            <a:endParaRPr lang="es-AR" sz="1600" dirty="0"/>
          </a:p>
          <a:p>
            <a:pPr eaLnBrk="1" hangingPunct="1"/>
            <a:r>
              <a:rPr lang="es-AR" sz="1600" dirty="0"/>
              <a:t>    </a:t>
            </a:r>
            <a:r>
              <a:rPr lang="es-ES" sz="1600" dirty="0"/>
              <a:t> </a:t>
            </a:r>
            <a:r>
              <a:rPr lang="en-US" sz="1600" dirty="0"/>
              <a:t>h(k), h(k)-1,.......,1, 0, M-1, M-2,....., h(k)+1</a:t>
            </a:r>
            <a:r>
              <a:rPr lang="es-ES" sz="1600" dirty="0"/>
              <a:t>     </a:t>
            </a:r>
          </a:p>
          <a:p>
            <a:pPr eaLnBrk="1" hangingPunct="1"/>
            <a:r>
              <a:rPr lang="es-AR" sz="1600" dirty="0"/>
              <a:t>reducida a módulo tamaño de la tabla</a:t>
            </a:r>
            <a:endParaRPr lang="es-ES" sz="1600" dirty="0"/>
          </a:p>
        </p:txBody>
      </p:sp>
      <p:sp>
        <p:nvSpPr>
          <p:cNvPr id="70684" name="Text Box 28"/>
          <p:cNvSpPr txBox="1">
            <a:spLocks noChangeArrowheads="1"/>
          </p:cNvSpPr>
          <p:nvPr/>
        </p:nvSpPr>
        <p:spPr bwMode="auto">
          <a:xfrm>
            <a:off x="827088" y="4151288"/>
            <a:ext cx="4583112" cy="1077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 eaLnBrk="1" hangingPunct="1">
              <a:buFontTx/>
              <a:buChar char="•"/>
            </a:pPr>
            <a:r>
              <a:rPr lang="es-AR" sz="1600" i="1" dirty="0"/>
              <a:t>     Secuencia de prueba </a:t>
            </a:r>
            <a:r>
              <a:rPr lang="es-AR" sz="1600" i="1" dirty="0" err="1"/>
              <a:t>pseudo</a:t>
            </a:r>
            <a:r>
              <a:rPr lang="es-AR" sz="1600" i="1" dirty="0"/>
              <a:t> </a:t>
            </a:r>
            <a:r>
              <a:rPr lang="es-AR" sz="1600" i="1" dirty="0" err="1"/>
              <a:t>random</a:t>
            </a:r>
            <a:endParaRPr lang="es-AR" sz="1600" i="1" dirty="0"/>
          </a:p>
          <a:p>
            <a:pPr eaLnBrk="1" hangingPunct="1"/>
            <a:endParaRPr lang="es-AR" sz="1600" dirty="0"/>
          </a:p>
          <a:p>
            <a:pPr eaLnBrk="1" hangingPunct="1"/>
            <a:r>
              <a:rPr lang="es-AR" sz="1600" dirty="0"/>
              <a:t>    </a:t>
            </a:r>
            <a:r>
              <a:rPr lang="en-US" sz="1600" dirty="0"/>
              <a:t>h(k)+0, h(k)+r1, ...., h(k)+rm-1     </a:t>
            </a:r>
          </a:p>
          <a:p>
            <a:pPr eaLnBrk="1" hangingPunct="1"/>
            <a:r>
              <a:rPr lang="en-US" sz="1600" dirty="0"/>
              <a:t>  </a:t>
            </a:r>
            <a:r>
              <a:rPr lang="es-AR" sz="1600" dirty="0"/>
              <a:t>reducida a módulo tamaño de la tabla</a:t>
            </a:r>
            <a:endParaRPr lang="es-ES" sz="1600" dirty="0"/>
          </a:p>
        </p:txBody>
      </p:sp>
      <p:sp>
        <p:nvSpPr>
          <p:cNvPr id="70685" name="Text Box 29"/>
          <p:cNvSpPr txBox="1">
            <a:spLocks noChangeArrowheads="1"/>
          </p:cNvSpPr>
          <p:nvPr/>
        </p:nvSpPr>
        <p:spPr bwMode="auto">
          <a:xfrm>
            <a:off x="323850" y="3291706"/>
            <a:ext cx="25209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AR" dirty="0">
                <a:solidFill>
                  <a:schemeClr val="hlink"/>
                </a:solidFill>
              </a:rPr>
              <a:t>Agrupamientos Primarios!!!</a:t>
            </a:r>
            <a:endParaRPr lang="es-ES" dirty="0">
              <a:solidFill>
                <a:schemeClr val="hlink"/>
              </a:solidFill>
            </a:endParaRPr>
          </a:p>
        </p:txBody>
      </p:sp>
      <p:sp>
        <p:nvSpPr>
          <p:cNvPr id="70686" name="AutoShape 30"/>
          <p:cNvSpPr>
            <a:spLocks noChangeArrowheads="1"/>
          </p:cNvSpPr>
          <p:nvPr/>
        </p:nvSpPr>
        <p:spPr bwMode="auto">
          <a:xfrm>
            <a:off x="3203575" y="3284339"/>
            <a:ext cx="647700" cy="720725"/>
          </a:xfrm>
          <a:prstGeom prst="downArrow">
            <a:avLst>
              <a:gd name="adj1" fmla="val 50000"/>
              <a:gd name="adj2" fmla="val 27819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s-AR"/>
          </a:p>
        </p:txBody>
      </p:sp>
      <p:sp>
        <p:nvSpPr>
          <p:cNvPr id="70687" name="Text Box 31"/>
          <p:cNvSpPr txBox="1">
            <a:spLocks noChangeArrowheads="1"/>
          </p:cNvSpPr>
          <p:nvPr/>
        </p:nvSpPr>
        <p:spPr bwMode="auto">
          <a:xfrm>
            <a:off x="250825" y="5379938"/>
            <a:ext cx="25209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AR" dirty="0">
                <a:solidFill>
                  <a:schemeClr val="hlink"/>
                </a:solidFill>
              </a:rPr>
              <a:t>Agrupamientos Secundarios!!!</a:t>
            </a:r>
            <a:endParaRPr lang="es-ES" dirty="0">
              <a:solidFill>
                <a:schemeClr val="hlink"/>
              </a:solidFill>
            </a:endParaRPr>
          </a:p>
        </p:txBody>
      </p:sp>
      <p:sp>
        <p:nvSpPr>
          <p:cNvPr id="70688" name="AutoShape 32"/>
          <p:cNvSpPr>
            <a:spLocks noChangeArrowheads="1"/>
          </p:cNvSpPr>
          <p:nvPr/>
        </p:nvSpPr>
        <p:spPr bwMode="auto">
          <a:xfrm>
            <a:off x="3273425" y="5372571"/>
            <a:ext cx="647700" cy="720725"/>
          </a:xfrm>
          <a:prstGeom prst="downArrow">
            <a:avLst>
              <a:gd name="adj1" fmla="val 50000"/>
              <a:gd name="adj2" fmla="val 27819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s-AR"/>
          </a:p>
        </p:txBody>
      </p:sp>
      <p:sp>
        <p:nvSpPr>
          <p:cNvPr id="70689" name="Text Box 33"/>
          <p:cNvSpPr txBox="1">
            <a:spLocks noChangeArrowheads="1"/>
          </p:cNvSpPr>
          <p:nvPr/>
        </p:nvSpPr>
        <p:spPr bwMode="auto">
          <a:xfrm>
            <a:off x="1403350" y="6064076"/>
            <a:ext cx="7705725" cy="74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s-AR" sz="1600" i="1" dirty="0"/>
              <a:t>        Doble </a:t>
            </a:r>
            <a:r>
              <a:rPr lang="es-AR" sz="1600" i="1" dirty="0" err="1"/>
              <a:t>Hashing</a:t>
            </a:r>
            <a:endParaRPr lang="es-AR" sz="1600" i="1" dirty="0"/>
          </a:p>
          <a:p>
            <a:pPr eaLnBrk="1" hangingPunct="1">
              <a:spcBef>
                <a:spcPct val="50000"/>
              </a:spcBef>
            </a:pPr>
            <a:r>
              <a:rPr lang="es-AR" dirty="0"/>
              <a:t>     </a:t>
            </a:r>
            <a:r>
              <a:rPr lang="en-US" sz="1600" i="1" dirty="0"/>
              <a:t>h(k) – </a:t>
            </a:r>
            <a:r>
              <a:rPr lang="en-US" sz="1600" i="1" dirty="0" err="1"/>
              <a:t>i</a:t>
            </a:r>
            <a:r>
              <a:rPr lang="en-US" sz="1600" i="1" dirty="0"/>
              <a:t> * h2 ( k)      para 0 &lt;= </a:t>
            </a:r>
            <a:r>
              <a:rPr lang="en-US" sz="1600" i="1" dirty="0" err="1"/>
              <a:t>i</a:t>
            </a:r>
            <a:r>
              <a:rPr lang="en-US" sz="1600" i="1" dirty="0"/>
              <a:t> &lt;= M-1</a:t>
            </a:r>
            <a:endParaRPr lang="es-ES" sz="1600" i="1" dirty="0"/>
          </a:p>
        </p:txBody>
      </p:sp>
      <p:pic>
        <p:nvPicPr>
          <p:cNvPr id="11" name="Picture 2" descr="Descargue el vector de stock Emoticon de pensamiento sin royalties 18813019 de la colección de millones de fotos, imágenes vectoriales e ilustraciones de stock de alta resolución de Depositphotos. Emoticon Triste, Símbolos Emoji, Emoticones Emoji, Momentos Divertidos, Imágenes Graciosas, Emojis Enamorado, Lino Sol, Emoticones Caritas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442200" y="2921000"/>
            <a:ext cx="1066800" cy="1122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CuadroTexto 1"/>
          <p:cNvSpPr txBox="1">
            <a:spLocks noChangeArrowheads="1"/>
          </p:cNvSpPr>
          <p:nvPr/>
        </p:nvSpPr>
        <p:spPr bwMode="auto">
          <a:xfrm>
            <a:off x="5938838" y="4440238"/>
            <a:ext cx="3005137" cy="738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" sz="1400">
                <a:solidFill>
                  <a:srgbClr val="FF0000"/>
                </a:solidFill>
              </a:rPr>
              <a:t>En lugar de r1…rm-1, se puede usar un solo nº aleatorio para toda la secuencia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06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06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70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06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06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70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06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06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0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06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06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70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706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706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70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706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706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70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84" grpId="0"/>
      <p:bldP spid="70685" grpId="0"/>
      <p:bldP spid="70686" grpId="0" animBg="1"/>
      <p:bldP spid="70687" grpId="0"/>
      <p:bldP spid="70688" grpId="0" animBg="1"/>
      <p:bldP spid="70689" grpId="0"/>
      <p:bldP spid="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444500" y="746120"/>
            <a:ext cx="8255000" cy="738664"/>
          </a:xfrm>
          <a:noFill/>
        </p:spPr>
        <p:txBody>
          <a:bodyPr/>
          <a:lstStyle/>
          <a:p>
            <a:pPr algn="l" eaLnBrk="1" hangingPunct="1"/>
            <a:r>
              <a:rPr lang="es-AR" sz="4000" dirty="0" smtClean="0">
                <a:solidFill>
                  <a:srgbClr val="00B050"/>
                </a:solidFill>
              </a:rPr>
              <a:t>HASHING </a:t>
            </a:r>
            <a:r>
              <a:rPr lang="es-AR" sz="4800" dirty="0" smtClean="0">
                <a:solidFill>
                  <a:srgbClr val="00B050"/>
                </a:solidFill>
              </a:rPr>
              <a:t> </a:t>
            </a:r>
            <a:endParaRPr lang="es-ES" sz="3200" dirty="0" smtClean="0">
              <a:solidFill>
                <a:srgbClr val="00B050"/>
              </a:solidFill>
            </a:endParaRPr>
          </a:p>
        </p:txBody>
      </p:sp>
      <p:sp>
        <p:nvSpPr>
          <p:cNvPr id="7" name="2 Marcador de contenido"/>
          <p:cNvSpPr>
            <a:spLocks noGrp="1"/>
          </p:cNvSpPr>
          <p:nvPr>
            <p:ph idx="4294967295"/>
          </p:nvPr>
        </p:nvSpPr>
        <p:spPr>
          <a:xfrm>
            <a:off x="611560" y="2017713"/>
            <a:ext cx="8164140" cy="3699474"/>
          </a:xfrm>
        </p:spPr>
        <p:txBody>
          <a:bodyPr/>
          <a:lstStyle/>
          <a:p>
            <a:pPr marL="0" indent="0" algn="ctr">
              <a:buFont typeface="Wingdings" panose="05000000000000000000" pitchFamily="2" charset="2"/>
              <a:buNone/>
              <a:defRPr/>
            </a:pPr>
            <a:r>
              <a:rPr lang="es-AR" sz="2800" i="1" dirty="0" smtClean="0">
                <a:solidFill>
                  <a:srgbClr val="00B050"/>
                </a:solidFill>
              </a:rPr>
              <a:t>Factor de Carga</a:t>
            </a:r>
            <a:endParaRPr lang="es-ES" sz="2800" dirty="0" smtClean="0">
              <a:solidFill>
                <a:srgbClr val="00B050"/>
              </a:solidFill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s-AR" dirty="0" smtClean="0"/>
              <a:t> </a:t>
            </a:r>
            <a:r>
              <a:rPr lang="es-AR" dirty="0" err="1" smtClean="0"/>
              <a:t>Standish</a:t>
            </a:r>
            <a:r>
              <a:rPr lang="es-AR" dirty="0" smtClean="0"/>
              <a:t> define al </a:t>
            </a:r>
            <a:r>
              <a:rPr lang="es-AR" b="1" i="1" dirty="0" smtClean="0">
                <a:solidFill>
                  <a:srgbClr val="00B050"/>
                </a:solidFill>
              </a:rPr>
              <a:t>factor de carga </a:t>
            </a:r>
            <a:r>
              <a:rPr lang="es-AR" b="1" i="1" dirty="0" smtClean="0">
                <a:solidFill>
                  <a:srgbClr val="00B050"/>
                </a:solidFill>
                <a:sym typeface="Symbol"/>
              </a:rPr>
              <a:t> </a:t>
            </a:r>
            <a:r>
              <a:rPr lang="es-AR" b="1" dirty="0" smtClean="0">
                <a:solidFill>
                  <a:srgbClr val="00B050"/>
                </a:solidFill>
              </a:rPr>
              <a:t> </a:t>
            </a:r>
            <a:r>
              <a:rPr lang="es-AR" dirty="0" smtClean="0"/>
              <a:t>de una tabla como la razón entre el número de entradas N ocupadas en la tabla y el número total de entradas M en la tabla</a:t>
            </a:r>
          </a:p>
          <a:p>
            <a:pPr marL="0" indent="0" algn="ctr"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r>
              <a:rPr lang="es-AR" b="1" i="1" dirty="0" smtClean="0">
                <a:solidFill>
                  <a:srgbClr val="00B050"/>
                </a:solidFill>
                <a:sym typeface="Symbol"/>
              </a:rPr>
              <a:t></a:t>
            </a:r>
            <a:r>
              <a:rPr lang="es-AR" b="1" dirty="0" smtClean="0">
                <a:solidFill>
                  <a:srgbClr val="00B050"/>
                </a:solidFill>
              </a:rPr>
              <a:t>=N/M</a:t>
            </a:r>
          </a:p>
          <a:p>
            <a:pPr marL="0" indent="0" algn="just"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r>
              <a:rPr lang="es-AR" dirty="0" smtClean="0"/>
              <a:t>Este autor expresa que si  </a:t>
            </a:r>
            <a:r>
              <a:rPr lang="es-AR" b="1" i="1" dirty="0" smtClean="0">
                <a:sym typeface="Symbol"/>
              </a:rPr>
              <a:t></a:t>
            </a:r>
            <a:r>
              <a:rPr lang="es-AR" b="1" dirty="0" smtClean="0"/>
              <a:t> &lt;= 0.7</a:t>
            </a:r>
            <a:r>
              <a:rPr lang="es-AR" dirty="0" smtClean="0"/>
              <a:t>, la cantidad de comparaciones involucradas en la recuperación de un elemento es adecuada.</a:t>
            </a:r>
          </a:p>
          <a:p>
            <a:pPr marL="0" indent="0" algn="just"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r>
              <a:rPr lang="es-AR" dirty="0" smtClean="0"/>
              <a:t>Esta propuesta surge al considerar que la performance se deteriora especialmente al aplicar la secuencia de prueba lineal, a medida que la tabla se aproxima a la saturación total – cuando N se aproxima a M. </a:t>
            </a:r>
            <a:endParaRPr lang="es-E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CuadroTexto 1"/>
          <p:cNvSpPr txBox="1">
            <a:spLocks noChangeArrowheads="1"/>
          </p:cNvSpPr>
          <p:nvPr/>
        </p:nvSpPr>
        <p:spPr bwMode="auto">
          <a:xfrm>
            <a:off x="1187450" y="1916113"/>
            <a:ext cx="936625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"/>
              <a:t>N=33   </a:t>
            </a:r>
          </a:p>
          <a:p>
            <a:endParaRPr lang="es-ES"/>
          </a:p>
          <a:p>
            <a:r>
              <a:rPr lang="es-ES"/>
              <a:t>M=33</a:t>
            </a:r>
            <a:endParaRPr lang="es-AR"/>
          </a:p>
        </p:txBody>
      </p:sp>
      <p:sp>
        <p:nvSpPr>
          <p:cNvPr id="3" name="CuadroTexto 2"/>
          <p:cNvSpPr txBox="1"/>
          <p:nvPr/>
        </p:nvSpPr>
        <p:spPr>
          <a:xfrm>
            <a:off x="2913063" y="2133600"/>
            <a:ext cx="1828800" cy="368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s-AR" b="1" i="1" dirty="0">
                <a:solidFill>
                  <a:srgbClr val="00B050"/>
                </a:solidFill>
                <a:cs typeface="Arial" panose="020B0604020202020204" pitchFamily="34" charset="0"/>
                <a:sym typeface="Symbol"/>
              </a:rPr>
              <a:t> </a:t>
            </a:r>
            <a:r>
              <a:rPr lang="es-AR" b="1" dirty="0">
                <a:solidFill>
                  <a:srgbClr val="00B050"/>
                </a:solidFill>
                <a:cs typeface="Arial" panose="020B0604020202020204" pitchFamily="34" charset="0"/>
              </a:rPr>
              <a:t>= N/M = 1</a:t>
            </a:r>
          </a:p>
        </p:txBody>
      </p:sp>
      <p:sp>
        <p:nvSpPr>
          <p:cNvPr id="62468" name="CuadroTexto 24"/>
          <p:cNvSpPr txBox="1">
            <a:spLocks noChangeArrowheads="1"/>
          </p:cNvSpPr>
          <p:nvPr/>
        </p:nvSpPr>
        <p:spPr bwMode="auto">
          <a:xfrm>
            <a:off x="2225675" y="2162175"/>
            <a:ext cx="15557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AR">
                <a:sym typeface="Symbol" pitchFamily="18" charset="2"/>
              </a:rPr>
              <a:t></a:t>
            </a:r>
            <a:endParaRPr lang="es-AR"/>
          </a:p>
        </p:txBody>
      </p:sp>
      <p:grpSp>
        <p:nvGrpSpPr>
          <p:cNvPr id="62469" name="Grupo 78"/>
          <p:cNvGrpSpPr>
            <a:grpSpLocks/>
          </p:cNvGrpSpPr>
          <p:nvPr/>
        </p:nvGrpSpPr>
        <p:grpSpPr bwMode="auto">
          <a:xfrm>
            <a:off x="6086475" y="1916113"/>
            <a:ext cx="2879725" cy="4475162"/>
            <a:chOff x="6087238" y="1916832"/>
            <a:chExt cx="2879725" cy="4475162"/>
          </a:xfrm>
        </p:grpSpPr>
        <p:sp>
          <p:nvSpPr>
            <p:cNvPr id="62479" name="Text Box 58"/>
            <p:cNvSpPr txBox="1">
              <a:spLocks noChangeArrowheads="1"/>
            </p:cNvSpPr>
            <p:nvPr/>
          </p:nvSpPr>
          <p:spPr bwMode="auto">
            <a:xfrm>
              <a:off x="8061092" y="1986682"/>
              <a:ext cx="863413" cy="1449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s-ES" sz="800"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0</a:t>
              </a:r>
              <a:endParaRPr lang="es-AR" sz="1100">
                <a:latin typeface="Calibri" pitchFamily="34" charset="0"/>
                <a:ea typeface="Calibri" pitchFamily="34" charset="0"/>
                <a:cs typeface="Times New Roman" pitchFamily="18" charset="0"/>
              </a:endParaRPr>
            </a:p>
          </p:txBody>
        </p:sp>
        <p:sp>
          <p:nvSpPr>
            <p:cNvPr id="62480" name="Text Box 58"/>
            <p:cNvSpPr txBox="1">
              <a:spLocks noChangeArrowheads="1"/>
            </p:cNvSpPr>
            <p:nvPr/>
          </p:nvSpPr>
          <p:spPr bwMode="auto">
            <a:xfrm>
              <a:off x="8061092" y="2231241"/>
              <a:ext cx="863413" cy="1441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s-ES" sz="900"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1</a:t>
              </a:r>
              <a:endParaRPr lang="es-AR" sz="1100">
                <a:latin typeface="Calibri" pitchFamily="34" charset="0"/>
                <a:ea typeface="Calibri" pitchFamily="34" charset="0"/>
                <a:cs typeface="Times New Roman" pitchFamily="18" charset="0"/>
              </a:endParaRPr>
            </a:p>
          </p:txBody>
        </p:sp>
        <p:sp>
          <p:nvSpPr>
            <p:cNvPr id="62482" name="Text Box 58"/>
            <p:cNvSpPr txBox="1">
              <a:spLocks noChangeArrowheads="1"/>
            </p:cNvSpPr>
            <p:nvPr/>
          </p:nvSpPr>
          <p:spPr bwMode="auto">
            <a:xfrm>
              <a:off x="8071706" y="2773523"/>
              <a:ext cx="863413" cy="1441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s-ES" sz="900" dirty="0" smtClean="0"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7</a:t>
              </a:r>
              <a:endParaRPr lang="es-AR" sz="1100" dirty="0">
                <a:latin typeface="Calibri" pitchFamily="34" charset="0"/>
                <a:ea typeface="Calibri" pitchFamily="34" charset="0"/>
                <a:cs typeface="Times New Roman" pitchFamily="18" charset="0"/>
              </a:endParaRPr>
            </a:p>
          </p:txBody>
        </p:sp>
        <p:sp>
          <p:nvSpPr>
            <p:cNvPr id="62483" name="Text Box 58"/>
            <p:cNvSpPr txBox="1">
              <a:spLocks noChangeArrowheads="1"/>
            </p:cNvSpPr>
            <p:nvPr/>
          </p:nvSpPr>
          <p:spPr bwMode="auto">
            <a:xfrm>
              <a:off x="8071706" y="3039348"/>
              <a:ext cx="863413" cy="1441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s-ES" sz="900" dirty="0" smtClean="0"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8</a:t>
              </a:r>
              <a:endParaRPr lang="es-AR" sz="1100" dirty="0">
                <a:latin typeface="Calibri" pitchFamily="34" charset="0"/>
                <a:ea typeface="Calibri" pitchFamily="34" charset="0"/>
                <a:cs typeface="Times New Roman" pitchFamily="18" charset="0"/>
              </a:endParaRPr>
            </a:p>
          </p:txBody>
        </p:sp>
        <p:sp>
          <p:nvSpPr>
            <p:cNvPr id="62484" name="Text Box 58"/>
            <p:cNvSpPr txBox="1">
              <a:spLocks noChangeArrowheads="1"/>
            </p:cNvSpPr>
            <p:nvPr/>
          </p:nvSpPr>
          <p:spPr bwMode="auto">
            <a:xfrm>
              <a:off x="8071706" y="3315806"/>
              <a:ext cx="863413" cy="1441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s-ES" sz="900" dirty="0" smtClean="0"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9</a:t>
              </a:r>
              <a:endParaRPr lang="es-AR" sz="1100" dirty="0">
                <a:latin typeface="Calibri" pitchFamily="34" charset="0"/>
                <a:ea typeface="Calibri" pitchFamily="34" charset="0"/>
                <a:cs typeface="Times New Roman" pitchFamily="18" charset="0"/>
              </a:endParaRPr>
            </a:p>
          </p:txBody>
        </p:sp>
        <p:sp>
          <p:nvSpPr>
            <p:cNvPr id="62485" name="Text Box 58"/>
            <p:cNvSpPr txBox="1">
              <a:spLocks noChangeArrowheads="1"/>
            </p:cNvSpPr>
            <p:nvPr/>
          </p:nvSpPr>
          <p:spPr bwMode="auto">
            <a:xfrm>
              <a:off x="8082321" y="3581631"/>
              <a:ext cx="863413" cy="1441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endParaRPr lang="es-AR" sz="1100" dirty="0">
                <a:latin typeface="Calibri" pitchFamily="34" charset="0"/>
                <a:ea typeface="Calibri" pitchFamily="34" charset="0"/>
                <a:cs typeface="Times New Roman" pitchFamily="18" charset="0"/>
              </a:endParaRPr>
            </a:p>
          </p:txBody>
        </p:sp>
        <p:sp>
          <p:nvSpPr>
            <p:cNvPr id="62486" name="Text Box 58"/>
            <p:cNvSpPr txBox="1">
              <a:spLocks noChangeArrowheads="1"/>
            </p:cNvSpPr>
            <p:nvPr/>
          </p:nvSpPr>
          <p:spPr bwMode="auto">
            <a:xfrm>
              <a:off x="8082321" y="3858088"/>
              <a:ext cx="863413" cy="1441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s-ES" sz="900" dirty="0" smtClean="0"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19</a:t>
              </a:r>
              <a:endParaRPr lang="es-AR" sz="1100" dirty="0">
                <a:latin typeface="Calibri" pitchFamily="34" charset="0"/>
                <a:ea typeface="Calibri" pitchFamily="34" charset="0"/>
                <a:cs typeface="Times New Roman" pitchFamily="18" charset="0"/>
              </a:endParaRPr>
            </a:p>
          </p:txBody>
        </p:sp>
        <p:sp>
          <p:nvSpPr>
            <p:cNvPr id="62487" name="Text Box 58"/>
            <p:cNvSpPr txBox="1">
              <a:spLocks noChangeArrowheads="1"/>
            </p:cNvSpPr>
            <p:nvPr/>
          </p:nvSpPr>
          <p:spPr bwMode="auto">
            <a:xfrm>
              <a:off x="8103550" y="4123913"/>
              <a:ext cx="863413" cy="1441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s-ES" sz="900" dirty="0" smtClean="0"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20</a:t>
              </a:r>
              <a:endParaRPr lang="es-AR" sz="1100" dirty="0">
                <a:latin typeface="Calibri" pitchFamily="34" charset="0"/>
                <a:ea typeface="Calibri" pitchFamily="34" charset="0"/>
                <a:cs typeface="Times New Roman" pitchFamily="18" charset="0"/>
              </a:endParaRPr>
            </a:p>
          </p:txBody>
        </p:sp>
        <p:sp>
          <p:nvSpPr>
            <p:cNvPr id="62488" name="Text Box 58"/>
            <p:cNvSpPr txBox="1">
              <a:spLocks noChangeArrowheads="1"/>
            </p:cNvSpPr>
            <p:nvPr/>
          </p:nvSpPr>
          <p:spPr bwMode="auto">
            <a:xfrm>
              <a:off x="8103550" y="4379105"/>
              <a:ext cx="863413" cy="1441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s-ES" sz="900" dirty="0" smtClean="0"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21</a:t>
              </a:r>
              <a:endParaRPr lang="es-AR" sz="1100" dirty="0">
                <a:latin typeface="Calibri" pitchFamily="34" charset="0"/>
                <a:ea typeface="Calibri" pitchFamily="34" charset="0"/>
                <a:cs typeface="Times New Roman" pitchFamily="18" charset="0"/>
              </a:endParaRPr>
            </a:p>
          </p:txBody>
        </p:sp>
        <p:sp>
          <p:nvSpPr>
            <p:cNvPr id="62489" name="Text Box 58"/>
            <p:cNvSpPr txBox="1">
              <a:spLocks noChangeArrowheads="1"/>
            </p:cNvSpPr>
            <p:nvPr/>
          </p:nvSpPr>
          <p:spPr bwMode="auto">
            <a:xfrm>
              <a:off x="8082321" y="4634297"/>
              <a:ext cx="863413" cy="1441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s-AR" sz="1100" dirty="0" smtClean="0"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22</a:t>
              </a:r>
              <a:endParaRPr lang="es-AR" sz="1100" dirty="0">
                <a:latin typeface="Calibri" pitchFamily="34" charset="0"/>
                <a:ea typeface="Calibri" pitchFamily="34" charset="0"/>
                <a:cs typeface="Times New Roman" pitchFamily="18" charset="0"/>
              </a:endParaRPr>
            </a:p>
          </p:txBody>
        </p:sp>
        <p:sp>
          <p:nvSpPr>
            <p:cNvPr id="62490" name="Text Box 58"/>
            <p:cNvSpPr txBox="1">
              <a:spLocks noChangeArrowheads="1"/>
            </p:cNvSpPr>
            <p:nvPr/>
          </p:nvSpPr>
          <p:spPr bwMode="auto">
            <a:xfrm>
              <a:off x="8092935" y="4910754"/>
              <a:ext cx="863413" cy="1441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endParaRPr lang="es-AR" sz="1100" dirty="0">
                <a:latin typeface="Calibri" pitchFamily="34" charset="0"/>
                <a:ea typeface="Calibri" pitchFamily="34" charset="0"/>
                <a:cs typeface="Times New Roman" pitchFamily="18" charset="0"/>
              </a:endParaRPr>
            </a:p>
          </p:txBody>
        </p:sp>
        <p:sp>
          <p:nvSpPr>
            <p:cNvPr id="62491" name="Text Box 58"/>
            <p:cNvSpPr txBox="1">
              <a:spLocks noChangeArrowheads="1"/>
            </p:cNvSpPr>
            <p:nvPr/>
          </p:nvSpPr>
          <p:spPr bwMode="auto">
            <a:xfrm>
              <a:off x="8092935" y="5176579"/>
              <a:ext cx="863413" cy="1752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endParaRPr lang="es-AR" sz="1100" dirty="0">
                <a:latin typeface="Calibri" pitchFamily="34" charset="0"/>
                <a:ea typeface="Calibri" pitchFamily="34" charset="0"/>
                <a:cs typeface="Times New Roman" pitchFamily="18" charset="0"/>
              </a:endParaRPr>
            </a:p>
          </p:txBody>
        </p:sp>
        <p:sp>
          <p:nvSpPr>
            <p:cNvPr id="62492" name="Text Box 58"/>
            <p:cNvSpPr txBox="1">
              <a:spLocks noChangeArrowheads="1"/>
            </p:cNvSpPr>
            <p:nvPr/>
          </p:nvSpPr>
          <p:spPr bwMode="auto">
            <a:xfrm>
              <a:off x="8092935" y="5453037"/>
              <a:ext cx="863413" cy="1752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s-AR" sz="1100" dirty="0" smtClean="0"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30</a:t>
              </a:r>
              <a:endParaRPr lang="es-AR" sz="1100" dirty="0">
                <a:latin typeface="Calibri" pitchFamily="34" charset="0"/>
                <a:ea typeface="Calibri" pitchFamily="34" charset="0"/>
                <a:cs typeface="Times New Roman" pitchFamily="18" charset="0"/>
              </a:endParaRPr>
            </a:p>
          </p:txBody>
        </p:sp>
        <p:sp>
          <p:nvSpPr>
            <p:cNvPr id="62493" name="Text Box 58"/>
            <p:cNvSpPr txBox="1">
              <a:spLocks noChangeArrowheads="1"/>
            </p:cNvSpPr>
            <p:nvPr/>
          </p:nvSpPr>
          <p:spPr bwMode="auto">
            <a:xfrm>
              <a:off x="8039863" y="6154815"/>
              <a:ext cx="863413" cy="1752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s-ES" sz="900">
                  <a:latin typeface="Calibri" pitchFamily="34" charset="0"/>
                  <a:ea typeface="Calibri" pitchFamily="34" charset="0"/>
                  <a:cs typeface="Times New Roman" pitchFamily="18" charset="0"/>
                </a:rPr>
                <a:t>M-1</a:t>
              </a:r>
              <a:endParaRPr lang="es-AR" sz="1100">
                <a:latin typeface="Calibri" pitchFamily="34" charset="0"/>
                <a:ea typeface="Calibri" pitchFamily="34" charset="0"/>
                <a:cs typeface="Times New Roman" pitchFamily="18" charset="0"/>
              </a:endParaRPr>
            </a:p>
          </p:txBody>
        </p:sp>
        <p:cxnSp>
          <p:nvCxnSpPr>
            <p:cNvPr id="62494" name="Line 45"/>
            <p:cNvCxnSpPr>
              <a:cxnSpLocks noChangeShapeType="1"/>
            </p:cNvCxnSpPr>
            <p:nvPr/>
          </p:nvCxnSpPr>
          <p:spPr bwMode="auto">
            <a:xfrm>
              <a:off x="6708714" y="3519534"/>
              <a:ext cx="103828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62495" name="Line 46"/>
            <p:cNvCxnSpPr>
              <a:cxnSpLocks noChangeShapeType="1"/>
            </p:cNvCxnSpPr>
            <p:nvPr/>
          </p:nvCxnSpPr>
          <p:spPr bwMode="auto">
            <a:xfrm>
              <a:off x="6708714" y="3258352"/>
              <a:ext cx="103828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62496" name="Line 47"/>
            <p:cNvCxnSpPr>
              <a:cxnSpLocks noChangeShapeType="1"/>
            </p:cNvCxnSpPr>
            <p:nvPr/>
          </p:nvCxnSpPr>
          <p:spPr bwMode="auto">
            <a:xfrm>
              <a:off x="6708714" y="2973428"/>
              <a:ext cx="103828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62497" name="Line 48"/>
            <p:cNvCxnSpPr>
              <a:cxnSpLocks noChangeShapeType="1"/>
            </p:cNvCxnSpPr>
            <p:nvPr/>
          </p:nvCxnSpPr>
          <p:spPr bwMode="auto">
            <a:xfrm>
              <a:off x="6708714" y="2712246"/>
              <a:ext cx="103828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62498" name="Line 49"/>
            <p:cNvCxnSpPr>
              <a:cxnSpLocks noChangeShapeType="1"/>
            </p:cNvCxnSpPr>
            <p:nvPr/>
          </p:nvCxnSpPr>
          <p:spPr bwMode="auto">
            <a:xfrm>
              <a:off x="6708714" y="2439194"/>
              <a:ext cx="103828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62499" name="Line 50"/>
            <p:cNvCxnSpPr>
              <a:cxnSpLocks noChangeShapeType="1"/>
            </p:cNvCxnSpPr>
            <p:nvPr/>
          </p:nvCxnSpPr>
          <p:spPr bwMode="auto">
            <a:xfrm>
              <a:off x="6708714" y="2178013"/>
              <a:ext cx="103828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62500" name="Line 45"/>
            <p:cNvCxnSpPr>
              <a:cxnSpLocks noChangeShapeType="1"/>
            </p:cNvCxnSpPr>
            <p:nvPr/>
          </p:nvCxnSpPr>
          <p:spPr bwMode="auto">
            <a:xfrm>
              <a:off x="6708714" y="3792586"/>
              <a:ext cx="103828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62501" name="Line 45"/>
            <p:cNvCxnSpPr>
              <a:cxnSpLocks noChangeShapeType="1"/>
            </p:cNvCxnSpPr>
            <p:nvPr/>
          </p:nvCxnSpPr>
          <p:spPr bwMode="auto">
            <a:xfrm>
              <a:off x="6696838" y="4065639"/>
              <a:ext cx="103828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62502" name="Line 45"/>
            <p:cNvCxnSpPr>
              <a:cxnSpLocks noChangeShapeType="1"/>
            </p:cNvCxnSpPr>
            <p:nvPr/>
          </p:nvCxnSpPr>
          <p:spPr bwMode="auto">
            <a:xfrm>
              <a:off x="6708714" y="4338692"/>
              <a:ext cx="103828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62503" name="Line 45"/>
            <p:cNvCxnSpPr>
              <a:cxnSpLocks noChangeShapeType="1"/>
            </p:cNvCxnSpPr>
            <p:nvPr/>
          </p:nvCxnSpPr>
          <p:spPr bwMode="auto">
            <a:xfrm>
              <a:off x="6708714" y="4599873"/>
              <a:ext cx="103828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62504" name="Line 45"/>
            <p:cNvCxnSpPr>
              <a:cxnSpLocks noChangeShapeType="1"/>
            </p:cNvCxnSpPr>
            <p:nvPr/>
          </p:nvCxnSpPr>
          <p:spPr bwMode="auto">
            <a:xfrm>
              <a:off x="6720589" y="4849183"/>
              <a:ext cx="103828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62505" name="Line 45"/>
            <p:cNvCxnSpPr>
              <a:cxnSpLocks noChangeShapeType="1"/>
            </p:cNvCxnSpPr>
            <p:nvPr/>
          </p:nvCxnSpPr>
          <p:spPr bwMode="auto">
            <a:xfrm>
              <a:off x="6696838" y="5122235"/>
              <a:ext cx="103828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62506" name="Line 45"/>
            <p:cNvCxnSpPr>
              <a:cxnSpLocks noChangeShapeType="1"/>
            </p:cNvCxnSpPr>
            <p:nvPr/>
          </p:nvCxnSpPr>
          <p:spPr bwMode="auto">
            <a:xfrm>
              <a:off x="6696838" y="5407160"/>
              <a:ext cx="103828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62507" name="Line 45"/>
            <p:cNvCxnSpPr>
              <a:cxnSpLocks noChangeShapeType="1"/>
            </p:cNvCxnSpPr>
            <p:nvPr/>
          </p:nvCxnSpPr>
          <p:spPr bwMode="auto">
            <a:xfrm>
              <a:off x="6708714" y="5680213"/>
              <a:ext cx="103828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62508" name="Line 45"/>
            <p:cNvCxnSpPr>
              <a:cxnSpLocks noChangeShapeType="1"/>
            </p:cNvCxnSpPr>
            <p:nvPr/>
          </p:nvCxnSpPr>
          <p:spPr bwMode="auto">
            <a:xfrm>
              <a:off x="6696838" y="6048241"/>
              <a:ext cx="103828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62509" name="Rectangle 44"/>
            <p:cNvSpPr>
              <a:spLocks noChangeArrowheads="1"/>
            </p:cNvSpPr>
            <p:nvPr/>
          </p:nvSpPr>
          <p:spPr bwMode="auto">
            <a:xfrm>
              <a:off x="6708714" y="1916832"/>
              <a:ext cx="1038286" cy="447516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62510" name="Text Box 58"/>
            <p:cNvSpPr txBox="1">
              <a:spLocks noChangeArrowheads="1"/>
            </p:cNvSpPr>
            <p:nvPr/>
          </p:nvSpPr>
          <p:spPr bwMode="auto">
            <a:xfrm>
              <a:off x="6815598" y="2498553"/>
              <a:ext cx="864920" cy="1441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r>
                <a:rPr lang="es-ES" sz="1200"/>
                <a:t>XXXX</a:t>
              </a:r>
              <a:endParaRPr lang="es-AR" sz="1200"/>
            </a:p>
          </p:txBody>
        </p:sp>
        <p:sp>
          <p:nvSpPr>
            <p:cNvPr id="62511" name="Text Box 58"/>
            <p:cNvSpPr txBox="1">
              <a:spLocks noChangeArrowheads="1"/>
            </p:cNvSpPr>
            <p:nvPr/>
          </p:nvSpPr>
          <p:spPr bwMode="auto">
            <a:xfrm>
              <a:off x="6803722" y="2771606"/>
              <a:ext cx="864920" cy="1441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s-AR" sz="1200" dirty="0"/>
            </a:p>
          </p:txBody>
        </p:sp>
        <p:sp>
          <p:nvSpPr>
            <p:cNvPr id="62512" name="Text Box 58"/>
            <p:cNvSpPr txBox="1">
              <a:spLocks noChangeArrowheads="1"/>
            </p:cNvSpPr>
            <p:nvPr/>
          </p:nvSpPr>
          <p:spPr bwMode="auto">
            <a:xfrm>
              <a:off x="6815598" y="3032787"/>
              <a:ext cx="864920" cy="1441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r>
                <a:rPr lang="es-AR" sz="1100" dirty="0" smtClean="0"/>
                <a:t>21755</a:t>
              </a:r>
              <a:endParaRPr lang="es-AR" sz="1100" dirty="0"/>
            </a:p>
          </p:txBody>
        </p:sp>
        <p:sp>
          <p:nvSpPr>
            <p:cNvPr id="62513" name="Text Box 58"/>
            <p:cNvSpPr txBox="1">
              <a:spLocks noChangeArrowheads="1"/>
            </p:cNvSpPr>
            <p:nvPr/>
          </p:nvSpPr>
          <p:spPr bwMode="auto">
            <a:xfrm>
              <a:off x="6803722" y="3305840"/>
              <a:ext cx="864920" cy="1441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r>
                <a:rPr lang="es-ES" sz="1200" dirty="0" smtClean="0"/>
                <a:t>XXXX</a:t>
              </a:r>
              <a:endParaRPr lang="es-AR" sz="1200" dirty="0"/>
            </a:p>
          </p:txBody>
        </p:sp>
        <p:sp>
          <p:nvSpPr>
            <p:cNvPr id="62515" name="Text Box 58"/>
            <p:cNvSpPr txBox="1">
              <a:spLocks noChangeArrowheads="1"/>
            </p:cNvSpPr>
            <p:nvPr/>
          </p:nvSpPr>
          <p:spPr bwMode="auto">
            <a:xfrm>
              <a:off x="6803722" y="3851946"/>
              <a:ext cx="864920" cy="1441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s-AR" sz="1200" dirty="0"/>
            </a:p>
          </p:txBody>
        </p:sp>
        <p:sp>
          <p:nvSpPr>
            <p:cNvPr id="62516" name="Text Box 58"/>
            <p:cNvSpPr txBox="1">
              <a:spLocks noChangeArrowheads="1"/>
            </p:cNvSpPr>
            <p:nvPr/>
          </p:nvSpPr>
          <p:spPr bwMode="auto">
            <a:xfrm>
              <a:off x="6803722" y="4113127"/>
              <a:ext cx="864920" cy="1441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r>
                <a:rPr lang="es-ES" sz="1200" dirty="0" smtClean="0"/>
                <a:t>20810</a:t>
              </a:r>
              <a:endParaRPr lang="es-AR" sz="1200" dirty="0"/>
            </a:p>
          </p:txBody>
        </p:sp>
        <p:sp>
          <p:nvSpPr>
            <p:cNvPr id="62517" name="Text Box 58"/>
            <p:cNvSpPr txBox="1">
              <a:spLocks noChangeArrowheads="1"/>
            </p:cNvSpPr>
            <p:nvPr/>
          </p:nvSpPr>
          <p:spPr bwMode="auto">
            <a:xfrm>
              <a:off x="6803722" y="4386179"/>
              <a:ext cx="864920" cy="1441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r>
                <a:rPr lang="es-ES" sz="1200" dirty="0" smtClean="0"/>
                <a:t>21438</a:t>
              </a:r>
              <a:endParaRPr lang="es-AR" sz="1200" dirty="0"/>
            </a:p>
          </p:txBody>
        </p:sp>
        <p:sp>
          <p:nvSpPr>
            <p:cNvPr id="62518" name="Text Box 58"/>
            <p:cNvSpPr txBox="1">
              <a:spLocks noChangeArrowheads="1"/>
            </p:cNvSpPr>
            <p:nvPr/>
          </p:nvSpPr>
          <p:spPr bwMode="auto">
            <a:xfrm>
              <a:off x="6803722" y="4635489"/>
              <a:ext cx="864920" cy="1441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r>
                <a:rPr lang="es-ES" sz="1200"/>
                <a:t>XXXX</a:t>
              </a:r>
              <a:endParaRPr lang="es-AR" sz="1200"/>
            </a:p>
          </p:txBody>
        </p:sp>
        <p:sp>
          <p:nvSpPr>
            <p:cNvPr id="62519" name="Text Box 58"/>
            <p:cNvSpPr txBox="1">
              <a:spLocks noChangeArrowheads="1"/>
            </p:cNvSpPr>
            <p:nvPr/>
          </p:nvSpPr>
          <p:spPr bwMode="auto">
            <a:xfrm>
              <a:off x="6803722" y="4896670"/>
              <a:ext cx="864920" cy="1441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s-AR"/>
            </a:p>
          </p:txBody>
        </p:sp>
        <p:sp>
          <p:nvSpPr>
            <p:cNvPr id="62520" name="Text Box 58"/>
            <p:cNvSpPr txBox="1">
              <a:spLocks noChangeArrowheads="1"/>
            </p:cNvSpPr>
            <p:nvPr/>
          </p:nvSpPr>
          <p:spPr bwMode="auto">
            <a:xfrm>
              <a:off x="6803722" y="5181595"/>
              <a:ext cx="864920" cy="1752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r>
                <a:rPr lang="es-ES" sz="1200"/>
                <a:t>XXXX</a:t>
              </a:r>
              <a:endParaRPr lang="es-AR" sz="1200"/>
            </a:p>
          </p:txBody>
        </p:sp>
        <p:sp>
          <p:nvSpPr>
            <p:cNvPr id="62521" name="Text Box 58"/>
            <p:cNvSpPr txBox="1">
              <a:spLocks noChangeArrowheads="1"/>
            </p:cNvSpPr>
            <p:nvPr/>
          </p:nvSpPr>
          <p:spPr bwMode="auto">
            <a:xfrm>
              <a:off x="6803722" y="5454647"/>
              <a:ext cx="864920" cy="1752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r>
                <a:rPr lang="es-ES" sz="1200"/>
                <a:t>20551</a:t>
              </a:r>
              <a:endParaRPr lang="es-AR" sz="1200"/>
            </a:p>
          </p:txBody>
        </p:sp>
        <p:sp>
          <p:nvSpPr>
            <p:cNvPr id="62522" name="Text Box 58"/>
            <p:cNvSpPr txBox="1">
              <a:spLocks noChangeArrowheads="1"/>
            </p:cNvSpPr>
            <p:nvPr/>
          </p:nvSpPr>
          <p:spPr bwMode="auto">
            <a:xfrm>
              <a:off x="6815598" y="1985963"/>
              <a:ext cx="864920" cy="1468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r>
                <a:rPr lang="es-ES" sz="1100"/>
                <a:t>XXXX</a:t>
              </a:r>
              <a:endParaRPr lang="es-AR" sz="1100"/>
            </a:p>
          </p:txBody>
        </p:sp>
        <p:sp>
          <p:nvSpPr>
            <p:cNvPr id="62523" name="Text Box 58"/>
            <p:cNvSpPr txBox="1">
              <a:spLocks noChangeArrowheads="1"/>
            </p:cNvSpPr>
            <p:nvPr/>
          </p:nvSpPr>
          <p:spPr bwMode="auto">
            <a:xfrm>
              <a:off x="6815598" y="2237372"/>
              <a:ext cx="864920" cy="1441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r>
                <a:rPr lang="es-ES" sz="1200"/>
                <a:t>XXXX</a:t>
              </a:r>
              <a:endParaRPr lang="es-AR" sz="1200"/>
            </a:p>
          </p:txBody>
        </p:sp>
        <p:sp>
          <p:nvSpPr>
            <p:cNvPr id="62524" name="CuadroTexto 54"/>
            <p:cNvSpPr txBox="1">
              <a:spLocks noChangeArrowheads="1"/>
            </p:cNvSpPr>
            <p:nvPr/>
          </p:nvSpPr>
          <p:spPr bwMode="auto">
            <a:xfrm>
              <a:off x="6087238" y="3188419"/>
              <a:ext cx="647700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s-ES"/>
                <a:t>T</a:t>
              </a:r>
              <a:endParaRPr lang="es-AR"/>
            </a:p>
          </p:txBody>
        </p:sp>
        <p:sp>
          <p:nvSpPr>
            <p:cNvPr id="62525" name="Text Box 58"/>
            <p:cNvSpPr txBox="1">
              <a:spLocks noChangeArrowheads="1"/>
            </p:cNvSpPr>
            <p:nvPr/>
          </p:nvSpPr>
          <p:spPr bwMode="auto">
            <a:xfrm>
              <a:off x="6804248" y="6134111"/>
              <a:ext cx="864920" cy="1752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r>
                <a:rPr lang="es-ES" sz="1200"/>
                <a:t>XXXX</a:t>
              </a:r>
              <a:endParaRPr lang="es-AR" sz="1200"/>
            </a:p>
          </p:txBody>
        </p:sp>
        <p:sp>
          <p:nvSpPr>
            <p:cNvPr id="62526" name="Text Box 58"/>
            <p:cNvSpPr txBox="1">
              <a:spLocks noChangeArrowheads="1"/>
            </p:cNvSpPr>
            <p:nvPr/>
          </p:nvSpPr>
          <p:spPr bwMode="auto">
            <a:xfrm>
              <a:off x="6783521" y="5763316"/>
              <a:ext cx="864920" cy="1752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r>
                <a:rPr lang="es-ES" sz="1200"/>
                <a:t>XXXX</a:t>
              </a:r>
              <a:endParaRPr lang="es-AR" sz="1200"/>
            </a:p>
          </p:txBody>
        </p:sp>
      </p:grpSp>
      <p:sp>
        <p:nvSpPr>
          <p:cNvPr id="80" name="CuadroTexto 79"/>
          <p:cNvSpPr txBox="1">
            <a:spLocks noChangeArrowheads="1"/>
          </p:cNvSpPr>
          <p:nvPr/>
        </p:nvSpPr>
        <p:spPr bwMode="auto">
          <a:xfrm>
            <a:off x="2084388" y="3606800"/>
            <a:ext cx="280828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AR" b="1" i="1">
                <a:solidFill>
                  <a:srgbClr val="FF0000"/>
                </a:solidFill>
                <a:sym typeface="Symbol" pitchFamily="18" charset="2"/>
              </a:rPr>
              <a:t></a:t>
            </a:r>
            <a:r>
              <a:rPr lang="es-AR" b="1">
                <a:solidFill>
                  <a:srgbClr val="FF0000"/>
                </a:solidFill>
              </a:rPr>
              <a:t> = 0.7    y    0.7= N/M</a:t>
            </a:r>
            <a:endParaRPr lang="es-AR">
              <a:solidFill>
                <a:srgbClr val="FF0000"/>
              </a:solidFill>
            </a:endParaRPr>
          </a:p>
        </p:txBody>
      </p:sp>
      <p:pic>
        <p:nvPicPr>
          <p:cNvPr id="81" name="Picture 2" descr="Descargue el vector de stock Emoticon de pensamiento sin royalties 18813019 de la colección de millones de fotos, imágenes vectoriales e ilustraciones de stock de alta resolución de Depositphotos. Emoticon Triste, Símbolos Emoji, Emoticones Emoji, Momentos Divertidos, Imágenes Graciosas, Emojis Enamorado, Lino Sol, Emoticones Caritas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9063" y="3519488"/>
            <a:ext cx="1068387" cy="1122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2" name="Flecha abajo 81"/>
          <p:cNvSpPr/>
          <p:nvPr/>
        </p:nvSpPr>
        <p:spPr>
          <a:xfrm>
            <a:off x="3190875" y="4240213"/>
            <a:ext cx="438150" cy="5032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  <p:sp>
        <p:nvSpPr>
          <p:cNvPr id="83" name="CuadroTexto 82"/>
          <p:cNvSpPr txBox="1">
            <a:spLocks noChangeArrowheads="1"/>
          </p:cNvSpPr>
          <p:nvPr/>
        </p:nvSpPr>
        <p:spPr bwMode="auto">
          <a:xfrm>
            <a:off x="2819400" y="4983163"/>
            <a:ext cx="1222375" cy="52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" sz="2800">
                <a:solidFill>
                  <a:srgbClr val="FF0000"/>
                </a:solidFill>
              </a:rPr>
              <a:t>¿ M ?</a:t>
            </a:r>
            <a:endParaRPr lang="es-AR" sz="2800">
              <a:solidFill>
                <a:srgbClr val="FF0000"/>
              </a:solidFill>
            </a:endParaRPr>
          </a:p>
        </p:txBody>
      </p:sp>
      <p:sp>
        <p:nvSpPr>
          <p:cNvPr id="84" name="Rectangle 2"/>
          <p:cNvSpPr txBox="1">
            <a:spLocks noChangeArrowheads="1"/>
          </p:cNvSpPr>
          <p:nvPr/>
        </p:nvSpPr>
        <p:spPr>
          <a:xfrm>
            <a:off x="257988" y="660266"/>
            <a:ext cx="7793037" cy="609600"/>
          </a:xfrm>
          <a:prstGeom prst="rect">
            <a:avLst/>
          </a:prstGeom>
          <a:noFill/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s-AR" sz="4000" b="1" kern="0" dirty="0" smtClean="0">
                <a:solidFill>
                  <a:srgbClr val="00B050"/>
                </a:solidFill>
                <a:latin typeface="+mn-lt"/>
              </a:rPr>
              <a:t>HASHING </a:t>
            </a:r>
            <a:r>
              <a:rPr lang="es-AR" sz="4800" kern="0" dirty="0" smtClean="0">
                <a:solidFill>
                  <a:srgbClr val="00B050"/>
                </a:solidFill>
              </a:rPr>
              <a:t> </a:t>
            </a:r>
            <a:endParaRPr lang="es-ES" sz="3200" kern="0" dirty="0" smtClean="0">
              <a:solidFill>
                <a:srgbClr val="00B050"/>
              </a:solidFill>
            </a:endParaRPr>
          </a:p>
        </p:txBody>
      </p:sp>
      <p:sp>
        <p:nvSpPr>
          <p:cNvPr id="86" name="CuadroTexto 85"/>
          <p:cNvSpPr txBox="1">
            <a:spLocks noChangeArrowheads="1"/>
          </p:cNvSpPr>
          <p:nvPr/>
        </p:nvSpPr>
        <p:spPr bwMode="auto">
          <a:xfrm>
            <a:off x="1933575" y="5895975"/>
            <a:ext cx="75088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" b="1" dirty="0" smtClean="0">
                <a:solidFill>
                  <a:srgbClr val="FF0000"/>
                </a:solidFill>
              </a:rPr>
              <a:t>47 </a:t>
            </a:r>
            <a:r>
              <a:rPr lang="es-ES" b="1" dirty="0">
                <a:solidFill>
                  <a:srgbClr val="FF0000"/>
                </a:solidFill>
              </a:rPr>
              <a:t>?</a:t>
            </a:r>
            <a:endParaRPr lang="es-AR" b="1" dirty="0">
              <a:solidFill>
                <a:srgbClr val="FF0000"/>
              </a:solidFill>
            </a:endParaRPr>
          </a:p>
        </p:txBody>
      </p:sp>
      <p:sp>
        <p:nvSpPr>
          <p:cNvPr id="87" name="CuadroTexto 86"/>
          <p:cNvSpPr txBox="1">
            <a:spLocks noChangeArrowheads="1"/>
          </p:cNvSpPr>
          <p:nvPr/>
        </p:nvSpPr>
        <p:spPr bwMode="auto">
          <a:xfrm>
            <a:off x="3849688" y="5553075"/>
            <a:ext cx="2663825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" dirty="0"/>
              <a:t>2, 3, 5, 7, 11, 13, 17, 19, 23, 29, 31, 37, 41, 43, </a:t>
            </a:r>
            <a:r>
              <a:rPr lang="es-ES" b="1" dirty="0">
                <a:solidFill>
                  <a:srgbClr val="FF0000"/>
                </a:solidFill>
              </a:rPr>
              <a:t>47</a:t>
            </a:r>
            <a:r>
              <a:rPr lang="es-ES" dirty="0"/>
              <a:t>, 53, 59, 61, 67, 71, 73, 79, 83, 89 y 97</a:t>
            </a:r>
            <a:endParaRPr lang="es-AR" dirty="0"/>
          </a:p>
        </p:txBody>
      </p:sp>
      <p:sp>
        <p:nvSpPr>
          <p:cNvPr id="62478" name="CuadroTexto 1"/>
          <p:cNvSpPr txBox="1">
            <a:spLocks noChangeArrowheads="1"/>
          </p:cNvSpPr>
          <p:nvPr/>
        </p:nvSpPr>
        <p:spPr bwMode="auto">
          <a:xfrm flipH="1">
            <a:off x="4783138" y="5045075"/>
            <a:ext cx="1627187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AR"/>
              <a:t>Nros primos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/>
      <p:bldP spid="82" grpId="0" animBg="1"/>
      <p:bldP spid="83" grpId="0"/>
      <p:bldP spid="86" grpId="0"/>
      <p:bldP spid="8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xfrm>
            <a:off x="444500" y="941239"/>
            <a:ext cx="8255000" cy="615553"/>
          </a:xfrm>
          <a:noFill/>
        </p:spPr>
        <p:txBody>
          <a:bodyPr/>
          <a:lstStyle/>
          <a:p>
            <a:pPr algn="l" eaLnBrk="1" hangingPunct="1"/>
            <a:r>
              <a:rPr lang="es-AR" sz="4000" dirty="0" smtClean="0">
                <a:solidFill>
                  <a:srgbClr val="00B050"/>
                </a:solidFill>
              </a:rPr>
              <a:t>T.A.D. Tabla HASH</a:t>
            </a:r>
            <a:endParaRPr lang="es-ES" sz="4000" dirty="0" smtClean="0">
              <a:solidFill>
                <a:srgbClr val="00B050"/>
              </a:solidFill>
            </a:endParaRPr>
          </a:p>
        </p:txBody>
      </p:sp>
      <p:pic>
        <p:nvPicPr>
          <p:cNvPr id="63492" name="Picture 2" descr="https://previews.123rf.com/images/yayayoy/yayayoy1711/yayayoy171100009/90019939-reflexionando-emoticon-con-un-solo-dedo-y-el-pulgar-descansando-en-la-barbilla-pensando-pregunt%C3%A1ndose-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3513" y="-4025900"/>
            <a:ext cx="205105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3493" name="13 Imagen" descr="emoticon pensando.jpg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286125" y="3713559"/>
            <a:ext cx="2962275" cy="317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14 Llamada de nube"/>
          <p:cNvSpPr/>
          <p:nvPr/>
        </p:nvSpPr>
        <p:spPr>
          <a:xfrm>
            <a:off x="323528" y="2144266"/>
            <a:ext cx="3071813" cy="1428750"/>
          </a:xfrm>
          <a:prstGeom prst="cloudCallout">
            <a:avLst>
              <a:gd name="adj1" fmla="val 51136"/>
              <a:gd name="adj2" fmla="val 78702"/>
            </a:avLst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s-ES" b="1" dirty="0"/>
              <a:t>¿Objeto de Datos?</a:t>
            </a:r>
          </a:p>
        </p:txBody>
      </p:sp>
      <p:sp>
        <p:nvSpPr>
          <p:cNvPr id="16" name="15 Llamada de nube"/>
          <p:cNvSpPr/>
          <p:nvPr/>
        </p:nvSpPr>
        <p:spPr>
          <a:xfrm>
            <a:off x="6072188" y="2144266"/>
            <a:ext cx="3071812" cy="1428750"/>
          </a:xfrm>
          <a:prstGeom prst="cloudCallout">
            <a:avLst>
              <a:gd name="adj1" fmla="val -35528"/>
              <a:gd name="adj2" fmla="val 96525"/>
            </a:avLst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s-ES" b="1" dirty="0"/>
              <a:t>¿Operaciones Abstractas?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692696"/>
            <a:ext cx="8255000" cy="615553"/>
          </a:xfrm>
          <a:noFill/>
        </p:spPr>
        <p:txBody>
          <a:bodyPr/>
          <a:lstStyle/>
          <a:p>
            <a:pPr algn="l" eaLnBrk="1" hangingPunct="1"/>
            <a:r>
              <a:rPr lang="es-AR" sz="4000" dirty="0" smtClean="0">
                <a:solidFill>
                  <a:srgbClr val="00B050"/>
                </a:solidFill>
              </a:rPr>
              <a:t>T.A.D. Tabla HASH</a:t>
            </a:r>
            <a:endParaRPr lang="es-ES" sz="4000" dirty="0" smtClean="0">
              <a:solidFill>
                <a:srgbClr val="00B050"/>
              </a:solidFill>
            </a:endParaRPr>
          </a:p>
        </p:txBody>
      </p:sp>
      <p:sp>
        <p:nvSpPr>
          <p:cNvPr id="3" name="2 CuadroTexto"/>
          <p:cNvSpPr txBox="1"/>
          <p:nvPr/>
        </p:nvSpPr>
        <p:spPr>
          <a:xfrm>
            <a:off x="596349" y="1699007"/>
            <a:ext cx="81369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AR" dirty="0" smtClean="0"/>
              <a:t>Se pretende generar un TAD con una complejidad temporal de O(1) en el acceso a los datos:  Insertar y </a:t>
            </a:r>
            <a:r>
              <a:rPr lang="es-AR" dirty="0" smtClean="0"/>
              <a:t>Buscar (otras </a:t>
            </a:r>
            <a:r>
              <a:rPr lang="es-AR" dirty="0" smtClean="0"/>
              <a:t>operaciones  pueden ser de O(n</a:t>
            </a:r>
            <a:r>
              <a:rPr lang="es-AR" dirty="0" smtClean="0"/>
              <a:t>)).</a:t>
            </a:r>
            <a:endParaRPr lang="es-AR" dirty="0"/>
          </a:p>
        </p:txBody>
      </p:sp>
      <p:sp>
        <p:nvSpPr>
          <p:cNvPr id="4" name="3 Rectángulo"/>
          <p:cNvSpPr/>
          <p:nvPr/>
        </p:nvSpPr>
        <p:spPr>
          <a:xfrm>
            <a:off x="596349" y="2852936"/>
            <a:ext cx="8136904" cy="3847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2800" b="1" dirty="0">
                <a:solidFill>
                  <a:srgbClr val="00B050"/>
                </a:solidFill>
              </a:rPr>
              <a:t>Usos y aplicaciones </a:t>
            </a:r>
            <a:endParaRPr lang="es-ES" sz="2800" b="1" dirty="0" smtClean="0">
              <a:solidFill>
                <a:srgbClr val="00B050"/>
              </a:solidFill>
            </a:endParaRPr>
          </a:p>
          <a:p>
            <a:pPr algn="just"/>
            <a:endParaRPr lang="es-ES" b="1" dirty="0"/>
          </a:p>
          <a:p>
            <a:pPr algn="just"/>
            <a:r>
              <a:rPr lang="es-ES" b="1" dirty="0" smtClean="0"/>
              <a:t>Compiladores</a:t>
            </a:r>
            <a:r>
              <a:rPr lang="es-ES" b="1" dirty="0"/>
              <a:t>:</a:t>
            </a:r>
            <a:r>
              <a:rPr lang="es-ES" dirty="0"/>
              <a:t> Para gestionar tablas de símbolos</a:t>
            </a:r>
            <a:r>
              <a:rPr lang="es-ES" dirty="0" smtClean="0"/>
              <a:t>.</a:t>
            </a:r>
          </a:p>
          <a:p>
            <a:pPr algn="just"/>
            <a:endParaRPr lang="es-ES" dirty="0"/>
          </a:p>
          <a:p>
            <a:pPr algn="just"/>
            <a:r>
              <a:rPr lang="es-ES" b="1" dirty="0"/>
              <a:t>Bases de datos:</a:t>
            </a:r>
            <a:r>
              <a:rPr lang="es-ES" dirty="0"/>
              <a:t> Para indexar registros y acceder a ellos de forma rápida.</a:t>
            </a:r>
          </a:p>
          <a:p>
            <a:pPr algn="just"/>
            <a:endParaRPr lang="es-ES" b="1" dirty="0" smtClean="0"/>
          </a:p>
          <a:p>
            <a:pPr algn="just"/>
            <a:r>
              <a:rPr lang="es-ES" b="1" dirty="0" smtClean="0"/>
              <a:t>Correctores </a:t>
            </a:r>
            <a:r>
              <a:rPr lang="es-ES" b="1" dirty="0"/>
              <a:t>ortográficos:</a:t>
            </a:r>
            <a:r>
              <a:rPr lang="es-ES" dirty="0"/>
              <a:t> Para verificar rápidamente si una palabra existe en un diccionario.</a:t>
            </a:r>
          </a:p>
          <a:p>
            <a:pPr algn="just"/>
            <a:endParaRPr lang="es-ES" b="1" dirty="0" smtClean="0"/>
          </a:p>
          <a:p>
            <a:pPr algn="just"/>
            <a:r>
              <a:rPr lang="es-ES" b="1" dirty="0" smtClean="0"/>
              <a:t>Cachés </a:t>
            </a:r>
            <a:r>
              <a:rPr lang="es-ES" b="1" dirty="0"/>
              <a:t>de memoria:</a:t>
            </a:r>
            <a:r>
              <a:rPr lang="es-ES" dirty="0"/>
              <a:t> Para almacenar datos de acceso frecuente.</a:t>
            </a:r>
          </a:p>
          <a:p>
            <a:pPr algn="just"/>
            <a:endParaRPr lang="es-ES" b="1" dirty="0" smtClean="0"/>
          </a:p>
          <a:p>
            <a:pPr algn="just"/>
            <a:r>
              <a:rPr lang="es-ES" b="1" dirty="0" smtClean="0"/>
              <a:t>Criptografía</a:t>
            </a:r>
            <a:r>
              <a:rPr lang="es-ES" b="1" dirty="0"/>
              <a:t>:</a:t>
            </a:r>
            <a:r>
              <a:rPr lang="es-ES" dirty="0"/>
              <a:t> Generación de huellas digitales de archivos para verificar su integridad.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-108520" y="1124744"/>
            <a:ext cx="9252520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200" dirty="0" smtClean="0"/>
              <a:t>Característica </a:t>
            </a:r>
            <a:endParaRPr lang="es-ES" sz="1200" dirty="0"/>
          </a:p>
          <a:p>
            <a:r>
              <a:rPr lang="es-ES" sz="1200" dirty="0"/>
              <a:t>	</a:t>
            </a:r>
            <a:r>
              <a:rPr lang="es-ES" sz="1200" dirty="0" smtClean="0"/>
              <a:t>  Tablas </a:t>
            </a:r>
            <a:r>
              <a:rPr lang="es-ES" sz="1200" dirty="0"/>
              <a:t>hash	</a:t>
            </a:r>
            <a:r>
              <a:rPr lang="es-ES" sz="1200" dirty="0" smtClean="0"/>
              <a:t>                                     Árboles </a:t>
            </a:r>
            <a:r>
              <a:rPr lang="es-ES" sz="1200" dirty="0"/>
              <a:t>(por ejemplo, árbol de búsqueda binaria balanceado)</a:t>
            </a:r>
          </a:p>
          <a:p>
            <a:r>
              <a:rPr lang="es-ES" sz="1200" dirty="0"/>
              <a:t>Concepto	Utiliza una función hash para </a:t>
            </a:r>
            <a:r>
              <a:rPr lang="es-ES" sz="1200" dirty="0" smtClean="0"/>
              <a:t>asignar     Organiza </a:t>
            </a:r>
            <a:r>
              <a:rPr lang="es-ES" sz="1200" dirty="0"/>
              <a:t>los datos de forma jerárquica, donde cada nodo tiene </a:t>
            </a:r>
            <a:endParaRPr lang="es-ES" sz="1200" dirty="0" smtClean="0"/>
          </a:p>
          <a:p>
            <a:r>
              <a:rPr lang="es-ES" sz="1200" dirty="0"/>
              <a:t> </a:t>
            </a:r>
            <a:r>
              <a:rPr lang="es-ES" sz="1200" dirty="0" smtClean="0"/>
              <a:t>                   </a:t>
            </a:r>
            <a:r>
              <a:rPr lang="es-ES" sz="1200" dirty="0"/>
              <a:t>claves a índices en un </a:t>
            </a:r>
            <a:r>
              <a:rPr lang="es-ES" sz="1200" dirty="0" err="1"/>
              <a:t>array</a:t>
            </a:r>
            <a:r>
              <a:rPr lang="es-ES" sz="1200" dirty="0"/>
              <a:t>.	</a:t>
            </a:r>
            <a:r>
              <a:rPr lang="es-ES" sz="1200" dirty="0" smtClean="0"/>
              <a:t>un </a:t>
            </a:r>
            <a:r>
              <a:rPr lang="es-ES" sz="1200" dirty="0"/>
              <a:t>padre y uno o más hijos.</a:t>
            </a:r>
          </a:p>
          <a:p>
            <a:r>
              <a:rPr lang="es-ES" sz="1200" dirty="0"/>
              <a:t>Operaciones básicas	Búsqueda, inserción y eliminación: </a:t>
            </a:r>
            <a:r>
              <a:rPr lang="es-ES" sz="1200" dirty="0" smtClean="0"/>
              <a:t>       Búsqueda</a:t>
            </a:r>
            <a:r>
              <a:rPr lang="es-ES" sz="1200" dirty="0"/>
              <a:t>, inserción y eliminación: </a:t>
            </a:r>
            <a:endParaRPr lang="es-ES" sz="1200" dirty="0" smtClean="0"/>
          </a:p>
          <a:p>
            <a:r>
              <a:rPr lang="es-ES" sz="1200" dirty="0"/>
              <a:t> </a:t>
            </a:r>
            <a:r>
              <a:rPr lang="es-ES" sz="1200" dirty="0" smtClean="0"/>
              <a:t>                               Tiempo </a:t>
            </a:r>
            <a:r>
              <a:rPr lang="es-ES" sz="1200" dirty="0"/>
              <a:t>promedio constante O(1), </a:t>
            </a:r>
            <a:r>
              <a:rPr lang="es-ES" sz="1200" dirty="0" smtClean="0"/>
              <a:t>             Tiempo </a:t>
            </a:r>
            <a:r>
              <a:rPr lang="es-ES" sz="1200" dirty="0"/>
              <a:t>logarítmico promedio y garantizado O(log n)</a:t>
            </a:r>
            <a:endParaRPr lang="es-ES" sz="1200" dirty="0" smtClean="0"/>
          </a:p>
          <a:p>
            <a:r>
              <a:rPr lang="es-ES" sz="1200" dirty="0"/>
              <a:t> </a:t>
            </a:r>
            <a:r>
              <a:rPr lang="es-ES" sz="1200" dirty="0" smtClean="0"/>
              <a:t>                               con </a:t>
            </a:r>
            <a:r>
              <a:rPr lang="es-ES" sz="1200" dirty="0"/>
              <a:t>el mejor rendimiento en casos ideales.	</a:t>
            </a:r>
            <a:r>
              <a:rPr lang="es-ES" sz="1200" dirty="0" smtClean="0"/>
              <a:t>ya </a:t>
            </a:r>
            <a:r>
              <a:rPr lang="es-ES" sz="1200" dirty="0"/>
              <a:t>que las operaciones dependen de la altura del árbol.</a:t>
            </a:r>
          </a:p>
          <a:p>
            <a:r>
              <a:rPr lang="es-ES" sz="1200" dirty="0"/>
              <a:t>Rendimiento	Rápido en promedio: </a:t>
            </a:r>
            <a:r>
              <a:rPr lang="es-ES" sz="1200" dirty="0" smtClean="0"/>
              <a:t>                                                </a:t>
            </a:r>
          </a:p>
          <a:p>
            <a:r>
              <a:rPr lang="es-ES" sz="1200" dirty="0" smtClean="0"/>
              <a:t>El rendimiento promedio es excelente, </a:t>
            </a:r>
          </a:p>
          <a:p>
            <a:r>
              <a:rPr lang="es-ES" sz="1200" dirty="0" smtClean="0"/>
              <a:t>superando </a:t>
            </a:r>
            <a:r>
              <a:rPr lang="es-ES" sz="1200" dirty="0"/>
              <a:t>a los árboles en la mayoría de los casos.</a:t>
            </a:r>
          </a:p>
          <a:p>
            <a:r>
              <a:rPr lang="es-ES" sz="1200" dirty="0" smtClean="0"/>
              <a:t>Si </a:t>
            </a:r>
            <a:r>
              <a:rPr lang="es-ES" sz="1200" dirty="0"/>
              <a:t>se producen muchas colisiones hash, </a:t>
            </a:r>
            <a:endParaRPr lang="es-ES" sz="1200" dirty="0" smtClean="0"/>
          </a:p>
          <a:p>
            <a:r>
              <a:rPr lang="es-ES" sz="1200" dirty="0" smtClean="0"/>
              <a:t>el </a:t>
            </a:r>
            <a:r>
              <a:rPr lang="es-ES" sz="1200" dirty="0"/>
              <a:t>rendimiento puede degradarse hasta O(n</a:t>
            </a:r>
            <a:r>
              <a:rPr lang="es-ES" sz="1200" dirty="0" smtClean="0"/>
              <a:t>).</a:t>
            </a:r>
          </a:p>
          <a:p>
            <a:r>
              <a:rPr lang="es-ES" sz="1200" dirty="0"/>
              <a:t>	</a:t>
            </a:r>
          </a:p>
          <a:p>
            <a:r>
              <a:rPr lang="es-ES" sz="1200" dirty="0"/>
              <a:t>Memoria	Puede consumir más memoria si el tamaño del </a:t>
            </a:r>
            <a:r>
              <a:rPr lang="es-ES" sz="1200" dirty="0" err="1"/>
              <a:t>array</a:t>
            </a:r>
            <a:r>
              <a:rPr lang="es-ES" sz="1200" dirty="0"/>
              <a:t> inicial es grande </a:t>
            </a:r>
            <a:r>
              <a:rPr lang="es-ES" sz="1200" dirty="0" smtClean="0"/>
              <a:t>   </a:t>
            </a:r>
            <a:r>
              <a:rPr lang="es-ES" sz="1200" dirty="0" smtClean="0"/>
              <a:t>Suele </a:t>
            </a:r>
            <a:r>
              <a:rPr lang="es-ES" sz="1200" dirty="0"/>
              <a:t>ser más eficiente en el uso </a:t>
            </a:r>
            <a:r>
              <a:rPr lang="es-ES" sz="1200" dirty="0" smtClean="0"/>
              <a:t>de.</a:t>
            </a:r>
            <a:endParaRPr lang="es-ES" sz="1200" dirty="0" smtClean="0"/>
          </a:p>
          <a:p>
            <a:r>
              <a:rPr lang="es-ES" sz="1200" dirty="0"/>
              <a:t> </a:t>
            </a:r>
            <a:r>
              <a:rPr lang="es-ES" sz="1200" dirty="0" smtClean="0"/>
              <a:t>                   </a:t>
            </a:r>
            <a:r>
              <a:rPr lang="es-ES" sz="1200" dirty="0" smtClean="0"/>
              <a:t>y </a:t>
            </a:r>
            <a:r>
              <a:rPr lang="es-ES" sz="1200" dirty="0"/>
              <a:t>solo se utiliza una pequeña fracción del espacio. </a:t>
            </a:r>
            <a:r>
              <a:rPr lang="es-ES" sz="1200" dirty="0" smtClean="0"/>
              <a:t>                   </a:t>
            </a:r>
            <a:r>
              <a:rPr lang="es-ES" sz="1200" dirty="0" smtClean="0"/>
              <a:t>memoria</a:t>
            </a:r>
            <a:r>
              <a:rPr lang="es-ES" sz="1200" dirty="0"/>
              <a:t>, ya que solo asigna la memoria necesaria </a:t>
            </a:r>
            <a:r>
              <a:rPr lang="es-ES" sz="1200" dirty="0" smtClean="0"/>
              <a:t> </a:t>
            </a:r>
          </a:p>
          <a:p>
            <a:r>
              <a:rPr lang="es-ES" sz="1200" dirty="0" smtClean="0"/>
              <a:t>               </a:t>
            </a:r>
            <a:r>
              <a:rPr lang="es-ES" sz="1200" dirty="0" smtClean="0"/>
              <a:t>También </a:t>
            </a:r>
            <a:r>
              <a:rPr lang="es-ES" sz="1200" dirty="0"/>
              <a:t>requiere memoria adicional para gestionar las colisiones.	</a:t>
            </a:r>
            <a:r>
              <a:rPr lang="es-ES" sz="1200" dirty="0" smtClean="0"/>
              <a:t>       </a:t>
            </a:r>
            <a:r>
              <a:rPr lang="es-ES" sz="1200" dirty="0" smtClean="0"/>
              <a:t>para </a:t>
            </a:r>
            <a:r>
              <a:rPr lang="es-ES" sz="1200" dirty="0"/>
              <a:t>cada nodo</a:t>
            </a:r>
          </a:p>
          <a:p>
            <a:endParaRPr lang="es-ES" sz="1200" dirty="0"/>
          </a:p>
          <a:p>
            <a:r>
              <a:rPr lang="es-ES" sz="1200" dirty="0"/>
              <a:t>Ordenación de los datos	No ordenada: Los datos se almacenan en un </a:t>
            </a:r>
            <a:r>
              <a:rPr lang="es-ES" sz="1200" dirty="0" smtClean="0"/>
              <a:t>         </a:t>
            </a:r>
            <a:r>
              <a:rPr lang="es-ES" sz="1200" dirty="0" smtClean="0"/>
              <a:t>Ordenada</a:t>
            </a:r>
            <a:r>
              <a:rPr lang="es-ES" sz="1200" dirty="0"/>
              <a:t>: Permite acceder a los datos en orden, </a:t>
            </a:r>
            <a:endParaRPr lang="es-ES" sz="1200" dirty="0" smtClean="0"/>
          </a:p>
          <a:p>
            <a:r>
              <a:rPr lang="es-ES" sz="1200"/>
              <a:t> </a:t>
            </a:r>
            <a:r>
              <a:rPr lang="es-ES" sz="1200" smtClean="0"/>
              <a:t>                                     orden   </a:t>
            </a:r>
            <a:r>
              <a:rPr lang="es-ES" sz="1200" dirty="0" smtClean="0"/>
              <a:t>arbitrario</a:t>
            </a:r>
            <a:r>
              <a:rPr lang="es-ES" sz="1200" dirty="0"/>
              <a:t>, determinado por la función hash. </a:t>
            </a:r>
            <a:r>
              <a:rPr lang="es-ES" sz="1200" dirty="0"/>
              <a:t>lo que hace que las consultas de rango (&gt;, &lt;, BETWEEN) sean muy eficientes.  </a:t>
            </a:r>
          </a:p>
          <a:p>
            <a:endParaRPr lang="es-ES" sz="1200" dirty="0" smtClean="0"/>
          </a:p>
          <a:p>
            <a:r>
              <a:rPr lang="es-ES" sz="1200" dirty="0"/>
              <a:t> </a:t>
            </a:r>
            <a:r>
              <a:rPr lang="es-ES" sz="1200" dirty="0" smtClean="0"/>
              <a:t>                             </a:t>
            </a:r>
            <a:r>
              <a:rPr lang="es-ES" sz="1200" dirty="0" smtClean="0"/>
              <a:t>La </a:t>
            </a:r>
            <a:r>
              <a:rPr lang="es-ES" sz="1200" dirty="0"/>
              <a:t>iteración no sigue un orden secuencial.	Ordenada: Permite acceder a los datos en orden, lo que hace que las consultas de rango (&gt;, &lt;, BETWEEN) sean muy eficientes.</a:t>
            </a:r>
          </a:p>
          <a:p>
            <a:r>
              <a:rPr lang="es-ES" sz="1200" dirty="0"/>
              <a:t>Operaciones de rango	Pobres: No están optimizadas para buscar rangos de valores, ya que no hay una relación inherente entre los elementos.	Eficientes: Se adaptan muy bien a búsquedas y operaciones que dependen del orden, como encontrar el elemento más cercano o los valores dentro de un rango.</a:t>
            </a:r>
          </a:p>
          <a:p>
            <a:r>
              <a:rPr lang="es-ES" sz="1200" dirty="0"/>
              <a:t>Función clave	Función hash: Su rendimiento depende en gran medida de la calidad de la función hash, que debe dispersar los datos de manera uniforme para evitar colisiones.	Comparación: Se basa en la comparación de claves para determinar el camino en el árbol.</a:t>
            </a:r>
          </a:p>
          <a:p>
            <a:r>
              <a:rPr lang="es-ES" sz="1200" dirty="0"/>
              <a:t>Casos de uso	- Caché: Acceso rápido a datos recientemente utilizados.</a:t>
            </a:r>
          </a:p>
          <a:p>
            <a:r>
              <a:rPr lang="es-ES" sz="1200" dirty="0"/>
              <a:t>- Bases de datos: Indexación para búsquedas rápidas de igualdad.</a:t>
            </a:r>
          </a:p>
          <a:p>
            <a:r>
              <a:rPr lang="es-ES" sz="1200" dirty="0"/>
              <a:t>- Asociaciones clave-valor: Como diccionarios o mapas.	- Bases de datos: Indexación para búsquedas de rango y ordenadas.</a:t>
            </a:r>
          </a:p>
          <a:p>
            <a:r>
              <a:rPr lang="es-ES" sz="1200" dirty="0"/>
              <a:t>- Sistemas de archivos: Estructuras jerárquicas.</a:t>
            </a:r>
          </a:p>
          <a:p>
            <a:r>
              <a:rPr lang="es-ES" sz="1200" dirty="0"/>
              <a:t>- Autocompletado: Estructuras como los árboles Trie.</a:t>
            </a:r>
            <a:endParaRPr lang="es-AR" sz="1200" dirty="0"/>
          </a:p>
        </p:txBody>
      </p:sp>
    </p:spTree>
    <p:extLst>
      <p:ext uri="{BB962C8B-B14F-4D97-AF65-F5344CB8AC3E}">
        <p14:creationId xmlns:p14="http://schemas.microsoft.com/office/powerpoint/2010/main" val="1573770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4"/>
          <p:cNvSpPr>
            <a:spLocks noChangeArrowheads="1"/>
          </p:cNvSpPr>
          <p:nvPr/>
        </p:nvSpPr>
        <p:spPr bwMode="auto">
          <a:xfrm>
            <a:off x="827584" y="2708920"/>
            <a:ext cx="7488832" cy="2246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 eaLnBrk="1" hangingPunct="1"/>
            <a:r>
              <a:rPr lang="es-AR" sz="2800" dirty="0" smtClean="0"/>
              <a:t>Problema</a:t>
            </a:r>
            <a:endParaRPr lang="es-AR" sz="2800" dirty="0"/>
          </a:p>
          <a:p>
            <a:pPr algn="ctr" eaLnBrk="1" hangingPunct="1"/>
            <a:endParaRPr lang="es-AR" sz="2800" dirty="0"/>
          </a:p>
          <a:p>
            <a:pPr algn="just" eaLnBrk="1" hangingPunct="1"/>
            <a:r>
              <a:rPr lang="es-AR" sz="2800" dirty="0">
                <a:solidFill>
                  <a:srgbClr val="0070C0"/>
                </a:solidFill>
              </a:rPr>
              <a:t>Almacenar y recuperar un elemento particular, identificado por medio de su valor de clave, con el menor </a:t>
            </a:r>
            <a:r>
              <a:rPr lang="es-AR" sz="2800" i="1" dirty="0">
                <a:solidFill>
                  <a:srgbClr val="0070C0"/>
                </a:solidFill>
              </a:rPr>
              <a:t>costo</a:t>
            </a:r>
            <a:r>
              <a:rPr lang="es-AR" sz="2800" dirty="0">
                <a:solidFill>
                  <a:srgbClr val="0070C0"/>
                </a:solidFill>
              </a:rPr>
              <a:t> posible.</a:t>
            </a:r>
            <a:endParaRPr lang="es-ES" sz="2800" dirty="0">
              <a:solidFill>
                <a:srgbClr val="0070C0"/>
              </a:solidFill>
            </a:endParaRPr>
          </a:p>
        </p:txBody>
      </p:sp>
      <p:sp>
        <p:nvSpPr>
          <p:cNvPr id="22531" name="Rectangle 5"/>
          <p:cNvSpPr>
            <a:spLocks noGrp="1" noChangeArrowheads="1"/>
          </p:cNvSpPr>
          <p:nvPr>
            <p:ph type="title"/>
          </p:nvPr>
        </p:nvSpPr>
        <p:spPr>
          <a:xfrm>
            <a:off x="251520" y="1013247"/>
            <a:ext cx="8255000" cy="615553"/>
          </a:xfrm>
          <a:noFill/>
        </p:spPr>
        <p:txBody>
          <a:bodyPr/>
          <a:lstStyle/>
          <a:p>
            <a:pPr algn="l" eaLnBrk="1" hangingPunct="1"/>
            <a:r>
              <a:rPr lang="es-AR" sz="4000" dirty="0" smtClean="0">
                <a:solidFill>
                  <a:srgbClr val="00B050"/>
                </a:solidFill>
              </a:rPr>
              <a:t>HASHING</a:t>
            </a:r>
            <a:endParaRPr lang="es-ES" sz="4000" dirty="0" smtClean="0">
              <a:solidFill>
                <a:srgbClr val="00B050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9" name="Picture 2" descr="Descargue el vector de stock Emoticon de pensamiento sin royalties 18813019 de la colección de millones de fotos, imágenes vectoriales e ilustraciones de stock de alta resolución de Depositphotos. Emoticon Triste, Símbolos Emoji, Emoticones Emoji, Momentos Divertidos, Imágenes Graciosas, Emojis Enamorado, Lino Sol, Emoticones Caritas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641975" y="5630242"/>
            <a:ext cx="1263650" cy="1327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Rectangle 3"/>
          <p:cNvSpPr txBox="1">
            <a:spLocks noChangeArrowheads="1"/>
          </p:cNvSpPr>
          <p:nvPr/>
        </p:nvSpPr>
        <p:spPr>
          <a:xfrm>
            <a:off x="1166813" y="1307232"/>
            <a:ext cx="7793037" cy="6096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s-AR" kern="0" dirty="0" smtClean="0">
                <a:solidFill>
                  <a:srgbClr val="00B050"/>
                </a:solidFill>
              </a:rPr>
              <a:t>Buscar - Insertar</a:t>
            </a:r>
            <a:endParaRPr lang="es-ES" sz="2800" kern="0" dirty="0" smtClean="0">
              <a:solidFill>
                <a:srgbClr val="00B050"/>
              </a:solidFill>
            </a:endParaRPr>
          </a:p>
        </p:txBody>
      </p:sp>
      <p:sp>
        <p:nvSpPr>
          <p:cNvPr id="16" name="Explosión 1 15"/>
          <p:cNvSpPr/>
          <p:nvPr/>
        </p:nvSpPr>
        <p:spPr>
          <a:xfrm>
            <a:off x="31750" y="2988742"/>
            <a:ext cx="2484438" cy="1376362"/>
          </a:xfrm>
          <a:prstGeom prst="irregularSeal1">
            <a:avLst/>
          </a:prstGeom>
          <a:solidFill>
            <a:srgbClr val="FFFF00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s-ES" dirty="0">
                <a:solidFill>
                  <a:schemeClr val="tx1"/>
                </a:solidFill>
              </a:rPr>
              <a:t>ABB</a:t>
            </a:r>
            <a:endParaRPr lang="es-AR" dirty="0">
              <a:solidFill>
                <a:schemeClr val="tx1"/>
              </a:solidFill>
            </a:endParaRPr>
          </a:p>
        </p:txBody>
      </p:sp>
      <p:sp>
        <p:nvSpPr>
          <p:cNvPr id="17" name="Explosión 1 16"/>
          <p:cNvSpPr/>
          <p:nvPr/>
        </p:nvSpPr>
        <p:spPr>
          <a:xfrm>
            <a:off x="1889125" y="1964308"/>
            <a:ext cx="1511300" cy="1536700"/>
          </a:xfrm>
          <a:prstGeom prst="irregularSeal1">
            <a:avLst/>
          </a:prstGeom>
          <a:solidFill>
            <a:srgbClr val="FF0000"/>
          </a:solidFill>
        </p:spPr>
        <p:style>
          <a:lnRef idx="2">
            <a:schemeClr val="accent5">
              <a:shade val="50000"/>
            </a:schemeClr>
          </a:lnRef>
          <a:fillRef idx="1001">
            <a:schemeClr val="lt2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ES" dirty="0">
                <a:solidFill>
                  <a:schemeClr val="tx1"/>
                </a:solidFill>
              </a:rPr>
              <a:t>Lista</a:t>
            </a:r>
          </a:p>
          <a:p>
            <a:pPr algn="ctr">
              <a:defRPr/>
            </a:pPr>
            <a:endParaRPr lang="es-AR" dirty="0"/>
          </a:p>
        </p:txBody>
      </p:sp>
      <p:sp>
        <p:nvSpPr>
          <p:cNvPr id="19" name="Explosión 1 18"/>
          <p:cNvSpPr/>
          <p:nvPr/>
        </p:nvSpPr>
        <p:spPr>
          <a:xfrm>
            <a:off x="6094413" y="4658320"/>
            <a:ext cx="3328987" cy="1651000"/>
          </a:xfrm>
          <a:prstGeom prst="irregularSeal1">
            <a:avLst/>
          </a:prstGeom>
          <a:solidFill>
            <a:srgbClr val="1175E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ES" dirty="0" err="1">
                <a:solidFill>
                  <a:srgbClr val="FFFF00"/>
                </a:solidFill>
              </a:rPr>
              <a:t>Hashing</a:t>
            </a:r>
            <a:endParaRPr lang="es-AR" dirty="0">
              <a:solidFill>
                <a:srgbClr val="FFFF00"/>
              </a:solidFill>
            </a:endParaRPr>
          </a:p>
        </p:txBody>
      </p:sp>
      <p:grpSp>
        <p:nvGrpSpPr>
          <p:cNvPr id="24584" name="Grupo 1"/>
          <p:cNvGrpSpPr>
            <a:grpSpLocks/>
          </p:cNvGrpSpPr>
          <p:nvPr/>
        </p:nvGrpSpPr>
        <p:grpSpPr bwMode="auto">
          <a:xfrm>
            <a:off x="252413" y="4465588"/>
            <a:ext cx="5237162" cy="2563812"/>
            <a:chOff x="53975" y="4149725"/>
            <a:chExt cx="5237163" cy="2563814"/>
          </a:xfrm>
        </p:grpSpPr>
        <p:pic>
          <p:nvPicPr>
            <p:cNvPr id="24588" name="Picture 10"/>
            <p:cNvPicPr preferRelativeResize="0"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53975" y="4149725"/>
              <a:ext cx="4970463" cy="2411413"/>
            </a:xfrm>
            <a:prstGeom prst="rect">
              <a:avLst/>
            </a:prstGeom>
            <a:noFill/>
            <a:ln w="6350" algn="ctr">
              <a:noFill/>
              <a:miter lim="800000"/>
              <a:headEnd/>
              <a:tailEnd/>
            </a:ln>
          </p:spPr>
        </p:pic>
        <p:sp>
          <p:nvSpPr>
            <p:cNvPr id="12" name="Line 14"/>
            <p:cNvSpPr>
              <a:spLocks noChangeShapeType="1"/>
            </p:cNvSpPr>
            <p:nvPr/>
          </p:nvSpPr>
          <p:spPr bwMode="auto">
            <a:xfrm flipV="1">
              <a:off x="815975" y="4302125"/>
              <a:ext cx="2971801" cy="1828801"/>
            </a:xfrm>
            <a:prstGeom prst="line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s-AR">
                <a:cs typeface="Arial" panose="020B0604020202020204" pitchFamily="34" charset="0"/>
              </a:endParaRPr>
            </a:p>
          </p:txBody>
        </p:sp>
        <p:sp>
          <p:nvSpPr>
            <p:cNvPr id="24590" name="Rectángulo 1"/>
            <p:cNvSpPr>
              <a:spLocks noChangeArrowheads="1"/>
            </p:cNvSpPr>
            <p:nvPr/>
          </p:nvSpPr>
          <p:spPr bwMode="auto">
            <a:xfrm>
              <a:off x="2111375" y="6283325"/>
              <a:ext cx="381000" cy="242888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s-AR"/>
            </a:p>
          </p:txBody>
        </p:sp>
        <p:sp>
          <p:nvSpPr>
            <p:cNvPr id="24591" name="Rectángulo 3"/>
            <p:cNvSpPr>
              <a:spLocks noChangeArrowheads="1"/>
            </p:cNvSpPr>
            <p:nvPr/>
          </p:nvSpPr>
          <p:spPr bwMode="auto">
            <a:xfrm>
              <a:off x="282575" y="5140325"/>
              <a:ext cx="457200" cy="260350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endParaRPr lang="es-AR"/>
            </a:p>
          </p:txBody>
        </p:sp>
        <p:sp>
          <p:nvSpPr>
            <p:cNvPr id="24592" name="CuadroTexto 4"/>
            <p:cNvSpPr txBox="1">
              <a:spLocks noChangeArrowheads="1"/>
            </p:cNvSpPr>
            <p:nvPr/>
          </p:nvSpPr>
          <p:spPr bwMode="auto">
            <a:xfrm>
              <a:off x="358775" y="4378325"/>
              <a:ext cx="381000" cy="307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ES" sz="1400"/>
                <a:t>R</a:t>
              </a:r>
              <a:r>
                <a:rPr lang="es-ES" sz="1400" baseline="30000"/>
                <a:t>+</a:t>
              </a:r>
              <a:endParaRPr lang="es-AR" sz="1400" baseline="30000"/>
            </a:p>
          </p:txBody>
        </p:sp>
        <p:sp>
          <p:nvSpPr>
            <p:cNvPr id="24593" name="CuadroTexto 5"/>
            <p:cNvSpPr txBox="1">
              <a:spLocks noChangeArrowheads="1"/>
            </p:cNvSpPr>
            <p:nvPr/>
          </p:nvSpPr>
          <p:spPr bwMode="auto">
            <a:xfrm>
              <a:off x="3406775" y="6207125"/>
              <a:ext cx="304800" cy="307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ES" sz="1400"/>
                <a:t>N</a:t>
              </a:r>
              <a:endParaRPr lang="es-AR" sz="1400"/>
            </a:p>
          </p:txBody>
        </p:sp>
        <p:grpSp>
          <p:nvGrpSpPr>
            <p:cNvPr id="24594" name="Grupo 6"/>
            <p:cNvGrpSpPr>
              <a:grpSpLocks/>
            </p:cNvGrpSpPr>
            <p:nvPr/>
          </p:nvGrpSpPr>
          <p:grpSpPr bwMode="auto">
            <a:xfrm>
              <a:off x="206375" y="4246563"/>
              <a:ext cx="5084763" cy="2466976"/>
              <a:chOff x="381000" y="1849438"/>
              <a:chExt cx="5084763" cy="2466976"/>
            </a:xfrm>
          </p:grpSpPr>
          <p:grpSp>
            <p:nvGrpSpPr>
              <p:cNvPr id="24595" name="Group 17"/>
              <p:cNvGrpSpPr>
                <a:grpSpLocks/>
              </p:cNvGrpSpPr>
              <p:nvPr/>
            </p:nvGrpSpPr>
            <p:grpSpPr bwMode="auto">
              <a:xfrm>
                <a:off x="381000" y="1849438"/>
                <a:ext cx="5084763" cy="2466976"/>
                <a:chOff x="240" y="1165"/>
                <a:chExt cx="3203" cy="1554"/>
              </a:xfrm>
            </p:grpSpPr>
            <p:pic>
              <p:nvPicPr>
                <p:cNvPr id="24600" name="Picture 10"/>
                <p:cNvPicPr preferRelativeResize="0">
                  <a:picLocks noChangeAspect="1" noChangeArrowheads="1"/>
                </p:cNvPicPr>
                <p:nvPr/>
              </p:nvPicPr>
              <p:blipFill>
                <a:blip r:embed="rId5" cstate="print"/>
                <a:srcRect/>
                <a:stretch>
                  <a:fillRect/>
                </a:stretch>
              </p:blipFill>
              <p:spPr bwMode="auto">
                <a:xfrm>
                  <a:off x="240" y="1165"/>
                  <a:ext cx="3203" cy="1554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</p:pic>
            <p:sp>
              <p:nvSpPr>
                <p:cNvPr id="29" name="Line 14"/>
                <p:cNvSpPr>
                  <a:spLocks noChangeShapeType="1"/>
                </p:cNvSpPr>
                <p:nvPr/>
              </p:nvSpPr>
              <p:spPr bwMode="auto">
                <a:xfrm flipV="1">
                  <a:off x="720" y="1287"/>
                  <a:ext cx="1872" cy="1152"/>
                </a:xfrm>
                <a:prstGeom prst="line">
                  <a:avLst/>
                </a:prstGeom>
                <a:noFill/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s-AR"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24596" name="Rectángulo 1"/>
              <p:cNvSpPr>
                <a:spLocks noChangeArrowheads="1"/>
              </p:cNvSpPr>
              <p:nvPr/>
            </p:nvSpPr>
            <p:spPr bwMode="auto">
              <a:xfrm>
                <a:off x="2438400" y="4038600"/>
                <a:ext cx="381000" cy="242888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endParaRPr lang="es-AR"/>
              </a:p>
            </p:txBody>
          </p:sp>
          <p:sp>
            <p:nvSpPr>
              <p:cNvPr id="24597" name="Rectángulo 3"/>
              <p:cNvSpPr>
                <a:spLocks noChangeArrowheads="1"/>
              </p:cNvSpPr>
              <p:nvPr/>
            </p:nvSpPr>
            <p:spPr bwMode="auto">
              <a:xfrm>
                <a:off x="609600" y="2895600"/>
                <a:ext cx="457200" cy="260350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/>
                <a:endParaRPr lang="es-AR"/>
              </a:p>
            </p:txBody>
          </p:sp>
          <p:sp>
            <p:nvSpPr>
              <p:cNvPr id="24598" name="CuadroTexto 4"/>
              <p:cNvSpPr txBox="1">
                <a:spLocks noChangeArrowheads="1"/>
              </p:cNvSpPr>
              <p:nvPr/>
            </p:nvSpPr>
            <p:spPr bwMode="auto">
              <a:xfrm>
                <a:off x="685800" y="2133600"/>
                <a:ext cx="381000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s-ES" sz="1400"/>
                  <a:t>R</a:t>
                </a:r>
                <a:r>
                  <a:rPr lang="es-ES" sz="1400" baseline="30000"/>
                  <a:t>+</a:t>
                </a:r>
                <a:endParaRPr lang="es-AR" sz="1400" baseline="30000"/>
              </a:p>
            </p:txBody>
          </p:sp>
          <p:sp>
            <p:nvSpPr>
              <p:cNvPr id="24599" name="CuadroTexto 5"/>
              <p:cNvSpPr txBox="1">
                <a:spLocks noChangeArrowheads="1"/>
              </p:cNvSpPr>
              <p:nvPr/>
            </p:nvSpPr>
            <p:spPr bwMode="auto">
              <a:xfrm>
                <a:off x="3733800" y="3962400"/>
                <a:ext cx="304800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s-ES" sz="1400"/>
                  <a:t>N</a:t>
                </a:r>
                <a:endParaRPr lang="es-AR" sz="1400"/>
              </a:p>
            </p:txBody>
          </p:sp>
        </p:grpSp>
      </p:grpSp>
      <p:sp>
        <p:nvSpPr>
          <p:cNvPr id="35" name="Explosión 1 34"/>
          <p:cNvSpPr/>
          <p:nvPr/>
        </p:nvSpPr>
        <p:spPr>
          <a:xfrm rot="20179012">
            <a:off x="4865688" y="2809367"/>
            <a:ext cx="4608512" cy="1635125"/>
          </a:xfrm>
          <a:prstGeom prst="irregularSeal1">
            <a:avLst/>
          </a:prstGeom>
          <a:solidFill>
            <a:srgbClr val="FF0000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s-ES" dirty="0">
                <a:solidFill>
                  <a:schemeClr val="tx1"/>
                </a:solidFill>
              </a:rPr>
              <a:t>Lista ordenada por contenido </a:t>
            </a:r>
            <a:endParaRPr lang="es-AR" dirty="0">
              <a:solidFill>
                <a:schemeClr val="tx1"/>
              </a:solidFill>
            </a:endParaRPr>
          </a:p>
          <a:p>
            <a:pPr algn="ctr">
              <a:defRPr/>
            </a:pPr>
            <a:endParaRPr lang="es-AR" dirty="0">
              <a:solidFill>
                <a:schemeClr val="tx1"/>
              </a:solidFill>
            </a:endParaRPr>
          </a:p>
        </p:txBody>
      </p:sp>
      <p:sp>
        <p:nvSpPr>
          <p:cNvPr id="2" name="Explosión 1 1"/>
          <p:cNvSpPr/>
          <p:nvPr/>
        </p:nvSpPr>
        <p:spPr>
          <a:xfrm>
            <a:off x="5630863" y="2226568"/>
            <a:ext cx="1701800" cy="914400"/>
          </a:xfrm>
          <a:prstGeom prst="irregularSeal1">
            <a:avLst/>
          </a:prstGeom>
          <a:solidFill>
            <a:srgbClr val="00B050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ES" dirty="0">
                <a:solidFill>
                  <a:schemeClr val="tx1"/>
                </a:solidFill>
              </a:rPr>
              <a:t>AVL</a:t>
            </a:r>
            <a:endParaRPr lang="es-AR" dirty="0">
              <a:solidFill>
                <a:schemeClr val="tx1"/>
              </a:solidFill>
            </a:endParaRPr>
          </a:p>
        </p:txBody>
      </p:sp>
      <p:sp>
        <p:nvSpPr>
          <p:cNvPr id="3" name="Explosión 1 2"/>
          <p:cNvSpPr/>
          <p:nvPr/>
        </p:nvSpPr>
        <p:spPr>
          <a:xfrm>
            <a:off x="3448050" y="2342381"/>
            <a:ext cx="1731963" cy="1590675"/>
          </a:xfrm>
          <a:prstGeom prst="irregularSeal1">
            <a:avLst/>
          </a:prstGeom>
          <a:solidFill>
            <a:srgbClr val="00B0F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s-ES" dirty="0">
                <a:solidFill>
                  <a:schemeClr val="tx1"/>
                </a:solidFill>
              </a:rPr>
              <a:t>Árbol B</a:t>
            </a:r>
            <a:endParaRPr lang="es-AR" dirty="0">
              <a:solidFill>
                <a:schemeClr val="tx1"/>
              </a:solidFill>
            </a:endParaRPr>
          </a:p>
        </p:txBody>
      </p:sp>
      <p:sp>
        <p:nvSpPr>
          <p:cNvPr id="27" name="Rectangle 5"/>
          <p:cNvSpPr>
            <a:spLocks noGrp="1" noChangeArrowheads="1"/>
          </p:cNvSpPr>
          <p:nvPr>
            <p:ph type="title"/>
          </p:nvPr>
        </p:nvSpPr>
        <p:spPr>
          <a:xfrm>
            <a:off x="425719" y="908720"/>
            <a:ext cx="4623849" cy="615553"/>
          </a:xfrm>
          <a:noFill/>
        </p:spPr>
        <p:txBody>
          <a:bodyPr/>
          <a:lstStyle/>
          <a:p>
            <a:pPr algn="l" eaLnBrk="1" hangingPunct="1"/>
            <a:r>
              <a:rPr lang="es-AR" sz="4000" dirty="0" smtClean="0">
                <a:solidFill>
                  <a:srgbClr val="00B050"/>
                </a:solidFill>
              </a:rPr>
              <a:t>HASHING</a:t>
            </a:r>
            <a:endParaRPr lang="es-ES" sz="4000" dirty="0" smtClean="0">
              <a:solidFill>
                <a:srgbClr val="00B050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5"/>
          <p:cNvSpPr>
            <a:spLocks noGrp="1" noChangeArrowheads="1"/>
          </p:cNvSpPr>
          <p:nvPr>
            <p:ph type="title"/>
          </p:nvPr>
        </p:nvSpPr>
        <p:spPr>
          <a:xfrm>
            <a:off x="395536" y="817264"/>
            <a:ext cx="8255000" cy="615553"/>
          </a:xfrm>
          <a:noFill/>
        </p:spPr>
        <p:txBody>
          <a:bodyPr/>
          <a:lstStyle/>
          <a:p>
            <a:pPr algn="l" eaLnBrk="1" hangingPunct="1"/>
            <a:r>
              <a:rPr lang="es-AR" sz="4000" dirty="0" smtClean="0">
                <a:solidFill>
                  <a:srgbClr val="00B050"/>
                </a:solidFill>
              </a:rPr>
              <a:t>HASHING</a:t>
            </a:r>
            <a:endParaRPr lang="es-ES" sz="4000" dirty="0" smtClean="0">
              <a:solidFill>
                <a:srgbClr val="00B050"/>
              </a:solidFill>
            </a:endParaRPr>
          </a:p>
        </p:txBody>
      </p:sp>
      <p:sp>
        <p:nvSpPr>
          <p:cNvPr id="9225" name="Text Box 9"/>
          <p:cNvSpPr txBox="1">
            <a:spLocks noChangeArrowheads="1"/>
          </p:cNvSpPr>
          <p:nvPr/>
        </p:nvSpPr>
        <p:spPr bwMode="auto">
          <a:xfrm>
            <a:off x="827088" y="5579194"/>
            <a:ext cx="338455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AR" sz="2800" dirty="0"/>
              <a:t>TABLAS DE ACCESO DIRECTO</a:t>
            </a:r>
            <a:endParaRPr lang="es-ES" sz="2800" dirty="0"/>
          </a:p>
        </p:txBody>
      </p:sp>
      <p:sp>
        <p:nvSpPr>
          <p:cNvPr id="9226" name="Text Box 10"/>
          <p:cNvSpPr txBox="1">
            <a:spLocks noChangeArrowheads="1"/>
          </p:cNvSpPr>
          <p:nvPr/>
        </p:nvSpPr>
        <p:spPr bwMode="auto">
          <a:xfrm>
            <a:off x="6011863" y="5579194"/>
            <a:ext cx="1800225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AR" sz="2800" b="1" dirty="0">
                <a:solidFill>
                  <a:srgbClr val="0070C0"/>
                </a:solidFill>
              </a:rPr>
              <a:t>TABLAS HASH</a:t>
            </a:r>
            <a:endParaRPr lang="es-ES" sz="2800" b="1" dirty="0">
              <a:solidFill>
                <a:srgbClr val="0070C0"/>
              </a:solidFill>
            </a:endParaRPr>
          </a:p>
        </p:txBody>
      </p:sp>
      <p:sp>
        <p:nvSpPr>
          <p:cNvPr id="9228" name="Line 12"/>
          <p:cNvSpPr>
            <a:spLocks noChangeShapeType="1"/>
          </p:cNvSpPr>
          <p:nvPr/>
        </p:nvSpPr>
        <p:spPr bwMode="auto">
          <a:xfrm flipH="1">
            <a:off x="3203575" y="4725962"/>
            <a:ext cx="504825" cy="503238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AR"/>
          </a:p>
        </p:txBody>
      </p:sp>
      <p:sp>
        <p:nvSpPr>
          <p:cNvPr id="9229" name="Line 13"/>
          <p:cNvSpPr>
            <a:spLocks noChangeShapeType="1"/>
          </p:cNvSpPr>
          <p:nvPr/>
        </p:nvSpPr>
        <p:spPr bwMode="auto">
          <a:xfrm>
            <a:off x="5795963" y="4725962"/>
            <a:ext cx="647700" cy="503238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AR"/>
          </a:p>
        </p:txBody>
      </p:sp>
      <p:pic>
        <p:nvPicPr>
          <p:cNvPr id="11" name="Picture 2" descr="Descargue el vector de stock Emoticon de pensamiento sin royalties 18813019 de la colección de millones de fotos, imágenes vectoriales e ilustraciones de stock de alta resolución de Depositphotos. Emoticon Triste, Símbolos Emoji, Emoticones Emoji, Momentos Divertidos, Imágenes Graciosas, Emojis Enamorado, Lino Sol, Emoticones Caritas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812088" y="3392091"/>
            <a:ext cx="1131887" cy="1189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609" name="Text Box 6"/>
          <p:cNvSpPr txBox="1">
            <a:spLocks noChangeArrowheads="1"/>
          </p:cNvSpPr>
          <p:nvPr/>
        </p:nvSpPr>
        <p:spPr bwMode="auto">
          <a:xfrm>
            <a:off x="611560" y="1989138"/>
            <a:ext cx="8208912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 eaLnBrk="1" hangingPunct="1">
              <a:spcBef>
                <a:spcPct val="50000"/>
              </a:spcBef>
            </a:pPr>
            <a:r>
              <a:rPr lang="es-AR" sz="2400" dirty="0"/>
              <a:t>Los datos se almacenan en direcciones de memoria, entonces:</a:t>
            </a:r>
          </a:p>
        </p:txBody>
      </p:sp>
      <p:sp>
        <p:nvSpPr>
          <p:cNvPr id="25610" name="Text Box 23"/>
          <p:cNvSpPr txBox="1">
            <a:spLocks noChangeArrowheads="1"/>
          </p:cNvSpPr>
          <p:nvPr/>
        </p:nvSpPr>
        <p:spPr bwMode="auto">
          <a:xfrm>
            <a:off x="1865313" y="3236962"/>
            <a:ext cx="5373687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AR" sz="2400" dirty="0">
                <a:solidFill>
                  <a:schemeClr val="hlink"/>
                </a:solidFill>
              </a:rPr>
              <a:t>¿Cómo determinar la dirección de memoria en la cual almacenar cada elemento?</a:t>
            </a:r>
            <a:endParaRPr lang="es-ES" sz="2400" dirty="0">
              <a:solidFill>
                <a:schemeClr val="folHlink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2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2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2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2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2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2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2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2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9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5" grpId="0"/>
      <p:bldP spid="9226" grpId="0"/>
      <p:bldP spid="9228" grpId="0" animBg="1"/>
      <p:bldP spid="922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4"/>
          <p:cNvSpPr>
            <a:spLocks noGrp="1" noChangeArrowheads="1"/>
          </p:cNvSpPr>
          <p:nvPr>
            <p:ph type="title"/>
          </p:nvPr>
        </p:nvSpPr>
        <p:spPr>
          <a:xfrm>
            <a:off x="420324" y="869231"/>
            <a:ext cx="8255000" cy="615553"/>
          </a:xfrm>
          <a:noFill/>
        </p:spPr>
        <p:txBody>
          <a:bodyPr/>
          <a:lstStyle/>
          <a:p>
            <a:pPr algn="l" eaLnBrk="1" hangingPunct="1"/>
            <a:r>
              <a:rPr lang="es-AR" sz="4000" dirty="0" smtClean="0">
                <a:solidFill>
                  <a:srgbClr val="00B050"/>
                </a:solidFill>
              </a:rPr>
              <a:t>HASHING</a:t>
            </a:r>
            <a:endParaRPr lang="es-ES" sz="4000" dirty="0" smtClean="0">
              <a:solidFill>
                <a:srgbClr val="00B050"/>
              </a:solidFill>
            </a:endParaRPr>
          </a:p>
        </p:txBody>
      </p:sp>
      <p:grpSp>
        <p:nvGrpSpPr>
          <p:cNvPr id="2" name="Group 26"/>
          <p:cNvGrpSpPr>
            <a:grpSpLocks/>
          </p:cNvGrpSpPr>
          <p:nvPr/>
        </p:nvGrpSpPr>
        <p:grpSpPr bwMode="auto">
          <a:xfrm>
            <a:off x="1187450" y="3717922"/>
            <a:ext cx="7488238" cy="2374898"/>
            <a:chOff x="748" y="2660"/>
            <a:chExt cx="4717" cy="1496"/>
          </a:xfrm>
        </p:grpSpPr>
        <p:sp>
          <p:nvSpPr>
            <p:cNvPr id="27655" name="Text Box 7"/>
            <p:cNvSpPr txBox="1">
              <a:spLocks noChangeArrowheads="1"/>
            </p:cNvSpPr>
            <p:nvPr/>
          </p:nvSpPr>
          <p:spPr bwMode="auto">
            <a:xfrm>
              <a:off x="1429" y="3369"/>
              <a:ext cx="26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sz="2400" b="1" dirty="0">
                  <a:solidFill>
                    <a:schemeClr val="folHlink"/>
                  </a:solidFill>
                </a:rPr>
                <a:t>H : K </a:t>
              </a:r>
              <a:r>
                <a:rPr lang="es-AR" sz="2400" b="1" dirty="0">
                  <a:solidFill>
                    <a:schemeClr val="folHlink"/>
                  </a:solidFill>
                  <a:sym typeface="Symbol" pitchFamily="18" charset="2"/>
                </a:rPr>
                <a:t></a:t>
              </a:r>
              <a:r>
                <a:rPr lang="en-US" sz="2400" b="1" dirty="0">
                  <a:solidFill>
                    <a:schemeClr val="folHlink"/>
                  </a:solidFill>
                </a:rPr>
                <a:t> D</a:t>
              </a:r>
              <a:endParaRPr lang="es-ES" sz="2400" b="1" dirty="0">
                <a:solidFill>
                  <a:schemeClr val="folHlink"/>
                </a:solidFill>
              </a:endParaRPr>
            </a:p>
          </p:txBody>
        </p:sp>
        <p:sp>
          <p:nvSpPr>
            <p:cNvPr id="27656" name="Text Box 24"/>
            <p:cNvSpPr txBox="1">
              <a:spLocks noChangeArrowheads="1"/>
            </p:cNvSpPr>
            <p:nvPr/>
          </p:nvSpPr>
          <p:spPr bwMode="auto">
            <a:xfrm>
              <a:off x="748" y="3906"/>
              <a:ext cx="471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just" eaLnBrk="1" hangingPunct="1">
                <a:spcBef>
                  <a:spcPct val="50000"/>
                </a:spcBef>
              </a:pPr>
              <a:r>
                <a:rPr lang="es-AR" sz="2000" dirty="0"/>
                <a:t>transformación –</a:t>
              </a:r>
              <a:r>
                <a:rPr lang="es-AR" sz="2000" b="1" dirty="0">
                  <a:solidFill>
                    <a:srgbClr val="0070C0"/>
                  </a:solidFill>
                </a:rPr>
                <a:t>H</a:t>
              </a:r>
              <a:r>
                <a:rPr lang="es-AR" sz="2000" dirty="0"/>
                <a:t>- de claves –</a:t>
              </a:r>
              <a:r>
                <a:rPr lang="es-AR" sz="2000" b="1" dirty="0">
                  <a:solidFill>
                    <a:srgbClr val="0070C0"/>
                  </a:solidFill>
                </a:rPr>
                <a:t>K</a:t>
              </a:r>
              <a:r>
                <a:rPr lang="es-AR" sz="2000" dirty="0"/>
                <a:t>- en direcciones –</a:t>
              </a:r>
              <a:r>
                <a:rPr lang="es-AR" sz="2000" b="1" dirty="0">
                  <a:solidFill>
                    <a:srgbClr val="0070C0"/>
                  </a:solidFill>
                </a:rPr>
                <a:t>D</a:t>
              </a:r>
              <a:r>
                <a:rPr lang="es-AR" sz="2000" dirty="0"/>
                <a:t>- </a:t>
              </a:r>
              <a:r>
                <a:rPr lang="es-ES" sz="2000" dirty="0"/>
                <a:t> </a:t>
              </a:r>
            </a:p>
          </p:txBody>
        </p:sp>
        <p:sp>
          <p:nvSpPr>
            <p:cNvPr id="27657" name="AutoShape 25"/>
            <p:cNvSpPr>
              <a:spLocks noChangeArrowheads="1"/>
            </p:cNvSpPr>
            <p:nvPr/>
          </p:nvSpPr>
          <p:spPr bwMode="auto">
            <a:xfrm>
              <a:off x="2608" y="2660"/>
              <a:ext cx="272" cy="544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s-AR"/>
            </a:p>
          </p:txBody>
        </p:sp>
      </p:grpSp>
      <p:sp>
        <p:nvSpPr>
          <p:cNvPr id="27653" name="Text Box 10"/>
          <p:cNvSpPr txBox="1">
            <a:spLocks noChangeArrowheads="1"/>
          </p:cNvSpPr>
          <p:nvPr/>
        </p:nvSpPr>
        <p:spPr bwMode="auto">
          <a:xfrm>
            <a:off x="774700" y="2020888"/>
            <a:ext cx="2987675" cy="52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AR" sz="2800" b="1" dirty="0">
                <a:solidFill>
                  <a:srgbClr val="0070C0"/>
                </a:solidFill>
              </a:rPr>
              <a:t>TABLAS </a:t>
            </a:r>
            <a:r>
              <a:rPr lang="es-AR" sz="2800" b="1" dirty="0" smtClean="0">
                <a:solidFill>
                  <a:srgbClr val="0070C0"/>
                </a:solidFill>
              </a:rPr>
              <a:t>HASH</a:t>
            </a:r>
            <a:endParaRPr lang="es-ES" sz="2800" b="1" dirty="0">
              <a:solidFill>
                <a:srgbClr val="0070C0"/>
              </a:solidFill>
            </a:endParaRPr>
          </a:p>
        </p:txBody>
      </p:sp>
      <p:sp>
        <p:nvSpPr>
          <p:cNvPr id="27654" name="CuadroTexto 2"/>
          <p:cNvSpPr txBox="1">
            <a:spLocks noChangeArrowheads="1"/>
          </p:cNvSpPr>
          <p:nvPr/>
        </p:nvSpPr>
        <p:spPr bwMode="auto">
          <a:xfrm>
            <a:off x="2447131" y="2954409"/>
            <a:ext cx="49688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" sz="2000" b="1" dirty="0">
                <a:solidFill>
                  <a:srgbClr val="00B050"/>
                </a:solidFill>
              </a:rPr>
              <a:t>Almacenamiento y Recuperación</a:t>
            </a:r>
            <a:endParaRPr lang="es-AR" sz="2000" b="1" dirty="0">
              <a:solidFill>
                <a:srgbClr val="00B050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755427"/>
            <a:ext cx="8255000" cy="615553"/>
          </a:xfrm>
          <a:noFill/>
        </p:spPr>
        <p:txBody>
          <a:bodyPr/>
          <a:lstStyle/>
          <a:p>
            <a:pPr algn="l" eaLnBrk="1" hangingPunct="1"/>
            <a:r>
              <a:rPr lang="es-AR" sz="4000" dirty="0" smtClean="0">
                <a:solidFill>
                  <a:srgbClr val="00B050"/>
                </a:solidFill>
              </a:rPr>
              <a:t>HASHING</a:t>
            </a:r>
            <a:endParaRPr lang="es-ES" sz="4000" dirty="0" smtClean="0">
              <a:solidFill>
                <a:srgbClr val="00B050"/>
              </a:solidFill>
            </a:endParaRPr>
          </a:p>
        </p:txBody>
      </p:sp>
      <p:sp>
        <p:nvSpPr>
          <p:cNvPr id="29699" name="Text Box 6"/>
          <p:cNvSpPr txBox="1">
            <a:spLocks noChangeArrowheads="1"/>
          </p:cNvSpPr>
          <p:nvPr/>
        </p:nvSpPr>
        <p:spPr bwMode="auto">
          <a:xfrm>
            <a:off x="900113" y="2060575"/>
            <a:ext cx="3384550" cy="703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AR" sz="1600"/>
              <a:t>Si    K = { ki  / 000 &lt;= ki &lt;= 999}   </a:t>
            </a:r>
          </a:p>
          <a:p>
            <a:pPr eaLnBrk="1" hangingPunct="1">
              <a:spcBef>
                <a:spcPct val="50000"/>
              </a:spcBef>
            </a:pPr>
            <a:r>
              <a:rPr lang="es-AR" sz="1600"/>
              <a:t>y     |K| = 1000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5611813" y="4275138"/>
            <a:ext cx="1096962" cy="1963737"/>
            <a:chOff x="7632" y="8790"/>
            <a:chExt cx="1584" cy="3094"/>
          </a:xfrm>
        </p:grpSpPr>
        <p:grpSp>
          <p:nvGrpSpPr>
            <p:cNvPr id="29708" name="Group 8"/>
            <p:cNvGrpSpPr>
              <a:grpSpLocks/>
            </p:cNvGrpSpPr>
            <p:nvPr/>
          </p:nvGrpSpPr>
          <p:grpSpPr bwMode="auto">
            <a:xfrm>
              <a:off x="7632" y="8790"/>
              <a:ext cx="1584" cy="2592"/>
              <a:chOff x="7632" y="11808"/>
              <a:chExt cx="1584" cy="2592"/>
            </a:xfrm>
          </p:grpSpPr>
          <p:sp>
            <p:nvSpPr>
              <p:cNvPr id="29710" name="Rectangle 9"/>
              <p:cNvSpPr>
                <a:spLocks noChangeArrowheads="1"/>
              </p:cNvSpPr>
              <p:nvPr/>
            </p:nvSpPr>
            <p:spPr bwMode="auto">
              <a:xfrm>
                <a:off x="7632" y="11808"/>
                <a:ext cx="1584" cy="2592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endParaRPr lang="es-AR"/>
              </a:p>
            </p:txBody>
          </p:sp>
          <p:sp>
            <p:nvSpPr>
              <p:cNvPr id="29711" name="Line 10"/>
              <p:cNvSpPr>
                <a:spLocks noChangeShapeType="1"/>
              </p:cNvSpPr>
              <p:nvPr/>
            </p:nvSpPr>
            <p:spPr bwMode="auto">
              <a:xfrm>
                <a:off x="7632" y="12096"/>
                <a:ext cx="1584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29712" name="Line 11"/>
              <p:cNvSpPr>
                <a:spLocks noChangeShapeType="1"/>
              </p:cNvSpPr>
              <p:nvPr/>
            </p:nvSpPr>
            <p:spPr bwMode="auto">
              <a:xfrm>
                <a:off x="7632" y="14111"/>
                <a:ext cx="1584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29713" name="Line 12"/>
              <p:cNvSpPr>
                <a:spLocks noChangeShapeType="1"/>
              </p:cNvSpPr>
              <p:nvPr/>
            </p:nvSpPr>
            <p:spPr bwMode="auto">
              <a:xfrm>
                <a:off x="7632" y="12960"/>
                <a:ext cx="1584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29714" name="Line 13"/>
              <p:cNvSpPr>
                <a:spLocks noChangeShapeType="1"/>
              </p:cNvSpPr>
              <p:nvPr/>
            </p:nvSpPr>
            <p:spPr bwMode="auto">
              <a:xfrm>
                <a:off x="7632" y="13392"/>
                <a:ext cx="1584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29715" name="Text Box 14"/>
              <p:cNvSpPr txBox="1">
                <a:spLocks noChangeArrowheads="1"/>
              </p:cNvSpPr>
              <p:nvPr/>
            </p:nvSpPr>
            <p:spPr bwMode="auto">
              <a:xfrm>
                <a:off x="8064" y="12960"/>
                <a:ext cx="720" cy="432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/>
                <a:r>
                  <a:rPr lang="es-ES" sz="1200"/>
                  <a:t>100</a:t>
                </a:r>
                <a:endParaRPr lang="es-ES"/>
              </a:p>
            </p:txBody>
          </p:sp>
        </p:grpSp>
        <p:sp>
          <p:nvSpPr>
            <p:cNvPr id="29709" name="Text Box 15"/>
            <p:cNvSpPr txBox="1">
              <a:spLocks noChangeArrowheads="1"/>
            </p:cNvSpPr>
            <p:nvPr/>
          </p:nvSpPr>
          <p:spPr bwMode="auto">
            <a:xfrm>
              <a:off x="8181" y="11524"/>
              <a:ext cx="540" cy="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/>
              <a:r>
                <a:rPr lang="es-ES" sz="1200"/>
                <a:t>T</a:t>
              </a:r>
              <a:endParaRPr lang="es-ES"/>
            </a:p>
          </p:txBody>
        </p:sp>
      </p:grpSp>
      <p:sp>
        <p:nvSpPr>
          <p:cNvPr id="52240" name="Text Box 16"/>
          <p:cNvSpPr txBox="1">
            <a:spLocks noChangeArrowheads="1"/>
          </p:cNvSpPr>
          <p:nvPr/>
        </p:nvSpPr>
        <p:spPr bwMode="auto">
          <a:xfrm>
            <a:off x="1908175" y="4297363"/>
            <a:ext cx="2857500" cy="1827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s-AR" sz="1200"/>
          </a:p>
          <a:p>
            <a:pPr eaLnBrk="1" hangingPunct="1"/>
            <a:endParaRPr lang="es-ES" sz="1200"/>
          </a:p>
          <a:p>
            <a:pPr algn="just" eaLnBrk="1" hangingPunct="1"/>
            <a:r>
              <a:rPr lang="es-ES" sz="1600"/>
              <a:t>Identidad : K </a:t>
            </a:r>
            <a:r>
              <a:rPr lang="es-ES" sz="1600">
                <a:sym typeface="Symbol" pitchFamily="18" charset="2"/>
              </a:rPr>
              <a:t></a:t>
            </a:r>
            <a:r>
              <a:rPr lang="es-ES" sz="1600"/>
              <a:t> D,  esto es:</a:t>
            </a:r>
          </a:p>
          <a:p>
            <a:pPr algn="just" eaLnBrk="1" hangingPunct="1"/>
            <a:r>
              <a:rPr lang="en-US" sz="1600"/>
              <a:t>         h (k</a:t>
            </a:r>
            <a:r>
              <a:rPr lang="en-US" sz="1600" baseline="-25000"/>
              <a:t>i</a:t>
            </a:r>
            <a:r>
              <a:rPr lang="en-US" sz="1600"/>
              <a:t>) = id (k</a:t>
            </a:r>
            <a:r>
              <a:rPr lang="en-US" sz="1600" baseline="-25000"/>
              <a:t>i</a:t>
            </a:r>
            <a:r>
              <a:rPr lang="en-US" sz="1600"/>
              <a:t> ) = d</a:t>
            </a:r>
          </a:p>
          <a:p>
            <a:pPr eaLnBrk="1" hangingPunct="1"/>
            <a:endParaRPr lang="en-US" sz="1600"/>
          </a:p>
          <a:p>
            <a:pPr eaLnBrk="1" hangingPunct="1"/>
            <a:endParaRPr lang="en-US" sz="1200"/>
          </a:p>
          <a:p>
            <a:pPr eaLnBrk="1" hangingPunct="1"/>
            <a:endParaRPr lang="en-US" sz="1200"/>
          </a:p>
          <a:p>
            <a:pPr eaLnBrk="1" hangingPunct="1"/>
            <a:r>
              <a:rPr lang="es-ES" sz="1200"/>
              <a:t>Si k = 100 entonces id(100) = 100 = d</a:t>
            </a:r>
            <a:endParaRPr lang="es-ES"/>
          </a:p>
        </p:txBody>
      </p:sp>
      <p:sp>
        <p:nvSpPr>
          <p:cNvPr id="52241" name="Text Box 17"/>
          <p:cNvSpPr txBox="1">
            <a:spLocks noChangeArrowheads="1"/>
          </p:cNvSpPr>
          <p:nvPr/>
        </p:nvSpPr>
        <p:spPr bwMode="auto">
          <a:xfrm>
            <a:off x="5181600" y="4297363"/>
            <a:ext cx="498475" cy="171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s-ES" sz="1200"/>
              <a:t>0</a:t>
            </a:r>
          </a:p>
          <a:p>
            <a:pPr eaLnBrk="1" hangingPunct="1"/>
            <a:endParaRPr lang="es-ES" sz="1200"/>
          </a:p>
          <a:p>
            <a:pPr eaLnBrk="1" hangingPunct="1"/>
            <a:endParaRPr lang="es-ES" sz="1200"/>
          </a:p>
          <a:p>
            <a:pPr eaLnBrk="1" hangingPunct="1"/>
            <a:endParaRPr lang="es-ES" sz="1200"/>
          </a:p>
          <a:p>
            <a:pPr eaLnBrk="1" hangingPunct="1"/>
            <a:r>
              <a:rPr lang="es-ES" sz="1200"/>
              <a:t>100</a:t>
            </a:r>
          </a:p>
          <a:p>
            <a:pPr eaLnBrk="1" hangingPunct="1"/>
            <a:endParaRPr lang="es-ES" sz="1200"/>
          </a:p>
          <a:p>
            <a:pPr eaLnBrk="1" hangingPunct="1"/>
            <a:endParaRPr lang="es-ES" sz="1200"/>
          </a:p>
          <a:p>
            <a:pPr eaLnBrk="1" hangingPunct="1"/>
            <a:endParaRPr lang="es-ES" sz="1200"/>
          </a:p>
          <a:p>
            <a:pPr eaLnBrk="1" hangingPunct="1"/>
            <a:r>
              <a:rPr lang="es-ES" sz="1200"/>
              <a:t>999</a:t>
            </a:r>
            <a:endParaRPr lang="es-ES"/>
          </a:p>
        </p:txBody>
      </p:sp>
      <p:sp>
        <p:nvSpPr>
          <p:cNvPr id="52242" name="Line 18"/>
          <p:cNvSpPr>
            <a:spLocks noChangeShapeType="1"/>
          </p:cNvSpPr>
          <p:nvPr/>
        </p:nvSpPr>
        <p:spPr bwMode="auto">
          <a:xfrm flipV="1">
            <a:off x="4422775" y="5141913"/>
            <a:ext cx="800100" cy="5715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AR"/>
          </a:p>
        </p:txBody>
      </p:sp>
      <p:sp>
        <p:nvSpPr>
          <p:cNvPr id="52248" name="Text Box 24"/>
          <p:cNvSpPr txBox="1">
            <a:spLocks noChangeArrowheads="1"/>
          </p:cNvSpPr>
          <p:nvPr/>
        </p:nvSpPr>
        <p:spPr bwMode="auto">
          <a:xfrm>
            <a:off x="1187450" y="3357563"/>
            <a:ext cx="69119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ES" sz="2000"/>
              <a:t>¿Cuál es la función H:  K</a:t>
            </a:r>
            <a:r>
              <a:rPr lang="es-ES" sz="2000">
                <a:sym typeface="Symbol" pitchFamily="18" charset="2"/>
              </a:rPr>
              <a:t></a:t>
            </a:r>
            <a:r>
              <a:rPr lang="es-ES" sz="2000"/>
              <a:t>D ?</a:t>
            </a:r>
          </a:p>
        </p:txBody>
      </p:sp>
      <p:sp>
        <p:nvSpPr>
          <p:cNvPr id="29706" name="Text Box 25"/>
          <p:cNvSpPr txBox="1">
            <a:spLocks noChangeArrowheads="1"/>
          </p:cNvSpPr>
          <p:nvPr/>
        </p:nvSpPr>
        <p:spPr bwMode="auto">
          <a:xfrm>
            <a:off x="5076825" y="1989138"/>
            <a:ext cx="3816350" cy="74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s-AR" sz="1600"/>
              <a:t>D = { di / 000 &lt;= di &lt;= 999}</a:t>
            </a:r>
          </a:p>
          <a:p>
            <a:pPr eaLnBrk="1" hangingPunct="1">
              <a:spcBef>
                <a:spcPct val="50000"/>
              </a:spcBef>
            </a:pPr>
            <a:r>
              <a:rPr lang="es-AR"/>
              <a:t>y     |D| = 1000</a:t>
            </a:r>
            <a:endParaRPr lang="es-AR" sz="1600"/>
          </a:p>
        </p:txBody>
      </p:sp>
      <p:sp>
        <p:nvSpPr>
          <p:cNvPr id="29707" name="AutoShape 26"/>
          <p:cNvSpPr>
            <a:spLocks/>
          </p:cNvSpPr>
          <p:nvPr/>
        </p:nvSpPr>
        <p:spPr bwMode="auto">
          <a:xfrm>
            <a:off x="4067175" y="1989138"/>
            <a:ext cx="504825" cy="792162"/>
          </a:xfrm>
          <a:prstGeom prst="rightBrace">
            <a:avLst>
              <a:gd name="adj1" fmla="val 1307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s-A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22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22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2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22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22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2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22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22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2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22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22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2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40" grpId="0"/>
      <p:bldP spid="52241" grpId="0"/>
      <p:bldP spid="52242" grpId="0" animBg="1"/>
      <p:bldP spid="5224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8 CuadroTexto"/>
          <p:cNvSpPr txBox="1">
            <a:spLocks noChangeArrowheads="1"/>
          </p:cNvSpPr>
          <p:nvPr/>
        </p:nvSpPr>
        <p:spPr bwMode="auto">
          <a:xfrm>
            <a:off x="302788" y="2383086"/>
            <a:ext cx="8358187" cy="1477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es-ES" dirty="0">
                <a:solidFill>
                  <a:schemeClr val="tx2"/>
                </a:solidFill>
              </a:rPr>
              <a:t>En matemáticas, una función </a:t>
            </a:r>
          </a:p>
          <a:p>
            <a:pPr algn="ctr" eaLnBrk="1" hangingPunct="1"/>
            <a:r>
              <a:rPr lang="es-ES" dirty="0">
                <a:solidFill>
                  <a:schemeClr val="tx2"/>
                </a:solidFill>
              </a:rPr>
              <a:t>            </a:t>
            </a:r>
          </a:p>
          <a:p>
            <a:pPr algn="ctr" eaLnBrk="1" hangingPunct="1"/>
            <a:r>
              <a:rPr lang="es-ES" b="1" dirty="0">
                <a:solidFill>
                  <a:schemeClr val="tx2"/>
                </a:solidFill>
              </a:rPr>
              <a:t>F : X → Y</a:t>
            </a:r>
          </a:p>
          <a:p>
            <a:pPr algn="ctr" eaLnBrk="1" hangingPunct="1"/>
            <a:endParaRPr lang="es-ES" dirty="0">
              <a:solidFill>
                <a:schemeClr val="tx2"/>
              </a:solidFill>
            </a:endParaRPr>
          </a:p>
          <a:p>
            <a:pPr algn="ctr" eaLnBrk="1" hangingPunct="1"/>
            <a:r>
              <a:rPr lang="es-ES" dirty="0">
                <a:solidFill>
                  <a:schemeClr val="tx2"/>
                </a:solidFill>
              </a:rPr>
              <a:t>es </a:t>
            </a:r>
            <a:r>
              <a:rPr lang="es-ES" b="1" dirty="0" err="1">
                <a:solidFill>
                  <a:schemeClr val="tx2"/>
                </a:solidFill>
              </a:rPr>
              <a:t>biyectiva</a:t>
            </a:r>
            <a:r>
              <a:rPr lang="es-ES" dirty="0">
                <a:solidFill>
                  <a:schemeClr val="tx2"/>
                </a:solidFill>
              </a:rPr>
              <a:t> si es al mismo tiempo </a:t>
            </a:r>
            <a:r>
              <a:rPr lang="es-ES" b="1" dirty="0" err="1">
                <a:solidFill>
                  <a:schemeClr val="tx2"/>
                </a:solidFill>
              </a:rPr>
              <a:t>inyectiva</a:t>
            </a:r>
            <a:r>
              <a:rPr lang="es-ES" dirty="0">
                <a:solidFill>
                  <a:schemeClr val="tx2"/>
                </a:solidFill>
              </a:rPr>
              <a:t> y </a:t>
            </a:r>
            <a:r>
              <a:rPr lang="es-ES" b="1" dirty="0" err="1">
                <a:solidFill>
                  <a:schemeClr val="tx2"/>
                </a:solidFill>
              </a:rPr>
              <a:t>sobreyectiva</a:t>
            </a:r>
            <a:r>
              <a:rPr lang="es-ES" b="1" dirty="0">
                <a:solidFill>
                  <a:schemeClr val="tx2"/>
                </a:solidFill>
              </a:rPr>
              <a:t> </a:t>
            </a:r>
          </a:p>
        </p:txBody>
      </p:sp>
      <p:sp>
        <p:nvSpPr>
          <p:cNvPr id="31749" name="AutoShape 2" descr="{\displaystyle {\begin{array}{rrcl}f:&amp;X&amp;\to &amp;Y\\&amp;x&amp;\to &amp;y=f(x)\end{array}}}"/>
          <p:cNvSpPr>
            <a:spLocks noChangeAspect="1" noChangeArrowheads="1"/>
          </p:cNvSpPr>
          <p:nvPr/>
        </p:nvSpPr>
        <p:spPr bwMode="auto">
          <a:xfrm>
            <a:off x="163513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s-AR"/>
          </a:p>
        </p:txBody>
      </p:sp>
      <p:sp>
        <p:nvSpPr>
          <p:cNvPr id="31750" name="AutoShape 4" descr="{\displaystyle {\begin{array}{rrcl}f:&amp;X&amp;\to &amp;Y\\&amp;x&amp;\to &amp;y=f(x)\end{array}}}"/>
          <p:cNvSpPr>
            <a:spLocks noChangeAspect="1" noChangeArrowheads="1"/>
          </p:cNvSpPr>
          <p:nvPr/>
        </p:nvSpPr>
        <p:spPr bwMode="auto">
          <a:xfrm>
            <a:off x="163513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s-AR"/>
          </a:p>
        </p:txBody>
      </p:sp>
      <p:sp>
        <p:nvSpPr>
          <p:cNvPr id="31751" name="AutoShape 6" descr="{\displaystyle {\begin{array}{rrcl}f:&amp;X&amp;\to &amp;Y\\&amp;x&amp;\to &amp;y=f(x)\end{array}}}"/>
          <p:cNvSpPr>
            <a:spLocks noChangeAspect="1" noChangeArrowheads="1"/>
          </p:cNvSpPr>
          <p:nvPr/>
        </p:nvSpPr>
        <p:spPr bwMode="auto">
          <a:xfrm>
            <a:off x="163513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s-AR"/>
          </a:p>
        </p:txBody>
      </p:sp>
      <p:sp>
        <p:nvSpPr>
          <p:cNvPr id="14" name="13 CuadroTexto"/>
          <p:cNvSpPr txBox="1">
            <a:spLocks noChangeArrowheads="1"/>
          </p:cNvSpPr>
          <p:nvPr/>
        </p:nvSpPr>
        <p:spPr bwMode="auto">
          <a:xfrm>
            <a:off x="315914" y="3861048"/>
            <a:ext cx="351155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es-ES" sz="1600" dirty="0"/>
              <a:t>F  es </a:t>
            </a:r>
            <a:r>
              <a:rPr lang="es-ES" sz="1600" b="1" dirty="0" err="1"/>
              <a:t>inyectiva</a:t>
            </a:r>
            <a:r>
              <a:rPr lang="es-ES" sz="1600" dirty="0"/>
              <a:t> si a elementos distintos del conjunto X (dominio) les corresponden elementos distintos en el conjunto  Y (</a:t>
            </a:r>
            <a:r>
              <a:rPr lang="es-ES" sz="1600" dirty="0" err="1"/>
              <a:t>codominio</a:t>
            </a:r>
            <a:r>
              <a:rPr lang="es-ES" sz="1600" dirty="0"/>
              <a:t>)</a:t>
            </a:r>
          </a:p>
        </p:txBody>
      </p:sp>
      <p:sp>
        <p:nvSpPr>
          <p:cNvPr id="15" name="14 CuadroTexto"/>
          <p:cNvSpPr txBox="1">
            <a:spLocks noChangeArrowheads="1"/>
          </p:cNvSpPr>
          <p:nvPr/>
        </p:nvSpPr>
        <p:spPr bwMode="auto">
          <a:xfrm>
            <a:off x="4644008" y="3861048"/>
            <a:ext cx="4185667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es-ES" sz="1600" dirty="0"/>
              <a:t>F es </a:t>
            </a:r>
            <a:r>
              <a:rPr lang="es-ES" sz="1600" b="1" dirty="0" err="1"/>
              <a:t>sobreyectiva</a:t>
            </a:r>
            <a:r>
              <a:rPr lang="es-ES" sz="1600" dirty="0"/>
              <a:t> si está aplicada sobre todo el </a:t>
            </a:r>
            <a:r>
              <a:rPr lang="es-ES" sz="1600" dirty="0" err="1"/>
              <a:t>codominio</a:t>
            </a:r>
            <a:r>
              <a:rPr lang="es-ES" sz="1600" dirty="0"/>
              <a:t>, es decir, cuando cada elemento de Y es la imagen de como mínimo un elemento de X</a:t>
            </a:r>
          </a:p>
        </p:txBody>
      </p:sp>
      <p:pic>
        <p:nvPicPr>
          <p:cNvPr id="16" name="15 Imagen"/>
          <p:cNvPicPr>
            <a:picLocks noChangeAspect="1" noChangeArrowheads="1"/>
          </p:cNvPicPr>
          <p:nvPr/>
        </p:nvPicPr>
        <p:blipFill>
          <a:blip r:embed="rId5" cstate="print"/>
          <a:srcRect l="18871" t="45769" r="48502" b="35738"/>
          <a:stretch>
            <a:fillRect/>
          </a:stretch>
        </p:blipFill>
        <p:spPr bwMode="auto">
          <a:xfrm>
            <a:off x="142875" y="5013325"/>
            <a:ext cx="2786063" cy="100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16 Imagen"/>
          <p:cNvPicPr>
            <a:picLocks noChangeAspect="1" noChangeArrowheads="1"/>
          </p:cNvPicPr>
          <p:nvPr/>
        </p:nvPicPr>
        <p:blipFill>
          <a:blip r:embed="rId6" cstate="print"/>
          <a:srcRect l="21693" t="45769" r="49559" b="44202"/>
          <a:stretch>
            <a:fillRect/>
          </a:stretch>
        </p:blipFill>
        <p:spPr bwMode="auto">
          <a:xfrm>
            <a:off x="4857750" y="5013325"/>
            <a:ext cx="2786063" cy="661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" name="19 Imagen"/>
          <p:cNvPicPr>
            <a:picLocks noChangeAspect="1" noChangeArrowheads="1"/>
          </p:cNvPicPr>
          <p:nvPr/>
        </p:nvPicPr>
        <p:blipFill>
          <a:blip r:embed="rId7" cstate="print"/>
          <a:srcRect l="38979" t="26332" r="40034" b="36363"/>
          <a:stretch>
            <a:fillRect/>
          </a:stretch>
        </p:blipFill>
        <p:spPr bwMode="auto">
          <a:xfrm>
            <a:off x="2928938" y="5500688"/>
            <a:ext cx="1133475" cy="113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21 Imagen"/>
          <p:cNvPicPr>
            <a:picLocks noChangeAspect="1" noChangeArrowheads="1"/>
          </p:cNvPicPr>
          <p:nvPr/>
        </p:nvPicPr>
        <p:blipFill>
          <a:blip r:embed="rId8" cstate="print"/>
          <a:srcRect l="39154" t="26332" r="40211" b="36990"/>
          <a:stretch>
            <a:fillRect/>
          </a:stretch>
        </p:blipFill>
        <p:spPr bwMode="auto">
          <a:xfrm>
            <a:off x="7715250" y="5457825"/>
            <a:ext cx="1114425" cy="111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ectangle 2"/>
          <p:cNvSpPr txBox="1">
            <a:spLocks noChangeArrowheads="1"/>
          </p:cNvSpPr>
          <p:nvPr/>
        </p:nvSpPr>
        <p:spPr>
          <a:xfrm>
            <a:off x="352443" y="751789"/>
            <a:ext cx="7793037" cy="609600"/>
          </a:xfrm>
          <a:prstGeom prst="rect">
            <a:avLst/>
          </a:prstGeom>
          <a:noFill/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s-AR" sz="4000" b="1" kern="0" dirty="0" smtClean="0">
                <a:solidFill>
                  <a:srgbClr val="00B050"/>
                </a:solidFill>
              </a:rPr>
              <a:t>HASHING</a:t>
            </a:r>
            <a:r>
              <a:rPr lang="es-AR" sz="2400" b="1" kern="0" dirty="0" smtClean="0">
                <a:solidFill>
                  <a:srgbClr val="00B050"/>
                </a:solidFill>
              </a:rPr>
              <a:t> </a:t>
            </a:r>
          </a:p>
          <a:p>
            <a:pPr eaLnBrk="1" hangingPunct="1">
              <a:defRPr/>
            </a:pPr>
            <a:r>
              <a:rPr lang="es-AR" sz="2400" b="1" kern="0" dirty="0" smtClean="0">
                <a:solidFill>
                  <a:srgbClr val="00B050"/>
                </a:solidFill>
              </a:rPr>
              <a:t> </a:t>
            </a:r>
            <a:r>
              <a:rPr lang="es-AR" sz="3600" b="1" kern="0" dirty="0" smtClean="0">
                <a:solidFill>
                  <a:srgbClr val="00B050"/>
                </a:solidFill>
                <a:latin typeface="+mn-lt"/>
              </a:rPr>
              <a:t>Funciones </a:t>
            </a:r>
            <a:r>
              <a:rPr lang="es-AR" sz="3600" b="1" kern="0" dirty="0" err="1" smtClean="0">
                <a:solidFill>
                  <a:srgbClr val="00B050"/>
                </a:solidFill>
                <a:latin typeface="+mn-lt"/>
              </a:rPr>
              <a:t>biyectivas</a:t>
            </a:r>
            <a:endParaRPr lang="es-ES" sz="3600" b="1" kern="0" dirty="0" smtClean="0">
              <a:solidFill>
                <a:srgbClr val="00B050"/>
              </a:solidFill>
              <a:latin typeface="+mn-lt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allAtOnce"/>
      <p:bldP spid="15" grpId="0" build="allAtOnce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2" descr="Descargue el vector de stock Emoticon de pensamiento sin royalties 18813019 de la colección de millones de fotos, imágenes vectoriales e ilustraciones de stock de alta resolución de Depositphotos. Emoticon Triste, Símbolos Emoji, Emoticones Emoji, Momentos Divertidos, Imágenes Graciosas, Emojis Enamorado, Lino Sol, Emoticones Caritas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31800" y="3917156"/>
            <a:ext cx="1727200" cy="181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795" name="CuadroTexto 2"/>
          <p:cNvSpPr txBox="1">
            <a:spLocks noChangeArrowheads="1"/>
          </p:cNvSpPr>
          <p:nvPr/>
        </p:nvSpPr>
        <p:spPr bwMode="auto">
          <a:xfrm>
            <a:off x="431800" y="2843089"/>
            <a:ext cx="230346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es-ES" b="1" dirty="0">
                <a:solidFill>
                  <a:schemeClr val="tx2"/>
                </a:solidFill>
              </a:rPr>
              <a:t>F : X → Y</a:t>
            </a:r>
          </a:p>
        </p:txBody>
      </p:sp>
      <p:sp>
        <p:nvSpPr>
          <p:cNvPr id="33796" name="CuadroTexto 3"/>
          <p:cNvSpPr txBox="1">
            <a:spLocks noChangeArrowheads="1"/>
          </p:cNvSpPr>
          <p:nvPr/>
        </p:nvSpPr>
        <p:spPr bwMode="auto">
          <a:xfrm>
            <a:off x="2843213" y="4727104"/>
            <a:ext cx="187325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" b="1" dirty="0">
                <a:solidFill>
                  <a:srgbClr val="FF0000"/>
                </a:solidFill>
              </a:rPr>
              <a:t>H : K→ D</a:t>
            </a:r>
          </a:p>
          <a:p>
            <a:endParaRPr lang="es-AR" dirty="0">
              <a:solidFill>
                <a:srgbClr val="FF0000"/>
              </a:solidFill>
            </a:endParaRPr>
          </a:p>
        </p:txBody>
      </p:sp>
      <p:sp>
        <p:nvSpPr>
          <p:cNvPr id="33797" name="CuadroTexto 4"/>
          <p:cNvSpPr txBox="1">
            <a:spLocks noChangeArrowheads="1"/>
          </p:cNvSpPr>
          <p:nvPr/>
        </p:nvSpPr>
        <p:spPr bwMode="auto">
          <a:xfrm>
            <a:off x="3078163" y="2483048"/>
            <a:ext cx="251936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" dirty="0" err="1">
                <a:solidFill>
                  <a:srgbClr val="0070C0"/>
                </a:solidFill>
              </a:rPr>
              <a:t>Inyectiva</a:t>
            </a:r>
            <a:endParaRPr lang="es-AR" dirty="0">
              <a:solidFill>
                <a:srgbClr val="0070C0"/>
              </a:solidFill>
            </a:endParaRPr>
          </a:p>
        </p:txBody>
      </p:sp>
      <p:sp>
        <p:nvSpPr>
          <p:cNvPr id="33798" name="CuadroTexto 5"/>
          <p:cNvSpPr txBox="1">
            <a:spLocks noChangeArrowheads="1"/>
          </p:cNvSpPr>
          <p:nvPr/>
        </p:nvSpPr>
        <p:spPr bwMode="auto">
          <a:xfrm>
            <a:off x="3005138" y="3204716"/>
            <a:ext cx="2665412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" dirty="0" err="1">
                <a:solidFill>
                  <a:srgbClr val="0070C0"/>
                </a:solidFill>
              </a:rPr>
              <a:t>Sobreyectiva</a:t>
            </a:r>
            <a:endParaRPr lang="es-AR" dirty="0">
              <a:solidFill>
                <a:srgbClr val="0070C0"/>
              </a:solidFill>
            </a:endParaRPr>
          </a:p>
        </p:txBody>
      </p:sp>
      <p:sp>
        <p:nvSpPr>
          <p:cNvPr id="18439" name="CuadroTexto 8"/>
          <p:cNvSpPr txBox="1">
            <a:spLocks noChangeArrowheads="1"/>
          </p:cNvSpPr>
          <p:nvPr/>
        </p:nvSpPr>
        <p:spPr bwMode="auto">
          <a:xfrm>
            <a:off x="2820988" y="5579392"/>
            <a:ext cx="145256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" dirty="0">
                <a:solidFill>
                  <a:srgbClr val="FF0000"/>
                </a:solidFill>
              </a:rPr>
              <a:t>¿</a:t>
            </a:r>
            <a:r>
              <a:rPr lang="es-ES" dirty="0" err="1">
                <a:solidFill>
                  <a:srgbClr val="FF0000"/>
                </a:solidFill>
              </a:rPr>
              <a:t>Inyectiva</a:t>
            </a:r>
            <a:r>
              <a:rPr lang="es-ES" dirty="0">
                <a:solidFill>
                  <a:srgbClr val="FF0000"/>
                </a:solidFill>
              </a:rPr>
              <a:t>?</a:t>
            </a:r>
            <a:endParaRPr lang="es-AR" dirty="0">
              <a:solidFill>
                <a:srgbClr val="FF0000"/>
              </a:solidFill>
            </a:endParaRPr>
          </a:p>
        </p:txBody>
      </p:sp>
      <p:sp>
        <p:nvSpPr>
          <p:cNvPr id="18440" name="CuadroTexto 9"/>
          <p:cNvSpPr txBox="1">
            <a:spLocks noChangeArrowheads="1"/>
          </p:cNvSpPr>
          <p:nvPr/>
        </p:nvSpPr>
        <p:spPr bwMode="auto">
          <a:xfrm>
            <a:off x="2735263" y="6445076"/>
            <a:ext cx="180022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" dirty="0">
                <a:solidFill>
                  <a:srgbClr val="FF0000"/>
                </a:solidFill>
              </a:rPr>
              <a:t>¿</a:t>
            </a:r>
            <a:r>
              <a:rPr lang="es-ES" dirty="0" err="1">
                <a:solidFill>
                  <a:srgbClr val="FF0000"/>
                </a:solidFill>
              </a:rPr>
              <a:t>Sobreyectiva</a:t>
            </a:r>
            <a:r>
              <a:rPr lang="es-ES" dirty="0">
                <a:solidFill>
                  <a:srgbClr val="FF0000"/>
                </a:solidFill>
              </a:rPr>
              <a:t>?</a:t>
            </a:r>
            <a:endParaRPr lang="es-AR" dirty="0">
              <a:solidFill>
                <a:srgbClr val="FF0000"/>
              </a:solidFill>
            </a:endParaRPr>
          </a:p>
        </p:txBody>
      </p:sp>
      <p:sp>
        <p:nvSpPr>
          <p:cNvPr id="11" name="Abrir llave 10"/>
          <p:cNvSpPr/>
          <p:nvPr/>
        </p:nvSpPr>
        <p:spPr>
          <a:xfrm>
            <a:off x="2470150" y="2387154"/>
            <a:ext cx="373063" cy="1185862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  <p:grpSp>
        <p:nvGrpSpPr>
          <p:cNvPr id="33802" name="Grupo 16"/>
          <p:cNvGrpSpPr>
            <a:grpSpLocks/>
          </p:cNvGrpSpPr>
          <p:nvPr/>
        </p:nvGrpSpPr>
        <p:grpSpPr bwMode="auto">
          <a:xfrm>
            <a:off x="5003800" y="3413472"/>
            <a:ext cx="3168650" cy="2463800"/>
            <a:chOff x="5004048" y="2843644"/>
            <a:chExt cx="3168352" cy="2462827"/>
          </a:xfrm>
        </p:grpSpPr>
        <p:sp>
          <p:nvSpPr>
            <p:cNvPr id="7" name="Elipse 6"/>
            <p:cNvSpPr/>
            <p:nvPr/>
          </p:nvSpPr>
          <p:spPr>
            <a:xfrm>
              <a:off x="5004048" y="3659297"/>
              <a:ext cx="1079398" cy="1647174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AR"/>
            </a:p>
          </p:txBody>
        </p:sp>
        <p:sp>
          <p:nvSpPr>
            <p:cNvPr id="8" name="Elipse 7"/>
            <p:cNvSpPr/>
            <p:nvPr/>
          </p:nvSpPr>
          <p:spPr>
            <a:xfrm>
              <a:off x="7093002" y="3632319"/>
              <a:ext cx="1079398" cy="1645588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AR"/>
            </a:p>
          </p:txBody>
        </p:sp>
        <p:sp>
          <p:nvSpPr>
            <p:cNvPr id="33807" name="CuadroTexto 11"/>
            <p:cNvSpPr txBox="1">
              <a:spLocks noChangeArrowheads="1"/>
            </p:cNvSpPr>
            <p:nvPr/>
          </p:nvSpPr>
          <p:spPr bwMode="auto">
            <a:xfrm>
              <a:off x="5364088" y="4370768"/>
              <a:ext cx="30603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ES"/>
                <a:t>K</a:t>
              </a:r>
              <a:endParaRPr lang="es-AR"/>
            </a:p>
          </p:txBody>
        </p:sp>
        <p:sp>
          <p:nvSpPr>
            <p:cNvPr id="33808" name="CuadroTexto 12"/>
            <p:cNvSpPr txBox="1">
              <a:spLocks noChangeArrowheads="1"/>
            </p:cNvSpPr>
            <p:nvPr/>
          </p:nvSpPr>
          <p:spPr bwMode="auto">
            <a:xfrm>
              <a:off x="7479323" y="4350897"/>
              <a:ext cx="30603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ES"/>
                <a:t>D</a:t>
              </a:r>
              <a:endParaRPr lang="es-AR"/>
            </a:p>
          </p:txBody>
        </p:sp>
        <p:sp>
          <p:nvSpPr>
            <p:cNvPr id="15" name="Arco 14"/>
            <p:cNvSpPr/>
            <p:nvPr/>
          </p:nvSpPr>
          <p:spPr>
            <a:xfrm>
              <a:off x="5670735" y="3284795"/>
              <a:ext cx="1638146" cy="360220"/>
            </a:xfrm>
            <a:prstGeom prst="arc">
              <a:avLst>
                <a:gd name="adj1" fmla="val 10968498"/>
                <a:gd name="adj2" fmla="val 0"/>
              </a:avLst>
            </a:prstGeom>
            <a:ln w="571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s-AR"/>
            </a:p>
          </p:txBody>
        </p:sp>
        <p:sp>
          <p:nvSpPr>
            <p:cNvPr id="33810" name="CuadroTexto 15"/>
            <p:cNvSpPr txBox="1">
              <a:spLocks noChangeArrowheads="1"/>
            </p:cNvSpPr>
            <p:nvPr/>
          </p:nvSpPr>
          <p:spPr bwMode="auto">
            <a:xfrm>
              <a:off x="6300192" y="2843644"/>
              <a:ext cx="50405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ES">
                  <a:solidFill>
                    <a:srgbClr val="00B050"/>
                  </a:solidFill>
                </a:rPr>
                <a:t>H</a:t>
              </a:r>
              <a:endParaRPr lang="es-AR">
                <a:solidFill>
                  <a:srgbClr val="00B050"/>
                </a:solidFill>
              </a:endParaRPr>
            </a:p>
          </p:txBody>
        </p:sp>
      </p:grpSp>
      <p:sp>
        <p:nvSpPr>
          <p:cNvPr id="18" name="Rectangle 2"/>
          <p:cNvSpPr txBox="1">
            <a:spLocks noChangeArrowheads="1"/>
          </p:cNvSpPr>
          <p:nvPr/>
        </p:nvSpPr>
        <p:spPr>
          <a:xfrm>
            <a:off x="352443" y="751789"/>
            <a:ext cx="7793037" cy="609600"/>
          </a:xfrm>
          <a:prstGeom prst="rect">
            <a:avLst/>
          </a:prstGeom>
          <a:noFill/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s-AR" sz="4000" b="1" kern="0" dirty="0" smtClean="0">
                <a:solidFill>
                  <a:srgbClr val="00B050"/>
                </a:solidFill>
              </a:rPr>
              <a:t>HASHING</a:t>
            </a:r>
            <a:r>
              <a:rPr lang="es-AR" sz="2400" b="1" kern="0" dirty="0" smtClean="0">
                <a:solidFill>
                  <a:srgbClr val="00B050"/>
                </a:solidFill>
              </a:rPr>
              <a:t> </a:t>
            </a:r>
          </a:p>
          <a:p>
            <a:pPr eaLnBrk="1" hangingPunct="1">
              <a:defRPr/>
            </a:pPr>
            <a:r>
              <a:rPr lang="es-AR" sz="2400" b="1" kern="0" dirty="0" smtClean="0">
                <a:solidFill>
                  <a:srgbClr val="00B050"/>
                </a:solidFill>
              </a:rPr>
              <a:t> </a:t>
            </a:r>
            <a:r>
              <a:rPr lang="es-AR" sz="3600" b="1" kern="0" dirty="0" smtClean="0">
                <a:solidFill>
                  <a:srgbClr val="00B050"/>
                </a:solidFill>
                <a:latin typeface="+mn-lt"/>
              </a:rPr>
              <a:t>Funciones </a:t>
            </a:r>
            <a:r>
              <a:rPr lang="es-AR" sz="3600" b="1" kern="0" dirty="0" err="1" smtClean="0">
                <a:solidFill>
                  <a:srgbClr val="00B050"/>
                </a:solidFill>
                <a:latin typeface="+mn-lt"/>
              </a:rPr>
              <a:t>biyectivas</a:t>
            </a:r>
            <a:endParaRPr lang="es-ES" sz="3600" b="1" kern="0" dirty="0" smtClean="0">
              <a:solidFill>
                <a:srgbClr val="00B050"/>
              </a:solidFill>
              <a:latin typeface="+mn-lt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9" grpId="0"/>
      <p:bldP spid="18440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E1D6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E1D600"/>
    </a:hlink>
    <a:folHlink>
      <a:srgbClr val="800080"/>
    </a:folHlink>
  </a:clrScheme>
</a:themeOverride>
</file>

<file path=ppt/theme/themeOverride10.xml><?xml version="1.0" encoding="utf-8"?>
<a:themeOverride xmlns:a="http://schemas.openxmlformats.org/drawingml/2006/main">
  <a:clrScheme name="Espiral">
    <a:dk1>
      <a:sysClr val="windowText" lastClr="000000"/>
    </a:dk1>
    <a:lt1>
      <a:sysClr val="window" lastClr="FFFFFF"/>
    </a:lt1>
    <a:dk2>
      <a:srgbClr val="766F54"/>
    </a:dk2>
    <a:lt2>
      <a:srgbClr val="E3EACF"/>
    </a:lt2>
    <a:accent1>
      <a:srgbClr val="A53010"/>
    </a:accent1>
    <a:accent2>
      <a:srgbClr val="DE7E18"/>
    </a:accent2>
    <a:accent3>
      <a:srgbClr val="9F8351"/>
    </a:accent3>
    <a:accent4>
      <a:srgbClr val="728653"/>
    </a:accent4>
    <a:accent5>
      <a:srgbClr val="92AA4C"/>
    </a:accent5>
    <a:accent6>
      <a:srgbClr val="6AAC91"/>
    </a:accent6>
    <a:hlink>
      <a:srgbClr val="FB4A18"/>
    </a:hlink>
    <a:folHlink>
      <a:srgbClr val="FB9318"/>
    </a:folHlink>
  </a:clrScheme>
</a:themeOverride>
</file>

<file path=ppt/theme/themeOverride11.xml><?xml version="1.0" encoding="utf-8"?>
<a:themeOverride xmlns:a="http://schemas.openxmlformats.org/drawingml/2006/main">
  <a:clrScheme name="Espiral">
    <a:dk1>
      <a:sysClr val="windowText" lastClr="000000"/>
    </a:dk1>
    <a:lt1>
      <a:sysClr val="window" lastClr="FFFFFF"/>
    </a:lt1>
    <a:dk2>
      <a:srgbClr val="766F54"/>
    </a:dk2>
    <a:lt2>
      <a:srgbClr val="E3EACF"/>
    </a:lt2>
    <a:accent1>
      <a:srgbClr val="A53010"/>
    </a:accent1>
    <a:accent2>
      <a:srgbClr val="DE7E18"/>
    </a:accent2>
    <a:accent3>
      <a:srgbClr val="9F8351"/>
    </a:accent3>
    <a:accent4>
      <a:srgbClr val="728653"/>
    </a:accent4>
    <a:accent5>
      <a:srgbClr val="92AA4C"/>
    </a:accent5>
    <a:accent6>
      <a:srgbClr val="6AAC91"/>
    </a:accent6>
    <a:hlink>
      <a:srgbClr val="FB4A18"/>
    </a:hlink>
    <a:folHlink>
      <a:srgbClr val="FB9318"/>
    </a:folHlink>
  </a:clrScheme>
</a:themeOverride>
</file>

<file path=ppt/theme/themeOverride12.xml><?xml version="1.0" encoding="utf-8"?>
<a:themeOverride xmlns:a="http://schemas.openxmlformats.org/drawingml/2006/main">
  <a:clrScheme name="Espiral">
    <a:dk1>
      <a:sysClr val="windowText" lastClr="000000"/>
    </a:dk1>
    <a:lt1>
      <a:sysClr val="window" lastClr="FFFFFF"/>
    </a:lt1>
    <a:dk2>
      <a:srgbClr val="766F54"/>
    </a:dk2>
    <a:lt2>
      <a:srgbClr val="E3EACF"/>
    </a:lt2>
    <a:accent1>
      <a:srgbClr val="A53010"/>
    </a:accent1>
    <a:accent2>
      <a:srgbClr val="DE7E18"/>
    </a:accent2>
    <a:accent3>
      <a:srgbClr val="9F8351"/>
    </a:accent3>
    <a:accent4>
      <a:srgbClr val="728653"/>
    </a:accent4>
    <a:accent5>
      <a:srgbClr val="92AA4C"/>
    </a:accent5>
    <a:accent6>
      <a:srgbClr val="6AAC91"/>
    </a:accent6>
    <a:hlink>
      <a:srgbClr val="FB4A18"/>
    </a:hlink>
    <a:folHlink>
      <a:srgbClr val="FB9318"/>
    </a:folHlink>
  </a:clrScheme>
</a:themeOverride>
</file>

<file path=ppt/theme/themeOverride13.xml><?xml version="1.0" encoding="utf-8"?>
<a:themeOverride xmlns:a="http://schemas.openxmlformats.org/drawingml/2006/main">
  <a:clrScheme name="Espiral">
    <a:dk1>
      <a:sysClr val="windowText" lastClr="000000"/>
    </a:dk1>
    <a:lt1>
      <a:sysClr val="window" lastClr="FFFFFF"/>
    </a:lt1>
    <a:dk2>
      <a:srgbClr val="766F54"/>
    </a:dk2>
    <a:lt2>
      <a:srgbClr val="E3EACF"/>
    </a:lt2>
    <a:accent1>
      <a:srgbClr val="A53010"/>
    </a:accent1>
    <a:accent2>
      <a:srgbClr val="DE7E18"/>
    </a:accent2>
    <a:accent3>
      <a:srgbClr val="9F8351"/>
    </a:accent3>
    <a:accent4>
      <a:srgbClr val="728653"/>
    </a:accent4>
    <a:accent5>
      <a:srgbClr val="92AA4C"/>
    </a:accent5>
    <a:accent6>
      <a:srgbClr val="6AAC91"/>
    </a:accent6>
    <a:hlink>
      <a:srgbClr val="FB4A18"/>
    </a:hlink>
    <a:folHlink>
      <a:srgbClr val="FB9318"/>
    </a:folHlink>
  </a:clrScheme>
</a:themeOverride>
</file>

<file path=ppt/theme/themeOverride14.xml><?xml version="1.0" encoding="utf-8"?>
<a:themeOverride xmlns:a="http://schemas.openxmlformats.org/drawingml/2006/main">
  <a:clrScheme name="Espiral">
    <a:dk1>
      <a:sysClr val="windowText" lastClr="000000"/>
    </a:dk1>
    <a:lt1>
      <a:sysClr val="window" lastClr="FFFFFF"/>
    </a:lt1>
    <a:dk2>
      <a:srgbClr val="766F54"/>
    </a:dk2>
    <a:lt2>
      <a:srgbClr val="E3EACF"/>
    </a:lt2>
    <a:accent1>
      <a:srgbClr val="A53010"/>
    </a:accent1>
    <a:accent2>
      <a:srgbClr val="DE7E18"/>
    </a:accent2>
    <a:accent3>
      <a:srgbClr val="9F8351"/>
    </a:accent3>
    <a:accent4>
      <a:srgbClr val="728653"/>
    </a:accent4>
    <a:accent5>
      <a:srgbClr val="92AA4C"/>
    </a:accent5>
    <a:accent6>
      <a:srgbClr val="6AAC91"/>
    </a:accent6>
    <a:hlink>
      <a:srgbClr val="FB4A18"/>
    </a:hlink>
    <a:folHlink>
      <a:srgbClr val="FB9318"/>
    </a:folHlink>
  </a:clrScheme>
</a:themeOverride>
</file>

<file path=ppt/theme/themeOverride15.xml><?xml version="1.0" encoding="utf-8"?>
<a:themeOverride xmlns:a="http://schemas.openxmlformats.org/drawingml/2006/main">
  <a:clrScheme name="Espiral">
    <a:dk1>
      <a:sysClr val="windowText" lastClr="000000"/>
    </a:dk1>
    <a:lt1>
      <a:sysClr val="window" lastClr="FFFFFF"/>
    </a:lt1>
    <a:dk2>
      <a:srgbClr val="766F54"/>
    </a:dk2>
    <a:lt2>
      <a:srgbClr val="E3EACF"/>
    </a:lt2>
    <a:accent1>
      <a:srgbClr val="A53010"/>
    </a:accent1>
    <a:accent2>
      <a:srgbClr val="DE7E18"/>
    </a:accent2>
    <a:accent3>
      <a:srgbClr val="9F8351"/>
    </a:accent3>
    <a:accent4>
      <a:srgbClr val="728653"/>
    </a:accent4>
    <a:accent5>
      <a:srgbClr val="92AA4C"/>
    </a:accent5>
    <a:accent6>
      <a:srgbClr val="6AAC91"/>
    </a:accent6>
    <a:hlink>
      <a:srgbClr val="FB4A18"/>
    </a:hlink>
    <a:folHlink>
      <a:srgbClr val="FB9318"/>
    </a:folHlink>
  </a:clrScheme>
</a:themeOverride>
</file>

<file path=ppt/theme/themeOverride16.xml><?xml version="1.0" encoding="utf-8"?>
<a:themeOverride xmlns:a="http://schemas.openxmlformats.org/drawingml/2006/main">
  <a:clrScheme name="Espiral">
    <a:dk1>
      <a:sysClr val="windowText" lastClr="000000"/>
    </a:dk1>
    <a:lt1>
      <a:sysClr val="window" lastClr="FFFFFF"/>
    </a:lt1>
    <a:dk2>
      <a:srgbClr val="766F54"/>
    </a:dk2>
    <a:lt2>
      <a:srgbClr val="E3EACF"/>
    </a:lt2>
    <a:accent1>
      <a:srgbClr val="A53010"/>
    </a:accent1>
    <a:accent2>
      <a:srgbClr val="DE7E18"/>
    </a:accent2>
    <a:accent3>
      <a:srgbClr val="9F8351"/>
    </a:accent3>
    <a:accent4>
      <a:srgbClr val="728653"/>
    </a:accent4>
    <a:accent5>
      <a:srgbClr val="92AA4C"/>
    </a:accent5>
    <a:accent6>
      <a:srgbClr val="6AAC91"/>
    </a:accent6>
    <a:hlink>
      <a:srgbClr val="FB4A18"/>
    </a:hlink>
    <a:folHlink>
      <a:srgbClr val="FB9318"/>
    </a:folHlink>
  </a:clrScheme>
</a:themeOverride>
</file>

<file path=ppt/theme/themeOverride17.xml><?xml version="1.0" encoding="utf-8"?>
<a:themeOverride xmlns:a="http://schemas.openxmlformats.org/drawingml/2006/main">
  <a:clrScheme name="Espiral">
    <a:dk1>
      <a:sysClr val="windowText" lastClr="000000"/>
    </a:dk1>
    <a:lt1>
      <a:sysClr val="window" lastClr="FFFFFF"/>
    </a:lt1>
    <a:dk2>
      <a:srgbClr val="766F54"/>
    </a:dk2>
    <a:lt2>
      <a:srgbClr val="E3EACF"/>
    </a:lt2>
    <a:accent1>
      <a:srgbClr val="A53010"/>
    </a:accent1>
    <a:accent2>
      <a:srgbClr val="DE7E18"/>
    </a:accent2>
    <a:accent3>
      <a:srgbClr val="9F8351"/>
    </a:accent3>
    <a:accent4>
      <a:srgbClr val="728653"/>
    </a:accent4>
    <a:accent5>
      <a:srgbClr val="92AA4C"/>
    </a:accent5>
    <a:accent6>
      <a:srgbClr val="6AAC91"/>
    </a:accent6>
    <a:hlink>
      <a:srgbClr val="FB4A18"/>
    </a:hlink>
    <a:folHlink>
      <a:srgbClr val="FB9318"/>
    </a:folHlink>
  </a:clrScheme>
</a:themeOverride>
</file>

<file path=ppt/theme/themeOverride18.xml><?xml version="1.0" encoding="utf-8"?>
<a:themeOverride xmlns:a="http://schemas.openxmlformats.org/drawingml/2006/main">
  <a:clrScheme name="Espiral">
    <a:dk1>
      <a:sysClr val="windowText" lastClr="000000"/>
    </a:dk1>
    <a:lt1>
      <a:sysClr val="window" lastClr="FFFFFF"/>
    </a:lt1>
    <a:dk2>
      <a:srgbClr val="766F54"/>
    </a:dk2>
    <a:lt2>
      <a:srgbClr val="E3EACF"/>
    </a:lt2>
    <a:accent1>
      <a:srgbClr val="A53010"/>
    </a:accent1>
    <a:accent2>
      <a:srgbClr val="DE7E18"/>
    </a:accent2>
    <a:accent3>
      <a:srgbClr val="9F8351"/>
    </a:accent3>
    <a:accent4>
      <a:srgbClr val="728653"/>
    </a:accent4>
    <a:accent5>
      <a:srgbClr val="92AA4C"/>
    </a:accent5>
    <a:accent6>
      <a:srgbClr val="6AAC91"/>
    </a:accent6>
    <a:hlink>
      <a:srgbClr val="FB4A18"/>
    </a:hlink>
    <a:folHlink>
      <a:srgbClr val="FB9318"/>
    </a:folHlink>
  </a:clrScheme>
</a:themeOverride>
</file>

<file path=ppt/theme/themeOverride19.xml><?xml version="1.0" encoding="utf-8"?>
<a:themeOverride xmlns:a="http://schemas.openxmlformats.org/drawingml/2006/main">
  <a:clrScheme name="Espiral">
    <a:dk1>
      <a:sysClr val="windowText" lastClr="000000"/>
    </a:dk1>
    <a:lt1>
      <a:sysClr val="window" lastClr="FFFFFF"/>
    </a:lt1>
    <a:dk2>
      <a:srgbClr val="766F54"/>
    </a:dk2>
    <a:lt2>
      <a:srgbClr val="E3EACF"/>
    </a:lt2>
    <a:accent1>
      <a:srgbClr val="A53010"/>
    </a:accent1>
    <a:accent2>
      <a:srgbClr val="DE7E18"/>
    </a:accent2>
    <a:accent3>
      <a:srgbClr val="9F8351"/>
    </a:accent3>
    <a:accent4>
      <a:srgbClr val="728653"/>
    </a:accent4>
    <a:accent5>
      <a:srgbClr val="92AA4C"/>
    </a:accent5>
    <a:accent6>
      <a:srgbClr val="6AAC91"/>
    </a:accent6>
    <a:hlink>
      <a:srgbClr val="FB4A18"/>
    </a:hlink>
    <a:folHlink>
      <a:srgbClr val="FB9318"/>
    </a:folHlink>
  </a:clrScheme>
</a:themeOverride>
</file>

<file path=ppt/theme/themeOverride2.xml><?xml version="1.0" encoding="utf-8"?>
<a:themeOverride xmlns:a="http://schemas.openxmlformats.org/drawingml/2006/main">
  <a:clrScheme name="Espiral">
    <a:dk1>
      <a:sysClr val="windowText" lastClr="000000"/>
    </a:dk1>
    <a:lt1>
      <a:sysClr val="window" lastClr="FFFFFF"/>
    </a:lt1>
    <a:dk2>
      <a:srgbClr val="766F54"/>
    </a:dk2>
    <a:lt2>
      <a:srgbClr val="E3EACF"/>
    </a:lt2>
    <a:accent1>
      <a:srgbClr val="A53010"/>
    </a:accent1>
    <a:accent2>
      <a:srgbClr val="DE7E18"/>
    </a:accent2>
    <a:accent3>
      <a:srgbClr val="9F8351"/>
    </a:accent3>
    <a:accent4>
      <a:srgbClr val="728653"/>
    </a:accent4>
    <a:accent5>
      <a:srgbClr val="92AA4C"/>
    </a:accent5>
    <a:accent6>
      <a:srgbClr val="6AAC91"/>
    </a:accent6>
    <a:hlink>
      <a:srgbClr val="FB4A18"/>
    </a:hlink>
    <a:folHlink>
      <a:srgbClr val="FB9318"/>
    </a:folHlink>
  </a:clrScheme>
</a:themeOverride>
</file>

<file path=ppt/theme/themeOverride20.xml><?xml version="1.0" encoding="utf-8"?>
<a:themeOverride xmlns:a="http://schemas.openxmlformats.org/drawingml/2006/main">
  <a:clrScheme name="Espiral">
    <a:dk1>
      <a:sysClr val="windowText" lastClr="000000"/>
    </a:dk1>
    <a:lt1>
      <a:sysClr val="window" lastClr="FFFFFF"/>
    </a:lt1>
    <a:dk2>
      <a:srgbClr val="766F54"/>
    </a:dk2>
    <a:lt2>
      <a:srgbClr val="E3EACF"/>
    </a:lt2>
    <a:accent1>
      <a:srgbClr val="A53010"/>
    </a:accent1>
    <a:accent2>
      <a:srgbClr val="DE7E18"/>
    </a:accent2>
    <a:accent3>
      <a:srgbClr val="9F8351"/>
    </a:accent3>
    <a:accent4>
      <a:srgbClr val="728653"/>
    </a:accent4>
    <a:accent5>
      <a:srgbClr val="92AA4C"/>
    </a:accent5>
    <a:accent6>
      <a:srgbClr val="6AAC91"/>
    </a:accent6>
    <a:hlink>
      <a:srgbClr val="FB4A18"/>
    </a:hlink>
    <a:folHlink>
      <a:srgbClr val="FB9318"/>
    </a:folHlink>
  </a:clrScheme>
</a:themeOverride>
</file>

<file path=ppt/theme/themeOverride21.xml><?xml version="1.0" encoding="utf-8"?>
<a:themeOverride xmlns:a="http://schemas.openxmlformats.org/drawingml/2006/main">
  <a:clrScheme name="Espiral">
    <a:dk1>
      <a:sysClr val="windowText" lastClr="000000"/>
    </a:dk1>
    <a:lt1>
      <a:sysClr val="window" lastClr="FFFFFF"/>
    </a:lt1>
    <a:dk2>
      <a:srgbClr val="766F54"/>
    </a:dk2>
    <a:lt2>
      <a:srgbClr val="E3EACF"/>
    </a:lt2>
    <a:accent1>
      <a:srgbClr val="A53010"/>
    </a:accent1>
    <a:accent2>
      <a:srgbClr val="DE7E18"/>
    </a:accent2>
    <a:accent3>
      <a:srgbClr val="9F8351"/>
    </a:accent3>
    <a:accent4>
      <a:srgbClr val="728653"/>
    </a:accent4>
    <a:accent5>
      <a:srgbClr val="92AA4C"/>
    </a:accent5>
    <a:accent6>
      <a:srgbClr val="6AAC91"/>
    </a:accent6>
    <a:hlink>
      <a:srgbClr val="FB4A18"/>
    </a:hlink>
    <a:folHlink>
      <a:srgbClr val="FB9318"/>
    </a:folHlink>
  </a:clrScheme>
</a:themeOverride>
</file>

<file path=ppt/theme/themeOverride22.xml><?xml version="1.0" encoding="utf-8"?>
<a:themeOverride xmlns:a="http://schemas.openxmlformats.org/drawingml/2006/main">
  <a:clrScheme name="Espiral">
    <a:dk1>
      <a:sysClr val="windowText" lastClr="000000"/>
    </a:dk1>
    <a:lt1>
      <a:sysClr val="window" lastClr="FFFFFF"/>
    </a:lt1>
    <a:dk2>
      <a:srgbClr val="766F54"/>
    </a:dk2>
    <a:lt2>
      <a:srgbClr val="E3EACF"/>
    </a:lt2>
    <a:accent1>
      <a:srgbClr val="A53010"/>
    </a:accent1>
    <a:accent2>
      <a:srgbClr val="DE7E18"/>
    </a:accent2>
    <a:accent3>
      <a:srgbClr val="9F8351"/>
    </a:accent3>
    <a:accent4>
      <a:srgbClr val="728653"/>
    </a:accent4>
    <a:accent5>
      <a:srgbClr val="92AA4C"/>
    </a:accent5>
    <a:accent6>
      <a:srgbClr val="6AAC91"/>
    </a:accent6>
    <a:hlink>
      <a:srgbClr val="FB4A18"/>
    </a:hlink>
    <a:folHlink>
      <a:srgbClr val="FB9318"/>
    </a:folHlink>
  </a:clrScheme>
</a:themeOverride>
</file>

<file path=ppt/theme/themeOverride23.xml><?xml version="1.0" encoding="utf-8"?>
<a:themeOverride xmlns:a="http://schemas.openxmlformats.org/drawingml/2006/main">
  <a:clrScheme name="Espiral">
    <a:dk1>
      <a:sysClr val="windowText" lastClr="000000"/>
    </a:dk1>
    <a:lt1>
      <a:sysClr val="window" lastClr="FFFFFF"/>
    </a:lt1>
    <a:dk2>
      <a:srgbClr val="766F54"/>
    </a:dk2>
    <a:lt2>
      <a:srgbClr val="E3EACF"/>
    </a:lt2>
    <a:accent1>
      <a:srgbClr val="A53010"/>
    </a:accent1>
    <a:accent2>
      <a:srgbClr val="DE7E18"/>
    </a:accent2>
    <a:accent3>
      <a:srgbClr val="9F8351"/>
    </a:accent3>
    <a:accent4>
      <a:srgbClr val="728653"/>
    </a:accent4>
    <a:accent5>
      <a:srgbClr val="92AA4C"/>
    </a:accent5>
    <a:accent6>
      <a:srgbClr val="6AAC91"/>
    </a:accent6>
    <a:hlink>
      <a:srgbClr val="FB4A18"/>
    </a:hlink>
    <a:folHlink>
      <a:srgbClr val="FB9318"/>
    </a:folHlink>
  </a:clrScheme>
</a:themeOverride>
</file>

<file path=ppt/theme/themeOverride24.xml><?xml version="1.0" encoding="utf-8"?>
<a:themeOverride xmlns:a="http://schemas.openxmlformats.org/drawingml/2006/main">
  <a:clrScheme name="Espiral">
    <a:dk1>
      <a:sysClr val="windowText" lastClr="000000"/>
    </a:dk1>
    <a:lt1>
      <a:sysClr val="window" lastClr="FFFFFF"/>
    </a:lt1>
    <a:dk2>
      <a:srgbClr val="766F54"/>
    </a:dk2>
    <a:lt2>
      <a:srgbClr val="E3EACF"/>
    </a:lt2>
    <a:accent1>
      <a:srgbClr val="A53010"/>
    </a:accent1>
    <a:accent2>
      <a:srgbClr val="DE7E18"/>
    </a:accent2>
    <a:accent3>
      <a:srgbClr val="9F8351"/>
    </a:accent3>
    <a:accent4>
      <a:srgbClr val="728653"/>
    </a:accent4>
    <a:accent5>
      <a:srgbClr val="92AA4C"/>
    </a:accent5>
    <a:accent6>
      <a:srgbClr val="6AAC91"/>
    </a:accent6>
    <a:hlink>
      <a:srgbClr val="FB4A18"/>
    </a:hlink>
    <a:folHlink>
      <a:srgbClr val="FB9318"/>
    </a:folHlink>
  </a:clrScheme>
</a:themeOverride>
</file>

<file path=ppt/theme/themeOverride25.xml><?xml version="1.0" encoding="utf-8"?>
<a:themeOverride xmlns:a="http://schemas.openxmlformats.org/drawingml/2006/main">
  <a:clrScheme name="Espiral">
    <a:dk1>
      <a:sysClr val="windowText" lastClr="000000"/>
    </a:dk1>
    <a:lt1>
      <a:sysClr val="window" lastClr="FFFFFF"/>
    </a:lt1>
    <a:dk2>
      <a:srgbClr val="766F54"/>
    </a:dk2>
    <a:lt2>
      <a:srgbClr val="E3EACF"/>
    </a:lt2>
    <a:accent1>
      <a:srgbClr val="A53010"/>
    </a:accent1>
    <a:accent2>
      <a:srgbClr val="DE7E18"/>
    </a:accent2>
    <a:accent3>
      <a:srgbClr val="9F8351"/>
    </a:accent3>
    <a:accent4>
      <a:srgbClr val="728653"/>
    </a:accent4>
    <a:accent5>
      <a:srgbClr val="92AA4C"/>
    </a:accent5>
    <a:accent6>
      <a:srgbClr val="6AAC91"/>
    </a:accent6>
    <a:hlink>
      <a:srgbClr val="FB4A18"/>
    </a:hlink>
    <a:folHlink>
      <a:srgbClr val="FB9318"/>
    </a:folHlink>
  </a:clrScheme>
</a:themeOverride>
</file>

<file path=ppt/theme/themeOverride26.xml><?xml version="1.0" encoding="utf-8"?>
<a:themeOverride xmlns:a="http://schemas.openxmlformats.org/drawingml/2006/main">
  <a:clrScheme name="Espiral">
    <a:dk1>
      <a:sysClr val="windowText" lastClr="000000"/>
    </a:dk1>
    <a:lt1>
      <a:sysClr val="window" lastClr="FFFFFF"/>
    </a:lt1>
    <a:dk2>
      <a:srgbClr val="766F54"/>
    </a:dk2>
    <a:lt2>
      <a:srgbClr val="E3EACF"/>
    </a:lt2>
    <a:accent1>
      <a:srgbClr val="A53010"/>
    </a:accent1>
    <a:accent2>
      <a:srgbClr val="DE7E18"/>
    </a:accent2>
    <a:accent3>
      <a:srgbClr val="9F8351"/>
    </a:accent3>
    <a:accent4>
      <a:srgbClr val="728653"/>
    </a:accent4>
    <a:accent5>
      <a:srgbClr val="92AA4C"/>
    </a:accent5>
    <a:accent6>
      <a:srgbClr val="6AAC91"/>
    </a:accent6>
    <a:hlink>
      <a:srgbClr val="FB4A18"/>
    </a:hlink>
    <a:folHlink>
      <a:srgbClr val="FB9318"/>
    </a:folHlink>
  </a:clrScheme>
</a:themeOverride>
</file>

<file path=ppt/theme/themeOverride3.xml><?xml version="1.0" encoding="utf-8"?>
<a:themeOverride xmlns:a="http://schemas.openxmlformats.org/drawingml/2006/main">
  <a:clrScheme name="Espiral">
    <a:dk1>
      <a:sysClr val="windowText" lastClr="000000"/>
    </a:dk1>
    <a:lt1>
      <a:sysClr val="window" lastClr="FFFFFF"/>
    </a:lt1>
    <a:dk2>
      <a:srgbClr val="766F54"/>
    </a:dk2>
    <a:lt2>
      <a:srgbClr val="E3EACF"/>
    </a:lt2>
    <a:accent1>
      <a:srgbClr val="A53010"/>
    </a:accent1>
    <a:accent2>
      <a:srgbClr val="DE7E18"/>
    </a:accent2>
    <a:accent3>
      <a:srgbClr val="9F8351"/>
    </a:accent3>
    <a:accent4>
      <a:srgbClr val="728653"/>
    </a:accent4>
    <a:accent5>
      <a:srgbClr val="92AA4C"/>
    </a:accent5>
    <a:accent6>
      <a:srgbClr val="6AAC91"/>
    </a:accent6>
    <a:hlink>
      <a:srgbClr val="FB4A18"/>
    </a:hlink>
    <a:folHlink>
      <a:srgbClr val="FB9318"/>
    </a:folHlink>
  </a:clrScheme>
</a:themeOverride>
</file>

<file path=ppt/theme/themeOverride4.xml><?xml version="1.0" encoding="utf-8"?>
<a:themeOverride xmlns:a="http://schemas.openxmlformats.org/drawingml/2006/main">
  <a:clrScheme name="Espiral">
    <a:dk1>
      <a:sysClr val="windowText" lastClr="000000"/>
    </a:dk1>
    <a:lt1>
      <a:sysClr val="window" lastClr="FFFFFF"/>
    </a:lt1>
    <a:dk2>
      <a:srgbClr val="766F54"/>
    </a:dk2>
    <a:lt2>
      <a:srgbClr val="E3EACF"/>
    </a:lt2>
    <a:accent1>
      <a:srgbClr val="A53010"/>
    </a:accent1>
    <a:accent2>
      <a:srgbClr val="DE7E18"/>
    </a:accent2>
    <a:accent3>
      <a:srgbClr val="9F8351"/>
    </a:accent3>
    <a:accent4>
      <a:srgbClr val="728653"/>
    </a:accent4>
    <a:accent5>
      <a:srgbClr val="92AA4C"/>
    </a:accent5>
    <a:accent6>
      <a:srgbClr val="6AAC91"/>
    </a:accent6>
    <a:hlink>
      <a:srgbClr val="FB4A18"/>
    </a:hlink>
    <a:folHlink>
      <a:srgbClr val="FB9318"/>
    </a:folHlink>
  </a:clrScheme>
</a:themeOverride>
</file>

<file path=ppt/theme/themeOverride5.xml><?xml version="1.0" encoding="utf-8"?>
<a:themeOverride xmlns:a="http://schemas.openxmlformats.org/drawingml/2006/main">
  <a:clrScheme name="Espiral">
    <a:dk1>
      <a:sysClr val="windowText" lastClr="000000"/>
    </a:dk1>
    <a:lt1>
      <a:sysClr val="window" lastClr="FFFFFF"/>
    </a:lt1>
    <a:dk2>
      <a:srgbClr val="766F54"/>
    </a:dk2>
    <a:lt2>
      <a:srgbClr val="E3EACF"/>
    </a:lt2>
    <a:accent1>
      <a:srgbClr val="A53010"/>
    </a:accent1>
    <a:accent2>
      <a:srgbClr val="DE7E18"/>
    </a:accent2>
    <a:accent3>
      <a:srgbClr val="9F8351"/>
    </a:accent3>
    <a:accent4>
      <a:srgbClr val="728653"/>
    </a:accent4>
    <a:accent5>
      <a:srgbClr val="92AA4C"/>
    </a:accent5>
    <a:accent6>
      <a:srgbClr val="6AAC91"/>
    </a:accent6>
    <a:hlink>
      <a:srgbClr val="FB4A18"/>
    </a:hlink>
    <a:folHlink>
      <a:srgbClr val="FB9318"/>
    </a:folHlink>
  </a:clrScheme>
</a:themeOverride>
</file>

<file path=ppt/theme/themeOverride6.xml><?xml version="1.0" encoding="utf-8"?>
<a:themeOverride xmlns:a="http://schemas.openxmlformats.org/drawingml/2006/main">
  <a:clrScheme name="Espiral">
    <a:dk1>
      <a:sysClr val="windowText" lastClr="000000"/>
    </a:dk1>
    <a:lt1>
      <a:sysClr val="window" lastClr="FFFFFF"/>
    </a:lt1>
    <a:dk2>
      <a:srgbClr val="766F54"/>
    </a:dk2>
    <a:lt2>
      <a:srgbClr val="E3EACF"/>
    </a:lt2>
    <a:accent1>
      <a:srgbClr val="A53010"/>
    </a:accent1>
    <a:accent2>
      <a:srgbClr val="DE7E18"/>
    </a:accent2>
    <a:accent3>
      <a:srgbClr val="9F8351"/>
    </a:accent3>
    <a:accent4>
      <a:srgbClr val="728653"/>
    </a:accent4>
    <a:accent5>
      <a:srgbClr val="92AA4C"/>
    </a:accent5>
    <a:accent6>
      <a:srgbClr val="6AAC91"/>
    </a:accent6>
    <a:hlink>
      <a:srgbClr val="FB4A18"/>
    </a:hlink>
    <a:folHlink>
      <a:srgbClr val="FB9318"/>
    </a:folHlink>
  </a:clrScheme>
</a:themeOverride>
</file>

<file path=ppt/theme/themeOverride7.xml><?xml version="1.0" encoding="utf-8"?>
<a:themeOverride xmlns:a="http://schemas.openxmlformats.org/drawingml/2006/main">
  <a:clrScheme name="Espiral">
    <a:dk1>
      <a:sysClr val="windowText" lastClr="000000"/>
    </a:dk1>
    <a:lt1>
      <a:sysClr val="window" lastClr="FFFFFF"/>
    </a:lt1>
    <a:dk2>
      <a:srgbClr val="766F54"/>
    </a:dk2>
    <a:lt2>
      <a:srgbClr val="E3EACF"/>
    </a:lt2>
    <a:accent1>
      <a:srgbClr val="A53010"/>
    </a:accent1>
    <a:accent2>
      <a:srgbClr val="DE7E18"/>
    </a:accent2>
    <a:accent3>
      <a:srgbClr val="9F8351"/>
    </a:accent3>
    <a:accent4>
      <a:srgbClr val="728653"/>
    </a:accent4>
    <a:accent5>
      <a:srgbClr val="92AA4C"/>
    </a:accent5>
    <a:accent6>
      <a:srgbClr val="6AAC91"/>
    </a:accent6>
    <a:hlink>
      <a:srgbClr val="FB4A18"/>
    </a:hlink>
    <a:folHlink>
      <a:srgbClr val="FB9318"/>
    </a:folHlink>
  </a:clrScheme>
</a:themeOverride>
</file>

<file path=ppt/theme/themeOverride8.xml><?xml version="1.0" encoding="utf-8"?>
<a:themeOverride xmlns:a="http://schemas.openxmlformats.org/drawingml/2006/main">
  <a:clrScheme name="Espiral">
    <a:dk1>
      <a:sysClr val="windowText" lastClr="000000"/>
    </a:dk1>
    <a:lt1>
      <a:sysClr val="window" lastClr="FFFFFF"/>
    </a:lt1>
    <a:dk2>
      <a:srgbClr val="766F54"/>
    </a:dk2>
    <a:lt2>
      <a:srgbClr val="E3EACF"/>
    </a:lt2>
    <a:accent1>
      <a:srgbClr val="A53010"/>
    </a:accent1>
    <a:accent2>
      <a:srgbClr val="DE7E18"/>
    </a:accent2>
    <a:accent3>
      <a:srgbClr val="9F8351"/>
    </a:accent3>
    <a:accent4>
      <a:srgbClr val="728653"/>
    </a:accent4>
    <a:accent5>
      <a:srgbClr val="92AA4C"/>
    </a:accent5>
    <a:accent6>
      <a:srgbClr val="6AAC91"/>
    </a:accent6>
    <a:hlink>
      <a:srgbClr val="FB4A18"/>
    </a:hlink>
    <a:folHlink>
      <a:srgbClr val="FB9318"/>
    </a:folHlink>
  </a:clrScheme>
</a:themeOverride>
</file>

<file path=ppt/theme/themeOverride9.xml><?xml version="1.0" encoding="utf-8"?>
<a:themeOverride xmlns:a="http://schemas.openxmlformats.org/drawingml/2006/main">
  <a:clrScheme name="Espiral">
    <a:dk1>
      <a:sysClr val="windowText" lastClr="000000"/>
    </a:dk1>
    <a:lt1>
      <a:sysClr val="window" lastClr="FFFFFF"/>
    </a:lt1>
    <a:dk2>
      <a:srgbClr val="766F54"/>
    </a:dk2>
    <a:lt2>
      <a:srgbClr val="E3EACF"/>
    </a:lt2>
    <a:accent1>
      <a:srgbClr val="A53010"/>
    </a:accent1>
    <a:accent2>
      <a:srgbClr val="DE7E18"/>
    </a:accent2>
    <a:accent3>
      <a:srgbClr val="9F8351"/>
    </a:accent3>
    <a:accent4>
      <a:srgbClr val="728653"/>
    </a:accent4>
    <a:accent5>
      <a:srgbClr val="92AA4C"/>
    </a:accent5>
    <a:accent6>
      <a:srgbClr val="6AAC91"/>
    </a:accent6>
    <a:hlink>
      <a:srgbClr val="FB4A18"/>
    </a:hlink>
    <a:folHlink>
      <a:srgbClr val="FB931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6042</TotalTime>
  <Words>1278</Words>
  <Application>Microsoft Office PowerPoint</Application>
  <PresentationFormat>Presentación en pantalla (4:3)</PresentationFormat>
  <Paragraphs>391</Paragraphs>
  <Slides>28</Slides>
  <Notes>17</Notes>
  <HiddenSlides>2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28</vt:i4>
      </vt:variant>
    </vt:vector>
  </HeadingPairs>
  <TitlesOfParts>
    <vt:vector size="29" baseType="lpstr">
      <vt:lpstr>Office Theme</vt:lpstr>
      <vt:lpstr>Presentación de PowerPoint</vt:lpstr>
      <vt:lpstr>Objetivos</vt:lpstr>
      <vt:lpstr>HASHING</vt:lpstr>
      <vt:lpstr>HASHING</vt:lpstr>
      <vt:lpstr>HASHING</vt:lpstr>
      <vt:lpstr>HASHING</vt:lpstr>
      <vt:lpstr>HASHING</vt:lpstr>
      <vt:lpstr>Presentación de PowerPoint</vt:lpstr>
      <vt:lpstr>Presentación de PowerPoint</vt:lpstr>
      <vt:lpstr>HASHING</vt:lpstr>
      <vt:lpstr>HASHING</vt:lpstr>
      <vt:lpstr>HASHING</vt:lpstr>
      <vt:lpstr>HASHING   Funciones de transformación</vt:lpstr>
      <vt:lpstr>HASHING   Funciones de transformación</vt:lpstr>
      <vt:lpstr>Presentación de PowerPoint</vt:lpstr>
      <vt:lpstr>Presentación de PowerPoint</vt:lpstr>
      <vt:lpstr>Presentación de PowerPoint</vt:lpstr>
      <vt:lpstr>Presentación de PowerPoint</vt:lpstr>
      <vt:lpstr>HASHING</vt:lpstr>
      <vt:lpstr>HASHING   Políticas de manejo de colisiones</vt:lpstr>
      <vt:lpstr>HASHING   Políticas de manejo de colisiones</vt:lpstr>
      <vt:lpstr>HASHING   Políticas de manejo de colisiones</vt:lpstr>
      <vt:lpstr>HASHING   Políticas de manejo de colisiones</vt:lpstr>
      <vt:lpstr>HASHING  </vt:lpstr>
      <vt:lpstr>Presentación de PowerPoint</vt:lpstr>
      <vt:lpstr>T.A.D. Tabla HASH</vt:lpstr>
      <vt:lpstr>T.A.D. Tabla HASH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Alejandra</dc:creator>
  <cp:lastModifiedBy>User</cp:lastModifiedBy>
  <cp:revision>261</cp:revision>
  <cp:lastPrinted>2025-09-30T15:39:56Z</cp:lastPrinted>
  <dcterms:created xsi:type="dcterms:W3CDTF">2008-03-25T15:20:15Z</dcterms:created>
  <dcterms:modified xsi:type="dcterms:W3CDTF">2025-10-01T01:26:46Z</dcterms:modified>
</cp:coreProperties>
</file>