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83" d="100"/>
          <a:sy n="83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B1B4-843F-45E0-A121-4B2F7472A5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E1FD-CCAC-46FF-9054-51F144101FC8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B1B4-843F-45E0-A121-4B2F7472A5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E1FD-CCAC-46FF-9054-51F144101FC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B1B4-843F-45E0-A121-4B2F7472A5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E1FD-CCAC-46FF-9054-51F144101FC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B1B4-843F-45E0-A121-4B2F7472A5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E1FD-CCAC-46FF-9054-51F144101FC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B1B4-843F-45E0-A121-4B2F7472A5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E1FD-CCAC-46FF-9054-51F144101FC8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B1B4-843F-45E0-A121-4B2F7472A5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E1FD-CCAC-46FF-9054-51F144101FC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B1B4-843F-45E0-A121-4B2F7472A5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E1FD-CCAC-46FF-9054-51F144101FC8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B1B4-843F-45E0-A121-4B2F7472A5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E1FD-CCAC-46FF-9054-51F144101FC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B1B4-843F-45E0-A121-4B2F7472A5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E1FD-CCAC-46FF-9054-51F144101FC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B1B4-843F-45E0-A121-4B2F7472A5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E1FD-CCAC-46FF-9054-51F144101FC8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B1B4-843F-45E0-A121-4B2F7472A5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E1FD-CCAC-46FF-9054-51F144101FC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EEB1B4-843F-45E0-A121-4B2F7472A5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7DBE1FD-CCAC-46FF-9054-51F144101FC8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96" y="356128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UNIVERSIDADE FEDERAL DO PIAUÍ – UFPI</a:t>
            </a:r>
            <a:r>
              <a:rPr lang="pt-BR" sz="1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1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pt-BR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CURSO: BACHARELADO EM SISTEMAS DE INFORMAÇÃO</a:t>
            </a:r>
            <a:r>
              <a:rPr lang="pt-BR" sz="1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1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pt-BR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DISCIPLINA: Auditoria e Segurança de Sist. de Informação</a:t>
            </a:r>
            <a:r>
              <a:rPr lang="pt-BR" sz="1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1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pt-B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PROFESSOR: Glauber </a:t>
            </a:r>
            <a:r>
              <a:rPr lang="pt-B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Dias </a:t>
            </a:r>
            <a:r>
              <a:rPr lang="pt-B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Gonçalves</a:t>
            </a:r>
            <a:r>
              <a:rPr lang="pt-BR" sz="1800" dirty="0" smtClean="0">
                <a:effectLst/>
              </a:rPr>
              <a:t/>
            </a:r>
            <a:br>
              <a:rPr lang="pt-BR" sz="1800" dirty="0" smtClean="0">
                <a:effectLst/>
              </a:rPr>
            </a:br>
            <a:endParaRPr lang="pt-B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924944"/>
            <a:ext cx="6400800" cy="1752600"/>
          </a:xfrm>
        </p:spPr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RESOLUÇÃO E APRESENTAÇÃO 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PROBLEMA 2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9695"/>
            <a:ext cx="1152128" cy="120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192" y="404664"/>
            <a:ext cx="1623808" cy="13729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4869160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Equipe:</a:t>
            </a:r>
          </a:p>
          <a:p>
            <a:r>
              <a:rPr lang="pt-BR" dirty="0" smtClean="0"/>
              <a:t>Augusto Almondes Teixeira</a:t>
            </a:r>
          </a:p>
          <a:p>
            <a:r>
              <a:rPr lang="pt-BR" dirty="0" smtClean="0"/>
              <a:t>Rafael Barbosa Costa</a:t>
            </a:r>
          </a:p>
          <a:p>
            <a:r>
              <a:rPr lang="pt-BR" dirty="0" smtClean="0"/>
              <a:t>Lizzandro Welson Holanda</a:t>
            </a:r>
          </a:p>
        </p:txBody>
      </p:sp>
    </p:spTree>
    <p:extLst>
      <p:ext uri="{BB962C8B-B14F-4D97-AF65-F5344CB8AC3E}">
        <p14:creationId xmlns:p14="http://schemas.microsoft.com/office/powerpoint/2010/main" val="3798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Custo da </a:t>
            </a:r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custos dessa solução, por serem nomes aleatoriamente definidos, não possuem valores fixos.</a:t>
            </a:r>
            <a:endParaRPr lang="pt-BR" dirty="0"/>
          </a:p>
          <a:p>
            <a:r>
              <a:rPr lang="pt-BR" dirty="0"/>
              <a:t>Foi executado o programa com uma variação de 5 a 15 nomes, todos digitados aleatoriamente, e feito a contagem de movimentações de cada variação. Após a contagem, foi gerado uma tabela e, a partir dessa, foi gerado um gráfico.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21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Custo da </a:t>
            </a:r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Na tabela abaixo foi adicionado do lado esquerdo a quantidade de alunos e no lado direito a quantidade de movimentação para poder ordená-los em ordem alfabética.</a:t>
            </a:r>
            <a:endParaRPr lang="pt-BR" sz="1800" dirty="0"/>
          </a:p>
          <a:p>
            <a:endParaRPr lang="pt-BR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67536"/>
              </p:ext>
            </p:extLst>
          </p:nvPr>
        </p:nvGraphicFramePr>
        <p:xfrm>
          <a:off x="3275856" y="2924944"/>
          <a:ext cx="2304256" cy="3429000"/>
        </p:xfrm>
        <a:graphic>
          <a:graphicData uri="http://schemas.openxmlformats.org/drawingml/2006/table">
            <a:tbl>
              <a:tblPr/>
              <a:tblGrid>
                <a:gridCol w="1152128"/>
                <a:gridCol w="1152128"/>
              </a:tblGrid>
              <a:tr h="23412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Custo da Solução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3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6895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quantidade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9A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movimentações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9A9A"/>
                    </a:solidFill>
                  </a:tcPr>
                </a:tc>
              </a:tr>
              <a:tr h="234121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15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</a:tr>
              <a:tr h="234121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18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</a:tr>
              <a:tr h="234121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</a:tr>
              <a:tr h="234121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42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</a:tr>
              <a:tr h="234121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9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60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</a:tr>
              <a:tr h="234121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72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</a:tr>
              <a:tr h="234121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11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96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</a:tr>
              <a:tr h="234121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126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</a:tr>
              <a:tr h="234121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13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150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</a:tr>
              <a:tr h="234121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14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189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</a:tr>
              <a:tr h="234121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15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effectLst/>
                          <a:latin typeface="Liberation Sans"/>
                        </a:rPr>
                        <a:t>210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D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Custo da </a:t>
            </a:r>
            <a:r>
              <a:rPr lang="pt-BR" dirty="0" smtClean="0"/>
              <a:t>solução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996952"/>
            <a:ext cx="5400600" cy="303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Abaixo está o gráfico gerado a partir da tabela anterior, nele fica mais fácil de entender como funciona as comparações.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5136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Custo da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da análise do gráfico e da tabela, foi possível concluir que quanto mais nomes adicionados, maior será a movimentação para ordenação dos nomes em ordem alfabética.</a:t>
            </a:r>
            <a:endParaRPr lang="pt-BR" dirty="0"/>
          </a:p>
          <a:p>
            <a:endParaRPr lang="pt-BR" dirty="0"/>
          </a:p>
        </p:txBody>
      </p:sp>
      <p:pic>
        <p:nvPicPr>
          <p:cNvPr id="6146" name="Picture 2" descr="CONCLUSÃO - Webquest de Matemá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288" y="4640946"/>
            <a:ext cx="34766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5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A apresentação seguinte visa explicar detalhadamente o Problema 2 do Exame final da matéria de Algorítimo e Programação 2.</a:t>
            </a:r>
            <a:endParaRPr lang="pt-BR" sz="1800" dirty="0"/>
          </a:p>
          <a:p>
            <a:r>
              <a:rPr lang="pt-BR" sz="1800" dirty="0"/>
              <a:t>Esse trabalho irá ser dividido em 3 tópicos: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 smtClean="0"/>
              <a:t>1- Introdução </a:t>
            </a:r>
            <a:r>
              <a:rPr lang="pt-BR" sz="1800" dirty="0"/>
              <a:t>ao </a:t>
            </a:r>
            <a:r>
              <a:rPr lang="pt-BR" sz="1800" dirty="0" smtClean="0"/>
              <a:t>Problema.</a:t>
            </a:r>
          </a:p>
          <a:p>
            <a:endParaRPr lang="pt-BR" sz="1800" dirty="0" smtClean="0"/>
          </a:p>
          <a:p>
            <a:r>
              <a:rPr lang="pt-BR" sz="1800" dirty="0" smtClean="0"/>
              <a:t>2- Explicação </a:t>
            </a:r>
            <a:r>
              <a:rPr lang="pt-BR" sz="1800" dirty="0"/>
              <a:t>da </a:t>
            </a:r>
            <a:r>
              <a:rPr lang="pt-BR" sz="1800" dirty="0" smtClean="0"/>
              <a:t>solução.</a:t>
            </a:r>
          </a:p>
          <a:p>
            <a:endParaRPr lang="pt-BR" sz="1800" dirty="0" smtClean="0"/>
          </a:p>
          <a:p>
            <a:r>
              <a:rPr lang="pt-BR" sz="1800" dirty="0" smtClean="0"/>
              <a:t>3- Custo </a:t>
            </a:r>
            <a:r>
              <a:rPr lang="pt-BR" sz="1800" dirty="0"/>
              <a:t>da solução.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44" y="4293096"/>
            <a:ext cx="4144708" cy="23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Problema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Problema:</a:t>
            </a:r>
          </a:p>
          <a:p>
            <a:r>
              <a:rPr lang="pt-BR" sz="1900" dirty="0"/>
              <a:t>Tia Joana é uma respeitada professora e tem vários alunos. Em sua última aula, ela prometeu que iria sortear um aluno para ganhar um bônus especial na nota final: ela colocou N pedaços de papel numerados de 1 a N em um saquinho e sorteou um determinado número K; o aluno premiado foi o K-ésimo aluno na lista de chamada. O problema é que a Tia Joana esqueceu o diário de classe, então ela não tem como saber qual número corresponde a qual aluno. Ela sabe os nomes de todos os alunos, e que os números deles, de 1 até N, são atribuídos de acordo com a ordem alfabética, mas os alunos dela estão muito ansiosos e querem logo saber quem foi o vencedor. Dado os nomes dos alunos da Tia Joana e o número sorteado, determine o nome do aluno que deve receber o bônus.</a:t>
            </a:r>
          </a:p>
        </p:txBody>
      </p:sp>
    </p:spTree>
    <p:extLst>
      <p:ext uri="{BB962C8B-B14F-4D97-AF65-F5344CB8AC3E}">
        <p14:creationId xmlns:p14="http://schemas.microsoft.com/office/powerpoint/2010/main" val="22505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Explicação da solução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Para iniciar, é preciso saber que será utilizado dois arquivos diferentes.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3717032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935596" y="484727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Arquivo de entrada </a:t>
            </a:r>
            <a:endParaRPr lang="pt-BR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5652120" y="3717032"/>
            <a:ext cx="176359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5561808" y="4853143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Arquivo de saída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696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da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No arquivo de entrada ficará registrado a quantidade de alunos, o número sorteado pela professora e o nome de todos os alunos.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611560" y="3861048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611560" y="506894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Arquivo de entrada </a:t>
            </a:r>
            <a:endParaRPr lang="pt-BR" sz="1600" dirty="0"/>
          </a:p>
        </p:txBody>
      </p:sp>
      <p:sp>
        <p:nvSpPr>
          <p:cNvPr id="8" name="Rectangle 7"/>
          <p:cNvSpPr/>
          <p:nvPr/>
        </p:nvSpPr>
        <p:spPr>
          <a:xfrm>
            <a:off x="5270280" y="3077866"/>
            <a:ext cx="3168352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5 5</a:t>
            </a:r>
          </a:p>
          <a:p>
            <a:r>
              <a:rPr lang="pt-BR" dirty="0" smtClean="0"/>
              <a:t> maria </a:t>
            </a:r>
          </a:p>
          <a:p>
            <a:r>
              <a:rPr lang="pt-BR" dirty="0" smtClean="0"/>
              <a:t> joao</a:t>
            </a:r>
          </a:p>
          <a:p>
            <a:r>
              <a:rPr lang="pt-BR" dirty="0" smtClean="0"/>
              <a:t> carlos </a:t>
            </a:r>
          </a:p>
          <a:p>
            <a:r>
              <a:rPr lang="pt-BR" dirty="0" smtClean="0"/>
              <a:t> vanessa</a:t>
            </a:r>
          </a:p>
          <a:p>
            <a:r>
              <a:rPr lang="pt-BR" dirty="0" smtClean="0"/>
              <a:t> jose</a:t>
            </a:r>
          </a:p>
          <a:p>
            <a:pPr algn="ctr"/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555776" y="3077866"/>
            <a:ext cx="2714504" cy="783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55776" y="4941168"/>
            <a:ext cx="2714504" cy="512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16965" y="558924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Entrada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8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da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Já no arquivo de saída, ficará armazenado apenas aquele aluno que o número foi sorteado.</a:t>
            </a:r>
          </a:p>
          <a:p>
            <a:r>
              <a:rPr lang="pt-BR" dirty="0" smtClean="0"/>
              <a:t>Veja o exemplo.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611560" y="3861048"/>
            <a:ext cx="2016224" cy="1127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647564" y="515719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Arquivo de saída</a:t>
            </a:r>
            <a:endParaRPr lang="pt-BR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55776" y="4941168"/>
            <a:ext cx="2714504" cy="512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483768" y="3077866"/>
            <a:ext cx="2786512" cy="783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76056" y="2996952"/>
            <a:ext cx="3406176" cy="24987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293232" y="328479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vanessa</a:t>
            </a:r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5716965" y="558924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6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da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 explicação e compreensão das entradas, vamos para a explicação do algorítimo.</a:t>
            </a:r>
            <a:endParaRPr lang="pt-BR" dirty="0"/>
          </a:p>
          <a:p>
            <a:r>
              <a:rPr lang="pt-BR" dirty="0"/>
              <a:t>Para fácil entendimento, o problema será explicado de forma bem simples com a utilização de Fluxograma. </a:t>
            </a:r>
            <a:endParaRPr lang="pt-BR" dirty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4148325"/>
            <a:ext cx="1584176" cy="246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5 passos para a criação de um fluxograma! Guia completo + víd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42793"/>
            <a:ext cx="4248472" cy="246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364502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Exemplos de Fluxogramas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da solução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4" y="161187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Abertura dos Arquivos de Entrada e Saída.</a:t>
            </a:r>
            <a:endParaRPr lang="pt-BR" sz="1200" b="1" dirty="0"/>
          </a:p>
        </p:txBody>
      </p:sp>
      <p:cxnSp>
        <p:nvCxnSpPr>
          <p:cNvPr id="6" name="Straight Connector 5"/>
          <p:cNvCxnSpPr>
            <a:stCxn id="18" idx="0"/>
          </p:cNvCxnSpPr>
          <p:nvPr/>
        </p:nvCxnSpPr>
        <p:spPr>
          <a:xfrm flipV="1">
            <a:off x="3642768" y="2267108"/>
            <a:ext cx="453212" cy="5138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2000" y="2780928"/>
            <a:ext cx="1046960" cy="10794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Leitura dos</a:t>
            </a:r>
          </a:p>
          <a:p>
            <a:pPr algn="ctr"/>
            <a:r>
              <a:rPr lang="pt-BR" sz="1000" b="1" dirty="0" smtClean="0"/>
              <a:t>números</a:t>
            </a:r>
            <a:endParaRPr lang="pt-BR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2052736" y="83671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Oval 17"/>
          <p:cNvSpPr/>
          <p:nvPr/>
        </p:nvSpPr>
        <p:spPr>
          <a:xfrm>
            <a:off x="3119288" y="2780927"/>
            <a:ext cx="1046960" cy="10794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Leitura dos nomes</a:t>
            </a:r>
            <a:endParaRPr lang="pt-BR" sz="1000" b="1" dirty="0"/>
          </a:p>
        </p:txBody>
      </p:sp>
      <p:cxnSp>
        <p:nvCxnSpPr>
          <p:cNvPr id="20" name="Straight Connector 19"/>
          <p:cNvCxnSpPr>
            <a:stCxn id="15" idx="0"/>
          </p:cNvCxnSpPr>
          <p:nvPr/>
        </p:nvCxnSpPr>
        <p:spPr>
          <a:xfrm flipH="1" flipV="1">
            <a:off x="4602856" y="2267108"/>
            <a:ext cx="492624" cy="513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Abrir pasta com documento - ícones de interface grá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84" y="1483374"/>
            <a:ext cx="841780" cy="8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>
            <a:stCxn id="2052" idx="3"/>
            <a:endCxn id="5" idx="1"/>
          </p:cNvCxnSpPr>
          <p:nvPr/>
        </p:nvCxnSpPr>
        <p:spPr>
          <a:xfrm flipV="1">
            <a:off x="4903464" y="1842709"/>
            <a:ext cx="604640" cy="6155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Flowchart: Preparation 30"/>
          <p:cNvSpPr/>
          <p:nvPr/>
        </p:nvSpPr>
        <p:spPr>
          <a:xfrm>
            <a:off x="3685048" y="4086450"/>
            <a:ext cx="1368152" cy="864096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Ordenar nomes</a:t>
            </a:r>
            <a:endParaRPr lang="pt-BR" sz="1200" b="1" dirty="0"/>
          </a:p>
        </p:txBody>
      </p:sp>
      <p:cxnSp>
        <p:nvCxnSpPr>
          <p:cNvPr id="34" name="Straight Connector 33"/>
          <p:cNvCxnSpPr>
            <a:stCxn id="31" idx="0"/>
            <a:endCxn id="18" idx="4"/>
          </p:cNvCxnSpPr>
          <p:nvPr/>
        </p:nvCxnSpPr>
        <p:spPr>
          <a:xfrm flipH="1" flipV="1">
            <a:off x="3642768" y="3860422"/>
            <a:ext cx="726356" cy="226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1"/>
            <a:endCxn id="2055" idx="2"/>
          </p:cNvCxnSpPr>
          <p:nvPr/>
        </p:nvCxnSpPr>
        <p:spPr>
          <a:xfrm flipH="1" flipV="1">
            <a:off x="1871700" y="4080599"/>
            <a:ext cx="1813348" cy="43789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5" name="TextBox 2054"/>
          <p:cNvSpPr txBox="1"/>
          <p:nvPr/>
        </p:nvSpPr>
        <p:spPr>
          <a:xfrm>
            <a:off x="827584" y="3649712"/>
            <a:ext cx="2088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Observação: A ordenação</a:t>
            </a:r>
            <a:br>
              <a:rPr lang="pt-BR" sz="1100" b="1" dirty="0" smtClean="0"/>
            </a:br>
            <a:r>
              <a:rPr lang="pt-BR" sz="1100" b="1" dirty="0" smtClean="0"/>
              <a:t>é em ordem alfabética.</a:t>
            </a:r>
            <a:endParaRPr lang="pt-BR" sz="1100" b="1" dirty="0"/>
          </a:p>
        </p:txBody>
      </p:sp>
      <p:sp>
        <p:nvSpPr>
          <p:cNvPr id="2056" name="Trapezoid 2055"/>
          <p:cNvSpPr/>
          <p:nvPr/>
        </p:nvSpPr>
        <p:spPr>
          <a:xfrm>
            <a:off x="5508104" y="4098918"/>
            <a:ext cx="1080120" cy="918952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Verificar o ganhador</a:t>
            </a:r>
            <a:endParaRPr lang="pt-BR" sz="1000" b="1" dirty="0"/>
          </a:p>
        </p:txBody>
      </p:sp>
      <p:cxnSp>
        <p:nvCxnSpPr>
          <p:cNvPr id="43" name="Straight Connector 42"/>
          <p:cNvCxnSpPr>
            <a:stCxn id="2056" idx="1"/>
            <a:endCxn id="31" idx="3"/>
          </p:cNvCxnSpPr>
          <p:nvPr/>
        </p:nvCxnSpPr>
        <p:spPr>
          <a:xfrm flipH="1" flipV="1">
            <a:off x="5053200" y="4518498"/>
            <a:ext cx="569773" cy="39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056" idx="0"/>
            <a:endCxn id="15" idx="4"/>
          </p:cNvCxnSpPr>
          <p:nvPr/>
        </p:nvCxnSpPr>
        <p:spPr>
          <a:xfrm flipH="1" flipV="1">
            <a:off x="5095480" y="3860423"/>
            <a:ext cx="952684" cy="2384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7" idx="1"/>
            <a:endCxn id="15" idx="6"/>
          </p:cNvCxnSpPr>
          <p:nvPr/>
        </p:nvCxnSpPr>
        <p:spPr>
          <a:xfrm flipH="1">
            <a:off x="5618960" y="2992016"/>
            <a:ext cx="1041272" cy="32866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60232" y="2607295"/>
            <a:ext cx="20882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Observação: Os números lidos serão a quantidade de alunos e o número sorteado, respectivamente.</a:t>
            </a:r>
            <a:endParaRPr lang="pt-BR" sz="1100" b="1" dirty="0"/>
          </a:p>
        </p:txBody>
      </p:sp>
      <p:cxnSp>
        <p:nvCxnSpPr>
          <p:cNvPr id="52" name="Straight Connector 51"/>
          <p:cNvCxnSpPr>
            <a:endCxn id="87" idx="1"/>
          </p:cNvCxnSpPr>
          <p:nvPr/>
        </p:nvCxnSpPr>
        <p:spPr>
          <a:xfrm>
            <a:off x="5571822" y="3979670"/>
            <a:ext cx="123782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09644" y="3587255"/>
            <a:ext cx="20882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Observação: Nesse momento, a partir do número sorteado  é encontrado o ganhador</a:t>
            </a:r>
            <a:r>
              <a:rPr lang="pt-BR" sz="1200" b="1" dirty="0" smtClean="0"/>
              <a:t>.</a:t>
            </a:r>
            <a:endParaRPr lang="pt-BR" sz="12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4602856" y="5178993"/>
            <a:ext cx="895021" cy="576064"/>
          </a:xfrm>
          <a:prstGeom prst="round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Impressão do nome</a:t>
            </a:r>
            <a:endParaRPr lang="pt-BR" sz="1000" b="1" dirty="0"/>
          </a:p>
        </p:txBody>
      </p:sp>
      <p:cxnSp>
        <p:nvCxnSpPr>
          <p:cNvPr id="99" name="Straight Connector 98"/>
          <p:cNvCxnSpPr>
            <a:stCxn id="2056" idx="2"/>
            <a:endCxn id="65" idx="3"/>
          </p:cNvCxnSpPr>
          <p:nvPr/>
        </p:nvCxnSpPr>
        <p:spPr>
          <a:xfrm flipH="1">
            <a:off x="5497877" y="5017870"/>
            <a:ext cx="550287" cy="4491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687623" y="5445224"/>
            <a:ext cx="20882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Observação: A impressão ocorrerá no arquivo de saída.</a:t>
            </a:r>
            <a:endParaRPr lang="pt-BR" sz="1100" b="1" dirty="0"/>
          </a:p>
        </p:txBody>
      </p:sp>
      <p:cxnSp>
        <p:nvCxnSpPr>
          <p:cNvPr id="122" name="Straight Connector 121"/>
          <p:cNvCxnSpPr>
            <a:stCxn id="65" idx="3"/>
            <a:endCxn id="121" idx="1"/>
          </p:cNvCxnSpPr>
          <p:nvPr/>
        </p:nvCxnSpPr>
        <p:spPr>
          <a:xfrm>
            <a:off x="5497877" y="5467025"/>
            <a:ext cx="1189746" cy="27828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Picture 6" descr="Abrir pasta do computador - ícones de interface grát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85" y="6093199"/>
            <a:ext cx="788677" cy="78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Straight Connector 97"/>
          <p:cNvCxnSpPr/>
          <p:nvPr/>
        </p:nvCxnSpPr>
        <p:spPr>
          <a:xfrm>
            <a:off x="11556776" y="4221088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5" idx="1"/>
            <a:endCxn id="90" idx="0"/>
          </p:cNvCxnSpPr>
          <p:nvPr/>
        </p:nvCxnSpPr>
        <p:spPr>
          <a:xfrm flipH="1">
            <a:off x="4369124" y="5467025"/>
            <a:ext cx="233732" cy="6261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115616" y="5855383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Fechamento dos Arquivos de Entrada e Saída.</a:t>
            </a:r>
            <a:endParaRPr lang="pt-BR" sz="1200" b="1" dirty="0"/>
          </a:p>
        </p:txBody>
      </p:sp>
      <p:cxnSp>
        <p:nvCxnSpPr>
          <p:cNvPr id="138" name="Straight Connector 137"/>
          <p:cNvCxnSpPr>
            <a:stCxn id="137" idx="3"/>
            <a:endCxn id="90" idx="1"/>
          </p:cNvCxnSpPr>
          <p:nvPr/>
        </p:nvCxnSpPr>
        <p:spPr>
          <a:xfrm>
            <a:off x="3203848" y="6178549"/>
            <a:ext cx="770937" cy="30898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08803" y="1611876"/>
            <a:ext cx="3376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Fluxograma da resolução: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607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da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resumo, foi feito um algorítimo para ler os números e nomes do arquivo de entrada, após a organização dos nomes em ordem alfabética, foi possível encontrar o ganhador definido pelo segundo dígito do arquivo.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40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217</TotalTime>
  <Words>680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UNIVERSIDADE FEDERAL DO PIAUÍ – UFPI CURSO: BACHARELADO EM SISTEMAS DE INFORMAÇÃO DISCIPLINA: Auditoria e Segurança de Sist. de Informação PROFESSOR: Glauber Dias Gonçalves </vt:lpstr>
      <vt:lpstr>Introdução </vt:lpstr>
      <vt:lpstr>Introdução ao Problema</vt:lpstr>
      <vt:lpstr>Explicação da solução</vt:lpstr>
      <vt:lpstr>Explicação da solução</vt:lpstr>
      <vt:lpstr>Explicação da solução</vt:lpstr>
      <vt:lpstr>Explicação da solução</vt:lpstr>
      <vt:lpstr>Explicação da solução</vt:lpstr>
      <vt:lpstr>Explicação da solução</vt:lpstr>
      <vt:lpstr> Custo da solução</vt:lpstr>
      <vt:lpstr> Custo da solução</vt:lpstr>
      <vt:lpstr> Custo da solução</vt:lpstr>
      <vt:lpstr> Custo da solução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PIAUÍ – UFPI CURSO: BACHARELADO EM SISTEMAS DE INFORMAÇÃO DISCIPLINA: Auditoria e Segurança de Sist. de Informação PROFESSOR: Glauber Gonçalves Dias</dc:title>
  <dc:creator>Augusto Teixeira</dc:creator>
  <cp:lastModifiedBy>Augusto Teixeira</cp:lastModifiedBy>
  <cp:revision>17</cp:revision>
  <dcterms:created xsi:type="dcterms:W3CDTF">2022-04-30T11:33:08Z</dcterms:created>
  <dcterms:modified xsi:type="dcterms:W3CDTF">2022-04-30T15:10:21Z</dcterms:modified>
</cp:coreProperties>
</file>