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6858000" cy="9906000" type="A4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ine Warembourg" initials="CW" lastIdx="1" clrIdx="0">
    <p:extLst>
      <p:ext uri="{19B8F6BF-5375-455C-9EA6-DF929625EA0E}">
        <p15:presenceInfo xmlns:p15="http://schemas.microsoft.com/office/powerpoint/2012/main" userId="S-1-5-21-404347724-751450162-1519480048-220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CBA5-52F5-45CB-8A38-FEF05AE100C2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38B0-9D78-48DE-8765-0C2E8E9DD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9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CBA5-52F5-45CB-8A38-FEF05AE100C2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38B0-9D78-48DE-8765-0C2E8E9DD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46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CBA5-52F5-45CB-8A38-FEF05AE100C2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38B0-9D78-48DE-8765-0C2E8E9DD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CBA5-52F5-45CB-8A38-FEF05AE100C2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38B0-9D78-48DE-8765-0C2E8E9DD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30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CBA5-52F5-45CB-8A38-FEF05AE100C2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38B0-9D78-48DE-8765-0C2E8E9DD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90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CBA5-52F5-45CB-8A38-FEF05AE100C2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38B0-9D78-48DE-8765-0C2E8E9DD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86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CBA5-52F5-45CB-8A38-FEF05AE100C2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38B0-9D78-48DE-8765-0C2E8E9DD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1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CBA5-52F5-45CB-8A38-FEF05AE100C2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38B0-9D78-48DE-8765-0C2E8E9DD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16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CBA5-52F5-45CB-8A38-FEF05AE100C2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38B0-9D78-48DE-8765-0C2E8E9DD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0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CBA5-52F5-45CB-8A38-FEF05AE100C2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38B0-9D78-48DE-8765-0C2E8E9DD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5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CBA5-52F5-45CB-8A38-FEF05AE100C2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38B0-9D78-48DE-8765-0C2E8E9DD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02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5CBA5-52F5-45CB-8A38-FEF05AE100C2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E38B0-9D78-48DE-8765-0C2E8E9DD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0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56DCEF6-7EA6-49F4-AEA1-BD9C0B60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962" y="6970813"/>
            <a:ext cx="2668360" cy="29526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CC6E3F-B820-4EB6-9EA8-D8526E95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976" y="3933532"/>
            <a:ext cx="2663346" cy="29470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0B3F547-DB16-421F-8A19-F969FFE72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962" y="912656"/>
            <a:ext cx="2670200" cy="295462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E9679F7-F526-4CEA-992E-71081426C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46" y="6970813"/>
            <a:ext cx="2659483" cy="294278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C333B2A-89C8-4F0D-9E6D-F2115E7F1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088" y="3933485"/>
            <a:ext cx="2670200" cy="295464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CED4F66-C0AE-4AD3-9031-45F1FEA1F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102" y="912128"/>
            <a:ext cx="2670199" cy="295464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AC8613C-CC5D-4FA7-A211-D43D98A3F475}"/>
              </a:ext>
            </a:extLst>
          </p:cNvPr>
          <p:cNvSpPr txBox="1"/>
          <p:nvPr/>
        </p:nvSpPr>
        <p:spPr>
          <a:xfrm>
            <a:off x="902379" y="36853"/>
            <a:ext cx="5294993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25" b="1" dirty="0"/>
              <a:t>Scenario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A0483-0B60-43C3-B002-8BFB90BD98D2}"/>
              </a:ext>
            </a:extLst>
          </p:cNvPr>
          <p:cNvSpPr/>
          <p:nvPr/>
        </p:nvSpPr>
        <p:spPr>
          <a:xfrm>
            <a:off x="2465171" y="2836367"/>
            <a:ext cx="553343" cy="541734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F1833-C505-444A-A033-308C3D98C5F2}"/>
              </a:ext>
            </a:extLst>
          </p:cNvPr>
          <p:cNvSpPr/>
          <p:nvPr/>
        </p:nvSpPr>
        <p:spPr>
          <a:xfrm>
            <a:off x="5818256" y="2836367"/>
            <a:ext cx="553343" cy="541734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28BEF-C97F-4AEA-96C7-5FE471137D45}"/>
              </a:ext>
            </a:extLst>
          </p:cNvPr>
          <p:cNvSpPr/>
          <p:nvPr/>
        </p:nvSpPr>
        <p:spPr>
          <a:xfrm>
            <a:off x="2465171" y="5862340"/>
            <a:ext cx="553343" cy="541734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E92AF8-CC31-47FE-B7C6-4E833666E4F8}"/>
              </a:ext>
            </a:extLst>
          </p:cNvPr>
          <p:cNvSpPr/>
          <p:nvPr/>
        </p:nvSpPr>
        <p:spPr>
          <a:xfrm>
            <a:off x="5818256" y="5864027"/>
            <a:ext cx="553343" cy="541734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51F21C-7459-4FAB-B5FE-C5B4958FB0C8}"/>
              </a:ext>
            </a:extLst>
          </p:cNvPr>
          <p:cNvSpPr/>
          <p:nvPr/>
        </p:nvSpPr>
        <p:spPr>
          <a:xfrm>
            <a:off x="2465171" y="8897740"/>
            <a:ext cx="553343" cy="541734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54AD2-EC6A-408D-8DC9-24C8F1DB85DA}"/>
              </a:ext>
            </a:extLst>
          </p:cNvPr>
          <p:cNvSpPr/>
          <p:nvPr/>
        </p:nvSpPr>
        <p:spPr>
          <a:xfrm>
            <a:off x="5818255" y="8897740"/>
            <a:ext cx="553343" cy="541734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5DF9F1-CA0E-4611-A328-C8AD97A05C36}"/>
              </a:ext>
            </a:extLst>
          </p:cNvPr>
          <p:cNvSpPr txBox="1"/>
          <p:nvPr/>
        </p:nvSpPr>
        <p:spPr>
          <a:xfrm>
            <a:off x="739541" y="361942"/>
            <a:ext cx="227897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75" i="1" dirty="0"/>
              <a:t>Performance to </a:t>
            </a:r>
            <a:r>
              <a:rPr lang="fr-FR" sz="975" i="1" dirty="0" err="1"/>
              <a:t>identify</a:t>
            </a:r>
            <a:r>
              <a:rPr lang="fr-FR" sz="975" i="1" dirty="0"/>
              <a:t> the </a:t>
            </a:r>
            <a:r>
              <a:rPr lang="fr-FR" sz="975" i="1" dirty="0" err="1"/>
              <a:t>true</a:t>
            </a:r>
            <a:r>
              <a:rPr lang="fr-FR" sz="975" i="1" dirty="0"/>
              <a:t> </a:t>
            </a:r>
            <a:r>
              <a:rPr lang="fr-FR" sz="975" i="1" dirty="0" err="1"/>
              <a:t>exposure</a:t>
            </a:r>
            <a:r>
              <a:rPr lang="fr-FR" sz="975" i="1" dirty="0"/>
              <a:t> at the </a:t>
            </a:r>
            <a:r>
              <a:rPr lang="fr-FR" sz="975" i="1" dirty="0" err="1"/>
              <a:t>true</a:t>
            </a:r>
            <a:r>
              <a:rPr lang="fr-FR" sz="975" i="1" dirty="0"/>
              <a:t> time point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2720CA-B109-4648-9524-E7D2EA12FB34}"/>
              </a:ext>
            </a:extLst>
          </p:cNvPr>
          <p:cNvSpPr txBox="1"/>
          <p:nvPr/>
        </p:nvSpPr>
        <p:spPr>
          <a:xfrm>
            <a:off x="4031080" y="361942"/>
            <a:ext cx="227897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75" i="1" dirty="0"/>
              <a:t>Performance to </a:t>
            </a:r>
            <a:r>
              <a:rPr lang="fr-FR" sz="975" i="1" dirty="0" err="1"/>
              <a:t>identify</a:t>
            </a:r>
            <a:r>
              <a:rPr lang="fr-FR" sz="975" i="1" dirty="0"/>
              <a:t> the </a:t>
            </a:r>
            <a:r>
              <a:rPr lang="fr-FR" sz="975" i="1" dirty="0" err="1"/>
              <a:t>true</a:t>
            </a:r>
            <a:r>
              <a:rPr lang="fr-FR" sz="975" i="1" dirty="0"/>
              <a:t> </a:t>
            </a:r>
            <a:r>
              <a:rPr lang="fr-FR" sz="975" i="1" dirty="0" err="1"/>
              <a:t>exposure</a:t>
            </a:r>
            <a:r>
              <a:rPr lang="fr-FR" sz="975" i="1" dirty="0"/>
              <a:t> </a:t>
            </a:r>
            <a:r>
              <a:rPr lang="fr-FR" sz="975" i="1" dirty="0" err="1"/>
              <a:t>whatever</a:t>
            </a:r>
            <a:r>
              <a:rPr lang="fr-FR" sz="975" i="1" dirty="0"/>
              <a:t> the time point</a:t>
            </a:r>
          </a:p>
        </p:txBody>
      </p:sp>
    </p:spTree>
    <p:extLst>
      <p:ext uri="{BB962C8B-B14F-4D97-AF65-F5344CB8AC3E}">
        <p14:creationId xmlns:p14="http://schemas.microsoft.com/office/powerpoint/2010/main" val="222194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8A2E7773-4A0E-49D8-A741-73C42FD3212B}"/>
              </a:ext>
            </a:extLst>
          </p:cNvPr>
          <p:cNvSpPr txBox="1"/>
          <p:nvPr/>
        </p:nvSpPr>
        <p:spPr>
          <a:xfrm>
            <a:off x="902379" y="36853"/>
            <a:ext cx="529499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25" b="1" dirty="0"/>
              <a:t>Scenario 1 – Performance to </a:t>
            </a:r>
            <a:r>
              <a:rPr lang="fr-FR" sz="1625" b="1" dirty="0" err="1"/>
              <a:t>identify</a:t>
            </a:r>
            <a:r>
              <a:rPr lang="fr-FR" sz="1625" b="1" dirty="0"/>
              <a:t> the </a:t>
            </a:r>
            <a:r>
              <a:rPr lang="fr-FR" sz="1625" b="1" dirty="0" err="1"/>
              <a:t>true</a:t>
            </a:r>
            <a:r>
              <a:rPr lang="fr-FR" sz="1625" b="1" dirty="0"/>
              <a:t> </a:t>
            </a:r>
            <a:r>
              <a:rPr lang="fr-FR" sz="1625" b="1" dirty="0" err="1"/>
              <a:t>exposure</a:t>
            </a:r>
            <a:r>
              <a:rPr lang="fr-FR" sz="1625" b="1" dirty="0"/>
              <a:t> at the </a:t>
            </a:r>
            <a:r>
              <a:rPr lang="fr-FR" sz="1625" b="1" dirty="0" err="1"/>
              <a:t>true</a:t>
            </a:r>
            <a:r>
              <a:rPr lang="fr-FR" sz="1625" b="1" dirty="0"/>
              <a:t> time point by ICC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1014D14-631D-47CD-A191-D4E018A4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9" y="675689"/>
            <a:ext cx="6375401" cy="227428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05A0386-4B6A-41BA-AA06-05CE58EED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8" y="2949975"/>
            <a:ext cx="6375401" cy="227428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CABFBD-9C64-46A4-9DEF-70D5DD03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7" y="5224261"/>
            <a:ext cx="6375401" cy="227428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3BF092E-9541-4ACA-BD85-A0459C452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96" y="7498547"/>
            <a:ext cx="6375401" cy="22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1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45C5D459-3198-478D-99DE-0558AE32DF5C}"/>
              </a:ext>
            </a:extLst>
          </p:cNvPr>
          <p:cNvSpPr txBox="1"/>
          <p:nvPr/>
        </p:nvSpPr>
        <p:spPr>
          <a:xfrm>
            <a:off x="902379" y="36853"/>
            <a:ext cx="529499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25" b="1" dirty="0"/>
              <a:t>Scenario 1 – Performance to </a:t>
            </a:r>
            <a:r>
              <a:rPr lang="fr-FR" sz="1625" b="1" dirty="0" err="1"/>
              <a:t>identify</a:t>
            </a:r>
            <a:r>
              <a:rPr lang="fr-FR" sz="1625" b="1" dirty="0"/>
              <a:t> the </a:t>
            </a:r>
            <a:r>
              <a:rPr lang="fr-FR" sz="1625" b="1" dirty="0" err="1"/>
              <a:t>true</a:t>
            </a:r>
            <a:r>
              <a:rPr lang="fr-FR" sz="1625" b="1" dirty="0"/>
              <a:t> </a:t>
            </a:r>
            <a:r>
              <a:rPr lang="fr-FR" sz="1625" b="1" dirty="0" err="1"/>
              <a:t>exposure</a:t>
            </a:r>
            <a:r>
              <a:rPr lang="fr-FR" sz="1625" b="1" dirty="0"/>
              <a:t> </a:t>
            </a:r>
            <a:r>
              <a:rPr lang="fr-FR" sz="1625" b="1" dirty="0" err="1"/>
              <a:t>whatever</a:t>
            </a:r>
            <a:r>
              <a:rPr lang="fr-FR" sz="1625" b="1" dirty="0"/>
              <a:t> the time point by ICC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A30052F-1AF4-4974-92C8-3413F5953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020"/>
            <a:ext cx="6858000" cy="20461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A68FF8E-F473-467A-AEF9-6B233346D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2899"/>
            <a:ext cx="6858000" cy="204380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0BC514-D0CF-4A21-9A58-0ABE8FB89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49578"/>
            <a:ext cx="6858000" cy="20484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088B046-848D-4C92-A058-09BF63AF0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468374"/>
            <a:ext cx="6858000" cy="20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8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BCDF738-BB12-4997-91CA-650A79C9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41" y="6959722"/>
            <a:ext cx="2664507" cy="294834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B0A61C1-FFB7-4503-8586-D8623579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92" y="3916130"/>
            <a:ext cx="2664507" cy="29483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D7CF3E6-93FD-47C1-8E82-F9349A690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93" y="895684"/>
            <a:ext cx="2664507" cy="29483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9B0EB2-5915-4592-BAE2-8CC46A5AF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75" y="6954344"/>
            <a:ext cx="2664507" cy="29483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221697-E3C6-42BF-8A7D-FF8BC7C2A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75" y="3916130"/>
            <a:ext cx="2664507" cy="294834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1032784-D165-4A9B-AD83-1919A18717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76" y="889761"/>
            <a:ext cx="2664507" cy="29483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DA0483-0B60-43C3-B002-8BFB90BD98D2}"/>
              </a:ext>
            </a:extLst>
          </p:cNvPr>
          <p:cNvSpPr/>
          <p:nvPr/>
        </p:nvSpPr>
        <p:spPr>
          <a:xfrm>
            <a:off x="2502749" y="2813150"/>
            <a:ext cx="553343" cy="541734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F1833-C505-444A-A033-308C3D98C5F2}"/>
              </a:ext>
            </a:extLst>
          </p:cNvPr>
          <p:cNvSpPr/>
          <p:nvPr/>
        </p:nvSpPr>
        <p:spPr>
          <a:xfrm>
            <a:off x="5818256" y="2813150"/>
            <a:ext cx="553343" cy="541734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28BEF-C97F-4AEA-96C7-5FE471137D45}"/>
              </a:ext>
            </a:extLst>
          </p:cNvPr>
          <p:cNvSpPr/>
          <p:nvPr/>
        </p:nvSpPr>
        <p:spPr>
          <a:xfrm>
            <a:off x="2502749" y="5839123"/>
            <a:ext cx="553343" cy="541734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E92AF8-CC31-47FE-B7C6-4E833666E4F8}"/>
              </a:ext>
            </a:extLst>
          </p:cNvPr>
          <p:cNvSpPr/>
          <p:nvPr/>
        </p:nvSpPr>
        <p:spPr>
          <a:xfrm>
            <a:off x="5818256" y="5840810"/>
            <a:ext cx="553343" cy="541734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51F21C-7459-4FAB-B5FE-C5B4958FB0C8}"/>
              </a:ext>
            </a:extLst>
          </p:cNvPr>
          <p:cNvSpPr/>
          <p:nvPr/>
        </p:nvSpPr>
        <p:spPr>
          <a:xfrm>
            <a:off x="2502749" y="8874523"/>
            <a:ext cx="553343" cy="541734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54AD2-EC6A-408D-8DC9-24C8F1DB85DA}"/>
              </a:ext>
            </a:extLst>
          </p:cNvPr>
          <p:cNvSpPr/>
          <p:nvPr/>
        </p:nvSpPr>
        <p:spPr>
          <a:xfrm>
            <a:off x="5818255" y="8874523"/>
            <a:ext cx="553343" cy="541734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B820CD9-0653-4177-B8D4-1CDEB164CCE4}"/>
              </a:ext>
            </a:extLst>
          </p:cNvPr>
          <p:cNvSpPr txBox="1"/>
          <p:nvPr/>
        </p:nvSpPr>
        <p:spPr>
          <a:xfrm>
            <a:off x="902379" y="36853"/>
            <a:ext cx="5294993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25" b="1" dirty="0"/>
              <a:t>Scenario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7C1A342-3F1D-47E1-99F8-4989AC111D2D}"/>
              </a:ext>
            </a:extLst>
          </p:cNvPr>
          <p:cNvSpPr txBox="1"/>
          <p:nvPr/>
        </p:nvSpPr>
        <p:spPr>
          <a:xfrm>
            <a:off x="777119" y="361942"/>
            <a:ext cx="227897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75" i="1" dirty="0"/>
              <a:t>Performance to </a:t>
            </a:r>
            <a:r>
              <a:rPr lang="fr-FR" sz="975" i="1" dirty="0" err="1"/>
              <a:t>identify</a:t>
            </a:r>
            <a:r>
              <a:rPr lang="fr-FR" sz="975" i="1" dirty="0"/>
              <a:t> the </a:t>
            </a:r>
            <a:r>
              <a:rPr lang="fr-FR" sz="975" i="1" dirty="0" err="1"/>
              <a:t>true</a:t>
            </a:r>
            <a:r>
              <a:rPr lang="fr-FR" sz="975" i="1" dirty="0"/>
              <a:t> </a:t>
            </a:r>
            <a:r>
              <a:rPr lang="fr-FR" sz="975" i="1" dirty="0" err="1"/>
              <a:t>exposure</a:t>
            </a:r>
            <a:r>
              <a:rPr lang="fr-FR" sz="975" i="1" dirty="0"/>
              <a:t> at the </a:t>
            </a:r>
            <a:r>
              <a:rPr lang="fr-FR" sz="975" i="1" dirty="0" err="1"/>
              <a:t>true</a:t>
            </a:r>
            <a:r>
              <a:rPr lang="fr-FR" sz="975" i="1" dirty="0"/>
              <a:t> time point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2D6E67B-E6F3-4CCE-8520-E121281010D5}"/>
              </a:ext>
            </a:extLst>
          </p:cNvPr>
          <p:cNvSpPr txBox="1"/>
          <p:nvPr/>
        </p:nvSpPr>
        <p:spPr>
          <a:xfrm>
            <a:off x="4031080" y="361942"/>
            <a:ext cx="227897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75" i="1" dirty="0"/>
              <a:t>Performance to </a:t>
            </a:r>
            <a:r>
              <a:rPr lang="fr-FR" sz="975" i="1" dirty="0" err="1"/>
              <a:t>identify</a:t>
            </a:r>
            <a:r>
              <a:rPr lang="fr-FR" sz="975" i="1" dirty="0"/>
              <a:t> the </a:t>
            </a:r>
            <a:r>
              <a:rPr lang="fr-FR" sz="975" i="1" dirty="0" err="1"/>
              <a:t>true</a:t>
            </a:r>
            <a:r>
              <a:rPr lang="fr-FR" sz="975" i="1" dirty="0"/>
              <a:t> </a:t>
            </a:r>
            <a:r>
              <a:rPr lang="fr-FR" sz="975" i="1" dirty="0" err="1"/>
              <a:t>exposure</a:t>
            </a:r>
            <a:r>
              <a:rPr lang="fr-FR" sz="975" i="1" dirty="0"/>
              <a:t> </a:t>
            </a:r>
            <a:r>
              <a:rPr lang="fr-FR" sz="975" i="1" dirty="0" err="1"/>
              <a:t>whatever</a:t>
            </a:r>
            <a:r>
              <a:rPr lang="fr-FR" sz="975" i="1" dirty="0"/>
              <a:t> the time point</a:t>
            </a:r>
          </a:p>
        </p:txBody>
      </p:sp>
    </p:spTree>
    <p:extLst>
      <p:ext uri="{BB962C8B-B14F-4D97-AF65-F5344CB8AC3E}">
        <p14:creationId xmlns:p14="http://schemas.microsoft.com/office/powerpoint/2010/main" val="108059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D026B8A-8CCE-4F84-869A-569851A12C80}"/>
              </a:ext>
            </a:extLst>
          </p:cNvPr>
          <p:cNvSpPr txBox="1"/>
          <p:nvPr/>
        </p:nvSpPr>
        <p:spPr>
          <a:xfrm>
            <a:off x="902379" y="36853"/>
            <a:ext cx="529499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25" b="1" dirty="0"/>
              <a:t>Scenario 2 – Performance to </a:t>
            </a:r>
            <a:r>
              <a:rPr lang="fr-FR" sz="1625" b="1" dirty="0" err="1"/>
              <a:t>identify</a:t>
            </a:r>
            <a:r>
              <a:rPr lang="fr-FR" sz="1625" b="1" dirty="0"/>
              <a:t> the </a:t>
            </a:r>
            <a:r>
              <a:rPr lang="fr-FR" sz="1625" b="1" dirty="0" err="1"/>
              <a:t>true</a:t>
            </a:r>
            <a:r>
              <a:rPr lang="fr-FR" sz="1625" b="1" dirty="0"/>
              <a:t> </a:t>
            </a:r>
            <a:r>
              <a:rPr lang="fr-FR" sz="1625" b="1" dirty="0" err="1"/>
              <a:t>exposure</a:t>
            </a:r>
            <a:r>
              <a:rPr lang="fr-FR" sz="1625" b="1" dirty="0"/>
              <a:t> at the </a:t>
            </a:r>
            <a:r>
              <a:rPr lang="fr-FR" sz="1625" b="1" dirty="0" err="1"/>
              <a:t>true</a:t>
            </a:r>
            <a:r>
              <a:rPr lang="fr-FR" sz="1625" b="1" dirty="0"/>
              <a:t> time point by ICC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B495C5-80CB-4FD2-8B9C-C33B940F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090"/>
            <a:ext cx="6858000" cy="203917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53068E9-6759-4D52-B049-DC1EE1AD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2977"/>
            <a:ext cx="6858000" cy="20438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31996A-9619-4B17-9B4A-ADC606BC3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88314"/>
            <a:ext cx="6858000" cy="20438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94A76DA-5E78-4339-85A9-0FB172632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545738"/>
            <a:ext cx="6858000" cy="204844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DE0DD33-FFF0-45EC-8438-783573F91278}"/>
              </a:ext>
            </a:extLst>
          </p:cNvPr>
          <p:cNvSpPr txBox="1"/>
          <p:nvPr/>
        </p:nvSpPr>
        <p:spPr>
          <a:xfrm>
            <a:off x="3200400" y="530341"/>
            <a:ext cx="3429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rgbClr val="FF0000"/>
                </a:solidFill>
              </a:rPr>
              <a:t>Strange </a:t>
            </a:r>
            <a:r>
              <a:rPr lang="fr-FR" sz="700" dirty="0" err="1">
                <a:solidFill>
                  <a:srgbClr val="FF0000"/>
                </a:solidFill>
              </a:rPr>
              <a:t>results</a:t>
            </a:r>
            <a:r>
              <a:rPr lang="fr-FR" sz="700" dirty="0">
                <a:solidFill>
                  <a:srgbClr val="FF0000"/>
                </a:solidFill>
              </a:rPr>
              <a:t> for </a:t>
            </a:r>
            <a:r>
              <a:rPr lang="fr-FR" sz="700" dirty="0" err="1">
                <a:solidFill>
                  <a:srgbClr val="FF0000"/>
                </a:solidFill>
              </a:rPr>
              <a:t>sPLS</a:t>
            </a:r>
            <a:r>
              <a:rPr lang="fr-FR" sz="700" dirty="0">
                <a:solidFill>
                  <a:srgbClr val="FF0000"/>
                </a:solidFill>
              </a:rPr>
              <a:t>, </a:t>
            </a:r>
            <a:r>
              <a:rPr lang="fr-FR" sz="700" dirty="0" err="1">
                <a:solidFill>
                  <a:srgbClr val="FF0000"/>
                </a:solidFill>
              </a:rPr>
              <a:t>sNPLS</a:t>
            </a:r>
            <a:r>
              <a:rPr lang="fr-FR" sz="700" dirty="0">
                <a:solidFill>
                  <a:srgbClr val="FF0000"/>
                </a:solidFill>
              </a:rPr>
              <a:t> and </a:t>
            </a:r>
            <a:r>
              <a:rPr lang="fr-FR" sz="700" dirty="0" err="1">
                <a:solidFill>
                  <a:srgbClr val="FF0000"/>
                </a:solidFill>
              </a:rPr>
              <a:t>av.sPLS</a:t>
            </a:r>
            <a:r>
              <a:rPr lang="fr-FR" sz="700" dirty="0">
                <a:solidFill>
                  <a:srgbClr val="FF0000"/>
                </a:solidFill>
              </a:rPr>
              <a:t>: the </a:t>
            </a:r>
            <a:r>
              <a:rPr lang="fr-FR" sz="700" dirty="0" err="1">
                <a:solidFill>
                  <a:srgbClr val="FF0000"/>
                </a:solidFill>
              </a:rPr>
              <a:t>sensitivity</a:t>
            </a:r>
            <a:r>
              <a:rPr lang="fr-FR" sz="700" dirty="0">
                <a:solidFill>
                  <a:srgbClr val="FF0000"/>
                </a:solidFill>
              </a:rPr>
              <a:t>/FDR </a:t>
            </a:r>
            <a:r>
              <a:rPr lang="fr-FR" sz="700" dirty="0" err="1">
                <a:solidFill>
                  <a:srgbClr val="FF0000"/>
                </a:solidFill>
              </a:rPr>
              <a:t>obtained</a:t>
            </a:r>
            <a:r>
              <a:rPr lang="fr-FR" sz="700" dirty="0">
                <a:solidFill>
                  <a:srgbClr val="FF0000"/>
                </a:solidFill>
              </a:rPr>
              <a:t> </a:t>
            </a:r>
            <a:r>
              <a:rPr lang="fr-FR" sz="700" dirty="0" err="1">
                <a:solidFill>
                  <a:srgbClr val="FF0000"/>
                </a:solidFill>
              </a:rPr>
              <a:t>from</a:t>
            </a:r>
            <a:r>
              <a:rPr lang="fr-FR" sz="700" dirty="0">
                <a:solidFill>
                  <a:srgbClr val="FF0000"/>
                </a:solidFill>
              </a:rPr>
              <a:t> all </a:t>
            </a:r>
            <a:r>
              <a:rPr lang="fr-FR" sz="700" dirty="0" err="1">
                <a:solidFill>
                  <a:srgbClr val="FF0000"/>
                </a:solidFill>
              </a:rPr>
              <a:t>exposures</a:t>
            </a:r>
            <a:r>
              <a:rPr lang="fr-FR" sz="700" dirty="0">
                <a:solidFill>
                  <a:srgbClr val="FF0000"/>
                </a:solidFill>
              </a:rPr>
              <a:t> (ICC=1 in </a:t>
            </a:r>
            <a:r>
              <a:rPr lang="fr-FR" sz="700" dirty="0" err="1">
                <a:solidFill>
                  <a:srgbClr val="FF0000"/>
                </a:solidFill>
              </a:rPr>
              <a:t>legend</a:t>
            </a:r>
            <a:r>
              <a:rPr lang="fr-FR" sz="700" dirty="0">
                <a:solidFill>
                  <a:srgbClr val="FF0000"/>
                </a:solidFill>
              </a:rPr>
              <a:t>) </a:t>
            </a:r>
            <a:r>
              <a:rPr lang="fr-FR" sz="700" dirty="0" err="1">
                <a:solidFill>
                  <a:srgbClr val="FF0000"/>
                </a:solidFill>
              </a:rPr>
              <a:t>doesn’t</a:t>
            </a:r>
            <a:r>
              <a:rPr lang="fr-FR" sz="700" dirty="0">
                <a:solidFill>
                  <a:srgbClr val="FF0000"/>
                </a:solidFill>
              </a:rPr>
              <a:t> correspond to the ‘center’ of the </a:t>
            </a:r>
            <a:r>
              <a:rPr lang="fr-FR" sz="700" dirty="0" err="1">
                <a:solidFill>
                  <a:srgbClr val="FF0000"/>
                </a:solidFill>
              </a:rPr>
              <a:t>sensitivity</a:t>
            </a:r>
            <a:r>
              <a:rPr lang="fr-FR" sz="700" dirty="0">
                <a:solidFill>
                  <a:srgbClr val="FF0000"/>
                </a:solidFill>
              </a:rPr>
              <a:t>/FDR </a:t>
            </a:r>
            <a:r>
              <a:rPr lang="fr-FR" sz="700" dirty="0" err="1">
                <a:solidFill>
                  <a:srgbClr val="FF0000"/>
                </a:solidFill>
              </a:rPr>
              <a:t>calculated</a:t>
            </a:r>
            <a:r>
              <a:rPr lang="fr-FR" sz="700" dirty="0">
                <a:solidFill>
                  <a:srgbClr val="FF0000"/>
                </a:solidFill>
              </a:rPr>
              <a:t> by ICC (</a:t>
            </a:r>
            <a:r>
              <a:rPr lang="fr-FR" sz="700" dirty="0" err="1">
                <a:solidFill>
                  <a:srgbClr val="FF0000"/>
                </a:solidFill>
              </a:rPr>
              <a:t>ie</a:t>
            </a:r>
            <a:r>
              <a:rPr lang="fr-FR" sz="700" dirty="0">
                <a:solidFill>
                  <a:srgbClr val="FF0000"/>
                </a:solidFill>
              </a:rPr>
              <a:t>, the </a:t>
            </a:r>
            <a:r>
              <a:rPr lang="fr-FR" sz="700" dirty="0" err="1">
                <a:solidFill>
                  <a:srgbClr val="FF0000"/>
                </a:solidFill>
              </a:rPr>
              <a:t>circle</a:t>
            </a:r>
            <a:r>
              <a:rPr lang="fr-FR" sz="700" dirty="0">
                <a:solidFill>
                  <a:srgbClr val="FF0000"/>
                </a:solidFill>
              </a:rPr>
              <a:t> </a:t>
            </a:r>
            <a:r>
              <a:rPr lang="fr-FR" sz="700" dirty="0" err="1">
                <a:solidFill>
                  <a:srgbClr val="FF0000"/>
                </a:solidFill>
              </a:rPr>
              <a:t>is</a:t>
            </a:r>
            <a:r>
              <a:rPr lang="fr-FR" sz="700" dirty="0">
                <a:solidFill>
                  <a:srgbClr val="FF0000"/>
                </a:solidFill>
              </a:rPr>
              <a:t> not at the center of the scare, triangle and </a:t>
            </a:r>
            <a:r>
              <a:rPr lang="fr-FR" sz="700" dirty="0" err="1">
                <a:solidFill>
                  <a:srgbClr val="FF0000"/>
                </a:solidFill>
              </a:rPr>
              <a:t>diamond</a:t>
            </a:r>
            <a:r>
              <a:rPr lang="fr-FR" sz="7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041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69A39FB-848D-4B9F-8DE0-748CBCCF3877}"/>
              </a:ext>
            </a:extLst>
          </p:cNvPr>
          <p:cNvSpPr txBox="1"/>
          <p:nvPr/>
        </p:nvSpPr>
        <p:spPr>
          <a:xfrm>
            <a:off x="902379" y="36853"/>
            <a:ext cx="529499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25" b="1" dirty="0"/>
              <a:t>Scenario 2 – Performance to </a:t>
            </a:r>
            <a:r>
              <a:rPr lang="fr-FR" sz="1625" b="1" dirty="0" err="1"/>
              <a:t>identify</a:t>
            </a:r>
            <a:r>
              <a:rPr lang="fr-FR" sz="1625" b="1" dirty="0"/>
              <a:t> the </a:t>
            </a:r>
            <a:r>
              <a:rPr lang="fr-FR" sz="1625" b="1" dirty="0" err="1"/>
              <a:t>true</a:t>
            </a:r>
            <a:r>
              <a:rPr lang="fr-FR" sz="1625" b="1" dirty="0"/>
              <a:t> </a:t>
            </a:r>
            <a:r>
              <a:rPr lang="fr-FR" sz="1625" b="1" dirty="0" err="1"/>
              <a:t>exposure</a:t>
            </a:r>
            <a:r>
              <a:rPr lang="fr-FR" sz="1625" b="1" dirty="0"/>
              <a:t> </a:t>
            </a:r>
            <a:r>
              <a:rPr lang="fr-FR" sz="1625" b="1" dirty="0" err="1"/>
              <a:t>whatever</a:t>
            </a:r>
            <a:r>
              <a:rPr lang="fr-FR" sz="1625" b="1" dirty="0"/>
              <a:t> the time point by ICC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0F73766-BFF6-411D-9BE2-52FD14B8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726"/>
            <a:ext cx="6858000" cy="205310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6A8D2B1-39EF-4CA5-A889-3C5A21187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6366"/>
            <a:ext cx="6858000" cy="20531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BDA3D8-BA94-4B70-B7FE-E78D4B573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60606"/>
            <a:ext cx="6858000" cy="20531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7D13ED3-7AD2-4FA0-8FFC-8D810704A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629766"/>
            <a:ext cx="6858000" cy="20531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65426D7-B54C-4581-B19C-2865BC600652}"/>
              </a:ext>
            </a:extLst>
          </p:cNvPr>
          <p:cNvSpPr txBox="1"/>
          <p:nvPr/>
        </p:nvSpPr>
        <p:spPr>
          <a:xfrm>
            <a:off x="3200400" y="594002"/>
            <a:ext cx="3429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rgbClr val="FF0000"/>
                </a:solidFill>
              </a:rPr>
              <a:t>Strange </a:t>
            </a:r>
            <a:r>
              <a:rPr lang="fr-FR" sz="700" dirty="0" err="1">
                <a:solidFill>
                  <a:srgbClr val="FF0000"/>
                </a:solidFill>
              </a:rPr>
              <a:t>results</a:t>
            </a:r>
            <a:r>
              <a:rPr lang="fr-FR" sz="700" dirty="0">
                <a:solidFill>
                  <a:srgbClr val="FF0000"/>
                </a:solidFill>
              </a:rPr>
              <a:t> for </a:t>
            </a:r>
            <a:r>
              <a:rPr lang="fr-FR" sz="700" dirty="0" err="1">
                <a:solidFill>
                  <a:srgbClr val="FF0000"/>
                </a:solidFill>
              </a:rPr>
              <a:t>sPLS</a:t>
            </a:r>
            <a:r>
              <a:rPr lang="fr-FR" sz="700" dirty="0">
                <a:solidFill>
                  <a:srgbClr val="FF0000"/>
                </a:solidFill>
              </a:rPr>
              <a:t>, </a:t>
            </a:r>
            <a:r>
              <a:rPr lang="fr-FR" sz="700" dirty="0" err="1">
                <a:solidFill>
                  <a:srgbClr val="FF0000"/>
                </a:solidFill>
              </a:rPr>
              <a:t>sNPLS</a:t>
            </a:r>
            <a:r>
              <a:rPr lang="fr-FR" sz="700" dirty="0">
                <a:solidFill>
                  <a:srgbClr val="FF0000"/>
                </a:solidFill>
              </a:rPr>
              <a:t> and </a:t>
            </a:r>
            <a:r>
              <a:rPr lang="fr-FR" sz="700" dirty="0" err="1">
                <a:solidFill>
                  <a:srgbClr val="FF0000"/>
                </a:solidFill>
              </a:rPr>
              <a:t>av.sPLS</a:t>
            </a:r>
            <a:r>
              <a:rPr lang="fr-FR" sz="700" dirty="0">
                <a:solidFill>
                  <a:srgbClr val="FF0000"/>
                </a:solidFill>
              </a:rPr>
              <a:t>: the </a:t>
            </a:r>
            <a:r>
              <a:rPr lang="fr-FR" sz="700" dirty="0" err="1">
                <a:solidFill>
                  <a:srgbClr val="FF0000"/>
                </a:solidFill>
              </a:rPr>
              <a:t>sensitivity</a:t>
            </a:r>
            <a:r>
              <a:rPr lang="fr-FR" sz="700" dirty="0">
                <a:solidFill>
                  <a:srgbClr val="FF0000"/>
                </a:solidFill>
              </a:rPr>
              <a:t>/FDR </a:t>
            </a:r>
            <a:r>
              <a:rPr lang="fr-FR" sz="700" dirty="0" err="1">
                <a:solidFill>
                  <a:srgbClr val="FF0000"/>
                </a:solidFill>
              </a:rPr>
              <a:t>obtained</a:t>
            </a:r>
            <a:r>
              <a:rPr lang="fr-FR" sz="700" dirty="0">
                <a:solidFill>
                  <a:srgbClr val="FF0000"/>
                </a:solidFill>
              </a:rPr>
              <a:t> </a:t>
            </a:r>
            <a:r>
              <a:rPr lang="fr-FR" sz="700" dirty="0" err="1">
                <a:solidFill>
                  <a:srgbClr val="FF0000"/>
                </a:solidFill>
              </a:rPr>
              <a:t>from</a:t>
            </a:r>
            <a:r>
              <a:rPr lang="fr-FR" sz="700" dirty="0">
                <a:solidFill>
                  <a:srgbClr val="FF0000"/>
                </a:solidFill>
              </a:rPr>
              <a:t> all </a:t>
            </a:r>
            <a:r>
              <a:rPr lang="fr-FR" sz="700" dirty="0" err="1">
                <a:solidFill>
                  <a:srgbClr val="FF0000"/>
                </a:solidFill>
              </a:rPr>
              <a:t>exposures</a:t>
            </a:r>
            <a:r>
              <a:rPr lang="fr-FR" sz="700" dirty="0">
                <a:solidFill>
                  <a:srgbClr val="FF0000"/>
                </a:solidFill>
              </a:rPr>
              <a:t> (ICC=1 in </a:t>
            </a:r>
            <a:r>
              <a:rPr lang="fr-FR" sz="700" dirty="0" err="1">
                <a:solidFill>
                  <a:srgbClr val="FF0000"/>
                </a:solidFill>
              </a:rPr>
              <a:t>legend</a:t>
            </a:r>
            <a:r>
              <a:rPr lang="fr-FR" sz="700" dirty="0">
                <a:solidFill>
                  <a:srgbClr val="FF0000"/>
                </a:solidFill>
              </a:rPr>
              <a:t>) </a:t>
            </a:r>
            <a:r>
              <a:rPr lang="fr-FR" sz="700" dirty="0" err="1">
                <a:solidFill>
                  <a:srgbClr val="FF0000"/>
                </a:solidFill>
              </a:rPr>
              <a:t>doesn’t</a:t>
            </a:r>
            <a:r>
              <a:rPr lang="fr-FR" sz="700" dirty="0">
                <a:solidFill>
                  <a:srgbClr val="FF0000"/>
                </a:solidFill>
              </a:rPr>
              <a:t> correspond to the ‘center’ of the </a:t>
            </a:r>
            <a:r>
              <a:rPr lang="fr-FR" sz="700" dirty="0" err="1">
                <a:solidFill>
                  <a:srgbClr val="FF0000"/>
                </a:solidFill>
              </a:rPr>
              <a:t>sensitivity</a:t>
            </a:r>
            <a:r>
              <a:rPr lang="fr-FR" sz="700" dirty="0">
                <a:solidFill>
                  <a:srgbClr val="FF0000"/>
                </a:solidFill>
              </a:rPr>
              <a:t>/FDR </a:t>
            </a:r>
            <a:r>
              <a:rPr lang="fr-FR" sz="700" dirty="0" err="1">
                <a:solidFill>
                  <a:srgbClr val="FF0000"/>
                </a:solidFill>
              </a:rPr>
              <a:t>calculated</a:t>
            </a:r>
            <a:r>
              <a:rPr lang="fr-FR" sz="700" dirty="0">
                <a:solidFill>
                  <a:srgbClr val="FF0000"/>
                </a:solidFill>
              </a:rPr>
              <a:t> by ICC (</a:t>
            </a:r>
            <a:r>
              <a:rPr lang="fr-FR" sz="700" dirty="0" err="1">
                <a:solidFill>
                  <a:srgbClr val="FF0000"/>
                </a:solidFill>
              </a:rPr>
              <a:t>ie</a:t>
            </a:r>
            <a:r>
              <a:rPr lang="fr-FR" sz="700" dirty="0">
                <a:solidFill>
                  <a:srgbClr val="FF0000"/>
                </a:solidFill>
              </a:rPr>
              <a:t>, the </a:t>
            </a:r>
            <a:r>
              <a:rPr lang="fr-FR" sz="700" dirty="0" err="1">
                <a:solidFill>
                  <a:srgbClr val="FF0000"/>
                </a:solidFill>
              </a:rPr>
              <a:t>circle</a:t>
            </a:r>
            <a:r>
              <a:rPr lang="fr-FR" sz="700" dirty="0">
                <a:solidFill>
                  <a:srgbClr val="FF0000"/>
                </a:solidFill>
              </a:rPr>
              <a:t> </a:t>
            </a:r>
            <a:r>
              <a:rPr lang="fr-FR" sz="700" dirty="0" err="1">
                <a:solidFill>
                  <a:srgbClr val="FF0000"/>
                </a:solidFill>
              </a:rPr>
              <a:t>is</a:t>
            </a:r>
            <a:r>
              <a:rPr lang="fr-FR" sz="700" dirty="0">
                <a:solidFill>
                  <a:srgbClr val="FF0000"/>
                </a:solidFill>
              </a:rPr>
              <a:t> not at the center of the scare, triangle and </a:t>
            </a:r>
            <a:r>
              <a:rPr lang="fr-FR" sz="700" dirty="0" err="1">
                <a:solidFill>
                  <a:srgbClr val="FF0000"/>
                </a:solidFill>
              </a:rPr>
              <a:t>diamond</a:t>
            </a:r>
            <a:r>
              <a:rPr lang="fr-FR" sz="7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01476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1221</TotalTime>
  <Words>226</Words>
  <Application>Microsoft Office PowerPoint</Application>
  <PresentationFormat>Format A4 (210 x 297 mm)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Charline Warembourg</dc:creator>
  <cp:lastModifiedBy>Charline Warembourg</cp:lastModifiedBy>
  <cp:revision>26</cp:revision>
  <cp:lastPrinted>2022-07-29T12:20:47Z</cp:lastPrinted>
  <dcterms:created xsi:type="dcterms:W3CDTF">2022-07-28T13:46:54Z</dcterms:created>
  <dcterms:modified xsi:type="dcterms:W3CDTF">2023-01-31T14:06:22Z</dcterms:modified>
</cp:coreProperties>
</file>