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303" r:id="rId3"/>
    <p:sldId id="310" r:id="rId4"/>
    <p:sldId id="311" r:id="rId5"/>
    <p:sldId id="312" r:id="rId6"/>
    <p:sldId id="313" r:id="rId7"/>
    <p:sldId id="314" r:id="rId8"/>
    <p:sldId id="309" r:id="rId9"/>
    <p:sldId id="304" r:id="rId10"/>
    <p:sldId id="305" r:id="rId11"/>
    <p:sldId id="306" r:id="rId12"/>
    <p:sldId id="307" r:id="rId13"/>
    <p:sldId id="308" r:id="rId14"/>
    <p:sldId id="276" r:id="rId15"/>
    <p:sldId id="257" r:id="rId16"/>
    <p:sldId id="315" r:id="rId17"/>
    <p:sldId id="317" r:id="rId18"/>
    <p:sldId id="318" r:id="rId19"/>
    <p:sldId id="319" r:id="rId20"/>
    <p:sldId id="320" r:id="rId21"/>
    <p:sldId id="278" r:id="rId22"/>
    <p:sldId id="279" r:id="rId23"/>
    <p:sldId id="321" r:id="rId24"/>
    <p:sldId id="322" r:id="rId25"/>
    <p:sldId id="32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27FE-7CF4-4A49-9CC0-C37BC081944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Aprendizagem Automática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não-Lineares com 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Cambria Math"/>
              </a:rPr>
              <a:t>É possível criar regressões não lineares através da formulação linear do problema</a:t>
            </a:r>
          </a:p>
          <a:p>
            <a:r>
              <a:rPr lang="pt-BR" dirty="0" smtClean="0">
                <a:latin typeface="Cambria Math"/>
              </a:rPr>
              <a:t>Criar novos atributos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4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não-Lineares com 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Cambria Math"/>
              </a:rPr>
              <a:t>É possível criar regressões não lineares através da formulação linear do problema</a:t>
            </a:r>
          </a:p>
          <a:p>
            <a:r>
              <a:rPr lang="pt-BR" dirty="0" smtClean="0">
                <a:latin typeface="Cambria Math"/>
              </a:rPr>
              <a:t>Criar novos atributos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9065"/>
              </p:ext>
            </p:extLst>
          </p:nvPr>
        </p:nvGraphicFramePr>
        <p:xfrm>
          <a:off x="150033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não-Lineares com 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Cambria Math"/>
              </a:rPr>
              <a:t>É possível criar regressões não lineares através da formulação linear do problema</a:t>
            </a:r>
          </a:p>
          <a:p>
            <a:r>
              <a:rPr lang="pt-BR" dirty="0" smtClean="0">
                <a:latin typeface="Cambria Math"/>
              </a:rPr>
              <a:t>Criar novos atributos</a:t>
            </a:r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23835"/>
              </p:ext>
            </p:extLst>
          </p:nvPr>
        </p:nvGraphicFramePr>
        <p:xfrm>
          <a:off x="150033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</a:t>
                      </a:r>
                      <a:r>
                        <a:rPr lang="pt-BR" baseline="30000" dirty="0" smtClean="0"/>
                        <a:t>2</a:t>
                      </a:r>
                      <a:r>
                        <a:rPr lang="pt-BR" baseline="0" dirty="0" smtClean="0"/>
                        <a:t> (R$</a:t>
                      </a:r>
                      <a:r>
                        <a:rPr lang="pt-BR" baseline="30000" dirty="0" smtClean="0"/>
                        <a:t>2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r>
                        <a:rPr lang="pt-BR" baseline="30000" dirty="0" smtClean="0"/>
                        <a:t>2</a:t>
                      </a:r>
                      <a:endParaRPr lang="pt-B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5500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não-Lineares com 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É possível criar regressões não lineares através da formulação linear do problema</a:t>
                </a:r>
              </a:p>
              <a:p>
                <a:r>
                  <a:rPr lang="pt-BR" dirty="0" smtClean="0">
                    <a:latin typeface="Cambria Math"/>
                  </a:rPr>
                  <a:t>Criar novos atributos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1  1500</m:t>
                        </m:r>
                        <m:r>
                          <m:rPr>
                            <m:nor/>
                          </m:rPr>
                          <a:rPr lang="pt-BR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dirty="0">
                            <a:latin typeface="Cambria Math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pt-BR" baseline="30000" dirty="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𝑇</m:t>
                    </m:r>
                  </m:oMath>
                </a14:m>
                <a:r>
                  <a:rPr lang="pt-BR" baseline="30000" dirty="0"/>
                  <a:t> 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1  2000  </m:t>
                        </m:r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000</m:t>
                        </m:r>
                        <m:r>
                          <a:rPr lang="pt-BR" b="0" i="1" baseline="3000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i="1" baseline="30000">
                        <a:latin typeface="Cambria Math"/>
                      </a:rPr>
                      <m:t>𝑇</m:t>
                    </m:r>
                  </m:oMath>
                </a14:m>
                <a:r>
                  <a:rPr lang="pt-BR" dirty="0"/>
                  <a:t>, ...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>
                  <a:latin typeface="Cambria Math"/>
                </a:endParaRPr>
              </a:p>
              <a:p>
                <a:pPr lvl="1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49161"/>
              </p:ext>
            </p:extLst>
          </p:nvPr>
        </p:nvGraphicFramePr>
        <p:xfrm>
          <a:off x="150033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</a:t>
                      </a:r>
                      <a:r>
                        <a:rPr lang="pt-BR" baseline="30000" dirty="0" smtClean="0"/>
                        <a:t>2</a:t>
                      </a:r>
                      <a:r>
                        <a:rPr lang="pt-BR" baseline="0" dirty="0" smtClean="0"/>
                        <a:t> (R$</a:t>
                      </a:r>
                      <a:r>
                        <a:rPr lang="pt-BR" baseline="30000" dirty="0" smtClean="0"/>
                        <a:t>2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r>
                        <a:rPr lang="pt-BR" baseline="30000" dirty="0" smtClean="0"/>
                        <a:t>2</a:t>
                      </a:r>
                      <a:endParaRPr lang="pt-B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5500</a:t>
                      </a:r>
                      <a:r>
                        <a:rPr lang="pt-BR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 se ajusta demasiadamente aos dados utilizados para encontrar 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169195"/>
            <a:ext cx="45767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8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Erro = 6.54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169195"/>
            <a:ext cx="45767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Erro = 2.24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169195"/>
            <a:ext cx="45767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6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Erro = 27.77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169195"/>
            <a:ext cx="4575175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3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Anterior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Erro = 15.18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169195"/>
            <a:ext cx="45767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 se ajusta demasiadamente aos dados utilizados para encontrar os parâmetros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2000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95153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66" y="2781999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0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 se ajusta demasiadamente aos dados utilizados para encontrar os parâmetros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2000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95153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66" y="2781999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87624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Alto Bias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6023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Alto Variância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7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</a:t>
            </a:r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323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</a:t>
            </a:r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Conjuntos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25114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</a:t>
            </a:r>
            <a:r>
              <a:rPr lang="pt-BR" dirty="0" err="1" smtClean="0"/>
              <a:t>Overfitting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Conjuntos de treino e teste</a:t>
            </a:r>
          </a:p>
          <a:p>
            <a:r>
              <a:rPr lang="pt-BR" dirty="0" smtClean="0"/>
              <a:t>Regularização</a:t>
            </a:r>
          </a:p>
        </p:txBody>
      </p:sp>
    </p:spTree>
    <p:extLst>
      <p:ext uri="{BB962C8B-B14F-4D97-AF65-F5344CB8AC3E}">
        <p14:creationId xmlns:p14="http://schemas.microsoft.com/office/powerpoint/2010/main" val="42167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do Modelo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Como ajustar o tamanho do modelo ?</a:t>
                </a:r>
              </a:p>
              <a:p>
                <a:pPr lvl="1"/>
                <a:r>
                  <a:rPr lang="pt-BR" dirty="0" smtClean="0"/>
                  <a:t>Exemplo</a:t>
                </a:r>
              </a:p>
              <a:p>
                <a:pPr lvl="2"/>
                <a:r>
                  <a:rPr lang="pt-BR" dirty="0" smtClean="0"/>
                  <a:t>Diversas Variáveis</a:t>
                </a:r>
              </a:p>
              <a:p>
                <a:pPr lvl="3"/>
                <a:r>
                  <a:rPr lang="pt-BR" dirty="0" smtClean="0"/>
                  <a:t>Concessão de crédito com muitas variáveis de entrada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Modelo de grau maior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Diminuir o valor dos coeficientes do modelo associados a variáveis que menos influenciam no resultado.</a:t>
            </a:r>
          </a:p>
        </p:txBody>
      </p:sp>
    </p:spTree>
    <p:extLst>
      <p:ext uri="{BB962C8B-B14F-4D97-AF65-F5344CB8AC3E}">
        <p14:creationId xmlns:p14="http://schemas.microsoft.com/office/powerpoint/2010/main" val="35179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Diminuir o valor dos coeficientes do modelo associados a variáveis que menos influenciam no resultado.</a:t>
                </a:r>
              </a:p>
              <a:p>
                <a:r>
                  <a:rPr lang="pt-BR" dirty="0" smtClean="0"/>
                  <a:t>Modelo com muitos parâmetros ficará semelhante a um modelo com menos parâmetros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Diminuir o valor dos coeficientes do modelo associados a variáveis que menos influenciam no resultado.</a:t>
                </a:r>
              </a:p>
              <a:p>
                <a:r>
                  <a:rPr lang="pt-BR" dirty="0" smtClean="0"/>
                  <a:t>Modelo com muitos parâmetros ficará semelhante a um modelo com menos parâmetros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90225"/>
            <a:ext cx="3208296" cy="234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9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8" y="223681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flipV="1">
            <a:off x="2411760" y="2636912"/>
            <a:ext cx="3672408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Regressão Linear</a:t>
                </a:r>
              </a:p>
              <a:p>
                <a:pPr lvl="1"/>
                <a:r>
                  <a:rPr lang="pt-BR" dirty="0" smtClean="0"/>
                  <a:t>Função Objetivo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7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Regressão Linear</a:t>
                </a:r>
              </a:p>
              <a:p>
                <a:pPr lvl="1"/>
                <a:r>
                  <a:rPr lang="pt-BR" dirty="0" smtClean="0"/>
                  <a:t>Função Objetivo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Regressão Linear com regularização</a:t>
                </a:r>
              </a:p>
              <a:p>
                <a:pPr lvl="1"/>
                <a:r>
                  <a:rPr lang="pt-BR" dirty="0" smtClean="0"/>
                  <a:t>Função Objetivo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0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]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Utilizando o método dos mínimos quadrados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]=</m:t>
                        </m:r>
                      </m:e>
                    </m:nary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dirty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Utilizando o método dos mínimos quadrados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]=</m:t>
                        </m:r>
                      </m:e>
                    </m:nary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</m:t>
                        </m:r>
                        <m:r>
                          <a:rPr lang="pt-BR" i="1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pt-BR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As equações de atualização dos pesos serão: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[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  <a:ea typeface="Cambria Math"/>
                  </a:rPr>
                  <a:t>Efeito 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>
                        <a:latin typeface="Cambria Math"/>
                      </a:rPr>
                      <m:t>λ</m:t>
                    </m:r>
                  </m:oMath>
                </a14:m>
                <a:endParaRPr lang="pt-BR" dirty="0" smtClean="0">
                  <a:latin typeface="Cambria Math"/>
                </a:endParaRPr>
              </a:p>
              <a:p>
                <a:pPr lvl="1"/>
                <a:r>
                  <a:rPr lang="pt-BR" dirty="0" smtClean="0">
                    <a:latin typeface="Cambria Math"/>
                  </a:rPr>
                  <a:t>Função Objetivo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𝑗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>
                        <a:latin typeface="Cambria Math"/>
                      </a:rPr>
                      <m:t>]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:r>
                  <a:rPr lang="pt-BR" dirty="0" smtClean="0">
                    <a:latin typeface="Cambria Math"/>
                  </a:rPr>
                  <a:t>Atualização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[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Cambria Math"/>
                <a:ea typeface="Cambria Math"/>
              </a:rPr>
              <a:t>Gradiente Descendente</a:t>
            </a:r>
          </a:p>
          <a:p>
            <a:r>
              <a:rPr lang="pt-BR" dirty="0" smtClean="0">
                <a:latin typeface="Cambria Math"/>
                <a:ea typeface="Cambria Math"/>
              </a:rPr>
              <a:t>Mínimos Quadrados (batch)</a:t>
            </a:r>
            <a:endParaRPr lang="pt-BR" dirty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Fun</m:t>
                    </m:r>
                    <m:r>
                      <a:rPr lang="pt-BR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custo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Fun</m:t>
                    </m:r>
                    <m:r>
                      <a:rPr lang="pt-BR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custo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  <m:r>
                      <a:rPr lang="pt-B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0" smtClean="0">
                        <a:latin typeface="Cambria Math"/>
                      </a:rPr>
                      <m:t>]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diversos problemas é necessário utilizar mais de uma variável x para tentar explicar a variável de saída y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Concessão de crédito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49939"/>
              </p:ext>
            </p:extLst>
          </p:nvPr>
        </p:nvGraphicFramePr>
        <p:xfrm>
          <a:off x="1187624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Fun</m:t>
                    </m:r>
                    <m:r>
                      <a:rPr lang="pt-BR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custo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  <m:r>
                      <a:rPr lang="pt-B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0" smtClean="0">
                        <a:latin typeface="Cambria Math"/>
                      </a:rPr>
                      <m:t>]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Derivando em relação a </a:t>
                </a:r>
                <a:r>
                  <a:rPr lang="pt-BR" b="1" dirty="0" smtClean="0"/>
                  <a:t>w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Fun</m:t>
                    </m:r>
                    <m:r>
                      <a:rPr lang="pt-BR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custo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  <m:r>
                      <a:rPr lang="pt-B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0" smtClean="0">
                        <a:latin typeface="Cambria Math"/>
                      </a:rPr>
                      <m:t>]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Derivando em relação a </a:t>
                </a:r>
                <a:r>
                  <a:rPr lang="pt-BR" b="1" dirty="0" smtClean="0"/>
                  <a:t>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  <m:r>
                          <a:rPr lang="pt-BR" b="1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</m:oMath>
                </a14:m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Fun</m:t>
                    </m:r>
                    <m:r>
                      <a:rPr lang="pt-BR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custo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  <m:r>
                      <a:rPr lang="pt-BR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0" smtClean="0">
                        <a:latin typeface="Cambria Math"/>
                      </a:rPr>
                      <m:t>]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Derivando em relação a </a:t>
                </a:r>
                <a:r>
                  <a:rPr lang="pt-BR" b="1" dirty="0" smtClean="0"/>
                  <a:t>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  <m:r>
                          <a:rPr lang="pt-BR" b="1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𝑿𝒘</m:t>
                    </m:r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𝒀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(</m:t>
                        </m:r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𝑿</m:t>
                    </m:r>
                    <m:r>
                      <a:rPr lang="pt-BR" b="1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b="0" i="1" smtClean="0">
                        <a:latin typeface="Cambria Math"/>
                      </a:rPr>
                      <m:t>𝐼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Regra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ajuste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dos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pesos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Regra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ajuste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dos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pesos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 smtClean="0"/>
              </a:p>
              <a:p>
                <a:r>
                  <a:rPr lang="pt-BR" dirty="0" smtClean="0"/>
                  <a:t>Não utilizar regularização no termo w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</a:t>
                </a: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5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Regra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ajuste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dos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pesos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 smtClean="0"/>
              </a:p>
              <a:p>
                <a:r>
                  <a:rPr lang="pt-BR" dirty="0" smtClean="0"/>
                  <a:t>Não utilizar regularização no termo w</a:t>
                </a:r>
                <a:r>
                  <a:rPr lang="pt-BR" baseline="-25000" dirty="0" smtClean="0"/>
                  <a:t>0</a:t>
                </a:r>
              </a:p>
              <a:p>
                <a:pPr lvl="1"/>
                <a:r>
                  <a:rPr lang="pt-BR" dirty="0" smtClean="0"/>
                  <a:t> Fazer o primeiro termo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i="1">
                        <a:latin typeface="Cambria Math"/>
                      </a:rPr>
                      <m:t>𝐼</m:t>
                    </m:r>
                  </m:oMath>
                </a14:m>
                <a:r>
                  <a:rPr lang="pt-BR" dirty="0" smtClean="0"/>
                  <a:t> igual a zero</a:t>
                </a:r>
              </a:p>
              <a:p>
                <a:pPr marL="274320" lvl="1" indent="0">
                  <a:buNone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2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Regra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ajuste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dos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pesos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 smtClean="0"/>
              </a:p>
              <a:p>
                <a:r>
                  <a:rPr lang="pt-BR" dirty="0" smtClean="0"/>
                  <a:t>Não utilizar regularização no termo w</a:t>
                </a:r>
                <a:r>
                  <a:rPr lang="pt-BR" baseline="-25000" dirty="0" smtClean="0"/>
                  <a:t>0</a:t>
                </a:r>
              </a:p>
              <a:p>
                <a:pPr lvl="1"/>
                <a:r>
                  <a:rPr lang="pt-BR" dirty="0" smtClean="0"/>
                  <a:t> Fazer o primeiro termo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i="1">
                        <a:latin typeface="Cambria Math"/>
                      </a:rPr>
                      <m:t>𝐼</m:t>
                    </m:r>
                  </m:oMath>
                </a14:m>
                <a:r>
                  <a:rPr lang="pt-BR" dirty="0" smtClean="0"/>
                  <a:t> igual a zero</a:t>
                </a:r>
              </a:p>
              <a:p>
                <a:pPr lvl="1"/>
                <a:r>
                  <a:rPr lang="pt-BR" dirty="0" smtClean="0">
                    <a:latin typeface="Cambria Math"/>
                  </a:rPr>
                  <a:t>Exemplo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i="1">
                        <a:latin typeface="Cambria Math"/>
                      </a:rPr>
                      <m:t>𝐼</m:t>
                    </m:r>
                    <m:r>
                      <a:rPr lang="pt-BR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Mínimos Quadrados Regularizado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𝑿𝒘</m:t>
                    </m:r>
                  </m:oMath>
                </a14:m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Regra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ajuste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dos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pesos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λ</m:t>
                            </m:r>
                            <m:r>
                              <a:rPr lang="pt-BR" i="1">
                                <a:latin typeface="Cambria Math"/>
                              </a:rPr>
                              <m:t>𝐼</m:t>
                            </m:r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b="1" dirty="0" smtClean="0"/>
              </a:p>
              <a:p>
                <a:r>
                  <a:rPr lang="pt-BR" dirty="0" smtClean="0"/>
                  <a:t>Não utilizar regularização no termo w</a:t>
                </a:r>
                <a:r>
                  <a:rPr lang="pt-BR" baseline="-25000" dirty="0" smtClean="0"/>
                  <a:t>0</a:t>
                </a:r>
              </a:p>
              <a:p>
                <a:pPr lvl="1"/>
                <a:r>
                  <a:rPr lang="pt-BR" dirty="0" smtClean="0"/>
                  <a:t> Fazer o primeiro termo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i="1">
                        <a:latin typeface="Cambria Math"/>
                      </a:rPr>
                      <m:t>𝐼</m:t>
                    </m:r>
                  </m:oMath>
                </a14:m>
                <a:r>
                  <a:rPr lang="pt-BR" dirty="0" smtClean="0"/>
                  <a:t> igual a zero</a:t>
                </a:r>
              </a:p>
              <a:p>
                <a:pPr lvl="1"/>
                <a:r>
                  <a:rPr lang="pt-BR" dirty="0" smtClean="0">
                    <a:latin typeface="Cambria Math"/>
                  </a:rPr>
                  <a:t>Exemplo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pt-BR" i="1">
                        <a:latin typeface="Cambria Math"/>
                      </a:rPr>
                      <m:t>𝐼</m:t>
                    </m:r>
                    <m:r>
                      <a:rPr lang="pt-BR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Regressão Linear Multivariada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:r>
                  <a:rPr lang="pt-BR" b="1" dirty="0" smtClean="0"/>
                  <a:t>w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b="1" dirty="0"/>
                      <m:t>w</m:t>
                    </m:r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81808"/>
              </a:xfrm>
            </p:spPr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:r>
                  <a:rPr lang="pt-BR" b="0" dirty="0" smtClean="0">
                    <a:latin typeface="Cambria Math"/>
                  </a:rPr>
                  <a:t>Regra de Aprendizado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dirty="0"/>
              </a:p>
              <a:p>
                <a:pPr lvl="1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81808"/>
              </a:xfrm>
              <a:blipFill rotWithShape="1">
                <a:blip r:embed="rId2"/>
                <a:stretch>
                  <a:fillRect l="-593" t="-2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Define </a:t>
                </a:r>
                <a:r>
                  <a:rPr lang="el-GR" dirty="0" smtClean="0">
                    <a:latin typeface="Cambria Math"/>
                  </a:rPr>
                  <a:t>α</a:t>
                </a:r>
                <a:r>
                  <a:rPr lang="pt-BR" dirty="0" smtClean="0">
                    <a:latin typeface="Cambria Math"/>
                  </a:rPr>
                  <a:t> pequeno</a:t>
                </a:r>
              </a:p>
              <a:p>
                <a:r>
                  <a:rPr lang="pt-BR" b="0" dirty="0" smtClean="0">
                    <a:latin typeface="Cambria Math"/>
                  </a:rPr>
                  <a:t>Utiliza todo o conjunto de dados e atualiza os pesos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>
                    <a:latin typeface="Cambria Math"/>
                  </a:rPr>
                  <a:t>Faz permutação nos dados</a:t>
                </a:r>
              </a:p>
              <a:p>
                <a:r>
                  <a:rPr lang="pt-BR" dirty="0" smtClean="0">
                    <a:latin typeface="Cambria Math"/>
                  </a:rPr>
                  <a:t>Repete </a:t>
                </a:r>
                <a:r>
                  <a:rPr lang="pt-BR" dirty="0">
                    <a:latin typeface="Cambria Math"/>
                  </a:rPr>
                  <a:t>o procedimento diversas vezes (épocas)</a:t>
                </a:r>
              </a:p>
              <a:p>
                <a:endParaRPr lang="pt-BR" dirty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Modelos </a:t>
            </a:r>
            <a:r>
              <a:rPr lang="pt-BR" dirty="0"/>
              <a:t>N</a:t>
            </a:r>
            <a:r>
              <a:rPr lang="pt-BR" dirty="0" smtClean="0"/>
              <a:t>ão Lineares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2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Modelos não-Lineares com 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Cambria Math"/>
              </a:rPr>
              <a:t>É possível criar regressões não lineares através da formulação linear do problema.</a:t>
            </a:r>
          </a:p>
          <a:p>
            <a:pPr lvl="1"/>
            <a:r>
              <a:rPr lang="pt-BR" dirty="0" smtClean="0">
                <a:latin typeface="Cambria Math"/>
              </a:rPr>
              <a:t>Relação entre as variáveis é reconhecidamente não linear (quadrática, cúbica ...)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3938</TotalTime>
  <Words>2210</Words>
  <Application>Microsoft Office PowerPoint</Application>
  <PresentationFormat>Apresentação na tela (4:3)</PresentationFormat>
  <Paragraphs>298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Origem</vt:lpstr>
      <vt:lpstr>Aprendizagem Automática</vt:lpstr>
      <vt:lpstr>Aula Anterior</vt:lpstr>
      <vt:lpstr>Regressão Linear</vt:lpstr>
      <vt:lpstr>Regressão Linear Multivariada</vt:lpstr>
      <vt:lpstr>Gradiente Descendente Estocástico</vt:lpstr>
      <vt:lpstr>Regressão Linear (em lote - batch)</vt:lpstr>
      <vt:lpstr>Gradiente Descendente Estocástico</vt:lpstr>
      <vt:lpstr>Criando Modelos Não Lineares</vt:lpstr>
      <vt:lpstr>Modelos não-Lineares com Regressão Linear</vt:lpstr>
      <vt:lpstr>Modelos não-Lineares com Regressão Linear</vt:lpstr>
      <vt:lpstr>Modelos não-Lineares com Regressão Linear</vt:lpstr>
      <vt:lpstr>Modelos não-Lineares com Regressão Linear</vt:lpstr>
      <vt:lpstr>Modelos não-Lineares com Regressão Linear</vt:lpstr>
      <vt:lpstr>Regularização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Evitar Overfitting</vt:lpstr>
      <vt:lpstr>Evitar Overfitting</vt:lpstr>
      <vt:lpstr>Evitar Overfitting</vt:lpstr>
      <vt:lpstr>Tamanho do Modelo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Regressão Linear</vt:lpstr>
      <vt:lpstr>Mínimos Quadrados</vt:lpstr>
      <vt:lpstr>Mínimos Quadrados Regularizado</vt:lpstr>
      <vt:lpstr>Mínimos Quadrados Regularizado</vt:lpstr>
      <vt:lpstr>Mínimos Quadrados Regularizado</vt:lpstr>
      <vt:lpstr>Mínimos Quadrados Regularizado</vt:lpstr>
      <vt:lpstr>Mínimos Quadrados Regularizado</vt:lpstr>
      <vt:lpstr>Mínimos Quadrados Regularizado</vt:lpstr>
      <vt:lpstr>Mínimos Quadrados Regularizado</vt:lpstr>
      <vt:lpstr>Mínimos Quadrados Regularizado</vt:lpstr>
      <vt:lpstr>Mínimos Quadrados Regularizado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95</cp:revision>
  <dcterms:created xsi:type="dcterms:W3CDTF">2014-01-11T13:38:57Z</dcterms:created>
  <dcterms:modified xsi:type="dcterms:W3CDTF">2016-09-16T12:20:42Z</dcterms:modified>
</cp:coreProperties>
</file>