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1"/>
  </p:notesMasterIdLst>
  <p:sldIdLst>
    <p:sldId id="256" r:id="rId2"/>
    <p:sldId id="276" r:id="rId3"/>
    <p:sldId id="25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4" r:id="rId20"/>
    <p:sldId id="293" r:id="rId21"/>
    <p:sldId id="295" r:id="rId22"/>
    <p:sldId id="296" r:id="rId23"/>
    <p:sldId id="297" r:id="rId24"/>
    <p:sldId id="298" r:id="rId25"/>
    <p:sldId id="299" r:id="rId26"/>
    <p:sldId id="301" r:id="rId27"/>
    <p:sldId id="300" r:id="rId28"/>
    <p:sldId id="302" r:id="rId29"/>
    <p:sldId id="303" r:id="rId30"/>
    <p:sldId id="306" r:id="rId31"/>
    <p:sldId id="304" r:id="rId32"/>
    <p:sldId id="305" r:id="rId33"/>
    <p:sldId id="307" r:id="rId34"/>
    <p:sldId id="308" r:id="rId35"/>
    <p:sldId id="310" r:id="rId36"/>
    <p:sldId id="309" r:id="rId37"/>
    <p:sldId id="311" r:id="rId38"/>
    <p:sldId id="312" r:id="rId39"/>
    <p:sldId id="313" r:id="rId40"/>
    <p:sldId id="315" r:id="rId41"/>
    <p:sldId id="314" r:id="rId42"/>
    <p:sldId id="316" r:id="rId43"/>
    <p:sldId id="317" r:id="rId44"/>
    <p:sldId id="318" r:id="rId45"/>
    <p:sldId id="319" r:id="rId46"/>
    <p:sldId id="320" r:id="rId47"/>
    <p:sldId id="321" r:id="rId48"/>
    <p:sldId id="323" r:id="rId49"/>
    <p:sldId id="322" r:id="rId50"/>
    <p:sldId id="324" r:id="rId51"/>
    <p:sldId id="325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>
        <p:scale>
          <a:sx n="70" d="100"/>
          <a:sy n="70" d="100"/>
        </p:scale>
        <p:origin x="-2196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27FE-7CF4-4A49-9CC0-C37BC0819448}" type="datetimeFigureOut">
              <a:rPr lang="pt-BR" smtClean="0"/>
              <a:t>17/03/2016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52F50-2BC9-409B-8ADE-65940469A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4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t>17/03/2016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17/03/2016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17/03/2016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Aprendizagem Automática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João Paulo Pordeus Gomes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9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baseline="-25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48" y="2236812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 flipV="1">
            <a:off x="2411760" y="2636912"/>
            <a:ext cx="3672408" cy="3096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baseline="-25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48" y="2236812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 flipV="1">
            <a:off x="2411760" y="2636912"/>
            <a:ext cx="3672408" cy="3096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have esquerda 5"/>
          <p:cNvSpPr/>
          <p:nvPr/>
        </p:nvSpPr>
        <p:spPr>
          <a:xfrm>
            <a:off x="4805440" y="2767280"/>
            <a:ext cx="216024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139952" y="29249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Erro</a:t>
            </a:r>
            <a:r>
              <a:rPr lang="pt-BR" baseline="-25000" dirty="0" err="1" smtClean="0"/>
              <a:t>i</a:t>
            </a:r>
            <a:endParaRPr lang="pt-BR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0630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Onde: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6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Onde: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pt-BR" dirty="0" smtClean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𝑚𝑖𝑛</m:t>
                        </m:r>
                      </m:e>
                      <m:sub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1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Onde: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pt-BR" dirty="0" smtClean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𝑚𝑖𝑛</m:t>
                        </m:r>
                      </m:e>
                      <m:sub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pt-BR" b="0" i="1" smtClean="0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4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Onde: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pt-BR" dirty="0" smtClean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𝑚𝑖𝑛</m:t>
                        </m:r>
                      </m:e>
                      <m:sub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pt-BR" b="0" i="1" smtClean="0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8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60" y="2596852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6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Método do gradiente descendente</a:t>
                </a:r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60" y="2596852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54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Inicializar os pontos de forma aleatória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r>
                  <a:rPr lang="pt-BR" dirty="0" smtClean="0"/>
                  <a:t>Movimento os pontos para a direção que diminui J</a:t>
                </a:r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60" y="2596852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2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Inicializar os pontos de forma aleatória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r>
                  <a:rPr lang="pt-BR" dirty="0" smtClean="0"/>
                  <a:t>Movimento os pontos para a direção que diminui J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−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60" y="2596852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0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 </a:t>
            </a:r>
            <a:r>
              <a:rPr lang="pt-BR" dirty="0" err="1" smtClean="0"/>
              <a:t>Univariada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−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4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−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=?</m:t>
                    </m:r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9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−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=[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](−1)</m:t>
                        </m:r>
                      </m:e>
                    </m:nary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−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=[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](−1)</m:t>
                        </m:r>
                      </m:e>
                    </m:nary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−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=[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](−1)</m:t>
                        </m:r>
                      </m:e>
                    </m:nary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0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−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=[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](−1)</m:t>
                        </m:r>
                      </m:e>
                    </m:nary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/>
                        <a:ea typeface="Cambria Math"/>
                      </a:rPr>
                      <m:t>=?</m:t>
                    </m:r>
                  </m:oMath>
                </a14:m>
                <a:endParaRPr lang="pt-BR" dirty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4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−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=[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](−1)</m:t>
                        </m:r>
                      </m:e>
                    </m:nary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/>
                        <a:ea typeface="Cambria Math"/>
                      </a:rPr>
                      <m:t>=[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pt-BR" i="1">
                            <a:latin typeface="Cambria Math"/>
                          </a:rPr>
                          <m:t>](−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3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−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=[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](−1)</m:t>
                        </m:r>
                      </m:e>
                    </m:nary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)</m:t>
                        </m:r>
                        <m:r>
                          <a:rPr lang="pt-BR" i="1">
                            <a:latin typeface="Cambria Math"/>
                          </a:rPr>
                          <m:t>(−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𝑤</m:t>
                    </m:r>
                    <m:r>
                      <a:rPr lang="pt-BR" b="0" i="1" smtClean="0">
                        <a:latin typeface="Cambria Math"/>
                      </a:rPr>
                      <m:t>−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pt-BR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pt-BR" dirty="0" smtClean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=[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](−1)</m:t>
                        </m:r>
                      </m:e>
                    </m:nary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)</m:t>
                        </m:r>
                        <m:r>
                          <a:rPr lang="pt-BR" i="1">
                            <a:latin typeface="Cambria Math"/>
                          </a:rPr>
                          <m:t>(−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7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b="0" dirty="0" smtClean="0">
                    <a:latin typeface="Cambria Math"/>
                  </a:rPr>
                  <a:t>Regressão Linear </a:t>
                </a:r>
                <a:r>
                  <a:rPr lang="pt-BR" b="0" dirty="0" err="1" smtClean="0">
                    <a:latin typeface="Cambria Math"/>
                  </a:rPr>
                  <a:t>Univariada</a:t>
                </a:r>
                <a:endParaRPr lang="pt-BR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32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Explicar uma determinada variável de saída (y) através de variáveis de entrada (x), utilizando um modelo linear.</a:t>
            </a:r>
          </a:p>
        </p:txBody>
      </p:sp>
    </p:spTree>
    <p:extLst>
      <p:ext uri="{BB962C8B-B14F-4D97-AF65-F5344CB8AC3E}">
        <p14:creationId xmlns:p14="http://schemas.microsoft.com/office/powerpoint/2010/main" val="35971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Define </a:t>
                </a:r>
                <a:r>
                  <a:rPr lang="el-GR" dirty="0" smtClean="0">
                    <a:latin typeface="Cambria Math"/>
                  </a:rPr>
                  <a:t>α</a:t>
                </a:r>
                <a:r>
                  <a:rPr lang="pt-BR" dirty="0" smtClean="0">
                    <a:latin typeface="Cambria Math"/>
                  </a:rPr>
                  <a:t> pequeno</a:t>
                </a:r>
              </a:p>
              <a:p>
                <a:r>
                  <a:rPr lang="pt-BR" b="0" dirty="0" smtClean="0">
                    <a:latin typeface="Cambria Math"/>
                  </a:rPr>
                  <a:t>Utiliza todo o conjunto de dados e atualiza os pesos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r>
                  <a:rPr lang="pt-BR" dirty="0">
                    <a:latin typeface="Cambria Math"/>
                  </a:rPr>
                  <a:t>Repete o procedimento diversas vezes (épocas)</a:t>
                </a:r>
              </a:p>
              <a:p>
                <a:endParaRPr lang="pt-BR" dirty="0">
                  <a:latin typeface="Cambria Math"/>
                </a:endParaRPr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1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 Estocástico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0" dirty="0" smtClean="0">
                <a:latin typeface="Cambria Math"/>
              </a:rPr>
              <a:t>Atualização a cada amostra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860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 Estocástico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Atualização a cada amostra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i="1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>
                  <a:latin typeface="Cambria Math"/>
                </a:endParaRPr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2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Gradiente Descendente Estocástico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Define </a:t>
                </a:r>
                <a:r>
                  <a:rPr lang="el-GR" dirty="0" smtClean="0">
                    <a:latin typeface="Cambria Math"/>
                  </a:rPr>
                  <a:t>α</a:t>
                </a:r>
                <a:r>
                  <a:rPr lang="pt-BR" dirty="0" smtClean="0">
                    <a:latin typeface="Cambria Math"/>
                  </a:rPr>
                  <a:t> pequeno</a:t>
                </a:r>
              </a:p>
              <a:p>
                <a:r>
                  <a:rPr lang="pt-BR" b="0" dirty="0" smtClean="0">
                    <a:latin typeface="Cambria Math"/>
                  </a:rPr>
                  <a:t>Utiliza todo o conjunto de dados e atualiza os pesos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r>
                  <a:rPr lang="pt-BR" dirty="0" smtClean="0">
                    <a:latin typeface="Cambria Math"/>
                  </a:rPr>
                  <a:t>Faz permutação nos dados</a:t>
                </a:r>
              </a:p>
              <a:p>
                <a:r>
                  <a:rPr lang="pt-BR" dirty="0" smtClean="0">
                    <a:latin typeface="Cambria Math"/>
                  </a:rPr>
                  <a:t>Repete </a:t>
                </a:r>
                <a:r>
                  <a:rPr lang="pt-BR" dirty="0">
                    <a:latin typeface="Cambria Math"/>
                  </a:rPr>
                  <a:t>o procedimento diversas vezes (épocas)</a:t>
                </a:r>
              </a:p>
              <a:p>
                <a:endParaRPr lang="pt-BR" dirty="0">
                  <a:latin typeface="Cambria Math"/>
                </a:endParaRPr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0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 Multivariada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4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 Multivariada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Em diversos problemas é necessário utilizar mais de uma variável x para tentar explicar a variável de saída y</a:t>
            </a:r>
          </a:p>
        </p:txBody>
      </p:sp>
    </p:spTree>
    <p:extLst>
      <p:ext uri="{BB962C8B-B14F-4D97-AF65-F5344CB8AC3E}">
        <p14:creationId xmlns:p14="http://schemas.microsoft.com/office/powerpoint/2010/main" val="16870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 Multivariada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Em diversos problemas é necessário utilizar mais de uma variável x para tentar explicar a variável de saída y</a:t>
            </a:r>
          </a:p>
          <a:p>
            <a:pPr lvl="1"/>
            <a:r>
              <a:rPr lang="pt-BR" dirty="0" smtClean="0"/>
              <a:t>Exemplo</a:t>
            </a:r>
          </a:p>
          <a:p>
            <a:pPr lvl="2"/>
            <a:r>
              <a:rPr lang="pt-BR" dirty="0" smtClean="0"/>
              <a:t>Concessão de crédito</a:t>
            </a:r>
          </a:p>
        </p:txBody>
      </p:sp>
    </p:spTree>
    <p:extLst>
      <p:ext uri="{BB962C8B-B14F-4D97-AF65-F5344CB8AC3E}">
        <p14:creationId xmlns:p14="http://schemas.microsoft.com/office/powerpoint/2010/main" val="16152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 Multivariada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Em diversos problemas é necessário utilizar mais de uma variável x para tentar explicar a variável de saída y</a:t>
            </a:r>
          </a:p>
          <a:p>
            <a:pPr lvl="1"/>
            <a:r>
              <a:rPr lang="pt-BR" dirty="0" smtClean="0"/>
              <a:t>Exemplo</a:t>
            </a:r>
          </a:p>
          <a:p>
            <a:pPr lvl="2"/>
            <a:r>
              <a:rPr lang="pt-BR" dirty="0" smtClean="0"/>
              <a:t>Concessão de crédito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18844"/>
              </p:ext>
            </p:extLst>
          </p:nvPr>
        </p:nvGraphicFramePr>
        <p:xfrm>
          <a:off x="1187624" y="364502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Dívida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52000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 Multivariada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Concessão de Crédito</a:t>
                </a:r>
              </a:p>
              <a:p>
                <a:pPr lvl="1"/>
                <a:r>
                  <a:rPr lang="pt-BR" dirty="0" smtClean="0"/>
                  <a:t>Encontrar </a:t>
                </a:r>
                <a:r>
                  <a:rPr lang="pt-BR" dirty="0"/>
                  <a:t>uma</a:t>
                </a:r>
                <a:r>
                  <a:rPr lang="pt-BR" dirty="0" smtClean="0"/>
                  <a:t> relação linear entre </a:t>
                </a:r>
                <a:r>
                  <a:rPr lang="pt-BR" dirty="0" err="1" smtClean="0"/>
                  <a:t>Salário,Dívida</a:t>
                </a:r>
                <a:r>
                  <a:rPr lang="pt-BR" dirty="0" smtClean="0"/>
                  <a:t> e Credito</a:t>
                </a:r>
              </a:p>
              <a:p>
                <a:pPr lvl="1"/>
                <a:r>
                  <a:rPr lang="pt-BR" dirty="0" smtClean="0"/>
                  <a:t>Salário (x</a:t>
                </a:r>
                <a:r>
                  <a:rPr lang="pt-BR" baseline="-25000" dirty="0" smtClean="0"/>
                  <a:t>1i</a:t>
                </a:r>
                <a:r>
                  <a:rPr lang="pt-BR" dirty="0" smtClean="0"/>
                  <a:t>), </a:t>
                </a:r>
                <a:r>
                  <a:rPr lang="pt-BR" dirty="0"/>
                  <a:t>Salário (</a:t>
                </a:r>
                <a:r>
                  <a:rPr lang="pt-BR" dirty="0" smtClean="0"/>
                  <a:t>x</a:t>
                </a:r>
                <a:r>
                  <a:rPr lang="pt-BR" baseline="-25000" dirty="0" smtClean="0"/>
                  <a:t>2i</a:t>
                </a:r>
                <a:r>
                  <a:rPr lang="pt-BR" dirty="0" smtClean="0"/>
                  <a:t>) e Crédito (</a:t>
                </a:r>
                <a:r>
                  <a:rPr lang="pt-BR" dirty="0" err="1" smtClean="0"/>
                  <a:t>y</a:t>
                </a:r>
                <a:r>
                  <a:rPr lang="pt-BR" baseline="-25000" dirty="0" err="1" smtClean="0"/>
                  <a:t>i</a:t>
                </a:r>
                <a:r>
                  <a:rPr lang="pt-B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baseline="-25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37587"/>
              </p:ext>
            </p:extLst>
          </p:nvPr>
        </p:nvGraphicFramePr>
        <p:xfrm>
          <a:off x="1187624" y="364502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Dívida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52000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1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 Multivariada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baseline="-25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40560"/>
              </p:ext>
            </p:extLst>
          </p:nvPr>
        </p:nvGraphicFramePr>
        <p:xfrm>
          <a:off x="1187624" y="40230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Dívida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5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Explicar uma determinada variável de saída (y) através de variáveis de entrada (x), utilizando um modelo linear.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Concessão de crédito</a:t>
            </a:r>
          </a:p>
        </p:txBody>
      </p:sp>
    </p:spTree>
    <p:extLst>
      <p:ext uri="{BB962C8B-B14F-4D97-AF65-F5344CB8AC3E}">
        <p14:creationId xmlns:p14="http://schemas.microsoft.com/office/powerpoint/2010/main" val="11524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 Multivariada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baseline="-250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baseline="-25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=1</m:t>
                    </m:r>
                  </m:oMath>
                </a14:m>
                <a:endParaRPr lang="pt-BR" baseline="-25000" dirty="0"/>
              </a:p>
              <a:p>
                <a:endParaRPr lang="pt-BR" baseline="-25000" dirty="0" smtClean="0"/>
              </a:p>
              <a:p>
                <a:endParaRPr lang="pt-BR" baseline="-25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72910"/>
              </p:ext>
            </p:extLst>
          </p:nvPr>
        </p:nvGraphicFramePr>
        <p:xfrm>
          <a:off x="1187624" y="40230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Dívida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7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 Multivariada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baseline="-250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baseline="-25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=1</m:t>
                    </m:r>
                  </m:oMath>
                </a14:m>
                <a:endParaRPr lang="pt-BR" baseline="-250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𝒘</m:t>
                            </m:r>
                          </m:e>
                          <m:sub/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baseline="-25000" dirty="0" smtClean="0"/>
              </a:p>
              <a:p>
                <a:endParaRPr lang="pt-BR" baseline="-25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65624"/>
              </p:ext>
            </p:extLst>
          </p:nvPr>
        </p:nvGraphicFramePr>
        <p:xfrm>
          <a:off x="1187624" y="40230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Dívida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4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Multivariada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𝒘</m:t>
                            </m:r>
                          </m:e>
                          <m:sub/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1  1500  0</m:t>
                        </m:r>
                      </m:e>
                    </m:d>
                    <m:r>
                      <a:rPr lang="pt-BR" b="0" i="1" baseline="30000" smtClean="0">
                        <a:latin typeface="Cambria Math"/>
                      </a:rPr>
                      <m:t>𝑇</m:t>
                    </m:r>
                  </m:oMath>
                </a14:m>
                <a:r>
                  <a:rPr lang="pt-BR" baseline="30000" dirty="0" smtClean="0"/>
                  <a:t> 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1  </m:t>
                        </m:r>
                        <m:r>
                          <a:rPr lang="pt-BR" b="0" i="1" smtClean="0">
                            <a:latin typeface="Cambria Math"/>
                          </a:rPr>
                          <m:t>20</m:t>
                        </m:r>
                        <m:r>
                          <a:rPr lang="pt-BR" i="1">
                            <a:latin typeface="Cambria Math"/>
                          </a:rPr>
                          <m:t>00  </m:t>
                        </m:r>
                        <m:r>
                          <a:rPr lang="pt-BR" b="0" i="1" smtClean="0">
                            <a:latin typeface="Cambria Math"/>
                          </a:rPr>
                          <m:t>400</m:t>
                        </m:r>
                        <m:r>
                          <a:rPr lang="pt-B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t-BR" i="1" baseline="30000">
                        <a:latin typeface="Cambria Math"/>
                      </a:rPr>
                      <m:t>𝑇</m:t>
                    </m:r>
                  </m:oMath>
                </a14:m>
                <a:r>
                  <a:rPr lang="pt-BR" dirty="0" smtClean="0"/>
                  <a:t>, ...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</m:e>
                      <m:sub/>
                      <m:sup>
                        <m:r>
                          <a:rPr lang="pt-BR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baseline="30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37538"/>
              </p:ext>
            </p:extLst>
          </p:nvPr>
        </p:nvGraphicFramePr>
        <p:xfrm>
          <a:off x="1187624" y="40230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Dívida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Multivariada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𝒘</m:t>
                            </m:r>
                          </m:e>
                          <m:sub/>
                          <m:sup>
                            <m:r>
                              <a:rPr lang="pt-BR" b="1" i="1" smtClean="0">
                                <a:latin typeface="Cambria Math"/>
                              </a:rPr>
                              <m:t>𝑻</m:t>
                            </m:r>
                          </m:sup>
                        </m:sSubSup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pt-BR" b="1" dirty="0" smtClean="0"/>
              </a:p>
              <a:p>
                <a:r>
                  <a:rPr lang="pt-BR" dirty="0"/>
                  <a:t>Para aprender os pesos, pode-se utiliza o gradiente descendente de forma semelhante à apresentada anteriormente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r="-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1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Regressão Linear Multivariada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𝒘</m:t>
                            </m:r>
                          </m:e>
                          <m:sub/>
                          <m:sup>
                            <m:r>
                              <a:rPr lang="pt-BR" b="1" i="1" smtClean="0">
                                <a:latin typeface="Cambria Math"/>
                              </a:rPr>
                              <m:t>𝑻</m:t>
                            </m:r>
                          </m:sup>
                        </m:sSubSup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pt-BR" b="1" dirty="0" smtClean="0"/>
              </a:p>
              <a:p>
                <a:r>
                  <a:rPr lang="pt-BR" dirty="0" smtClean="0"/>
                  <a:t>Regra de Aprendizado</a:t>
                </a:r>
              </a:p>
              <a:p>
                <a:pPr lvl="1"/>
                <a:r>
                  <a:rPr lang="pt-BR" b="1" dirty="0" smtClean="0"/>
                  <a:t>w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pt-BR" b="1" dirty="0"/>
                      <m:t>w</m:t>
                    </m:r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pt-BR" b="1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1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Gradiente Descendente Estocástico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Regressão Linear Multivariada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𝒘</m:t>
                            </m:r>
                          </m:e>
                          <m:sub/>
                          <m:sup>
                            <m:r>
                              <a:rPr lang="pt-BR" b="1" i="1" smtClean="0">
                                <a:latin typeface="Cambria Math"/>
                              </a:rPr>
                              <m:t>𝑻</m:t>
                            </m:r>
                          </m:sup>
                        </m:sSubSup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pt-BR" b="1" dirty="0" smtClean="0"/>
              </a:p>
              <a:p>
                <a:r>
                  <a:rPr lang="pt-BR" dirty="0" smtClean="0"/>
                  <a:t>Regra de Aprendizado</a:t>
                </a:r>
              </a:p>
              <a:p>
                <a:pPr lvl="1"/>
                <a:r>
                  <a:rPr lang="pt-BR" b="1" dirty="0" smtClean="0"/>
                  <a:t>w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 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pt-BR" b="1" dirty="0"/>
                      <m:t>w</m:t>
                    </m:r>
                    <m:r>
                      <a:rPr lang="pt-BR" i="1">
                        <a:latin typeface="Cambria Math"/>
                      </a:rPr>
                      <m:t>+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7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(em lote - </a:t>
            </a:r>
            <a:r>
              <a:rPr lang="pt-BR" i="1" dirty="0" smtClean="0"/>
              <a:t>batch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 já tivermos todos os pontos, é possível calcular os parâmetros sem utilizar um processo iterativo.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77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(em lote - </a:t>
            </a:r>
            <a:r>
              <a:rPr lang="pt-BR" i="1" dirty="0" smtClean="0"/>
              <a:t>batch</a:t>
            </a:r>
            <a:r>
              <a:rPr lang="pt-BR" dirty="0" smtClean="0"/>
              <a:t>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já tivermos todos os pontos, é possível calcular os parâmetros sem utilizar um processo iterativo.</a:t>
                </a:r>
              </a:p>
              <a:p>
                <a:r>
                  <a:rPr lang="pt-BR" dirty="0" smtClean="0"/>
                  <a:t>Exemplo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/>
                              </a:rPr>
                              <m:t>𝒘</m:t>
                            </m:r>
                          </m:e>
                          <m:sub/>
                          <m:sup>
                            <m:r>
                              <a:rPr lang="pt-BR" b="1" i="1">
                                <a:latin typeface="Cambria Math"/>
                              </a:rPr>
                              <m:t>𝑻</m:t>
                            </m:r>
                          </m:sup>
                        </m:sSubSup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pt-BR" b="1" dirty="0"/>
              </a:p>
              <a:p>
                <a:pPr lvl="1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98378"/>
              </p:ext>
            </p:extLst>
          </p:nvPr>
        </p:nvGraphicFramePr>
        <p:xfrm>
          <a:off x="1644352" y="482596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Dívida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(em lote - </a:t>
            </a:r>
            <a:r>
              <a:rPr lang="pt-BR" i="1" dirty="0" smtClean="0"/>
              <a:t>batch</a:t>
            </a:r>
            <a:r>
              <a:rPr lang="pt-BR" dirty="0" smtClean="0"/>
              <a:t>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já tivermos todos os pontos, é possível calcular os parâmetros sem utilizar um processo iterativo.</a:t>
                </a:r>
              </a:p>
              <a:p>
                <a:r>
                  <a:rPr lang="pt-BR" dirty="0" smtClean="0"/>
                  <a:t>Exemplo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/>
                              </a:rPr>
                              <m:t>𝒘</m:t>
                            </m:r>
                          </m:e>
                          <m:sub/>
                          <m:sup>
                            <m:r>
                              <a:rPr lang="pt-BR" b="1" i="1">
                                <a:latin typeface="Cambria Math"/>
                              </a:rPr>
                              <m:t>𝑻</m:t>
                            </m:r>
                          </m:sup>
                        </m:sSubSup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pt-BR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𝒀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  …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/>
              </a:p>
              <a:p>
                <a:pPr lvl="1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98355"/>
              </p:ext>
            </p:extLst>
          </p:nvPr>
        </p:nvGraphicFramePr>
        <p:xfrm>
          <a:off x="1644352" y="482596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Dívida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(em lote - </a:t>
            </a:r>
            <a:r>
              <a:rPr lang="pt-BR" i="1" dirty="0" smtClean="0"/>
              <a:t>batch</a:t>
            </a:r>
            <a:r>
              <a:rPr lang="pt-BR" dirty="0" smtClean="0"/>
              <a:t>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já tivermos todos os pontos, é possível calcular os parâmetros sem utilizar um processo iterativo.</a:t>
                </a:r>
              </a:p>
              <a:p>
                <a:r>
                  <a:rPr lang="pt-BR" dirty="0" smtClean="0"/>
                  <a:t>Exemplo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/>
                              </a:rPr>
                              <m:t>𝒘</m:t>
                            </m:r>
                          </m:e>
                          <m:sub/>
                          <m:sup>
                            <m:r>
                              <a:rPr lang="pt-BR" b="1" i="1">
                                <a:latin typeface="Cambria Math"/>
                              </a:rPr>
                              <m:t>𝑻</m:t>
                            </m:r>
                          </m:sup>
                        </m:sSubSup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pt-BR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𝒀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  …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𝒀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16500  12000  2800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/>
              </a:p>
              <a:p>
                <a:pPr lvl="1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05079"/>
              </p:ext>
            </p:extLst>
          </p:nvPr>
        </p:nvGraphicFramePr>
        <p:xfrm>
          <a:off x="1644352" y="482596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Dívida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7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Concessão de Crédito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00909"/>
              </p:ext>
            </p:extLst>
          </p:nvPr>
        </p:nvGraphicFramePr>
        <p:xfrm>
          <a:off x="1500336" y="305456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3300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33000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52000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(em lote - </a:t>
            </a:r>
            <a:r>
              <a:rPr lang="pt-BR" i="1" dirty="0" smtClean="0"/>
              <a:t>batch</a:t>
            </a:r>
            <a:r>
              <a:rPr lang="pt-BR" dirty="0" smtClean="0"/>
              <a:t>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já tivermos todos os pontos, é possível calcular os parâmetros sem utilizar um processo iterativo.</a:t>
                </a:r>
              </a:p>
              <a:p>
                <a:r>
                  <a:rPr lang="pt-BR" dirty="0" smtClean="0"/>
                  <a:t>Exemplo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/>
                              </a:rPr>
                              <m:t>𝒘</m:t>
                            </m:r>
                          </m:e>
                          <m:sub/>
                          <m:sup>
                            <m:r>
                              <a:rPr lang="pt-BR" b="1" i="1">
                                <a:latin typeface="Cambria Math"/>
                              </a:rPr>
                              <m:t>𝑻</m:t>
                            </m:r>
                          </m:sup>
                        </m:sSubSup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pt-BR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𝒀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  …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𝑿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 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  …</m:t>
                        </m:r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/>
              </a:p>
              <a:p>
                <a:pPr lvl="1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304714"/>
              </p:ext>
            </p:extLst>
          </p:nvPr>
        </p:nvGraphicFramePr>
        <p:xfrm>
          <a:off x="1644352" y="482596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Dívida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(em lote - </a:t>
            </a:r>
            <a:r>
              <a:rPr lang="pt-BR" i="1" dirty="0" smtClean="0"/>
              <a:t>batch</a:t>
            </a:r>
            <a:r>
              <a:rPr lang="pt-BR" dirty="0" smtClean="0"/>
              <a:t>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já tivermos todos os pontos, é possível calcular os parâmetros sem utilizar um processo iterativo.</a:t>
                </a:r>
              </a:p>
              <a:p>
                <a:r>
                  <a:rPr lang="pt-BR" dirty="0" smtClean="0"/>
                  <a:t>Exemplo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1" i="1"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/>
                              </a:rPr>
                              <m:t>𝒘</m:t>
                            </m:r>
                          </m:e>
                          <m:sub/>
                          <m:sup>
                            <m:r>
                              <a:rPr lang="pt-BR" b="1" i="1">
                                <a:latin typeface="Cambria Math"/>
                              </a:rPr>
                              <m:t>𝑻</m:t>
                            </m:r>
                          </m:sup>
                        </m:sSubSup>
                        <m:r>
                          <a:rPr lang="pt-BR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pt-BR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𝒀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/>
                              </a:rPr>
                              <m:t>  …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𝑿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 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  …</m:t>
                        </m:r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</a:rPr>
                      <m:t>𝑿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1500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4000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3000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2000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/>
              </a:p>
              <a:p>
                <a:pPr lvl="1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15200"/>
              </p:ext>
            </p:extLst>
          </p:nvPr>
        </p:nvGraphicFramePr>
        <p:xfrm>
          <a:off x="1644352" y="482596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Dívida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5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(em lote - </a:t>
            </a:r>
            <a:r>
              <a:rPr lang="pt-BR" i="1" dirty="0" smtClean="0"/>
              <a:t>batch</a:t>
            </a:r>
            <a:r>
              <a:rPr lang="pt-BR" dirty="0" smtClean="0"/>
              <a:t>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𝑿𝒘</m:t>
                    </m:r>
                  </m:oMath>
                </a14:m>
                <a:endParaRPr lang="pt-BR" b="1" dirty="0" smtClean="0"/>
              </a:p>
              <a:p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/>
              </a:p>
              <a:p>
                <a:pPr lvl="1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6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(em lote - </a:t>
            </a:r>
            <a:r>
              <a:rPr lang="pt-BR" i="1" dirty="0" smtClean="0"/>
              <a:t>batch</a:t>
            </a:r>
            <a:r>
              <a:rPr lang="pt-BR" dirty="0" smtClean="0"/>
              <a:t>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𝑿𝒘</m:t>
                    </m:r>
                  </m:oMath>
                </a14:m>
                <a:endParaRPr lang="pt-BR" b="1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Fun</m:t>
                    </m:r>
                    <m:r>
                      <a:rPr lang="pt-BR" b="0" i="0" smtClean="0">
                        <a:latin typeface="Cambria Math"/>
                      </a:rPr>
                      <m:t>çã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o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custo</m:t>
                    </m:r>
                  </m:oMath>
                </a14:m>
                <a:endParaRPr lang="pt-BR" b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b="1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𝒀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pt-BR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/>
                              </a:rPr>
                              <m:t>𝒀</m:t>
                            </m:r>
                          </m:e>
                        </m:acc>
                      </m:e>
                    </m:d>
                  </m:oMath>
                </a14:m>
                <a:endParaRPr lang="pt-BR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 smtClean="0">
                                <a:latin typeface="Cambria Math"/>
                              </a:rPr>
                              <m:t>𝑿𝒘</m:t>
                            </m:r>
                          </m:e>
                        </m:d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1" i="1" smtClean="0">
                            <a:latin typeface="Cambria Math"/>
                          </a:rPr>
                          <m:t>𝑿𝒘</m:t>
                        </m:r>
                      </m:e>
                    </m:d>
                  </m:oMath>
                </a14:m>
                <a:endParaRPr lang="pt-BR" b="1" dirty="0"/>
              </a:p>
              <a:p>
                <a:pPr lvl="1"/>
                <a:endParaRPr lang="pt-BR" b="1" dirty="0" smtClean="0"/>
              </a:p>
              <a:p>
                <a:pPr lvl="1"/>
                <a:endParaRPr lang="pt-BR" b="1" dirty="0" smtClean="0"/>
              </a:p>
              <a:p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/>
              </a:p>
              <a:p>
                <a:pPr lvl="1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61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(em lote - </a:t>
            </a:r>
            <a:r>
              <a:rPr lang="pt-BR" i="1" dirty="0" smtClean="0"/>
              <a:t>batch</a:t>
            </a:r>
            <a:r>
              <a:rPr lang="pt-BR" dirty="0" smtClean="0"/>
              <a:t>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𝑿𝒘</m:t>
                    </m:r>
                  </m:oMath>
                </a14:m>
                <a:endParaRPr lang="pt-BR" b="1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Fun</m:t>
                    </m:r>
                    <m:r>
                      <a:rPr lang="pt-BR" b="0" i="0" smtClean="0">
                        <a:latin typeface="Cambria Math"/>
                      </a:rPr>
                      <m:t>çã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o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custo</m:t>
                    </m:r>
                  </m:oMath>
                </a14:m>
                <a:endParaRPr lang="pt-BR" b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b="1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𝒀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pt-BR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/>
                              </a:rPr>
                              <m:t>𝒀</m:t>
                            </m:r>
                          </m:e>
                        </m:acc>
                      </m:e>
                    </m:d>
                  </m:oMath>
                </a14:m>
                <a:endParaRPr lang="pt-BR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𝑿𝒘</m:t>
                            </m:r>
                          </m:e>
                        </m:d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1" i="1">
                            <a:latin typeface="Cambria Math"/>
                          </a:rPr>
                          <m:t>𝑿𝒘</m:t>
                        </m:r>
                      </m:e>
                    </m:d>
                  </m:oMath>
                </a14:m>
                <a:endParaRPr lang="pt-BR" b="1" dirty="0" smtClean="0"/>
              </a:p>
              <a:p>
                <a:r>
                  <a:rPr lang="pt-BR" dirty="0">
                    <a:latin typeface="Cambria Math"/>
                  </a:rPr>
                  <a:t>Minimizando J (derivando e igualando a zero</a:t>
                </a:r>
                <a:r>
                  <a:rPr lang="pt-BR" dirty="0" smtClean="0">
                    <a:latin typeface="Cambria Math"/>
                  </a:rPr>
                  <a:t>)</a:t>
                </a:r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/>
              </a:p>
              <a:p>
                <a:pPr lvl="1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4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(em lote - </a:t>
            </a:r>
            <a:r>
              <a:rPr lang="pt-BR" i="1" dirty="0" smtClean="0"/>
              <a:t>batch</a:t>
            </a:r>
            <a:r>
              <a:rPr lang="pt-BR" dirty="0" smtClean="0"/>
              <a:t>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𝑿𝒘</m:t>
                    </m:r>
                  </m:oMath>
                </a14:m>
                <a:endParaRPr lang="pt-BR" b="1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Fun</m:t>
                    </m:r>
                    <m:r>
                      <a:rPr lang="pt-BR" b="0" i="0" smtClean="0">
                        <a:latin typeface="Cambria Math"/>
                      </a:rPr>
                      <m:t>çã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o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custo</m:t>
                    </m:r>
                  </m:oMath>
                </a14:m>
                <a:endParaRPr lang="pt-BR" b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b="1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𝒀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pt-BR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/>
                              </a:rPr>
                              <m:t>𝒀</m:t>
                            </m:r>
                          </m:e>
                        </m:acc>
                      </m:e>
                    </m:d>
                  </m:oMath>
                </a14:m>
                <a:endParaRPr lang="pt-BR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𝑿𝒘</m:t>
                            </m:r>
                          </m:e>
                        </m:d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1" i="1">
                            <a:latin typeface="Cambria Math"/>
                          </a:rPr>
                          <m:t>𝑿𝒘</m:t>
                        </m:r>
                      </m:e>
                    </m:d>
                  </m:oMath>
                </a14:m>
                <a:endParaRPr lang="pt-BR" b="1" dirty="0" smtClean="0"/>
              </a:p>
              <a:p>
                <a:r>
                  <a:rPr lang="pt-BR" dirty="0">
                    <a:latin typeface="Cambria Math"/>
                  </a:rPr>
                  <a:t>Minimizando J (derivando e igualando a zero)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𝒘</m:t>
                        </m:r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 2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𝒀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1" i="1">
                            <a:latin typeface="Cambria Math"/>
                          </a:rPr>
                          <m:t>𝑿𝒘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pt-BR" dirty="0" smtClean="0"/>
                  <a:t> </a:t>
                </a:r>
              </a:p>
              <a:p>
                <a:pPr lvl="2"/>
                <a:endParaRPr lang="pt-BR" dirty="0" smtClean="0"/>
              </a:p>
              <a:p>
                <a:pPr lvl="2"/>
                <a:endParaRPr lang="pt-BR" dirty="0"/>
              </a:p>
              <a:p>
                <a:pPr lvl="1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0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(em lote - </a:t>
            </a:r>
            <a:r>
              <a:rPr lang="pt-BR" i="1" dirty="0" smtClean="0"/>
              <a:t>batch</a:t>
            </a:r>
            <a:r>
              <a:rPr lang="pt-BR" dirty="0" smtClean="0"/>
              <a:t>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𝑿𝒘</m:t>
                    </m:r>
                  </m:oMath>
                </a14:m>
                <a:endParaRPr lang="pt-BR" b="1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Fun</m:t>
                    </m:r>
                    <m:r>
                      <a:rPr lang="pt-BR" b="0" i="0" smtClean="0">
                        <a:latin typeface="Cambria Math"/>
                      </a:rPr>
                      <m:t>çã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o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custo</m:t>
                    </m:r>
                  </m:oMath>
                </a14:m>
                <a:endParaRPr lang="pt-BR" b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b="1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𝒀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pt-BR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/>
                              </a:rPr>
                              <m:t>𝒀</m:t>
                            </m:r>
                          </m:e>
                        </m:acc>
                      </m:e>
                    </m:d>
                  </m:oMath>
                </a14:m>
                <a:endParaRPr lang="pt-BR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𝑿𝒘</m:t>
                            </m:r>
                          </m:e>
                        </m:d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1" i="1">
                            <a:latin typeface="Cambria Math"/>
                          </a:rPr>
                          <m:t>𝑿𝒘</m:t>
                        </m:r>
                      </m:e>
                    </m:d>
                  </m:oMath>
                </a14:m>
                <a:endParaRPr lang="pt-BR" b="1" dirty="0" smtClean="0"/>
              </a:p>
              <a:p>
                <a:r>
                  <a:rPr lang="pt-BR" dirty="0">
                    <a:latin typeface="Cambria Math"/>
                  </a:rPr>
                  <a:t>Minimizando J (derivando e igualando a zero)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𝒘</m:t>
                        </m:r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 2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𝒀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1" i="1">
                            <a:latin typeface="Cambria Math"/>
                          </a:rPr>
                          <m:t>𝑿𝒘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pt-BR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𝑿𝒘</m:t>
                    </m:r>
                    <m:r>
                      <a:rPr lang="pt-BR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𝒀</m:t>
                    </m:r>
                  </m:oMath>
                </a14:m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/>
              </a:p>
              <a:p>
                <a:pPr lvl="1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(em lote - </a:t>
            </a:r>
            <a:r>
              <a:rPr lang="pt-BR" i="1" dirty="0" smtClean="0"/>
              <a:t>batch</a:t>
            </a:r>
            <a:r>
              <a:rPr lang="pt-BR" dirty="0" smtClean="0"/>
              <a:t>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𝑿𝒘</m:t>
                    </m:r>
                  </m:oMath>
                </a14:m>
                <a:endParaRPr lang="pt-BR" b="1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Fun</m:t>
                    </m:r>
                    <m:r>
                      <a:rPr lang="pt-BR" b="0" i="0" smtClean="0">
                        <a:latin typeface="Cambria Math"/>
                      </a:rPr>
                      <m:t>çã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o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de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custo</m:t>
                    </m:r>
                  </m:oMath>
                </a14:m>
                <a:endParaRPr lang="pt-BR" b="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/>
                          </a:rPr>
                          <m:t>𝒘</m:t>
                        </m:r>
                        <m:r>
                          <a:rPr lang="pt-BR" b="1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𝒀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pt-BR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/>
                              </a:rPr>
                              <m:t>𝒀</m:t>
                            </m:r>
                          </m:e>
                        </m:acc>
                      </m:e>
                    </m:d>
                  </m:oMath>
                </a14:m>
                <a:endParaRPr lang="pt-BR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𝒘</m:t>
                        </m:r>
                        <m:r>
                          <a:rPr lang="pt-BR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𝑌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𝑿𝒘</m:t>
                            </m:r>
                          </m:e>
                        </m:d>
                      </m:e>
                      <m:sup>
                        <m:r>
                          <a:rPr lang="pt-BR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𝑌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1" i="1">
                            <a:latin typeface="Cambria Math"/>
                          </a:rPr>
                          <m:t>𝑿𝒘</m:t>
                        </m:r>
                      </m:e>
                    </m:d>
                  </m:oMath>
                </a14:m>
                <a:endParaRPr lang="pt-BR" b="1" dirty="0" smtClean="0"/>
              </a:p>
              <a:p>
                <a:r>
                  <a:rPr lang="pt-BR" dirty="0">
                    <a:latin typeface="Cambria Math"/>
                  </a:rPr>
                  <a:t>Minimizando J (derivando e igualando a zero)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pt-BR" b="1" i="1" smtClean="0">
                            <a:latin typeface="Cambria Math"/>
                            <a:ea typeface="Cambria Math"/>
                          </a:rPr>
                          <m:t>𝒘</m:t>
                        </m:r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/>
                      </a:rPr>
                      <m:t> 2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/>
                          </a:rPr>
                          <m:t>𝒀</m:t>
                        </m:r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r>
                          <a:rPr lang="pt-BR" b="1" i="1">
                            <a:latin typeface="Cambria Math"/>
                          </a:rPr>
                          <m:t>𝑿𝒘</m:t>
                        </m:r>
                      </m:e>
                    </m:d>
                    <m:r>
                      <a:rPr lang="pt-BR" b="1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pt-BR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𝑿𝒘</m:t>
                    </m:r>
                    <m:r>
                      <a:rPr lang="pt-BR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𝒀</m:t>
                    </m:r>
                  </m:oMath>
                </a14:m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b="1" i="1" smtClean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/>
                              </a:rPr>
                              <m:t>𝑿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𝒀</m:t>
                    </m:r>
                  </m:oMath>
                </a14:m>
                <a:endParaRPr lang="pt-BR" dirty="0"/>
              </a:p>
              <a:p>
                <a:pPr lvl="1"/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/>
              </a:p>
              <a:p>
                <a:pPr lvl="1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35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152"/>
            <a:ext cx="8229600" cy="990600"/>
          </a:xfrm>
        </p:spPr>
        <p:txBody>
          <a:bodyPr/>
          <a:lstStyle/>
          <a:p>
            <a:r>
              <a:rPr lang="pt-BR" dirty="0" smtClean="0"/>
              <a:t>Regressão Linear (em lote - </a:t>
            </a:r>
            <a:r>
              <a:rPr lang="pt-BR" i="1" dirty="0" smtClean="0"/>
              <a:t>batch</a:t>
            </a:r>
            <a:r>
              <a:rPr lang="pt-BR" dirty="0" smtClean="0"/>
              <a:t>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2281808"/>
              </a:xfrm>
            </p:spPr>
            <p:txBody>
              <a:bodyPr/>
              <a:lstStyle/>
              <a:p>
                <a:r>
                  <a:rPr lang="pt-BR" dirty="0" smtClean="0">
                    <a:latin typeface="Cambria Math"/>
                  </a:rPr>
                  <a:t>Modelo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/>
                          </a:rPr>
                          <m:t>𝒀</m:t>
                        </m:r>
                      </m:e>
                    </m:acc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1" i="1" smtClean="0">
                        <a:latin typeface="Cambria Math"/>
                      </a:rPr>
                      <m:t>𝑿𝒘</m:t>
                    </m:r>
                  </m:oMath>
                </a14:m>
                <a:endParaRPr lang="pt-BR" b="1" dirty="0" smtClean="0"/>
              </a:p>
              <a:p>
                <a:r>
                  <a:rPr lang="pt-BR" b="0" dirty="0" smtClean="0">
                    <a:latin typeface="Cambria Math"/>
                  </a:rPr>
                  <a:t>Regra de Aprendizado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𝒘</m:t>
                    </m:r>
                    <m:r>
                      <a:rPr lang="pt-BR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b="1" i="1" smtClean="0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/>
                              </a:rPr>
                              <m:t>𝑿</m:t>
                            </m:r>
                            <m:r>
                              <a:rPr lang="pt-BR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pt-BR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  <m:r>
                          <a:rPr lang="pt-BR" b="1" i="1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/>
                      </a:rPr>
                      <m:t>𝒀</m:t>
                    </m:r>
                  </m:oMath>
                </a14:m>
                <a:endParaRPr lang="pt-BR" dirty="0"/>
              </a:p>
              <a:p>
                <a:pPr lvl="1"/>
                <a:endParaRPr lang="pt-BR" dirty="0" smtClean="0"/>
              </a:p>
              <a:p>
                <a:pPr lvl="2"/>
                <a:endParaRPr lang="pt-BR" dirty="0" smtClean="0"/>
              </a:p>
              <a:p>
                <a:pPr lvl="2"/>
                <a:endParaRPr lang="pt-BR" dirty="0"/>
              </a:p>
              <a:p>
                <a:pPr lvl="1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2281808"/>
              </a:xfrm>
              <a:blipFill rotWithShape="1">
                <a:blip r:embed="rId2"/>
                <a:stretch>
                  <a:fillRect l="-593" t="-24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547664" y="3356992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Método dos mínimos quadrados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 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2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Concessão de Crédito</a:t>
            </a:r>
          </a:p>
          <a:p>
            <a:pPr lvl="1"/>
            <a:r>
              <a:rPr lang="pt-BR" dirty="0" smtClean="0"/>
              <a:t>Encontrar uma relação linear entre Salário e Credito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04932"/>
              </p:ext>
            </p:extLst>
          </p:nvPr>
        </p:nvGraphicFramePr>
        <p:xfrm>
          <a:off x="1500336" y="305456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3300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33000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52000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9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Concessão de Crédito</a:t>
            </a:r>
          </a:p>
          <a:p>
            <a:pPr lvl="1"/>
            <a:r>
              <a:rPr lang="pt-BR" dirty="0" smtClean="0"/>
              <a:t>Encontrar uma relação linear entre Salário e Credito</a:t>
            </a:r>
          </a:p>
          <a:p>
            <a:pPr lvl="1"/>
            <a:r>
              <a:rPr lang="pt-BR" dirty="0" smtClean="0"/>
              <a:t>Salário (x</a:t>
            </a:r>
            <a:r>
              <a:rPr lang="pt-BR" baseline="-25000" dirty="0" smtClean="0"/>
              <a:t>i</a:t>
            </a:r>
            <a:r>
              <a:rPr lang="pt-BR" dirty="0" smtClean="0"/>
              <a:t>) e Crédito (</a:t>
            </a:r>
            <a:r>
              <a:rPr lang="pt-BR" dirty="0" err="1" smtClean="0"/>
              <a:t>y</a:t>
            </a:r>
            <a:r>
              <a:rPr lang="pt-BR" baseline="-25000" dirty="0" err="1" smtClean="0"/>
              <a:t>i</a:t>
            </a:r>
            <a:r>
              <a:rPr lang="pt-BR" dirty="0" smtClean="0"/>
              <a:t>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79406"/>
              </p:ext>
            </p:extLst>
          </p:nvPr>
        </p:nvGraphicFramePr>
        <p:xfrm>
          <a:off x="1500336" y="305456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3300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33000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52000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1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Concessão de Crédito</a:t>
                </a:r>
              </a:p>
              <a:p>
                <a:pPr lvl="1"/>
                <a:r>
                  <a:rPr lang="pt-BR" dirty="0" smtClean="0"/>
                  <a:t>Encontrar </a:t>
                </a:r>
                <a:r>
                  <a:rPr lang="pt-BR" dirty="0"/>
                  <a:t>uma</a:t>
                </a:r>
                <a:r>
                  <a:rPr lang="pt-BR" dirty="0" smtClean="0"/>
                  <a:t> relação linear entre Salário e Credito</a:t>
                </a:r>
              </a:p>
              <a:p>
                <a:pPr lvl="1"/>
                <a:r>
                  <a:rPr lang="pt-BR" dirty="0" smtClean="0"/>
                  <a:t>Salário (x</a:t>
                </a:r>
                <a:r>
                  <a:rPr lang="pt-BR" baseline="-25000" dirty="0" smtClean="0"/>
                  <a:t>i</a:t>
                </a:r>
                <a:r>
                  <a:rPr lang="pt-BR" dirty="0" smtClean="0"/>
                  <a:t>) e Crédito (</a:t>
                </a:r>
                <a:r>
                  <a:rPr lang="pt-BR" dirty="0" err="1" smtClean="0"/>
                  <a:t>y</a:t>
                </a:r>
                <a:r>
                  <a:rPr lang="pt-BR" baseline="-25000" dirty="0" err="1" smtClean="0"/>
                  <a:t>i</a:t>
                </a:r>
                <a:r>
                  <a:rPr lang="pt-B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baseline="-25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986"/>
              </p:ext>
            </p:extLst>
          </p:nvPr>
        </p:nvGraphicFramePr>
        <p:xfrm>
          <a:off x="1500336" y="305456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Salário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Crédito</a:t>
                      </a:r>
                      <a:r>
                        <a:rPr lang="pt-BR" baseline="0" dirty="0" smtClean="0"/>
                        <a:t> 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3300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33000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52000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2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baseline="-25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48" y="2236812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1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1713</TotalTime>
  <Words>3654</Words>
  <Application>Microsoft Office PowerPoint</Application>
  <PresentationFormat>Apresentação na tela (4:3)</PresentationFormat>
  <Paragraphs>522</Paragraphs>
  <Slides>59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0" baseType="lpstr">
      <vt:lpstr>Origem</vt:lpstr>
      <vt:lpstr>Aprendizagem Automática</vt:lpstr>
      <vt:lpstr>Regressão Linear Univariada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Regressão Linear</vt:lpstr>
      <vt:lpstr>Gradiente Descendente</vt:lpstr>
      <vt:lpstr>Gradiente Descendente</vt:lpstr>
      <vt:lpstr>Gradiente Descendente</vt:lpstr>
      <vt:lpstr>Gradiente Descendente</vt:lpstr>
      <vt:lpstr>Gradiente Descendente</vt:lpstr>
      <vt:lpstr>Gradiente Descendente</vt:lpstr>
      <vt:lpstr>Gradiente Descendente</vt:lpstr>
      <vt:lpstr>Gradiente Descendente</vt:lpstr>
      <vt:lpstr>Gradiente Descendente</vt:lpstr>
      <vt:lpstr>Gradiente Descendente</vt:lpstr>
      <vt:lpstr>Gradiente Descendente</vt:lpstr>
      <vt:lpstr>Gradiente Descendente</vt:lpstr>
      <vt:lpstr>Gradiente Descendente</vt:lpstr>
      <vt:lpstr>Gradiente Descendente Estocástico</vt:lpstr>
      <vt:lpstr>Gradiente Descendente Estocástico</vt:lpstr>
      <vt:lpstr>Gradiente Descendente Estocástico</vt:lpstr>
      <vt:lpstr>Regressão Linear Multivariada</vt:lpstr>
      <vt:lpstr>Regressão Linear Multivariada</vt:lpstr>
      <vt:lpstr>Regressão Linear Multivariada</vt:lpstr>
      <vt:lpstr>Regressão Linear Multivariada</vt:lpstr>
      <vt:lpstr>Regressão Linear Multivariada</vt:lpstr>
      <vt:lpstr>Regressão Linear Multivariada</vt:lpstr>
      <vt:lpstr>Regressão Linear Multivariada</vt:lpstr>
      <vt:lpstr>Regressão Linear Multivariada</vt:lpstr>
      <vt:lpstr>Regressão Linear Multivariada</vt:lpstr>
      <vt:lpstr>Regressão Linear Multivariada</vt:lpstr>
      <vt:lpstr>Gradiente Descendente</vt:lpstr>
      <vt:lpstr>Gradiente Descendente Estocástico</vt:lpstr>
      <vt:lpstr>Regressão Linear (em lote - batch)</vt:lpstr>
      <vt:lpstr>Regressão Linear (em lote - batch)</vt:lpstr>
      <vt:lpstr>Regressão Linear (em lote - batch)</vt:lpstr>
      <vt:lpstr>Regressão Linear (em lote - batch)</vt:lpstr>
      <vt:lpstr>Regressão Linear (em lote - batch)</vt:lpstr>
      <vt:lpstr>Regressão Linear (em lote - batch)</vt:lpstr>
      <vt:lpstr>Regressão Linear (em lote - batch)</vt:lpstr>
      <vt:lpstr>Regressão Linear (em lote - batch)</vt:lpstr>
      <vt:lpstr>Regressão Linear (em lote - batch)</vt:lpstr>
      <vt:lpstr>Regressão Linear (em lote - batch)</vt:lpstr>
      <vt:lpstr>Regressão Linear (em lote - batch)</vt:lpstr>
      <vt:lpstr>Regressão Linear (em lote - batch)</vt:lpstr>
      <vt:lpstr>Regressão Linear (em lote - batch)</vt:lpstr>
      <vt:lpstr>Dúvidas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Automático</dc:title>
  <dc:creator>João Paulo Pordeus Gomes</dc:creator>
  <cp:lastModifiedBy>João Paulo Pordeus Gomes</cp:lastModifiedBy>
  <cp:revision>64</cp:revision>
  <dcterms:created xsi:type="dcterms:W3CDTF">2014-01-11T13:38:57Z</dcterms:created>
  <dcterms:modified xsi:type="dcterms:W3CDTF">2016-03-17T19:43:01Z</dcterms:modified>
</cp:coreProperties>
</file>