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276" r:id="rId3"/>
    <p:sldId id="391" r:id="rId4"/>
    <p:sldId id="392" r:id="rId5"/>
    <p:sldId id="390" r:id="rId6"/>
    <p:sldId id="386" r:id="rId7"/>
    <p:sldId id="389" r:id="rId8"/>
    <p:sldId id="388" r:id="rId9"/>
    <p:sldId id="257" r:id="rId10"/>
    <p:sldId id="362" r:id="rId11"/>
    <p:sldId id="363" r:id="rId12"/>
    <p:sldId id="364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85" r:id="rId21"/>
    <p:sldId id="373" r:id="rId22"/>
    <p:sldId id="374" r:id="rId23"/>
    <p:sldId id="375" r:id="rId24"/>
    <p:sldId id="376" r:id="rId25"/>
    <p:sldId id="379" r:id="rId26"/>
    <p:sldId id="378" r:id="rId27"/>
    <p:sldId id="380" r:id="rId28"/>
    <p:sldId id="381" r:id="rId29"/>
    <p:sldId id="382" r:id="rId30"/>
    <p:sldId id="384" r:id="rId31"/>
    <p:sldId id="383" r:id="rId32"/>
    <p:sldId id="393" r:id="rId33"/>
    <p:sldId id="334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2" autoAdjust="0"/>
  </p:normalViewPr>
  <p:slideViewPr>
    <p:cSldViewPr>
      <p:cViewPr>
        <p:scale>
          <a:sx n="70" d="100"/>
          <a:sy n="70" d="100"/>
        </p:scale>
        <p:origin x="-2196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C27FE-7CF4-4A49-9CC0-C37BC0819448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52F50-2BC9-409B-8ADE-65940469A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84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E700DB3-DBF0-4086-B675-117E7A9610B8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Aprendizagem Automática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João Paulo Pordeus Gomes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9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Overfitting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Modelo se ajusta demasiadamente aos dados utilizados para encontrar os parâmetros</a:t>
            </a:r>
          </a:p>
        </p:txBody>
      </p:sp>
      <p:cxnSp>
        <p:nvCxnSpPr>
          <p:cNvPr id="4" name="Conector de seta reta 3"/>
          <p:cNvCxnSpPr/>
          <p:nvPr/>
        </p:nvCxnSpPr>
        <p:spPr>
          <a:xfrm>
            <a:off x="2411760" y="5517232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2771800" y="4725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2915816" y="51571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168073" y="48691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563888" y="379358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3899545" y="400506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4116426" y="364502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2411760" y="3140968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4268826" y="400506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851920" y="4437112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779912" y="3212976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347864" y="4077072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3131840" y="44371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3635896" y="50851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2771800" y="414908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563888" y="4725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3779912" y="36450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Overfitting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Modelo se ajusta demasiadamente aos dados utilizados para encontrar os parâmetros</a:t>
            </a:r>
          </a:p>
        </p:txBody>
      </p:sp>
      <p:cxnSp>
        <p:nvCxnSpPr>
          <p:cNvPr id="4" name="Conector de seta reta 3"/>
          <p:cNvCxnSpPr/>
          <p:nvPr/>
        </p:nvCxnSpPr>
        <p:spPr>
          <a:xfrm>
            <a:off x="827584" y="5589240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187624" y="47971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331640" y="522920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583897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979712" y="3865592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2315369" y="4077072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2532250" y="3717032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827584" y="3212976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684650" y="4077072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2267744" y="4509120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195736" y="328498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1763688" y="4149080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1547664" y="45091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051720" y="51571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187624" y="42210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1979712" y="47971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195736" y="37170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/>
          <p:nvPr/>
        </p:nvCxnSpPr>
        <p:spPr>
          <a:xfrm flipH="1" flipV="1">
            <a:off x="1115616" y="3861048"/>
            <a:ext cx="1641042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4932040" y="5589240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5292080" y="47971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436096" y="522920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5688353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6084168" y="3865592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6419825" y="4077072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6636706" y="3717032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cxnSp>
        <p:nvCxnSpPr>
          <p:cNvPr id="32" name="Conector de seta reta 31"/>
          <p:cNvCxnSpPr/>
          <p:nvPr/>
        </p:nvCxnSpPr>
        <p:spPr>
          <a:xfrm flipV="1">
            <a:off x="4932040" y="3212976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6789106" y="4077072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6372200" y="4509120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6300192" y="328498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5868144" y="4149080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5652120" y="45091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156176" y="51571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5292080" y="42210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6084168" y="47971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6300192" y="37170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 14"/>
          <p:cNvSpPr/>
          <p:nvPr/>
        </p:nvSpPr>
        <p:spPr>
          <a:xfrm>
            <a:off x="5063319" y="3128878"/>
            <a:ext cx="1542197" cy="2100321"/>
          </a:xfrm>
          <a:custGeom>
            <a:avLst/>
            <a:gdLst>
              <a:gd name="connsiteX0" fmla="*/ 1542197 w 1542197"/>
              <a:gd name="connsiteY0" fmla="*/ 2070918 h 2070918"/>
              <a:gd name="connsiteX1" fmla="*/ 559559 w 1542197"/>
              <a:gd name="connsiteY1" fmla="*/ 883563 h 2070918"/>
              <a:gd name="connsiteX2" fmla="*/ 1050878 w 1542197"/>
              <a:gd name="connsiteY2" fmla="*/ 637903 h 2070918"/>
              <a:gd name="connsiteX3" fmla="*/ 1282890 w 1542197"/>
              <a:gd name="connsiteY3" fmla="*/ 869915 h 2070918"/>
              <a:gd name="connsiteX4" fmla="*/ 1460311 w 1542197"/>
              <a:gd name="connsiteY4" fmla="*/ 651551 h 2070918"/>
              <a:gd name="connsiteX5" fmla="*/ 1173708 w 1542197"/>
              <a:gd name="connsiteY5" fmla="*/ 405891 h 2070918"/>
              <a:gd name="connsiteX6" fmla="*/ 109182 w 1542197"/>
              <a:gd name="connsiteY6" fmla="*/ 23754 h 2070918"/>
              <a:gd name="connsiteX7" fmla="*/ 40944 w 1542197"/>
              <a:gd name="connsiteY7" fmla="*/ 37402 h 2070918"/>
              <a:gd name="connsiteX8" fmla="*/ 0 w 1542197"/>
              <a:gd name="connsiteY8" fmla="*/ 10106 h 207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2197" h="2070918">
                <a:moveTo>
                  <a:pt x="1542197" y="2070918"/>
                </a:moveTo>
                <a:cubicBezTo>
                  <a:pt x="1091821" y="1596658"/>
                  <a:pt x="641445" y="1122399"/>
                  <a:pt x="559559" y="883563"/>
                </a:cubicBezTo>
                <a:cubicBezTo>
                  <a:pt x="477673" y="644727"/>
                  <a:pt x="930323" y="640178"/>
                  <a:pt x="1050878" y="637903"/>
                </a:cubicBezTo>
                <a:cubicBezTo>
                  <a:pt x="1171433" y="635628"/>
                  <a:pt x="1214651" y="867640"/>
                  <a:pt x="1282890" y="869915"/>
                </a:cubicBezTo>
                <a:cubicBezTo>
                  <a:pt x="1351129" y="872190"/>
                  <a:pt x="1478508" y="728888"/>
                  <a:pt x="1460311" y="651551"/>
                </a:cubicBezTo>
                <a:cubicBezTo>
                  <a:pt x="1442114" y="574214"/>
                  <a:pt x="1398896" y="510524"/>
                  <a:pt x="1173708" y="405891"/>
                </a:cubicBezTo>
                <a:cubicBezTo>
                  <a:pt x="948520" y="301258"/>
                  <a:pt x="297976" y="85169"/>
                  <a:pt x="109182" y="23754"/>
                </a:cubicBezTo>
                <a:cubicBezTo>
                  <a:pt x="-79612" y="-37661"/>
                  <a:pt x="59141" y="39677"/>
                  <a:pt x="40944" y="37402"/>
                </a:cubicBezTo>
                <a:cubicBezTo>
                  <a:pt x="22747" y="35127"/>
                  <a:pt x="11373" y="22616"/>
                  <a:pt x="0" y="101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5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Tamanho do Modelo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Como ajustar o tamanho do modelo ?</a:t>
                </a:r>
              </a:p>
              <a:p>
                <a:pPr lvl="1"/>
                <a:r>
                  <a:rPr lang="pt-BR" dirty="0" smtClean="0"/>
                  <a:t>Modelo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pt-BR" dirty="0" smtClean="0"/>
              </a:p>
              <a:p>
                <a:pPr lvl="2"/>
                <a:r>
                  <a:rPr lang="pt-BR" b="1" dirty="0" smtClean="0"/>
                  <a:t>x</a:t>
                </a:r>
                <a:r>
                  <a:rPr lang="pt-BR" dirty="0" smtClean="0"/>
                  <a:t> pode ter dimensão alta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1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Tamanho do Modelo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Como ajustar o tamanho do modelo ?</a:t>
                </a:r>
              </a:p>
              <a:p>
                <a:pPr lvl="1"/>
                <a:r>
                  <a:rPr lang="pt-BR" dirty="0" smtClean="0"/>
                  <a:t>Modelo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pt-BR" dirty="0" smtClean="0"/>
              </a:p>
              <a:p>
                <a:pPr lvl="2"/>
                <a:r>
                  <a:rPr lang="pt-BR" b="1" dirty="0" smtClean="0"/>
                  <a:t>x</a:t>
                </a:r>
                <a:r>
                  <a:rPr lang="pt-BR" dirty="0" smtClean="0"/>
                  <a:t> pode ter dimensão alta</a:t>
                </a:r>
              </a:p>
              <a:p>
                <a:r>
                  <a:rPr lang="pt-BR" dirty="0" smtClean="0"/>
                  <a:t>Regularização</a:t>
                </a:r>
              </a:p>
              <a:p>
                <a:pPr lvl="1"/>
                <a:r>
                  <a:rPr lang="pt-BR" dirty="0" smtClean="0"/>
                  <a:t>Diminuir os pesos (w) associados </a:t>
                </a:r>
                <a:r>
                  <a:rPr lang="pt-BR" sz="2000" dirty="0" smtClean="0"/>
                  <a:t>às características (x) que influenciam menos no resultado</a:t>
                </a: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7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pt-BR" dirty="0" smtClean="0"/>
                  <a:t>Função de custo</a:t>
                </a:r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pt-BR" dirty="0" smtClean="0"/>
                  <a:t>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pt-B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lang="pt-BR" i="1">
                            <a:latin typeface="Cambria Math"/>
                          </a:rPr>
                          <m:t>− </m:t>
                        </m:r>
                      </m:e>
                    </m:nary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(1−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pt-B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1−</m:t>
                            </m:r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pt-BR" b="0" i="1" smtClean="0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endParaRPr lang="pt-BR" dirty="0" smtClean="0"/>
              </a:p>
              <a:p>
                <a:pPr marL="320040" lvl="2" indent="0">
                  <a:spcBef>
                    <a:spcPts val="600"/>
                  </a:spcBef>
                  <a:buClr>
                    <a:schemeClr val="accent1"/>
                  </a:buClr>
                  <a:buNone/>
                </a:pPr>
                <a:endParaRPr lang="pt-BR" dirty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70" t="-8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7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pt-BR" dirty="0" smtClean="0"/>
                  <a:t>Função de custo</a:t>
                </a:r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pt-BR" dirty="0" smtClean="0"/>
                  <a:t>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pt-B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lang="pt-BR" i="1">
                            <a:latin typeface="Cambria Math"/>
                          </a:rPr>
                          <m:t>− </m:t>
                        </m:r>
                      </m:e>
                    </m:nary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(1−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pt-B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1−</m:t>
                            </m:r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pt-BR" b="0" i="1" smtClean="0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endParaRPr lang="pt-BR" dirty="0" smtClean="0"/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pt-BR" dirty="0" smtClean="0"/>
                  <a:t>Nova unção de custo</a:t>
                </a:r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pt-BR" dirty="0"/>
                  <a:t>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pt-B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lang="pt-BR" i="1">
                            <a:latin typeface="Cambria Math"/>
                          </a:rPr>
                          <m:t>− </m:t>
                        </m:r>
                      </m:e>
                    </m:nary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(1−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pt-B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1−</m:t>
                            </m:r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pt-BR" i="1">
                            <a:latin typeface="Cambria Math"/>
                          </a:rPr>
                          <m:t> </m:t>
                        </m:r>
                      </m:e>
                    </m:func>
                    <m:r>
                      <a:rPr lang="pt-BR" b="0" i="1" smtClean="0">
                        <a:latin typeface="Cambria Math"/>
                      </a:rPr>
                      <m:t>+ 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nary>
                      <m:naryPr>
                        <m:chr m:val="∑"/>
                        <m:ctrlPr>
                          <a:rPr lang="el-G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𝑗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l-G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l-G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b="0" i="0" smtClean="0">
                        <a:latin typeface="Cambria Math"/>
                      </a:rPr>
                      <m:t>]</m:t>
                    </m:r>
                  </m:oMath>
                </a14:m>
                <a:endParaRPr lang="pt-BR" dirty="0" smtClean="0"/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endParaRPr lang="pt-BR" dirty="0"/>
              </a:p>
              <a:p>
                <a:pPr marL="0" lvl="1" indent="0">
                  <a:spcBef>
                    <a:spcPts val="600"/>
                  </a:spcBef>
                  <a:buClr>
                    <a:schemeClr val="accent1"/>
                  </a:buClr>
                  <a:buNone/>
                </a:pPr>
                <a:endParaRPr lang="pt-BR" dirty="0"/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:endParaRPr lang="pt-BR" dirty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70" t="-8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72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pt-BR" dirty="0" smtClean="0"/>
                  <a:t>Função de custo</a:t>
                </a:r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pt-BR" dirty="0" smtClean="0"/>
                  <a:t>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pt-B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lang="pt-BR" i="1">
                            <a:latin typeface="Cambria Math"/>
                          </a:rPr>
                          <m:t>− </m:t>
                        </m:r>
                      </m:e>
                    </m:nary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(1−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pt-B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1−</m:t>
                            </m:r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pt-BR" b="0" i="1" smtClean="0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endParaRPr lang="pt-BR" dirty="0" smtClean="0"/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pt-BR" dirty="0" smtClean="0"/>
                  <a:t>Nova unção de custo</a:t>
                </a:r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pt-BR" dirty="0"/>
                  <a:t>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pt-B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lang="pt-BR" i="1">
                            <a:latin typeface="Cambria Math"/>
                          </a:rPr>
                          <m:t>− </m:t>
                        </m:r>
                      </m:e>
                    </m:nary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(1−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pt-B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1−</m:t>
                            </m:r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pt-BR" i="1">
                            <a:latin typeface="Cambria Math"/>
                          </a:rPr>
                          <m:t> </m:t>
                        </m:r>
                      </m:e>
                    </m:func>
                    <m:r>
                      <a:rPr lang="pt-BR" b="0" i="1" smtClean="0">
                        <a:latin typeface="Cambria Math"/>
                      </a:rPr>
                      <m:t>+ 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nary>
                      <m:naryPr>
                        <m:chr m:val="∑"/>
                        <m:ctrlPr>
                          <a:rPr lang="el-G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𝑗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l-G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l-G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b="0" i="0" smtClean="0">
                        <a:latin typeface="Cambria Math"/>
                      </a:rPr>
                      <m:t>]</m:t>
                    </m:r>
                  </m:oMath>
                </a14:m>
                <a:endParaRPr lang="pt-BR" dirty="0" smtClean="0"/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endParaRPr lang="pt-BR" dirty="0"/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pt-BR" dirty="0" smtClean="0"/>
                  <a:t>Regra de aprendizado</a:t>
                </a:r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pt-BR" dirty="0" smtClean="0"/>
                  <a:t>Gradiente descendente</a:t>
                </a:r>
              </a:p>
              <a:p>
                <a:pPr marL="822960" lvl="3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−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pt-BR" dirty="0"/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:endParaRPr lang="pt-BR" dirty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70" t="-8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4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/>
                <a:r>
                  <a:rPr lang="pt-BR" dirty="0" smtClean="0"/>
                  <a:t>Função de custo</a:t>
                </a:r>
              </a:p>
              <a:p>
                <a:pPr marL="548640" lvl="2"/>
                <a:r>
                  <a:rPr lang="pt-BR" dirty="0"/>
                  <a:t>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pt-B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lang="pt-BR" i="1">
                            <a:latin typeface="Cambria Math"/>
                          </a:rPr>
                          <m:t>− </m:t>
                        </m:r>
                      </m:e>
                    </m:nary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(1−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pt-B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1−</m:t>
                            </m:r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pt-BR" i="1">
                            <a:latin typeface="Cambria Math"/>
                          </a:rPr>
                          <m:t> </m:t>
                        </m:r>
                      </m:e>
                    </m:func>
                    <m:r>
                      <a:rPr lang="pt-BR" i="1">
                        <a:latin typeface="Cambria Math"/>
                      </a:rPr>
                      <m:t>+ 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nary>
                      <m:naryPr>
                        <m:chr m:val="∑"/>
                        <m:ctrlPr>
                          <a:rPr lang="el-G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𝑗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l-G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l-G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>
                        <a:latin typeface="Cambria Math"/>
                      </a:rPr>
                      <m:t>]</m:t>
                    </m:r>
                  </m:oMath>
                </a14:m>
                <a:endParaRPr lang="pt-BR" dirty="0"/>
              </a:p>
              <a:p>
                <a:pPr marL="0"/>
                <a:r>
                  <a:rPr lang="pt-BR" dirty="0" smtClean="0"/>
                  <a:t>Gradiente descendente</a:t>
                </a:r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−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pt-BR" dirty="0"/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:endParaRPr lang="pt-BR" dirty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/>
                <a:r>
                  <a:rPr lang="pt-BR" dirty="0" smtClean="0"/>
                  <a:t>Função de custo</a:t>
                </a:r>
              </a:p>
              <a:p>
                <a:pPr marL="548640" lvl="2"/>
                <a:r>
                  <a:rPr lang="pt-BR" dirty="0"/>
                  <a:t>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pt-B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lang="pt-BR" i="1">
                            <a:latin typeface="Cambria Math"/>
                          </a:rPr>
                          <m:t>− </m:t>
                        </m:r>
                      </m:e>
                    </m:nary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(1−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pt-B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1−</m:t>
                            </m:r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pt-BR" i="1">
                            <a:latin typeface="Cambria Math"/>
                          </a:rPr>
                          <m:t> </m:t>
                        </m:r>
                      </m:e>
                    </m:func>
                    <m:r>
                      <a:rPr lang="pt-BR" i="1">
                        <a:latin typeface="Cambria Math"/>
                      </a:rPr>
                      <m:t>+ 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nary>
                      <m:naryPr>
                        <m:chr m:val="∑"/>
                        <m:ctrlPr>
                          <a:rPr lang="el-G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𝑗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l-G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l-G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>
                        <a:latin typeface="Cambria Math"/>
                      </a:rPr>
                      <m:t>]</m:t>
                    </m:r>
                  </m:oMath>
                </a14:m>
                <a:endParaRPr lang="pt-BR" dirty="0"/>
              </a:p>
              <a:p>
                <a:pPr marL="0"/>
                <a:r>
                  <a:rPr lang="pt-BR" dirty="0" smtClean="0"/>
                  <a:t>Gradiente descendente</a:t>
                </a:r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−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  <m:r>
                      <a:rPr lang="pt-BR" b="0" i="1" smtClean="0">
                        <a:latin typeface="Cambria Math"/>
                        <a:ea typeface="Cambria Math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+</m:t>
                        </m:r>
                      </m:e>
                    </m:nary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l-G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pt-BR" dirty="0"/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:endParaRPr lang="pt-BR" dirty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2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/>
                <a:r>
                  <a:rPr lang="pt-BR" dirty="0" smtClean="0"/>
                  <a:t>Função de custo</a:t>
                </a:r>
              </a:p>
              <a:p>
                <a:pPr marL="548640" lvl="2"/>
                <a:r>
                  <a:rPr lang="pt-BR" dirty="0"/>
                  <a:t>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pt-B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lang="pt-BR" i="1">
                            <a:latin typeface="Cambria Math"/>
                          </a:rPr>
                          <m:t>− </m:t>
                        </m:r>
                      </m:e>
                    </m:nary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(1−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pt-B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1−</m:t>
                            </m:r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pt-BR" i="1">
                            <a:latin typeface="Cambria Math"/>
                          </a:rPr>
                          <m:t> </m:t>
                        </m:r>
                      </m:e>
                    </m:func>
                    <m:r>
                      <a:rPr lang="pt-BR" i="1">
                        <a:latin typeface="Cambria Math"/>
                      </a:rPr>
                      <m:t>+ 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nary>
                      <m:naryPr>
                        <m:chr m:val="∑"/>
                        <m:ctrlPr>
                          <a:rPr lang="el-G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𝑗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l-G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l-G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>
                        <a:latin typeface="Cambria Math"/>
                      </a:rPr>
                      <m:t>]</m:t>
                    </m:r>
                  </m:oMath>
                </a14:m>
                <a:endParaRPr lang="pt-BR" dirty="0"/>
              </a:p>
              <a:p>
                <a:pPr marL="0"/>
                <a:r>
                  <a:rPr lang="pt-BR" dirty="0" smtClean="0"/>
                  <a:t>Gradiente descendente</a:t>
                </a:r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−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  <m:r>
                      <a:rPr lang="pt-BR" b="0" i="1" smtClean="0">
                        <a:latin typeface="Cambria Math"/>
                        <a:ea typeface="Cambria Math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+</m:t>
                        </m:r>
                      </m:e>
                    </m:nary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l-G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pt-BR" dirty="0" smtClean="0"/>
                  <a:t>Regra de Aprendizado</a:t>
                </a:r>
                <a:endParaRPr lang="pt-BR" dirty="0"/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[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/>
                      </a:rPr>
                      <m:t>]</m:t>
                    </m:r>
                  </m:oMath>
                </a14:m>
                <a:endParaRPr lang="pt-BR" dirty="0" smtClean="0"/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l-G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[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−</m:t>
                        </m:r>
                      </m:e>
                    </m:nary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l-G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]</m:t>
                    </m:r>
                  </m:oMath>
                </a14:m>
                <a:endParaRPr lang="pt-BR" dirty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6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Anterior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</p:spTree>
    <p:extLst>
      <p:ext uri="{BB962C8B-B14F-4D97-AF65-F5344CB8AC3E}">
        <p14:creationId xmlns:p14="http://schemas.microsoft.com/office/powerpoint/2010/main" val="7260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/>
                <a:r>
                  <a:rPr lang="pt-BR" dirty="0" smtClean="0"/>
                  <a:t>Gradiente descendente estocástico</a:t>
                </a:r>
                <a:endParaRPr lang="pt-BR" dirty="0"/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l-G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[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sSub>
                      <m:sSubPr>
                        <m:ctrlPr>
                          <a:rPr lang="el-G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]</m:t>
                    </m:r>
                  </m:oMath>
                </a14:m>
                <a:endParaRPr lang="pt-BR" dirty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51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Utilização do conjunto de dados para treinamento e avaliação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22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Conjunto de Treinamento e Conjunto de Testes (</a:t>
            </a:r>
            <a:r>
              <a:rPr lang="pt-BR" dirty="0" err="1" smtClean="0"/>
              <a:t>Holdout</a:t>
            </a:r>
            <a:r>
              <a:rPr lang="pt-BR" dirty="0" smtClean="0"/>
              <a:t>)</a:t>
            </a:r>
          </a:p>
          <a:p>
            <a:pPr marL="32004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249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Conjunto de Treinamento e Conjunto de Testes </a:t>
            </a:r>
            <a:r>
              <a:rPr lang="pt-BR" dirty="0"/>
              <a:t>(</a:t>
            </a:r>
            <a:r>
              <a:rPr lang="pt-BR" dirty="0" err="1"/>
              <a:t>Holdout</a:t>
            </a:r>
            <a:r>
              <a:rPr lang="pt-BR" dirty="0"/>
              <a:t>)</a:t>
            </a:r>
            <a:endParaRPr lang="pt-BR" dirty="0" smtClean="0"/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Poucos dados </a:t>
            </a:r>
          </a:p>
          <a:p>
            <a:pPr marL="32004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588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Conjunto de Treinamento e Conjunto de Testes </a:t>
            </a:r>
            <a:r>
              <a:rPr lang="pt-BR" dirty="0"/>
              <a:t>(</a:t>
            </a:r>
            <a:r>
              <a:rPr lang="pt-BR" dirty="0" err="1"/>
              <a:t>Holdout</a:t>
            </a:r>
            <a:r>
              <a:rPr lang="pt-BR" dirty="0"/>
              <a:t>)</a:t>
            </a:r>
            <a:endParaRPr lang="pt-BR" dirty="0" smtClean="0"/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Poucos dados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Validação Cruzada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K-</a:t>
            </a:r>
            <a:r>
              <a:rPr lang="pt-BR" dirty="0" err="1" smtClean="0"/>
              <a:t>fold</a:t>
            </a:r>
            <a:endParaRPr lang="pt-BR" dirty="0" smtClean="0"/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pt-BR" dirty="0" err="1" smtClean="0"/>
              <a:t>Leave</a:t>
            </a:r>
            <a:r>
              <a:rPr lang="pt-BR" dirty="0" smtClean="0"/>
              <a:t> </a:t>
            </a:r>
            <a:r>
              <a:rPr lang="pt-BR" dirty="0" err="1" smtClean="0"/>
              <a:t>one</a:t>
            </a:r>
            <a:r>
              <a:rPr lang="pt-BR" dirty="0" smtClean="0"/>
              <a:t> out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82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K-</a:t>
            </a:r>
            <a:r>
              <a:rPr lang="pt-BR" dirty="0" err="1" smtClean="0"/>
              <a:t>fold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Dividir o conjunto original em k subgrupos (</a:t>
            </a:r>
            <a:r>
              <a:rPr lang="pt-BR" i="1" dirty="0" err="1" smtClean="0"/>
              <a:t>folds</a:t>
            </a:r>
            <a:r>
              <a:rPr lang="pt-BR" dirty="0" smtClean="0"/>
              <a:t>) de mesmo tamanho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Um </a:t>
            </a:r>
            <a:r>
              <a:rPr lang="pt-BR" i="1" dirty="0" err="1" smtClean="0"/>
              <a:t>fold</a:t>
            </a:r>
            <a:r>
              <a:rPr lang="pt-BR" dirty="0" smtClean="0"/>
              <a:t> é escolhido para teste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Outros são utilizados para treinamento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Procedimento é repetido k vezes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Resultado é desempenho médio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805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Leave</a:t>
            </a:r>
            <a:r>
              <a:rPr lang="pt-BR" dirty="0" smtClean="0"/>
              <a:t> </a:t>
            </a:r>
            <a:r>
              <a:rPr lang="pt-BR" dirty="0" err="1" smtClean="0"/>
              <a:t>one</a:t>
            </a:r>
            <a:r>
              <a:rPr lang="pt-BR" dirty="0" smtClean="0"/>
              <a:t> 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Caso particular do K-</a:t>
            </a:r>
            <a:r>
              <a:rPr lang="pt-BR" dirty="0" err="1" smtClean="0"/>
              <a:t>fold</a:t>
            </a:r>
            <a:r>
              <a:rPr lang="pt-BR" dirty="0" smtClean="0"/>
              <a:t> onde k é igual ao número de dados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552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Conjunto de Treinamento e Conjunto de Testes (</a:t>
            </a:r>
            <a:r>
              <a:rPr lang="pt-BR" dirty="0" err="1" smtClean="0"/>
              <a:t>Holdout</a:t>
            </a:r>
            <a:r>
              <a:rPr lang="pt-BR" dirty="0" smtClean="0"/>
              <a:t>)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Muitos dados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451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Conjunto de Treinamento e Conjunto de Testes (</a:t>
            </a:r>
            <a:r>
              <a:rPr lang="pt-BR" dirty="0" err="1" smtClean="0"/>
              <a:t>Holdout</a:t>
            </a:r>
            <a:r>
              <a:rPr lang="pt-BR" dirty="0" smtClean="0"/>
              <a:t>)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Muitos dados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Três conjuntos (treinamento, validação e teste)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5223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Conjunto de Treinamento e Conjunto de Testes (</a:t>
            </a:r>
            <a:r>
              <a:rPr lang="pt-BR" dirty="0" err="1" smtClean="0"/>
              <a:t>Holdout</a:t>
            </a:r>
            <a:r>
              <a:rPr lang="pt-BR" dirty="0" smtClean="0"/>
              <a:t>)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Muitos dados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Três conjuntos (treinamento, validação e teste)</a:t>
            </a:r>
            <a:endParaRPr lang="pt-BR" dirty="0"/>
          </a:p>
          <a:p>
            <a:pPr lvl="2"/>
            <a:r>
              <a:rPr lang="pt-BR" dirty="0" smtClean="0"/>
              <a:t>Ajuste dos parâmetros</a:t>
            </a:r>
          </a:p>
          <a:p>
            <a:pPr lvl="2"/>
            <a:r>
              <a:rPr lang="pt-BR" dirty="0" smtClean="0"/>
              <a:t>Escolha dos </a:t>
            </a:r>
            <a:r>
              <a:rPr lang="pt-BR" dirty="0" err="1" smtClean="0"/>
              <a:t>hiper-parâmetros</a:t>
            </a:r>
            <a:endParaRPr lang="pt-BR" dirty="0" smtClean="0"/>
          </a:p>
          <a:p>
            <a:pPr lvl="2"/>
            <a:r>
              <a:rPr lang="pt-BR" dirty="0" smtClean="0"/>
              <a:t>Avaliação do desempenho</a:t>
            </a:r>
          </a:p>
        </p:txBody>
      </p:sp>
    </p:spTree>
    <p:extLst>
      <p:ext uri="{BB962C8B-B14F-4D97-AF65-F5344CB8AC3E}">
        <p14:creationId xmlns:p14="http://schemas.microsoft.com/office/powerpoint/2010/main" val="205164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Modelo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pt-BR" dirty="0" smtClean="0"/>
              </a:p>
              <a:p>
                <a:r>
                  <a:rPr lang="pt-BR" dirty="0" smtClean="0"/>
                  <a:t>Regra de Aprendizado</a:t>
                </a:r>
              </a:p>
              <a:p>
                <a:pPr lvl="1"/>
                <a:r>
                  <a:rPr lang="pt-BR" dirty="0" smtClean="0"/>
                  <a:t>Gradiente descendente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 b="1" i="1">
                        <a:latin typeface="Cambria Math"/>
                      </a:rPr>
                      <m:t>𝒘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1" i="1">
                        <a:latin typeface="Cambria Math"/>
                      </a:rPr>
                      <m:t>𝒘</m:t>
                    </m:r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 smtClean="0"/>
              </a:p>
              <a:p>
                <a:pPr lvl="1"/>
                <a:r>
                  <a:rPr lang="pt-BR" dirty="0"/>
                  <a:t>Gradiente </a:t>
                </a:r>
                <a:r>
                  <a:rPr lang="pt-BR" dirty="0" smtClean="0"/>
                  <a:t>descendente estocástico</a:t>
                </a:r>
                <a:endParaRPr lang="pt-BR" dirty="0"/>
              </a:p>
              <a:p>
                <a:pPr lvl="2"/>
                <a14:m>
                  <m:oMath xmlns:m="http://schemas.openxmlformats.org/officeDocument/2006/math">
                    <m:r>
                      <a:rPr lang="pt-BR" b="1" i="1">
                        <a:latin typeface="Cambria Math"/>
                      </a:rPr>
                      <m:t>𝒘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1" i="1">
                        <a:latin typeface="Cambria Math"/>
                      </a:rPr>
                      <m:t>𝒘</m:t>
                    </m:r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  <a:p>
                <a:pPr lvl="1"/>
                <a:endParaRPr lang="pt-BR" dirty="0" smtClean="0"/>
              </a:p>
              <a:p>
                <a:endParaRPr lang="pt-BR" dirty="0"/>
              </a:p>
              <a:p>
                <a:pPr lvl="1"/>
                <a:endParaRPr lang="pt-BR" dirty="0" smtClean="0"/>
              </a:p>
              <a:p>
                <a:pPr lvl="1"/>
                <a:endParaRPr lang="pt-BR" dirty="0" smtClean="0"/>
              </a:p>
              <a:p>
                <a:pPr lvl="1"/>
                <a:endParaRPr lang="pt-BR" dirty="0" smtClean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2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Escolher um conjunto de valores para </a:t>
            </a:r>
            <a:r>
              <a:rPr lang="el-GR" dirty="0" smtClean="0"/>
              <a:t>λ</a:t>
            </a:r>
            <a:endParaRPr lang="pt-BR" dirty="0" smtClean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Treinar modelos com cada valor de </a:t>
            </a:r>
            <a:r>
              <a:rPr lang="el-GR" dirty="0"/>
              <a:t>λ</a:t>
            </a:r>
            <a:endParaRPr lang="pt-BR" dirty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Calcular o desempenho de cada modelo no conjunto de validação.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Escolher o modelo com menor erro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Obter o desempenho do modelo escolhido para o conjunto de teste</a:t>
            </a:r>
          </a:p>
        </p:txBody>
      </p:sp>
    </p:spTree>
    <p:extLst>
      <p:ext uri="{BB962C8B-B14F-4D97-AF65-F5344CB8AC3E}">
        <p14:creationId xmlns:p14="http://schemas.microsoft.com/office/powerpoint/2010/main" val="22832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Desempenho em cada conjunto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979712" y="2341886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1979712" y="5222206"/>
            <a:ext cx="41044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724128" y="5230941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l-GR" dirty="0"/>
              <a:t>λ</a:t>
            </a:r>
            <a:endParaRPr lang="pt-BR" dirty="0"/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331640" y="234888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dirty="0" smtClean="0"/>
              <a:t>J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76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em um método de 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Mais dados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Menos atributos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Mais atributos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Maior </a:t>
            </a:r>
            <a:r>
              <a:rPr lang="el-GR" dirty="0"/>
              <a:t>λ</a:t>
            </a:r>
            <a:endParaRPr lang="pt-BR" dirty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pt-BR" dirty="0" smtClean="0"/>
              <a:t>Menor </a:t>
            </a:r>
            <a:r>
              <a:rPr lang="el-GR" dirty="0"/>
              <a:t>λ</a:t>
            </a:r>
            <a:endParaRPr lang="pt-BR" dirty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591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 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32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2771800" y="5517232"/>
            <a:ext cx="4536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3131840" y="4725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275856" y="51571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528113" y="48691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3923928" y="379358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4259585" y="400506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228184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Peso</a:t>
            </a:r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4476466" y="364502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2771800" y="3140968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187624" y="31452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Tamanho</a:t>
            </a:r>
            <a:endParaRPr lang="pt-BR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2771800" y="3645024"/>
            <a:ext cx="2268252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57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</p:spTree>
    <p:extLst>
      <p:ext uri="{BB962C8B-B14F-4D97-AF65-F5344CB8AC3E}">
        <p14:creationId xmlns:p14="http://schemas.microsoft.com/office/powerpoint/2010/main" val="28902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Classificador Não Linear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Como fazer essa classificação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]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24844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2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Classificador Não Linear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Como fazer essa classificação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]</m:t>
                    </m:r>
                  </m:oMath>
                </a14:m>
                <a:endParaRPr lang="pt-BR" dirty="0" smtClean="0"/>
              </a:p>
              <a:p>
                <a:pPr lvl="1"/>
                <a:r>
                  <a:rPr lang="pt-BR" dirty="0" smtClean="0"/>
                  <a:t>Criar um novo atributo</a:t>
                </a:r>
                <a:r>
                  <a:rPr lang="pt-BR" dirty="0"/>
                  <a:t> </a:t>
                </a:r>
                <a:r>
                  <a:rPr lang="pt-BR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24844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8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Classificador Não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Como fazer essa classificação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80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Overfitting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Modelo se ajusta demasiadamente aos dados utilizados para encontrar os parâmetros</a:t>
            </a:r>
          </a:p>
        </p:txBody>
      </p:sp>
    </p:spTree>
    <p:extLst>
      <p:ext uri="{BB962C8B-B14F-4D97-AF65-F5344CB8AC3E}">
        <p14:creationId xmlns:p14="http://schemas.microsoft.com/office/powerpoint/2010/main" val="35971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7373</TotalTime>
  <Words>1262</Words>
  <Application>Microsoft Office PowerPoint</Application>
  <PresentationFormat>Apresentação na tela (4:3)</PresentationFormat>
  <Paragraphs>143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Origem</vt:lpstr>
      <vt:lpstr>Aprendizagem Automática</vt:lpstr>
      <vt:lpstr>Aula Anterior</vt:lpstr>
      <vt:lpstr>Regressão Logística</vt:lpstr>
      <vt:lpstr>Regressão Logística</vt:lpstr>
      <vt:lpstr>Regularização</vt:lpstr>
      <vt:lpstr>Classificador Não Linear</vt:lpstr>
      <vt:lpstr>Classificador Não Linear</vt:lpstr>
      <vt:lpstr>Classificador Não Linear</vt:lpstr>
      <vt:lpstr>Overfitting</vt:lpstr>
      <vt:lpstr>Overfitting</vt:lpstr>
      <vt:lpstr>Overfitting</vt:lpstr>
      <vt:lpstr>Tamanho do Modelo</vt:lpstr>
      <vt:lpstr>Tamanho do Modelo</vt:lpstr>
      <vt:lpstr>Regularização</vt:lpstr>
      <vt:lpstr>Regularização</vt:lpstr>
      <vt:lpstr>Regularização</vt:lpstr>
      <vt:lpstr>Regularização</vt:lpstr>
      <vt:lpstr>Regularização</vt:lpstr>
      <vt:lpstr>Regularização</vt:lpstr>
      <vt:lpstr>Regularização</vt:lpstr>
      <vt:lpstr>Utilização do conjunto de dados para treinamento e avaliação</vt:lpstr>
      <vt:lpstr>Conjunto de Dados</vt:lpstr>
      <vt:lpstr>Conjunto de Dados</vt:lpstr>
      <vt:lpstr>Conjunto de Dados</vt:lpstr>
      <vt:lpstr>K-fold</vt:lpstr>
      <vt:lpstr>Leave one out</vt:lpstr>
      <vt:lpstr>Conjunto de Dados</vt:lpstr>
      <vt:lpstr>Conjunto de Dados</vt:lpstr>
      <vt:lpstr>Conjunto de Dados</vt:lpstr>
      <vt:lpstr>Conjunto de Dados</vt:lpstr>
      <vt:lpstr>Conjunto de Dados</vt:lpstr>
      <vt:lpstr>Problemas em um método de ML</vt:lpstr>
      <vt:lpstr>Dúvidas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Aprendizado Automático</dc:title>
  <dc:creator>João Paulo Pordeus Gomes</dc:creator>
  <cp:lastModifiedBy>João Paulo Pordeus Gomes</cp:lastModifiedBy>
  <cp:revision>122</cp:revision>
  <dcterms:created xsi:type="dcterms:W3CDTF">2014-01-11T13:38:57Z</dcterms:created>
  <dcterms:modified xsi:type="dcterms:W3CDTF">2016-04-07T19:55:52Z</dcterms:modified>
</cp:coreProperties>
</file>