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76" r:id="rId3"/>
    <p:sldId id="257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64" r:id="rId14"/>
    <p:sldId id="344" r:id="rId15"/>
    <p:sldId id="345" r:id="rId16"/>
    <p:sldId id="346" r:id="rId17"/>
    <p:sldId id="347" r:id="rId18"/>
    <p:sldId id="348" r:id="rId19"/>
    <p:sldId id="362" r:id="rId20"/>
    <p:sldId id="349" r:id="rId21"/>
    <p:sldId id="350" r:id="rId22"/>
    <p:sldId id="351" r:id="rId23"/>
    <p:sldId id="363" r:id="rId24"/>
    <p:sldId id="352" r:id="rId25"/>
    <p:sldId id="353" r:id="rId26"/>
    <p:sldId id="354" r:id="rId27"/>
    <p:sldId id="356" r:id="rId28"/>
    <p:sldId id="357" r:id="rId29"/>
    <p:sldId id="358" r:id="rId30"/>
    <p:sldId id="359" r:id="rId31"/>
    <p:sldId id="360" r:id="rId32"/>
    <p:sldId id="361" r:id="rId33"/>
    <p:sldId id="334" r:id="rId34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>
        <p:scale>
          <a:sx n="70" d="100"/>
          <a:sy n="70" d="100"/>
        </p:scale>
        <p:origin x="-2196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9DC27FE-7CF4-4A49-9CC0-C37BC081944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E552F50-2BC9-409B-8ADE-65940469A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84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E700DB3-DBF0-4086-B675-117E7A9610B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Aprendizagem Automática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João Paulo Pordeus Gomes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9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Modelo Linear</a:t>
                </a:r>
                <a:endParaRPr lang="pt-B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r>
                  <a:rPr lang="pt-BR" dirty="0" smtClean="0"/>
                  <a:t>Função Logística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pt-BR" dirty="0" smtClean="0"/>
              </a:p>
              <a:p>
                <a:pPr lvl="1"/>
                <a:endParaRPr lang="pt-BR" dirty="0" smtClean="0"/>
              </a:p>
              <a:p>
                <a:pPr lvl="1"/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1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Modelo Linear</a:t>
                </a:r>
                <a:endParaRPr lang="pt-B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r>
                  <a:rPr lang="pt-BR" dirty="0" smtClean="0"/>
                  <a:t>Função Logística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pt-BR" dirty="0" smtClean="0"/>
              </a:p>
              <a:p>
                <a:r>
                  <a:rPr lang="pt-BR" dirty="0" smtClean="0"/>
                  <a:t>Regressão Logística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pt-BR" dirty="0" smtClean="0"/>
              </a:p>
              <a:p>
                <a:pPr lvl="1"/>
                <a:endParaRPr lang="pt-BR" dirty="0" smtClean="0"/>
              </a:p>
              <a:p>
                <a:pPr lvl="1"/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7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pt-BR" dirty="0" smtClean="0"/>
              </a:p>
              <a:p>
                <a:pPr lvl="1"/>
                <a:endParaRPr lang="pt-BR" dirty="0" smtClean="0"/>
              </a:p>
              <a:p>
                <a:pPr lvl="1"/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/>
          <p:cNvCxnSpPr/>
          <p:nvPr/>
        </p:nvCxnSpPr>
        <p:spPr>
          <a:xfrm flipV="1">
            <a:off x="2771800" y="3140968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>
            <a:off x="2771800" y="5517232"/>
            <a:ext cx="4536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3203848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491880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669804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115569" y="43841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4283968" y="43841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043608" y="313167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Valor da moeda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228184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Peso</a:t>
            </a: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2699792" y="4437112"/>
            <a:ext cx="161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2682376" y="5013176"/>
            <a:ext cx="161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847290" y="4828510"/>
            <a:ext cx="7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0,10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847290" y="4252446"/>
            <a:ext cx="68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0,50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4499992" y="43841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90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pt-BR" dirty="0" smtClean="0"/>
              </a:p>
              <a:p>
                <a:pPr lvl="1"/>
                <a:endParaRPr lang="pt-BR" dirty="0" smtClean="0"/>
              </a:p>
              <a:p>
                <a:pPr lvl="1"/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/>
          <p:cNvCxnSpPr/>
          <p:nvPr/>
        </p:nvCxnSpPr>
        <p:spPr>
          <a:xfrm flipV="1">
            <a:off x="2771800" y="3140968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>
            <a:off x="2771800" y="5517232"/>
            <a:ext cx="4536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3203848" y="54452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491880" y="54452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669804" y="54452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115569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4283968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1043608" y="3131676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131676"/>
                <a:ext cx="223224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/>
          <p:cNvSpPr txBox="1"/>
          <p:nvPr/>
        </p:nvSpPr>
        <p:spPr>
          <a:xfrm>
            <a:off x="6228184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Peso</a:t>
            </a: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2699792" y="4797152"/>
            <a:ext cx="161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177734" y="5301208"/>
            <a:ext cx="7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156638" y="4643844"/>
            <a:ext cx="68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endParaRPr lang="pt-BR" dirty="0" smtClean="0"/>
          </a:p>
        </p:txBody>
      </p:sp>
      <p:sp>
        <p:nvSpPr>
          <p:cNvPr id="17" name="Elipse 16"/>
          <p:cNvSpPr/>
          <p:nvPr/>
        </p:nvSpPr>
        <p:spPr>
          <a:xfrm>
            <a:off x="4499992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3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pt-BR" dirty="0" smtClean="0"/>
              </a:p>
              <a:p>
                <a:pPr lvl="1"/>
                <a:endParaRPr lang="pt-BR" dirty="0" smtClean="0"/>
              </a:p>
              <a:p>
                <a:pPr lvl="1"/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/>
          <p:cNvCxnSpPr/>
          <p:nvPr/>
        </p:nvCxnSpPr>
        <p:spPr>
          <a:xfrm>
            <a:off x="2771800" y="5517232"/>
            <a:ext cx="4536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3203848" y="54452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491880" y="54452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669804" y="54452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115569" y="544522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4283968" y="544522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28184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Peso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4499992" y="544522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364088" y="2564904"/>
            <a:ext cx="180020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0,10 centavos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0,50 centavos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3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pt-BR" dirty="0" smtClean="0"/>
              </a:p>
              <a:p>
                <a:pPr lvl="1"/>
                <a:endParaRPr lang="pt-BR" dirty="0" smtClean="0"/>
              </a:p>
              <a:p>
                <a:pPr lvl="1"/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/>
          <p:cNvCxnSpPr/>
          <p:nvPr/>
        </p:nvCxnSpPr>
        <p:spPr>
          <a:xfrm>
            <a:off x="2771800" y="5517232"/>
            <a:ext cx="4536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3131840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275856" y="51571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28113" y="48691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923928" y="379358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4259585" y="400506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28184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Peso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4476466" y="364502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2771800" y="3140968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187624" y="31452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Tamanho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364088" y="2564904"/>
            <a:ext cx="180020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0,10 centavos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0,50 centavos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9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pt-BR" dirty="0" smtClean="0"/>
              </a:p>
              <a:p>
                <a:pPr lvl="1"/>
                <a:endParaRPr lang="pt-BR" dirty="0" smtClean="0"/>
              </a:p>
              <a:p>
                <a:pPr lvl="1"/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/>
          <p:cNvCxnSpPr/>
          <p:nvPr/>
        </p:nvCxnSpPr>
        <p:spPr>
          <a:xfrm>
            <a:off x="2771800" y="5517232"/>
            <a:ext cx="4536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3131840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275856" y="51571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28113" y="48691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923928" y="379358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4259585" y="400506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28184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Peso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4476466" y="364502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2771800" y="3140968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187624" y="31452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Tamanho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364088" y="2564904"/>
            <a:ext cx="180020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0,10 centavos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0,50 centavos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2771800" y="3645024"/>
            <a:ext cx="2268252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934875" y="346035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-w</a:t>
            </a:r>
            <a:r>
              <a:rPr lang="pt-BR" baseline="-25000" dirty="0" smtClean="0"/>
              <a:t>0</a:t>
            </a:r>
            <a:r>
              <a:rPr lang="pt-BR" dirty="0" smtClean="0"/>
              <a:t>/w</a:t>
            </a:r>
            <a:r>
              <a:rPr lang="pt-BR" baseline="-25000" dirty="0" smtClean="0"/>
              <a:t>2</a:t>
            </a:r>
            <a:endParaRPr lang="pt-BR" baseline="-250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788024" y="55799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-w</a:t>
            </a:r>
            <a:r>
              <a:rPr lang="pt-BR" baseline="-25000" dirty="0" smtClean="0"/>
              <a:t>0</a:t>
            </a:r>
            <a:r>
              <a:rPr lang="pt-BR" dirty="0" smtClean="0"/>
              <a:t>/w</a:t>
            </a:r>
            <a:r>
              <a:rPr lang="pt-BR" baseline="-25000" dirty="0"/>
              <a:t>1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012389" y="4294837"/>
            <a:ext cx="187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Classificador Linear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52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Modelo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pt-BR" dirty="0" smtClean="0"/>
              </a:p>
              <a:p>
                <a:r>
                  <a:rPr lang="pt-BR" dirty="0" smtClean="0"/>
                  <a:t>Ajuste dos parâmetros</a:t>
                </a:r>
              </a:p>
              <a:p>
                <a:pPr lvl="1"/>
                <a:endParaRPr lang="pt-BR" dirty="0" smtClean="0"/>
              </a:p>
              <a:p>
                <a:pPr lvl="1"/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6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Modelo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pt-BR" dirty="0" smtClean="0"/>
              </a:p>
              <a:p>
                <a:r>
                  <a:rPr lang="pt-BR" dirty="0" smtClean="0"/>
                  <a:t>Ajuste dos parâmetros</a:t>
                </a:r>
              </a:p>
              <a:p>
                <a:pPr lvl="1"/>
                <a:r>
                  <a:rPr lang="pt-BR" dirty="0" smtClean="0"/>
                  <a:t>Gradiente descendente</a:t>
                </a:r>
              </a:p>
              <a:p>
                <a:pPr lvl="2"/>
                <a:r>
                  <a:rPr lang="pt-BR" dirty="0" smtClean="0"/>
                  <a:t>Minimizar uma função de custo (função objetivo)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−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lvl="1"/>
                <a:endParaRPr lang="pt-BR" dirty="0" smtClean="0"/>
              </a:p>
              <a:p>
                <a:pPr lvl="1"/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8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Objetivo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Primeira escolha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  <m:r>
                          <a:rPr lang="pt-BR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pt-BR" dirty="0" smtClean="0"/>
                  <a:t> </a:t>
                </a:r>
              </a:p>
              <a:p>
                <a:pPr lvl="1"/>
                <a:endParaRPr lang="pt-BR" dirty="0" smtClean="0"/>
              </a:p>
              <a:p>
                <a:pPr lvl="1"/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3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Objetivo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Primeira escolha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  <m:r>
                          <a:rPr lang="pt-BR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den>
                            </m:f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pt-BR" dirty="0" smtClean="0"/>
                  <a:t> </a:t>
                </a:r>
              </a:p>
              <a:p>
                <a:pPr lvl="1"/>
                <a:endParaRPr lang="pt-BR" dirty="0" smtClean="0"/>
              </a:p>
              <a:p>
                <a:pPr lvl="1"/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5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Objetivo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Primeira escolha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  <m:r>
                          <a:rPr lang="pt-BR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den>
                            </m:f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 smtClean="0"/>
              </a:p>
              <a:p>
                <a:r>
                  <a:rPr lang="pt-BR" dirty="0" smtClean="0"/>
                  <a:t>Regra de aprendizado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−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r>
                  <a:rPr lang="pt-BR" dirty="0" smtClean="0"/>
                  <a:t> </a:t>
                </a:r>
              </a:p>
              <a:p>
                <a:pPr lvl="1"/>
                <a:endParaRPr lang="pt-BR" dirty="0" smtClean="0"/>
              </a:p>
              <a:p>
                <a:pPr lvl="1"/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49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Objetivo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Primeira escolha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  <m:r>
                          <a:rPr lang="pt-BR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den>
                            </m:f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 smtClean="0"/>
              </a:p>
              <a:p>
                <a:r>
                  <a:rPr lang="pt-BR" dirty="0" smtClean="0"/>
                  <a:t>Regra de aprendizado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−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r>
                  <a:rPr lang="pt-BR" dirty="0" smtClean="0"/>
                  <a:t> </a:t>
                </a:r>
              </a:p>
              <a:p>
                <a:r>
                  <a:rPr lang="pt-BR" dirty="0" smtClean="0"/>
                  <a:t>J não é uma função convexa</a:t>
                </a:r>
              </a:p>
              <a:p>
                <a:pPr lvl="1"/>
                <a:r>
                  <a:rPr lang="pt-BR" dirty="0" smtClean="0"/>
                  <a:t>Mínimos Locais</a:t>
                </a:r>
              </a:p>
              <a:p>
                <a:pPr lvl="1"/>
                <a:endParaRPr lang="pt-BR" dirty="0" smtClean="0"/>
              </a:p>
              <a:p>
                <a:pPr lvl="1"/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68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Objetivo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Primeira escolha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  <m:r>
                          <a:rPr lang="pt-BR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den>
                            </m:f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 smtClean="0"/>
              </a:p>
              <a:p>
                <a:r>
                  <a:rPr lang="pt-BR" dirty="0" smtClean="0"/>
                  <a:t>Regra de aprendizado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−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r>
                  <a:rPr lang="pt-BR" dirty="0" smtClean="0"/>
                  <a:t> </a:t>
                </a:r>
              </a:p>
              <a:p>
                <a:r>
                  <a:rPr lang="pt-BR" dirty="0" smtClean="0"/>
                  <a:t>J não é uma função convexa</a:t>
                </a:r>
              </a:p>
              <a:p>
                <a:pPr lvl="1"/>
                <a:r>
                  <a:rPr lang="pt-BR" dirty="0" smtClean="0"/>
                  <a:t>Mínimos Locais</a:t>
                </a:r>
              </a:p>
              <a:p>
                <a:pPr lvl="1"/>
                <a:endParaRPr lang="pt-BR" dirty="0" smtClean="0"/>
              </a:p>
              <a:p>
                <a:pPr lvl="1"/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17032"/>
            <a:ext cx="345638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Objetivo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pt-BR" b="0" i="1" smtClean="0">
                            <a:latin typeface="Cambria Math"/>
                          </a:rPr>
                          <m:t>𝐶</m:t>
                        </m:r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  <m:r>
                          <a:rPr lang="pt-BR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pt-BR" dirty="0" smtClean="0"/>
              </a:p>
              <a:p>
                <a:r>
                  <a:rPr lang="pt-BR" dirty="0" smtClean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  <m:r>
                          <a:rPr lang="pt-BR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func>
                            <m:r>
                              <a:rPr lang="pt-B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=1</m:t>
                            </m:r>
                          </m:e>
                          <m:e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func>
                            <m:r>
                              <a:rPr lang="pt-BR" i="1">
                                <a:latin typeface="Cambria Math"/>
                              </a:rPr>
                              <m:t> </m:t>
                            </m:r>
                            <m:r>
                              <a:rPr lang="pt-BR" i="1">
                                <a:latin typeface="Cambria Math"/>
                              </a:rPr>
                              <m:t>𝑠𝑒</m:t>
                            </m:r>
                            <m:r>
                              <a:rPr lang="pt-BR" i="1">
                                <a:latin typeface="Cambria Math"/>
                              </a:rPr>
                              <m:t> </m:t>
                            </m:r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  <m:r>
                              <a:rPr lang="pt-BR" i="1">
                                <a:latin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2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Objetivo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pt-BR" b="0" i="1" smtClean="0">
                            <a:latin typeface="Cambria Math"/>
                          </a:rPr>
                          <m:t>𝐶</m:t>
                        </m:r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  <m:r>
                          <a:rPr lang="pt-BR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pt-BR" dirty="0" smtClean="0"/>
              </a:p>
              <a:p>
                <a:r>
                  <a:rPr lang="pt-BR" dirty="0" smtClean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  <m:r>
                          <a:rPr lang="pt-BR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func>
                            <m:r>
                              <a:rPr lang="pt-B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=1</m:t>
                            </m:r>
                          </m:e>
                          <m:e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func>
                            <m:r>
                              <a:rPr lang="pt-BR" i="1">
                                <a:latin typeface="Cambria Math"/>
                              </a:rPr>
                              <m:t> </m:t>
                            </m:r>
                            <m:r>
                              <a:rPr lang="pt-BR" i="1">
                                <a:latin typeface="Cambria Math"/>
                              </a:rPr>
                              <m:t>𝑠𝑒</m:t>
                            </m:r>
                            <m:r>
                              <a:rPr lang="pt-BR" i="1">
                                <a:latin typeface="Cambria Math"/>
                              </a:rPr>
                              <m:t> </m:t>
                            </m:r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  <m:r>
                              <a:rPr lang="pt-BR" i="1">
                                <a:latin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Nova Função de Custo</a:t>
                </a:r>
              </a:p>
              <a:p>
                <a:pPr lvl="1"/>
                <a:r>
                  <a:rPr lang="pt-BR" dirty="0"/>
                  <a:t> 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pt-B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pt-BR" b="0" i="1" smtClean="0">
                            <a:latin typeface="Cambria Math"/>
                          </a:rPr>
                          <m:t>− </m:t>
                        </m:r>
                      </m:e>
                    </m:nary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(1−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pt-B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1−</m:t>
                            </m:r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1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de Aprendizado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Função de custo</a:t>
                </a:r>
              </a:p>
              <a:p>
                <a:pPr lvl="1"/>
                <a:r>
                  <a:rPr lang="pt-BR" dirty="0" smtClean="0"/>
                  <a:t>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pt-B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pt-BR" b="0" i="1" smtClean="0">
                            <a:latin typeface="Cambria Math"/>
                          </a:rPr>
                          <m:t>− </m:t>
                        </m:r>
                      </m:e>
                    </m:nary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(1−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pt-B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1−</m:t>
                            </m:r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pt-BR" dirty="0" smtClean="0"/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sz="2600" dirty="0">
                    <a:solidFill>
                      <a:schemeClr val="tx1"/>
                    </a:solidFill>
                  </a:rPr>
                  <a:t>Regra</a:t>
                </a: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−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1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de Aprendizado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Função de custo</a:t>
                </a:r>
              </a:p>
              <a:p>
                <a:pPr lvl="1"/>
                <a:r>
                  <a:rPr lang="pt-BR" dirty="0" smtClean="0"/>
                  <a:t>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pt-B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pt-BR" b="0" i="1" smtClean="0">
                            <a:latin typeface="Cambria Math"/>
                          </a:rPr>
                          <m:t>− </m:t>
                        </m:r>
                      </m:e>
                    </m:nary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(1−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pt-B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1−</m:t>
                            </m:r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pt-BR" dirty="0" smtClean="0"/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sz="2600" dirty="0">
                    <a:solidFill>
                      <a:schemeClr val="tx1"/>
                    </a:solidFill>
                  </a:rPr>
                  <a:t>Regra</a:t>
                </a: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𝑤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𝑤</m:t>
                    </m:r>
                    <m:r>
                      <a:rPr lang="pt-BR" b="0" i="1" smtClean="0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  <a:endParaRPr lang="pt-BR" dirty="0" smtClean="0"/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dirty="0" smtClean="0"/>
                  <a:t>Gradiente</a:t>
                </a:r>
                <a:endParaRPr lang="pt-B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1" i="1">
                            <a:latin typeface="Cambria Math"/>
                            <a:ea typeface="Cambria Math"/>
                          </a:rPr>
                          <m:t>𝒘</m:t>
                        </m:r>
                      </m:den>
                    </m:f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pt-BR" b="0" i="1" smtClean="0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0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66152" y="2767280"/>
            <a:ext cx="3096344" cy="50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de Aprendizado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Função de custo</a:t>
                </a:r>
              </a:p>
              <a:p>
                <a:pPr lvl="1"/>
                <a:r>
                  <a:rPr lang="pt-BR" dirty="0" smtClean="0"/>
                  <a:t>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pt-B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pt-BR" b="0" i="1" smtClean="0">
                            <a:latin typeface="Cambria Math"/>
                          </a:rPr>
                          <m:t>− </m:t>
                        </m:r>
                      </m:e>
                    </m:nary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(1−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pt-B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1−</m:t>
                            </m:r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pt-BR" dirty="0" smtClean="0"/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sz="2600" dirty="0">
                    <a:solidFill>
                      <a:schemeClr val="tx1"/>
                    </a:solidFill>
                  </a:rPr>
                  <a:t>Regra</a:t>
                </a: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 smtClean="0"/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pt-BR" dirty="0" smtClean="0"/>
                  <a:t>Gradiente</a:t>
                </a:r>
                <a:endParaRPr lang="pt-B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1" i="1">
                            <a:latin typeface="Cambria Math"/>
                            <a:ea typeface="Cambria Math"/>
                          </a:rPr>
                          <m:t>𝒘</m:t>
                        </m:r>
                      </m:den>
                    </m:f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pt-BR" b="0" i="1" smtClean="0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0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 </a:t>
            </a:r>
            <a:r>
              <a:rPr lang="pt-BR" dirty="0" err="1" smtClean="0"/>
              <a:t>Multiclasses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5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Método de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35971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 </a:t>
            </a:r>
            <a:r>
              <a:rPr lang="pt-BR" dirty="0" err="1" smtClean="0"/>
              <a:t>Multiclasses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marL="274320" lvl="1" indent="0">
              <a:buNone/>
            </a:pPr>
            <a:endParaRPr lang="pt-BR" dirty="0" smtClean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2771800" y="5517232"/>
            <a:ext cx="4536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3131840" y="47251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275856" y="51571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28113" y="48691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923928" y="379358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4259585" y="400506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476466" y="364502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2771800" y="3140968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4955566" y="472968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5291223" y="494116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5508104" y="4581128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 </a:t>
            </a:r>
            <a:r>
              <a:rPr lang="pt-BR" dirty="0" err="1" smtClean="0"/>
              <a:t>Multiclasses</a:t>
            </a:r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>
            <a:off x="5292937" y="1268760"/>
            <a:ext cx="1827229" cy="1520552"/>
            <a:chOff x="5292937" y="1268760"/>
            <a:chExt cx="2519423" cy="1872208"/>
          </a:xfrm>
        </p:grpSpPr>
        <p:cxnSp>
          <p:nvCxnSpPr>
            <p:cNvPr id="5" name="Conector de seta reta 4"/>
            <p:cNvCxnSpPr/>
            <p:nvPr/>
          </p:nvCxnSpPr>
          <p:spPr>
            <a:xfrm>
              <a:off x="5292937" y="3140968"/>
              <a:ext cx="25194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5539939" y="2516899"/>
              <a:ext cx="98801" cy="1134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5638740" y="2857300"/>
              <a:ext cx="98801" cy="1134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5811799" y="2630366"/>
              <a:ext cx="98801" cy="1134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6083344" y="1782942"/>
              <a:ext cx="98801" cy="11346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6313619" y="1949563"/>
              <a:ext cx="98801" cy="11346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6462408" y="1665895"/>
              <a:ext cx="98801" cy="11346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cxnSp>
          <p:nvCxnSpPr>
            <p:cNvPr id="13" name="Conector de seta reta 12"/>
            <p:cNvCxnSpPr/>
            <p:nvPr/>
          </p:nvCxnSpPr>
          <p:spPr>
            <a:xfrm flipV="1">
              <a:off x="5292937" y="1268760"/>
              <a:ext cx="0" cy="18722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/>
            <p:cNvSpPr/>
            <p:nvPr/>
          </p:nvSpPr>
          <p:spPr>
            <a:xfrm>
              <a:off x="6791090" y="2520479"/>
              <a:ext cx="98801" cy="1134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7021365" y="2687099"/>
              <a:ext cx="98801" cy="1134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7170154" y="2403432"/>
              <a:ext cx="98801" cy="1134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835968" y="2789312"/>
            <a:ext cx="2519423" cy="1872208"/>
            <a:chOff x="683568" y="2132856"/>
            <a:chExt cx="3672408" cy="2376264"/>
          </a:xfrm>
        </p:grpSpPr>
        <p:cxnSp>
          <p:nvCxnSpPr>
            <p:cNvPr id="21" name="Conector de seta reta 20"/>
            <p:cNvCxnSpPr/>
            <p:nvPr/>
          </p:nvCxnSpPr>
          <p:spPr>
            <a:xfrm>
              <a:off x="683568" y="4509120"/>
              <a:ext cx="36724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1043608" y="371703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1187624" y="414908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1439881" y="386104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1835696" y="2785472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2171353" y="2996952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238823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cxnSp>
          <p:nvCxnSpPr>
            <p:cNvPr id="28" name="Conector de seta reta 27"/>
            <p:cNvCxnSpPr/>
            <p:nvPr/>
          </p:nvCxnSpPr>
          <p:spPr>
            <a:xfrm flipV="1">
              <a:off x="683568" y="2132856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2867334" y="3721576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3202991" y="3933056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3419872" y="3573016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  <p:cxnSp>
        <p:nvCxnSpPr>
          <p:cNvPr id="44" name="Conector de seta reta 43"/>
          <p:cNvCxnSpPr/>
          <p:nvPr/>
        </p:nvCxnSpPr>
        <p:spPr>
          <a:xfrm>
            <a:off x="5292080" y="4589512"/>
            <a:ext cx="18272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5471220" y="4082662"/>
            <a:ext cx="71656" cy="9215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5542876" y="4359125"/>
            <a:ext cx="71656" cy="9215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5668388" y="4174816"/>
            <a:ext cx="71656" cy="9215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5865328" y="3486563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6032337" y="3621888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6140247" y="3391501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cxnSp>
        <p:nvCxnSpPr>
          <p:cNvPr id="51" name="Conector de seta reta 50"/>
          <p:cNvCxnSpPr/>
          <p:nvPr/>
        </p:nvCxnSpPr>
        <p:spPr>
          <a:xfrm flipV="1">
            <a:off x="5292080" y="3068960"/>
            <a:ext cx="0" cy="1520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6378626" y="4085569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6545634" y="4220893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6653545" y="3990507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cxnSp>
        <p:nvCxnSpPr>
          <p:cNvPr id="56" name="Conector de seta reta 55"/>
          <p:cNvCxnSpPr/>
          <p:nvPr/>
        </p:nvCxnSpPr>
        <p:spPr>
          <a:xfrm>
            <a:off x="5292080" y="6317704"/>
            <a:ext cx="18272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5471220" y="5810854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5542876" y="6087317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5668388" y="5903008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5865328" y="5214755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1" name="Elipse 60"/>
          <p:cNvSpPr/>
          <p:nvPr/>
        </p:nvSpPr>
        <p:spPr>
          <a:xfrm>
            <a:off x="6032337" y="5350080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2" name="Elipse 61"/>
          <p:cNvSpPr/>
          <p:nvPr/>
        </p:nvSpPr>
        <p:spPr>
          <a:xfrm>
            <a:off x="6140247" y="5119693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cxnSp>
        <p:nvCxnSpPr>
          <p:cNvPr id="63" name="Conector de seta reta 62"/>
          <p:cNvCxnSpPr/>
          <p:nvPr/>
        </p:nvCxnSpPr>
        <p:spPr>
          <a:xfrm flipV="1">
            <a:off x="5292080" y="4797152"/>
            <a:ext cx="0" cy="1520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6378626" y="5813761"/>
            <a:ext cx="71656" cy="9215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5" name="Elipse 64"/>
          <p:cNvSpPr/>
          <p:nvPr/>
        </p:nvSpPr>
        <p:spPr>
          <a:xfrm>
            <a:off x="6545634" y="5949085"/>
            <a:ext cx="71656" cy="9215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6" name="Elipse 65"/>
          <p:cNvSpPr/>
          <p:nvPr/>
        </p:nvSpPr>
        <p:spPr>
          <a:xfrm>
            <a:off x="6653545" y="5718699"/>
            <a:ext cx="71656" cy="9215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cxnSp>
        <p:nvCxnSpPr>
          <p:cNvPr id="68" name="Conector de seta reta 67"/>
          <p:cNvCxnSpPr/>
          <p:nvPr/>
        </p:nvCxnSpPr>
        <p:spPr>
          <a:xfrm flipV="1">
            <a:off x="3563888" y="2282462"/>
            <a:ext cx="1080120" cy="1385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3563888" y="4491319"/>
            <a:ext cx="1224136" cy="1066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>
            <a:off x="3563888" y="4082662"/>
            <a:ext cx="1368152" cy="11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18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 </a:t>
            </a:r>
            <a:r>
              <a:rPr lang="pt-BR" dirty="0" err="1" smtClean="0"/>
              <a:t>Multiclasses</a:t>
            </a:r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>
            <a:off x="5292937" y="1268760"/>
            <a:ext cx="1827229" cy="1520552"/>
            <a:chOff x="5292937" y="1268760"/>
            <a:chExt cx="2519423" cy="1872208"/>
          </a:xfrm>
        </p:grpSpPr>
        <p:cxnSp>
          <p:nvCxnSpPr>
            <p:cNvPr id="5" name="Conector de seta reta 4"/>
            <p:cNvCxnSpPr/>
            <p:nvPr/>
          </p:nvCxnSpPr>
          <p:spPr>
            <a:xfrm>
              <a:off x="5292937" y="3140968"/>
              <a:ext cx="25194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5539939" y="2516899"/>
              <a:ext cx="98801" cy="1134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5638740" y="2857300"/>
              <a:ext cx="98801" cy="1134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5811799" y="2630366"/>
              <a:ext cx="98801" cy="1134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6083344" y="1782942"/>
              <a:ext cx="98801" cy="11346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6313619" y="1949563"/>
              <a:ext cx="98801" cy="11346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6462408" y="1665895"/>
              <a:ext cx="98801" cy="11346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cxnSp>
          <p:nvCxnSpPr>
            <p:cNvPr id="13" name="Conector de seta reta 12"/>
            <p:cNvCxnSpPr/>
            <p:nvPr/>
          </p:nvCxnSpPr>
          <p:spPr>
            <a:xfrm flipV="1">
              <a:off x="5292937" y="1268760"/>
              <a:ext cx="0" cy="18722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/>
            <p:cNvSpPr/>
            <p:nvPr/>
          </p:nvSpPr>
          <p:spPr>
            <a:xfrm>
              <a:off x="6791090" y="2520479"/>
              <a:ext cx="98801" cy="1134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7021365" y="2687099"/>
              <a:ext cx="98801" cy="1134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7170154" y="2403432"/>
              <a:ext cx="98801" cy="1134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835968" y="2789312"/>
            <a:ext cx="2519423" cy="1872208"/>
            <a:chOff x="683568" y="2132856"/>
            <a:chExt cx="3672408" cy="2376264"/>
          </a:xfrm>
        </p:grpSpPr>
        <p:cxnSp>
          <p:nvCxnSpPr>
            <p:cNvPr id="21" name="Conector de seta reta 20"/>
            <p:cNvCxnSpPr/>
            <p:nvPr/>
          </p:nvCxnSpPr>
          <p:spPr>
            <a:xfrm>
              <a:off x="683568" y="4509120"/>
              <a:ext cx="36724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1043608" y="371703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1187624" y="414908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1439881" y="386104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1835696" y="2785472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2171353" y="2996952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2388234" y="2636912"/>
              <a:ext cx="144016" cy="1440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cxnSp>
          <p:nvCxnSpPr>
            <p:cNvPr id="28" name="Conector de seta reta 27"/>
            <p:cNvCxnSpPr/>
            <p:nvPr/>
          </p:nvCxnSpPr>
          <p:spPr>
            <a:xfrm flipV="1">
              <a:off x="683568" y="2132856"/>
              <a:ext cx="0" cy="2376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2867334" y="3721576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3202991" y="3933056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3419872" y="3573016"/>
              <a:ext cx="144016" cy="1440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  <p:cxnSp>
        <p:nvCxnSpPr>
          <p:cNvPr id="44" name="Conector de seta reta 43"/>
          <p:cNvCxnSpPr/>
          <p:nvPr/>
        </p:nvCxnSpPr>
        <p:spPr>
          <a:xfrm>
            <a:off x="5292080" y="4589512"/>
            <a:ext cx="18272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5471220" y="4082662"/>
            <a:ext cx="71656" cy="9215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5542876" y="4359125"/>
            <a:ext cx="71656" cy="9215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5668388" y="4174816"/>
            <a:ext cx="71656" cy="9215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5865328" y="3486563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6032337" y="3621888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6140247" y="3391501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cxnSp>
        <p:nvCxnSpPr>
          <p:cNvPr id="51" name="Conector de seta reta 50"/>
          <p:cNvCxnSpPr/>
          <p:nvPr/>
        </p:nvCxnSpPr>
        <p:spPr>
          <a:xfrm flipV="1">
            <a:off x="5292080" y="3068960"/>
            <a:ext cx="0" cy="1520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6378626" y="4085569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6545634" y="4220893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6653545" y="3990507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cxnSp>
        <p:nvCxnSpPr>
          <p:cNvPr id="56" name="Conector de seta reta 55"/>
          <p:cNvCxnSpPr/>
          <p:nvPr/>
        </p:nvCxnSpPr>
        <p:spPr>
          <a:xfrm>
            <a:off x="5292080" y="6317704"/>
            <a:ext cx="18272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5471220" y="5810854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5542876" y="6087317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5668388" y="5903008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5865328" y="5214755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1" name="Elipse 60"/>
          <p:cNvSpPr/>
          <p:nvPr/>
        </p:nvSpPr>
        <p:spPr>
          <a:xfrm>
            <a:off x="6032337" y="5350080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2" name="Elipse 61"/>
          <p:cNvSpPr/>
          <p:nvPr/>
        </p:nvSpPr>
        <p:spPr>
          <a:xfrm>
            <a:off x="6140247" y="5119693"/>
            <a:ext cx="71656" cy="921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cxnSp>
        <p:nvCxnSpPr>
          <p:cNvPr id="63" name="Conector de seta reta 62"/>
          <p:cNvCxnSpPr/>
          <p:nvPr/>
        </p:nvCxnSpPr>
        <p:spPr>
          <a:xfrm flipV="1">
            <a:off x="5292080" y="4797152"/>
            <a:ext cx="0" cy="1520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6378626" y="5813761"/>
            <a:ext cx="71656" cy="9215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5" name="Elipse 64"/>
          <p:cNvSpPr/>
          <p:nvPr/>
        </p:nvSpPr>
        <p:spPr>
          <a:xfrm>
            <a:off x="6545634" y="5949085"/>
            <a:ext cx="71656" cy="9215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6" name="Elipse 65"/>
          <p:cNvSpPr/>
          <p:nvPr/>
        </p:nvSpPr>
        <p:spPr>
          <a:xfrm>
            <a:off x="6653545" y="5718699"/>
            <a:ext cx="71656" cy="9215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cxnSp>
        <p:nvCxnSpPr>
          <p:cNvPr id="68" name="Conector de seta reta 67"/>
          <p:cNvCxnSpPr/>
          <p:nvPr/>
        </p:nvCxnSpPr>
        <p:spPr>
          <a:xfrm flipV="1">
            <a:off x="3563888" y="2282462"/>
            <a:ext cx="1080120" cy="1385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3563888" y="4491319"/>
            <a:ext cx="1224136" cy="1066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>
            <a:off x="3563888" y="4082662"/>
            <a:ext cx="1368152" cy="11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/>
          <p:cNvCxnSpPr/>
          <p:nvPr/>
        </p:nvCxnSpPr>
        <p:spPr>
          <a:xfrm>
            <a:off x="5508104" y="2029036"/>
            <a:ext cx="1057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5558652" y="3636558"/>
            <a:ext cx="741540" cy="87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5930406" y="5260832"/>
            <a:ext cx="585810" cy="91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7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 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3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Método de Classificação</a:t>
            </a:r>
          </a:p>
          <a:p>
            <a:pPr lvl="1"/>
            <a:r>
              <a:rPr lang="pt-BR" dirty="0" smtClean="0"/>
              <a:t>Exemplo</a:t>
            </a:r>
          </a:p>
          <a:p>
            <a:pPr marL="274320" lvl="1" indent="0">
              <a:buNone/>
            </a:pPr>
            <a:endParaRPr lang="pt-BR" dirty="0" smtClean="0"/>
          </a:p>
        </p:txBody>
      </p:sp>
      <p:cxnSp>
        <p:nvCxnSpPr>
          <p:cNvPr id="4" name="Conector de seta reta 3"/>
          <p:cNvCxnSpPr/>
          <p:nvPr/>
        </p:nvCxnSpPr>
        <p:spPr>
          <a:xfrm flipV="1">
            <a:off x="2771800" y="3140968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>
            <a:off x="2771800" y="5517232"/>
            <a:ext cx="4536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3203848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491880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669804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115569" y="43841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5148064" y="386104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4283968" y="43841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4968044" y="386104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043608" y="313167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Valor da moeda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228184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Peso</a:t>
            </a:r>
            <a:endParaRPr lang="pt-BR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2699792" y="3933056"/>
            <a:ext cx="161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699792" y="4437112"/>
            <a:ext cx="161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682376" y="5013176"/>
            <a:ext cx="161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847290" y="4828510"/>
            <a:ext cx="7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0,10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979016" y="3748390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847290" y="4252446"/>
            <a:ext cx="68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0,50</a:t>
            </a:r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4499992" y="43841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4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Método de Classificação</a:t>
            </a:r>
          </a:p>
          <a:p>
            <a:pPr lvl="1"/>
            <a:r>
              <a:rPr lang="pt-BR" dirty="0" smtClean="0"/>
              <a:t>Exemplo</a:t>
            </a:r>
          </a:p>
          <a:p>
            <a:pPr marL="274320" lvl="1" indent="0">
              <a:buNone/>
            </a:pPr>
            <a:endParaRPr lang="pt-BR" dirty="0" smtClean="0"/>
          </a:p>
        </p:txBody>
      </p:sp>
      <p:cxnSp>
        <p:nvCxnSpPr>
          <p:cNvPr id="4" name="Conector de seta reta 3"/>
          <p:cNvCxnSpPr/>
          <p:nvPr/>
        </p:nvCxnSpPr>
        <p:spPr>
          <a:xfrm flipV="1">
            <a:off x="2771800" y="3140968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>
            <a:off x="2771800" y="5517232"/>
            <a:ext cx="4536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3203848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491880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669804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115569" y="43841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4283968" y="43841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043608" y="313167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Valor da moeda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228184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Peso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2699792" y="4437112"/>
            <a:ext cx="161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682376" y="5013176"/>
            <a:ext cx="161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847290" y="4828510"/>
            <a:ext cx="7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0,10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847290" y="4252446"/>
            <a:ext cx="68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0,50</a:t>
            </a:r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4499992" y="43841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1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Método de Classificação</a:t>
                </a:r>
              </a:p>
              <a:p>
                <a:pPr lvl="1"/>
                <a:r>
                  <a:rPr lang="pt-BR" dirty="0" smtClean="0"/>
                  <a:t>Exemplo</a:t>
                </a:r>
              </a:p>
              <a:p>
                <a:pPr lvl="2"/>
                <a:r>
                  <a:rPr lang="pt-BR" dirty="0" smtClean="0"/>
                  <a:t>Utilizando Regressão Linear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/>
          <p:cNvCxnSpPr/>
          <p:nvPr/>
        </p:nvCxnSpPr>
        <p:spPr>
          <a:xfrm flipV="1">
            <a:off x="2771800" y="3140968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>
            <a:off x="2771800" y="5517232"/>
            <a:ext cx="4536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3203848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491880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669804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115569" y="43841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4283968" y="43841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043608" y="313167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Valor da moeda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228184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Peso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2699792" y="4437112"/>
            <a:ext cx="161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682376" y="5013176"/>
            <a:ext cx="161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847290" y="4828510"/>
            <a:ext cx="7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0,10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847290" y="4252446"/>
            <a:ext cx="68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0,50</a:t>
            </a:r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4499992" y="43841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8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Método de Classificação</a:t>
                </a:r>
              </a:p>
              <a:p>
                <a:pPr lvl="1"/>
                <a:r>
                  <a:rPr lang="pt-BR" dirty="0" smtClean="0"/>
                  <a:t>Exemplo</a:t>
                </a:r>
              </a:p>
              <a:p>
                <a:pPr lvl="2"/>
                <a:r>
                  <a:rPr lang="pt-BR" dirty="0" smtClean="0"/>
                  <a:t>Utilizando Regressão Linear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/>
          <p:cNvCxnSpPr/>
          <p:nvPr/>
        </p:nvCxnSpPr>
        <p:spPr>
          <a:xfrm flipV="1">
            <a:off x="2771800" y="3140968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>
            <a:off x="2771800" y="5517232"/>
            <a:ext cx="4536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3203848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491880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669804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115569" y="43841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4283968" y="43841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043608" y="313167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Valor da moeda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228184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Peso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2699792" y="4437112"/>
            <a:ext cx="161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682376" y="5013176"/>
            <a:ext cx="161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847290" y="4828510"/>
            <a:ext cx="7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0,10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847290" y="4252446"/>
            <a:ext cx="68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0,50</a:t>
            </a:r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4499992" y="43841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2780508" y="3717032"/>
            <a:ext cx="258358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9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Método de Classificação</a:t>
                </a:r>
              </a:p>
              <a:p>
                <a:pPr lvl="1"/>
                <a:r>
                  <a:rPr lang="pt-BR" dirty="0" smtClean="0"/>
                  <a:t>Exemplo</a:t>
                </a:r>
              </a:p>
              <a:p>
                <a:pPr lvl="2"/>
                <a:r>
                  <a:rPr lang="pt-BR" dirty="0" smtClean="0"/>
                  <a:t>Utilizando Regressão Linear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/>
          <p:cNvCxnSpPr/>
          <p:nvPr/>
        </p:nvCxnSpPr>
        <p:spPr>
          <a:xfrm flipV="1">
            <a:off x="2771800" y="3140968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>
            <a:off x="2771800" y="5517232"/>
            <a:ext cx="4536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3203848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491880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669804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115569" y="43841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4283968" y="43841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043608" y="313167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Valor da moeda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228184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Peso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2699792" y="4437112"/>
            <a:ext cx="161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682376" y="5013176"/>
            <a:ext cx="161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847290" y="4828510"/>
            <a:ext cx="7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0,10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847290" y="4252446"/>
            <a:ext cx="68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0,50</a:t>
            </a:r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4499992" y="43841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>
            <a:off x="2861224" y="5013176"/>
            <a:ext cx="1134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995936" y="4464408"/>
            <a:ext cx="1134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995936" y="4456162"/>
            <a:ext cx="0" cy="55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2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Método de Classificação</a:t>
                </a:r>
              </a:p>
              <a:p>
                <a:pPr lvl="1"/>
                <a:r>
                  <a:rPr lang="pt-BR" dirty="0" smtClean="0"/>
                  <a:t>Exemplo</a:t>
                </a:r>
              </a:p>
              <a:p>
                <a:pPr lvl="2"/>
                <a:r>
                  <a:rPr lang="pt-BR" dirty="0" smtClean="0"/>
                  <a:t>Utilizando Regressão Linear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marL="274320" lvl="1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/>
          <p:cNvCxnSpPr/>
          <p:nvPr/>
        </p:nvCxnSpPr>
        <p:spPr>
          <a:xfrm flipV="1">
            <a:off x="2771800" y="3140968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>
            <a:off x="2771800" y="5517232"/>
            <a:ext cx="4536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3203848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491880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669804" y="49411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115569" y="43841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4283968" y="43841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043608" y="313167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Valor da moeda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228184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Peso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2699792" y="4437112"/>
            <a:ext cx="161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682376" y="5013176"/>
            <a:ext cx="161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847290" y="4828510"/>
            <a:ext cx="7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0,10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847290" y="4252446"/>
            <a:ext cx="68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0,50</a:t>
            </a:r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4499992" y="43841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364088" y="2780928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Regressão Logística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8409</TotalTime>
  <Words>1200</Words>
  <Application>Microsoft Office PowerPoint</Application>
  <PresentationFormat>Apresentação na tela (4:3)</PresentationFormat>
  <Paragraphs>186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Origem</vt:lpstr>
      <vt:lpstr>Aprendizagem Automática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Função Objetivo</vt:lpstr>
      <vt:lpstr>Função Objetivo</vt:lpstr>
      <vt:lpstr>Função Objetivo</vt:lpstr>
      <vt:lpstr>Função Objetivo</vt:lpstr>
      <vt:lpstr>Função Objetivo</vt:lpstr>
      <vt:lpstr>Função Objetivo</vt:lpstr>
      <vt:lpstr>Função Objetivo</vt:lpstr>
      <vt:lpstr>Regra de Aprendizado</vt:lpstr>
      <vt:lpstr>Regra de Aprendizado</vt:lpstr>
      <vt:lpstr>Regra de Aprendizado</vt:lpstr>
      <vt:lpstr>Regressão Logística Multiclasses</vt:lpstr>
      <vt:lpstr>Regressão Logística Multiclasses</vt:lpstr>
      <vt:lpstr>Regressão Logística Multiclasses</vt:lpstr>
      <vt:lpstr>Regressão Logística Multiclasses</vt:lpstr>
      <vt:lpstr>Dúvidas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Aprendizado Automático</dc:title>
  <dc:creator>João Paulo Pordeus Gomes</dc:creator>
  <cp:lastModifiedBy>João Paulo Pordeus Gomes</cp:lastModifiedBy>
  <cp:revision>93</cp:revision>
  <cp:lastPrinted>2014-02-26T14:22:54Z</cp:lastPrinted>
  <dcterms:created xsi:type="dcterms:W3CDTF">2014-01-11T13:38:57Z</dcterms:created>
  <dcterms:modified xsi:type="dcterms:W3CDTF">2016-04-06T12:16:41Z</dcterms:modified>
</cp:coreProperties>
</file>