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sldIdLst>
    <p:sldId id="287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Valladarez" initials="D" lastIdx="2" clrIdx="0">
    <p:extLst>
      <p:ext uri="{19B8F6BF-5375-455C-9EA6-DF929625EA0E}">
        <p15:presenceInfo xmlns:p15="http://schemas.microsoft.com/office/powerpoint/2012/main" userId="DavidVallada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192" autoAdjust="0"/>
  </p:normalViewPr>
  <p:slideViewPr>
    <p:cSldViewPr snapToGrid="0">
      <p:cViewPr varScale="1">
        <p:scale>
          <a:sx n="64" d="100"/>
          <a:sy n="64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298-D30A-4B87-85E8-35FA637FC7A3}" type="datetimeFigureOut">
              <a:rPr lang="es-EC" smtClean="0"/>
              <a:t>6/10/2017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C9D8-12E3-4A06-B0D2-807BEF4C7FD9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587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7B591D-42F6-42BC-AB93-63BAE5B97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C0A3F-CF2B-41A8-B495-30AD43A7C910}" type="slidenum">
              <a:rPr lang="es-ES_tradnl" altLang="es-CO"/>
              <a:pPr/>
              <a:t>1</a:t>
            </a:fld>
            <a:endParaRPr lang="es-ES_tradnl" altLang="es-CO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C3BE672D-2DDE-4C2B-A038-ABCA6B49D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0ACEE57-0D04-45D9-A033-EE87D8E8D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72049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647C10D-48D8-4E66-BE6F-80B26A8E2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60613" y="2047784"/>
            <a:ext cx="8177472" cy="1143000"/>
          </a:xfrm>
        </p:spPr>
        <p:txBody>
          <a:bodyPr>
            <a:noAutofit/>
          </a:bodyPr>
          <a:lstStyle/>
          <a:p>
            <a:r>
              <a:rPr lang="es-ES_tradnl" altLang="es-CO" sz="5400" dirty="0">
                <a:solidFill>
                  <a:srgbClr val="00B050"/>
                </a:solidFill>
              </a:rPr>
              <a:t>Otro Tipos de Listas y Listas Doblemente Enlazadas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FF51B28-3B07-48BC-BAB4-83EA8E04ED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35337" y="3621141"/>
            <a:ext cx="6622952" cy="1852247"/>
          </a:xfrm>
        </p:spPr>
        <p:txBody>
          <a:bodyPr>
            <a:normAutofit/>
          </a:bodyPr>
          <a:lstStyle/>
          <a:p>
            <a:r>
              <a:rPr lang="es-ES_tradnl" altLang="es-CO" dirty="0">
                <a:solidFill>
                  <a:schemeClr val="bg1"/>
                </a:solidFill>
              </a:rPr>
              <a:t>Oswaldo Vélez </a:t>
            </a:r>
            <a:r>
              <a:rPr lang="es-ES_tradnl" altLang="es-CO" dirty="0" err="1">
                <a:solidFill>
                  <a:schemeClr val="bg1"/>
                </a:solidFill>
              </a:rPr>
              <a:t>Langs</a:t>
            </a:r>
            <a:r>
              <a:rPr lang="es-ES_tradnl" altLang="es-CO" dirty="0">
                <a:solidFill>
                  <a:schemeClr val="bg1"/>
                </a:solidFill>
              </a:rPr>
              <a:t>, PhD</a:t>
            </a:r>
          </a:p>
          <a:p>
            <a:r>
              <a:rPr lang="es-ES_tradnl" altLang="es-CO" i="1" dirty="0">
                <a:solidFill>
                  <a:schemeClr val="bg1"/>
                </a:solidFill>
              </a:rPr>
              <a:t>oswaldovelez@correo.unicordoba.edu.co</a:t>
            </a:r>
          </a:p>
          <a:p>
            <a:r>
              <a:rPr lang="es-ES_tradnl" altLang="es-CO" dirty="0" err="1">
                <a:solidFill>
                  <a:schemeClr val="bg1"/>
                </a:solidFill>
              </a:rPr>
              <a:t>Programacion</a:t>
            </a:r>
            <a:r>
              <a:rPr lang="es-ES_tradnl" altLang="es-CO" dirty="0">
                <a:solidFill>
                  <a:schemeClr val="bg1"/>
                </a:solidFill>
              </a:rPr>
              <a:t>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F3AC2-E930-4E87-90A6-0507E916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05" y="5124023"/>
            <a:ext cx="4229690" cy="12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7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>
            <a:extLst>
              <a:ext uri="{FF2B5EF4-FFF2-40B4-BE49-F238E27FC236}">
                <a16:creationId xmlns:a16="http://schemas.microsoft.com/office/drawing/2014/main" id="{D2F7C974-E100-43F6-92E9-06F1EA655647}"/>
              </a:ext>
            </a:extLst>
          </p:cNvPr>
          <p:cNvSpPr/>
          <p:nvPr/>
        </p:nvSpPr>
        <p:spPr>
          <a:xfrm>
            <a:off x="2135188" y="981076"/>
            <a:ext cx="6337300" cy="3311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435" name="2 Marcador de contenido">
            <a:extLst>
              <a:ext uri="{FF2B5EF4-FFF2-40B4-BE49-F238E27FC236}">
                <a16:creationId xmlns:a16="http://schemas.microsoft.com/office/drawing/2014/main" id="{64BD04E6-5002-479B-80AE-3A7F076AF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264" y="1016001"/>
            <a:ext cx="6300787" cy="3313113"/>
          </a:xfrm>
        </p:spPr>
        <p:txBody>
          <a:bodyPr>
            <a:normAutofit lnSpcReduction="10000"/>
          </a:bodyPr>
          <a:lstStyle/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public void eliminar (int dato) {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NodoLista anterior,actual;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endParaRPr lang="es-ES" altLang="es-CO" sz="1600" b="1">
              <a:latin typeface="Arial" panose="020B0604020202020204" pitchFamily="34" charset="0"/>
            </a:endParaRP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anterior = cab;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actual = anterior.sig;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cent.clave = dato;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while (actual.clave &lt; dato) {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anterior = actual;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actual = actual.sig;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}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s-CO" sz="1600" b="1">
                <a:latin typeface="Arial" panose="020B0604020202020204" pitchFamily="34" charset="0"/>
              </a:rPr>
              <a:t>	if ((actual == cent) || (actual.clave &lt; dato))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System.</a:t>
            </a:r>
            <a:r>
              <a:rPr lang="es-ES" altLang="es-CO" sz="1600" b="1" i="1">
                <a:latin typeface="Arial" panose="020B0604020202020204" pitchFamily="34" charset="0"/>
              </a:rPr>
              <a:t>out.println ("Error, elemento inexistente");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else anterior.sig = actual.sig;</a:t>
            </a:r>
          </a:p>
          <a:p>
            <a:pPr marL="539750" defTabSz="358775">
              <a:lnSpc>
                <a:spcPct val="9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FC9757D-1DD4-4918-B1A5-F43DDBAD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333376"/>
            <a:ext cx="8569325" cy="682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/>
              <a:t>Eliminar un elemento en lista con cabecera y centinela.</a:t>
            </a: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690EE2D2-CF4B-40C2-830A-2B2D7AB8ACC1}"/>
              </a:ext>
            </a:extLst>
          </p:cNvPr>
          <p:cNvCxnSpPr>
            <a:cxnSpLocks noChangeShapeType="1"/>
            <a:stCxn id="23" idx="3"/>
          </p:cNvCxnSpPr>
          <p:nvPr/>
        </p:nvCxnSpPr>
        <p:spPr bwMode="auto">
          <a:xfrm>
            <a:off x="3035301" y="4868863"/>
            <a:ext cx="6380163" cy="2587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6A77AE25-0D6C-4396-BF3E-D8197CF7E1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5313" y="5327650"/>
            <a:ext cx="64611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">
            <a:extLst>
              <a:ext uri="{FF2B5EF4-FFF2-40B4-BE49-F238E27FC236}">
                <a16:creationId xmlns:a16="http://schemas.microsoft.com/office/drawing/2014/main" id="{583631BD-7775-471D-9764-DA72B7CAF9C2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5111750"/>
            <a:ext cx="865188" cy="431800"/>
            <a:chOff x="930" y="3475"/>
            <a:chExt cx="545" cy="272"/>
          </a:xfrm>
        </p:grpSpPr>
        <p:sp>
          <p:nvSpPr>
            <p:cNvPr id="18478" name="Text Box 7">
              <a:extLst>
                <a:ext uri="{FF2B5EF4-FFF2-40B4-BE49-F238E27FC236}">
                  <a16:creationId xmlns:a16="http://schemas.microsoft.com/office/drawing/2014/main" id="{7D7C26B7-E69B-489D-BEB6-C66BD916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475"/>
              <a:ext cx="417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altLang="es-CO" b="0"/>
            </a:p>
          </p:txBody>
        </p:sp>
        <p:sp>
          <p:nvSpPr>
            <p:cNvPr id="18479" name="Rectangle 8">
              <a:extLst>
                <a:ext uri="{FF2B5EF4-FFF2-40B4-BE49-F238E27FC236}">
                  <a16:creationId xmlns:a16="http://schemas.microsoft.com/office/drawing/2014/main" id="{4C5C0F49-F07C-4081-8D31-121A5134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5"/>
              <a:ext cx="128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C216E5CE-7631-4F13-B72C-3E4AC5846609}"/>
              </a:ext>
            </a:extLst>
          </p:cNvPr>
          <p:cNvGrpSpPr>
            <a:grpSpLocks/>
          </p:cNvGrpSpPr>
          <p:nvPr/>
        </p:nvGrpSpPr>
        <p:grpSpPr bwMode="auto">
          <a:xfrm>
            <a:off x="5051425" y="5111750"/>
            <a:ext cx="865188" cy="431800"/>
            <a:chOff x="1655" y="1979"/>
            <a:chExt cx="545" cy="272"/>
          </a:xfrm>
        </p:grpSpPr>
        <p:grpSp>
          <p:nvGrpSpPr>
            <p:cNvPr id="18474" name="Group 10">
              <a:extLst>
                <a:ext uri="{FF2B5EF4-FFF2-40B4-BE49-F238E27FC236}">
                  <a16:creationId xmlns:a16="http://schemas.microsoft.com/office/drawing/2014/main" id="{FA39A8BC-C695-4B6D-A9CB-C63BD1750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545" cy="272"/>
              <a:chOff x="1655" y="2160"/>
              <a:chExt cx="771" cy="272"/>
            </a:xfrm>
          </p:grpSpPr>
          <p:sp>
            <p:nvSpPr>
              <p:cNvPr id="18476" name="Text Box 11">
                <a:extLst>
                  <a:ext uri="{FF2B5EF4-FFF2-40B4-BE49-F238E27FC236}">
                    <a16:creationId xmlns:a16="http://schemas.microsoft.com/office/drawing/2014/main" id="{1B5045BB-4F4D-4E93-AE06-F45D31463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/>
                  <a:t>3</a:t>
                </a:r>
              </a:p>
            </p:txBody>
          </p:sp>
          <p:sp>
            <p:nvSpPr>
              <p:cNvPr id="18477" name="Rectangle 12">
                <a:extLst>
                  <a:ext uri="{FF2B5EF4-FFF2-40B4-BE49-F238E27FC236}">
                    <a16:creationId xmlns:a16="http://schemas.microsoft.com/office/drawing/2014/main" id="{29D367BC-75B0-45CE-A473-2633CC2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sp>
          <p:nvSpPr>
            <p:cNvPr id="18475" name="Rectangle 13">
              <a:extLst>
                <a:ext uri="{FF2B5EF4-FFF2-40B4-BE49-F238E27FC236}">
                  <a16:creationId xmlns:a16="http://schemas.microsoft.com/office/drawing/2014/main" id="{7C11EB90-CB55-4C00-90A1-6203C2B3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FE24C568-E097-4D01-B60F-28B9E80ADC7F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5113338"/>
            <a:ext cx="865188" cy="431800"/>
            <a:chOff x="1655" y="1979"/>
            <a:chExt cx="545" cy="272"/>
          </a:xfrm>
        </p:grpSpPr>
        <p:grpSp>
          <p:nvGrpSpPr>
            <p:cNvPr id="18470" name="Group 15">
              <a:extLst>
                <a:ext uri="{FF2B5EF4-FFF2-40B4-BE49-F238E27FC236}">
                  <a16:creationId xmlns:a16="http://schemas.microsoft.com/office/drawing/2014/main" id="{BC87F0B5-AD9D-4FAF-A474-EB2D604D9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545" cy="272"/>
              <a:chOff x="1655" y="2160"/>
              <a:chExt cx="771" cy="272"/>
            </a:xfrm>
          </p:grpSpPr>
          <p:sp>
            <p:nvSpPr>
              <p:cNvPr id="18472" name="Text Box 16">
                <a:extLst>
                  <a:ext uri="{FF2B5EF4-FFF2-40B4-BE49-F238E27FC236}">
                    <a16:creationId xmlns:a16="http://schemas.microsoft.com/office/drawing/2014/main" id="{52CDF051-EB3D-4B6E-A221-5632CABA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/>
                  <a:t>7</a:t>
                </a:r>
              </a:p>
            </p:txBody>
          </p:sp>
          <p:sp>
            <p:nvSpPr>
              <p:cNvPr id="18473" name="Rectangle 17">
                <a:extLst>
                  <a:ext uri="{FF2B5EF4-FFF2-40B4-BE49-F238E27FC236}">
                    <a16:creationId xmlns:a16="http://schemas.microsoft.com/office/drawing/2014/main" id="{9C7B11F4-78F4-411D-B1B1-A029EB003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sp>
          <p:nvSpPr>
            <p:cNvPr id="18471" name="Rectangle 18">
              <a:extLst>
                <a:ext uri="{FF2B5EF4-FFF2-40B4-BE49-F238E27FC236}">
                  <a16:creationId xmlns:a16="http://schemas.microsoft.com/office/drawing/2014/main" id="{F24E5E36-6897-4710-9DEE-B0B04AFB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FABE8E0F-DFE8-4F75-B07A-D45A619242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72150" y="5329239"/>
            <a:ext cx="1079500" cy="33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E4ED8229-2F1D-4865-A5B2-9304DEFBDF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72375" y="5343525"/>
            <a:ext cx="1511300" cy="20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1">
            <a:extLst>
              <a:ext uri="{FF2B5EF4-FFF2-40B4-BE49-F238E27FC236}">
                <a16:creationId xmlns:a16="http://schemas.microsoft.com/office/drawing/2014/main" id="{C828865F-F47D-41C9-8576-4E240FBE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79950"/>
            <a:ext cx="7921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cent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72CEF0C8-43AD-4D27-9CC1-D2CC2792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5105400"/>
            <a:ext cx="792162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cab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1415A15-579E-41E2-AE90-318C50EF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608514"/>
            <a:ext cx="93503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36E75B52-3365-4E5E-9F09-103749965E34}"/>
              </a:ext>
            </a:extLst>
          </p:cNvPr>
          <p:cNvGrpSpPr>
            <a:grpSpLocks/>
          </p:cNvGrpSpPr>
          <p:nvPr/>
        </p:nvGrpSpPr>
        <p:grpSpPr bwMode="auto">
          <a:xfrm>
            <a:off x="9083675" y="5127625"/>
            <a:ext cx="865188" cy="431800"/>
            <a:chOff x="930" y="3475"/>
            <a:chExt cx="545" cy="272"/>
          </a:xfrm>
        </p:grpSpPr>
        <p:sp>
          <p:nvSpPr>
            <p:cNvPr id="18468" name="Text Box 25">
              <a:extLst>
                <a:ext uri="{FF2B5EF4-FFF2-40B4-BE49-F238E27FC236}">
                  <a16:creationId xmlns:a16="http://schemas.microsoft.com/office/drawing/2014/main" id="{2F88CA07-F53C-4702-8395-866A36456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475"/>
              <a:ext cx="417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altLang="es-CO" b="0"/>
            </a:p>
          </p:txBody>
        </p:sp>
        <p:sp>
          <p:nvSpPr>
            <p:cNvPr id="18469" name="Rectangle 26">
              <a:extLst>
                <a:ext uri="{FF2B5EF4-FFF2-40B4-BE49-F238E27FC236}">
                  <a16:creationId xmlns:a16="http://schemas.microsoft.com/office/drawing/2014/main" id="{8B63EC2A-5097-4DFD-91A4-8E0BBE44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5"/>
              <a:ext cx="128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cxnSp>
        <p:nvCxnSpPr>
          <p:cNvPr id="29" name="AutoShape 27">
            <a:extLst>
              <a:ext uri="{FF2B5EF4-FFF2-40B4-BE49-F238E27FC236}">
                <a16:creationId xmlns:a16="http://schemas.microsoft.com/office/drawing/2014/main" id="{993046E0-E971-41F3-B601-7EBA8EC7947C}"/>
              </a:ext>
            </a:extLst>
          </p:cNvPr>
          <p:cNvCxnSpPr>
            <a:cxnSpLocks noChangeShapeType="1"/>
            <a:stCxn id="24" idx="3"/>
          </p:cNvCxnSpPr>
          <p:nvPr/>
        </p:nvCxnSpPr>
        <p:spPr bwMode="auto">
          <a:xfrm>
            <a:off x="3035301" y="5294314"/>
            <a:ext cx="504825" cy="33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89B22534-DF63-493D-AA0B-575F01A1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1" y="6048375"/>
            <a:ext cx="12239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anterior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59AC9712-5406-4E13-BBB5-AD56917BE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5992814"/>
            <a:ext cx="1223962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actual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77430CE6-80FA-4B85-981B-BCACFECC0CDD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flipV="1">
            <a:off x="3648075" y="5543551"/>
            <a:ext cx="22383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B52D60DE-1653-48BF-A8B3-EFD2D3BF7A30}"/>
              </a:ext>
            </a:extLst>
          </p:cNvPr>
          <p:cNvCxnSpPr>
            <a:cxnSpLocks noChangeShapeType="1"/>
            <a:stCxn id="31" idx="0"/>
          </p:cNvCxnSpPr>
          <p:nvPr/>
        </p:nvCxnSpPr>
        <p:spPr bwMode="auto">
          <a:xfrm flipV="1">
            <a:off x="5376863" y="5543551"/>
            <a:ext cx="635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2">
            <a:extLst>
              <a:ext uri="{FF2B5EF4-FFF2-40B4-BE49-F238E27FC236}">
                <a16:creationId xmlns:a16="http://schemas.microsoft.com/office/drawing/2014/main" id="{C4D661F7-F588-498E-9272-989DD55B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184775"/>
            <a:ext cx="28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O" sz="1600"/>
              <a:t>7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03C03C4C-6849-4A72-84AA-7DEE5513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6" y="6064250"/>
            <a:ext cx="12239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anterior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A9080A78-4C55-4686-98AB-81EC2ECA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5992814"/>
            <a:ext cx="1223962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actual</a:t>
            </a:r>
          </a:p>
        </p:txBody>
      </p:sp>
      <p:cxnSp>
        <p:nvCxnSpPr>
          <p:cNvPr id="37" name="AutoShape 35">
            <a:extLst>
              <a:ext uri="{FF2B5EF4-FFF2-40B4-BE49-F238E27FC236}">
                <a16:creationId xmlns:a16="http://schemas.microsoft.com/office/drawing/2014/main" id="{14028CF2-C530-4714-8569-2EBB9A145CFE}"/>
              </a:ext>
            </a:extLst>
          </p:cNvPr>
          <p:cNvCxnSpPr>
            <a:cxnSpLocks noChangeShapeType="1"/>
            <a:stCxn id="35" idx="0"/>
          </p:cNvCxnSpPr>
          <p:nvPr/>
        </p:nvCxnSpPr>
        <p:spPr bwMode="auto">
          <a:xfrm flipH="1" flipV="1">
            <a:off x="5383214" y="5543550"/>
            <a:ext cx="49688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6">
            <a:extLst>
              <a:ext uri="{FF2B5EF4-FFF2-40B4-BE49-F238E27FC236}">
                <a16:creationId xmlns:a16="http://schemas.microsoft.com/office/drawing/2014/main" id="{66C56DB4-5A7F-4BC4-8B88-4AF886F47E65}"/>
              </a:ext>
            </a:extLst>
          </p:cNvPr>
          <p:cNvCxnSpPr>
            <a:cxnSpLocks noChangeShapeType="1"/>
            <a:stCxn id="36" idx="0"/>
          </p:cNvCxnSpPr>
          <p:nvPr/>
        </p:nvCxnSpPr>
        <p:spPr bwMode="auto">
          <a:xfrm flipH="1" flipV="1">
            <a:off x="7183438" y="5545139"/>
            <a:ext cx="172085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6">
            <a:extLst>
              <a:ext uri="{FF2B5EF4-FFF2-40B4-BE49-F238E27FC236}">
                <a16:creationId xmlns:a16="http://schemas.microsoft.com/office/drawing/2014/main" id="{A95DAF44-E2DC-4A57-8E7A-D22E469B8C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2151" y="5362575"/>
            <a:ext cx="3643313" cy="196850"/>
          </a:xfrm>
          <a:prstGeom prst="curvedConnector4">
            <a:avLst>
              <a:gd name="adj1" fmla="val 18560"/>
              <a:gd name="adj2" fmla="val 2161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47">
            <a:extLst>
              <a:ext uri="{FF2B5EF4-FFF2-40B4-BE49-F238E27FC236}">
                <a16:creationId xmlns:a16="http://schemas.microsoft.com/office/drawing/2014/main" id="{7903E54D-57B9-4DD5-9C20-ACC7A3F1EC5E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5113338"/>
            <a:ext cx="865188" cy="431800"/>
            <a:chOff x="1655" y="1979"/>
            <a:chExt cx="545" cy="272"/>
          </a:xfrm>
        </p:grpSpPr>
        <p:grpSp>
          <p:nvGrpSpPr>
            <p:cNvPr id="18464" name="Group 48">
              <a:extLst>
                <a:ext uri="{FF2B5EF4-FFF2-40B4-BE49-F238E27FC236}">
                  <a16:creationId xmlns:a16="http://schemas.microsoft.com/office/drawing/2014/main" id="{1DC383DB-1671-42EC-A2B0-42EE25C39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545" cy="272"/>
              <a:chOff x="1655" y="2160"/>
              <a:chExt cx="771" cy="272"/>
            </a:xfrm>
          </p:grpSpPr>
          <p:sp>
            <p:nvSpPr>
              <p:cNvPr id="18466" name="Text Box 49">
                <a:extLst>
                  <a:ext uri="{FF2B5EF4-FFF2-40B4-BE49-F238E27FC236}">
                    <a16:creationId xmlns:a16="http://schemas.microsoft.com/office/drawing/2014/main" id="{08C53EBF-9E85-4E29-BE96-3DCF9B7B76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/>
                  <a:t>7</a:t>
                </a:r>
              </a:p>
            </p:txBody>
          </p:sp>
          <p:sp>
            <p:nvSpPr>
              <p:cNvPr id="18467" name="Rectangle 50">
                <a:extLst>
                  <a:ext uri="{FF2B5EF4-FFF2-40B4-BE49-F238E27FC236}">
                    <a16:creationId xmlns:a16="http://schemas.microsoft.com/office/drawing/2014/main" id="{E2B9EC90-5472-4FD4-9987-5925F78BE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sp>
          <p:nvSpPr>
            <p:cNvPr id="18465" name="Rectangle 51">
              <a:extLst>
                <a:ext uri="{FF2B5EF4-FFF2-40B4-BE49-F238E27FC236}">
                  <a16:creationId xmlns:a16="http://schemas.microsoft.com/office/drawing/2014/main" id="{623478FA-7EE1-4C8A-9BA8-4E027DEC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cxnSp>
        <p:nvCxnSpPr>
          <p:cNvPr id="45" name="AutoShape 52">
            <a:extLst>
              <a:ext uri="{FF2B5EF4-FFF2-40B4-BE49-F238E27FC236}">
                <a16:creationId xmlns:a16="http://schemas.microsoft.com/office/drawing/2014/main" id="{A045C4C6-D2CC-4E23-B353-B40FF77DD0D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72150" y="5329239"/>
            <a:ext cx="1079500" cy="333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53">
            <a:extLst>
              <a:ext uri="{FF2B5EF4-FFF2-40B4-BE49-F238E27FC236}">
                <a16:creationId xmlns:a16="http://schemas.microsoft.com/office/drawing/2014/main" id="{7329B488-3AFD-4753-904D-54AC207D85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72375" y="5343525"/>
            <a:ext cx="1511300" cy="20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54">
            <a:extLst>
              <a:ext uri="{FF2B5EF4-FFF2-40B4-BE49-F238E27FC236}">
                <a16:creationId xmlns:a16="http://schemas.microsoft.com/office/drawing/2014/main" id="{255A9652-3B24-4E8E-AB66-058A1E49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5992814"/>
            <a:ext cx="1223962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/>
              <a:t>actual</a:t>
            </a:r>
          </a:p>
        </p:txBody>
      </p:sp>
      <p:cxnSp>
        <p:nvCxnSpPr>
          <p:cNvPr id="48" name="AutoShape 55">
            <a:extLst>
              <a:ext uri="{FF2B5EF4-FFF2-40B4-BE49-F238E27FC236}">
                <a16:creationId xmlns:a16="http://schemas.microsoft.com/office/drawing/2014/main" id="{798D6D1F-3CF5-446B-846E-35AA612137D7}"/>
              </a:ext>
            </a:extLst>
          </p:cNvPr>
          <p:cNvCxnSpPr>
            <a:cxnSpLocks noChangeShapeType="1"/>
            <a:stCxn id="47" idx="0"/>
          </p:cNvCxnSpPr>
          <p:nvPr/>
        </p:nvCxnSpPr>
        <p:spPr bwMode="auto">
          <a:xfrm flipH="1" flipV="1">
            <a:off x="7183438" y="5545139"/>
            <a:ext cx="172085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92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0" grpId="0" animBg="1"/>
      <p:bldP spid="30" grpId="1" animBg="1"/>
      <p:bldP spid="31" grpId="0" animBg="1"/>
      <p:bldP spid="31" grpId="1" animBg="1"/>
      <p:bldP spid="34" grpId="0"/>
      <p:bldP spid="35" grpId="0" animBg="1"/>
      <p:bldP spid="36" grpId="0" animBg="1"/>
      <p:bldP spid="36" grpId="1" animBg="1"/>
      <p:bldP spid="47" grpId="0" animBg="1"/>
      <p:bldP spid="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BEF6D59D-7DC8-43AC-81EF-C1A16F7AE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3644900"/>
            <a:ext cx="7854950" cy="1752600"/>
          </a:xfrm>
        </p:spPr>
        <p:txBody>
          <a:bodyPr vert="horz" lIns="0" tIns="45720" rIns="18288" bIns="45720" rtlCol="0" anchor="t">
            <a:normAutofit/>
          </a:bodyPr>
          <a:lstStyle/>
          <a:p>
            <a:pPr algn="r" eaLnBrk="1" hangingPunct="1"/>
            <a:r>
              <a:rPr lang="es-ES" altLang="es-CO" dirty="0">
                <a:highlight>
                  <a:srgbClr val="008000"/>
                </a:highlight>
              </a:rPr>
              <a:t>Listas.</a:t>
            </a:r>
          </a:p>
          <a:p>
            <a:pPr algn="ctr" eaLnBrk="1" hangingPunct="1"/>
            <a:r>
              <a:rPr lang="es-ES" altLang="es-CO" sz="2400" dirty="0">
                <a:solidFill>
                  <a:srgbClr val="FFC000"/>
                </a:solidFill>
                <a:highlight>
                  <a:srgbClr val="008000"/>
                </a:highlight>
              </a:rPr>
              <a:t>Listas  circulares (anillos)</a:t>
            </a:r>
          </a:p>
          <a:p>
            <a:pPr algn="r" eaLnBrk="1" hangingPunct="1"/>
            <a:r>
              <a:rPr lang="es-ES" altLang="es-CO" dirty="0">
                <a:highlight>
                  <a:srgbClr val="008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070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EFB872EC-839B-4D91-B0C9-E0A219BA3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9900" y="944564"/>
            <a:ext cx="8459788" cy="1735137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s-ES_tradnl" altLang="es-CO" sz="2400"/>
              <a:t>El último elemento de la lista tiene un enlace al primer nodo de ella.</a:t>
            </a:r>
          </a:p>
          <a:p>
            <a:pPr eaLnBrk="1" hangingPunct="1"/>
            <a:r>
              <a:rPr lang="es-ES_tradnl" altLang="es-CO" sz="2400"/>
              <a:t>En principio, el puntero de referencia </a:t>
            </a:r>
            <a:r>
              <a:rPr lang="es-ES_tradnl" altLang="es-CO" sz="2400" i="1"/>
              <a:t>inicio</a:t>
            </a:r>
            <a:r>
              <a:rPr lang="es-ES_tradnl" altLang="es-CO" sz="2400"/>
              <a:t> podría apuntar a cualquier elemento de la lista. Importante no “perderlo”</a:t>
            </a:r>
          </a:p>
        </p:txBody>
      </p:sp>
      <p:sp>
        <p:nvSpPr>
          <p:cNvPr id="83971" name="Rectangle 33">
            <a:extLst>
              <a:ext uri="{FF2B5EF4-FFF2-40B4-BE49-F238E27FC236}">
                <a16:creationId xmlns:a16="http://schemas.microsoft.com/office/drawing/2014/main" id="{A6B9E85F-5DAA-46F3-903C-F9325DFC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833938"/>
            <a:ext cx="76612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70000"/>
              <a:buFont typeface="Wingdings" panose="05000000000000000000" pitchFamily="2" charset="2"/>
              <a:buChar char="n"/>
            </a:pPr>
            <a:r>
              <a:rPr lang="es-ES_tradnl" altLang="es-CO" sz="2400"/>
              <a:t>Desde un punto de vista lógico, el puntero </a:t>
            </a:r>
            <a:r>
              <a:rPr lang="es-ES_tradnl" altLang="es-CO" sz="2400" i="1"/>
              <a:t>inicio</a:t>
            </a:r>
            <a:r>
              <a:rPr lang="es-ES_tradnl" altLang="es-CO" sz="2400"/>
              <a:t> ha de permitir determinar la finalización del recorrido iterativo o recursivo</a:t>
            </a: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46D6E6AA-10F8-4619-9EB7-5D092A138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333376"/>
            <a:ext cx="8569325" cy="506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/>
              <a:t>Listas circulares. Concepto (I).</a:t>
            </a:r>
          </a:p>
        </p:txBody>
      </p:sp>
      <p:grpSp>
        <p:nvGrpSpPr>
          <p:cNvPr id="83973" name="66 Grupo">
            <a:extLst>
              <a:ext uri="{FF2B5EF4-FFF2-40B4-BE49-F238E27FC236}">
                <a16:creationId xmlns:a16="http://schemas.microsoft.com/office/drawing/2014/main" id="{879ADCC7-8C44-40D8-9997-A4CE35BB1A68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2816226"/>
            <a:ext cx="5365750" cy="1439863"/>
            <a:chOff x="2159732" y="2852936"/>
            <a:chExt cx="5365217" cy="1439862"/>
          </a:xfrm>
        </p:grpSpPr>
        <p:grpSp>
          <p:nvGrpSpPr>
            <p:cNvPr id="83974" name="Group 32">
              <a:extLst>
                <a:ext uri="{FF2B5EF4-FFF2-40B4-BE49-F238E27FC236}">
                  <a16:creationId xmlns:a16="http://schemas.microsoft.com/office/drawing/2014/main" id="{858A09BC-47E1-4555-8250-C115435F5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2911" y="2852936"/>
              <a:ext cx="3602038" cy="1439862"/>
              <a:chOff x="1156" y="2205"/>
              <a:chExt cx="2269" cy="907"/>
            </a:xfrm>
          </p:grpSpPr>
          <p:cxnSp>
            <p:nvCxnSpPr>
              <p:cNvPr id="83983" name="AutoShape 6">
                <a:extLst>
                  <a:ext uri="{FF2B5EF4-FFF2-40B4-BE49-F238E27FC236}">
                    <a16:creationId xmlns:a16="http://schemas.microsoft.com/office/drawing/2014/main" id="{692CF04A-0527-4678-8412-4E26D6F8C4FB}"/>
                  </a:ext>
                </a:extLst>
              </p:cNvPr>
              <p:cNvCxnSpPr>
                <a:cxnSpLocks noChangeShapeType="1"/>
                <a:endCxn id="83992" idx="1"/>
              </p:cNvCxnSpPr>
              <p:nvPr/>
            </p:nvCxnSpPr>
            <p:spPr bwMode="auto">
              <a:xfrm>
                <a:off x="1156" y="2752"/>
                <a:ext cx="227" cy="1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84" name="AutoShape 7">
                <a:extLst>
                  <a:ext uri="{FF2B5EF4-FFF2-40B4-BE49-F238E27FC236}">
                    <a16:creationId xmlns:a16="http://schemas.microsoft.com/office/drawing/2014/main" id="{41DDFDF7-695E-4343-B0FA-7C6023295280}"/>
                  </a:ext>
                </a:extLst>
              </p:cNvPr>
              <p:cNvCxnSpPr>
                <a:cxnSpLocks noChangeShapeType="1"/>
                <a:stCxn id="84006" idx="3"/>
                <a:endCxn id="84003" idx="1"/>
              </p:cNvCxnSpPr>
              <p:nvPr/>
            </p:nvCxnSpPr>
            <p:spPr bwMode="auto">
              <a:xfrm flipV="1">
                <a:off x="2336" y="2341"/>
                <a:ext cx="363" cy="2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3985" name="Group 8">
                <a:extLst>
                  <a:ext uri="{FF2B5EF4-FFF2-40B4-BE49-F238E27FC236}">
                    <a16:creationId xmlns:a16="http://schemas.microsoft.com/office/drawing/2014/main" id="{EE13675A-7F77-4D50-B104-82030D0ED2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2" y="2205"/>
                <a:ext cx="545" cy="272"/>
                <a:chOff x="1655" y="1979"/>
                <a:chExt cx="545" cy="272"/>
              </a:xfrm>
            </p:grpSpPr>
            <p:grpSp>
              <p:nvGrpSpPr>
                <p:cNvPr id="84005" name="Group 9">
                  <a:extLst>
                    <a:ext uri="{FF2B5EF4-FFF2-40B4-BE49-F238E27FC236}">
                      <a16:creationId xmlns:a16="http://schemas.microsoft.com/office/drawing/2014/main" id="{0BC781F8-CEB6-42DD-8143-3B498B5DDA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4007" name="Text Box 10">
                    <a:extLst>
                      <a:ext uri="{FF2B5EF4-FFF2-40B4-BE49-F238E27FC236}">
                        <a16:creationId xmlns:a16="http://schemas.microsoft.com/office/drawing/2014/main" id="{7BF6BA43-DD83-45B6-9EC3-E0EC238ACEC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1</a:t>
                    </a:r>
                  </a:p>
                </p:txBody>
              </p:sp>
              <p:sp>
                <p:nvSpPr>
                  <p:cNvPr id="84008" name="Rectangle 11">
                    <a:extLst>
                      <a:ext uri="{FF2B5EF4-FFF2-40B4-BE49-F238E27FC236}">
                        <a16:creationId xmlns:a16="http://schemas.microsoft.com/office/drawing/2014/main" id="{BC09FDB9-6471-43F2-8AA9-AA80E098D5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4006" name="Rectangle 12">
                  <a:extLst>
                    <a:ext uri="{FF2B5EF4-FFF2-40B4-BE49-F238E27FC236}">
                      <a16:creationId xmlns:a16="http://schemas.microsoft.com/office/drawing/2014/main" id="{66717132-911D-4C61-AA0B-AA65129D5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83986" name="Group 13">
                <a:extLst>
                  <a:ext uri="{FF2B5EF4-FFF2-40B4-BE49-F238E27FC236}">
                    <a16:creationId xmlns:a16="http://schemas.microsoft.com/office/drawing/2014/main" id="{B87AF14B-9846-4291-80CF-0FBE4338AA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205"/>
                <a:ext cx="545" cy="272"/>
                <a:chOff x="1655" y="1979"/>
                <a:chExt cx="545" cy="272"/>
              </a:xfrm>
            </p:grpSpPr>
            <p:grpSp>
              <p:nvGrpSpPr>
                <p:cNvPr id="84001" name="Group 14">
                  <a:extLst>
                    <a:ext uri="{FF2B5EF4-FFF2-40B4-BE49-F238E27FC236}">
                      <a16:creationId xmlns:a16="http://schemas.microsoft.com/office/drawing/2014/main" id="{9170E013-A1B4-4CD2-A8F5-FA18239723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4003" name="Text Box 15">
                    <a:extLst>
                      <a:ext uri="{FF2B5EF4-FFF2-40B4-BE49-F238E27FC236}">
                        <a16:creationId xmlns:a16="http://schemas.microsoft.com/office/drawing/2014/main" id="{D7085168-000E-406E-8175-103324CB44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3</a:t>
                    </a:r>
                  </a:p>
                </p:txBody>
              </p:sp>
              <p:sp>
                <p:nvSpPr>
                  <p:cNvPr id="84004" name="Rectangle 16">
                    <a:extLst>
                      <a:ext uri="{FF2B5EF4-FFF2-40B4-BE49-F238E27FC236}">
                        <a16:creationId xmlns:a16="http://schemas.microsoft.com/office/drawing/2014/main" id="{6B96422B-22C3-4D4C-8A1A-5D8429BF14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4002" name="Rectangle 17">
                  <a:extLst>
                    <a:ext uri="{FF2B5EF4-FFF2-40B4-BE49-F238E27FC236}">
                      <a16:creationId xmlns:a16="http://schemas.microsoft.com/office/drawing/2014/main" id="{3CA5D242-24D6-419E-8FA2-F882C670B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83987" name="Group 18">
                <a:extLst>
                  <a:ext uri="{FF2B5EF4-FFF2-40B4-BE49-F238E27FC236}">
                    <a16:creationId xmlns:a16="http://schemas.microsoft.com/office/drawing/2014/main" id="{34CE0DA1-22C8-421D-94B0-C9A810126C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95"/>
                <a:ext cx="545" cy="272"/>
                <a:chOff x="1655" y="1979"/>
                <a:chExt cx="545" cy="272"/>
              </a:xfrm>
            </p:grpSpPr>
            <p:grpSp>
              <p:nvGrpSpPr>
                <p:cNvPr id="83997" name="Group 19">
                  <a:extLst>
                    <a:ext uri="{FF2B5EF4-FFF2-40B4-BE49-F238E27FC236}">
                      <a16:creationId xmlns:a16="http://schemas.microsoft.com/office/drawing/2014/main" id="{4247A912-8D7E-4D21-965F-E77F8FA2D5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3999" name="Text Box 20">
                    <a:extLst>
                      <a:ext uri="{FF2B5EF4-FFF2-40B4-BE49-F238E27FC236}">
                        <a16:creationId xmlns:a16="http://schemas.microsoft.com/office/drawing/2014/main" id="{53D6DA35-FEFD-40EC-83A4-9D1EF993DF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5</a:t>
                    </a:r>
                  </a:p>
                </p:txBody>
              </p:sp>
              <p:sp>
                <p:nvSpPr>
                  <p:cNvPr id="84000" name="Rectangle 21">
                    <a:extLst>
                      <a:ext uri="{FF2B5EF4-FFF2-40B4-BE49-F238E27FC236}">
                        <a16:creationId xmlns:a16="http://schemas.microsoft.com/office/drawing/2014/main" id="{E3D03776-B36D-4FB5-A471-C6C231AB4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3998" name="Rectangle 22">
                  <a:extLst>
                    <a:ext uri="{FF2B5EF4-FFF2-40B4-BE49-F238E27FC236}">
                      <a16:creationId xmlns:a16="http://schemas.microsoft.com/office/drawing/2014/main" id="{00BDEE42-4579-43A2-97A4-DDAA31C25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83988" name="Group 23">
                <a:extLst>
                  <a:ext uri="{FF2B5EF4-FFF2-40B4-BE49-F238E27FC236}">
                    <a16:creationId xmlns:a16="http://schemas.microsoft.com/office/drawing/2014/main" id="{D73B1F4B-6586-4C9E-80D9-CD808E2C0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1" y="2840"/>
                <a:ext cx="545" cy="272"/>
                <a:chOff x="1655" y="1979"/>
                <a:chExt cx="545" cy="272"/>
              </a:xfrm>
            </p:grpSpPr>
            <p:grpSp>
              <p:nvGrpSpPr>
                <p:cNvPr id="83993" name="Group 24">
                  <a:extLst>
                    <a:ext uri="{FF2B5EF4-FFF2-40B4-BE49-F238E27FC236}">
                      <a16:creationId xmlns:a16="http://schemas.microsoft.com/office/drawing/2014/main" id="{52FAD45E-9F70-4367-8856-BB7AC60F71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3995" name="Text Box 25">
                    <a:extLst>
                      <a:ext uri="{FF2B5EF4-FFF2-40B4-BE49-F238E27FC236}">
                        <a16:creationId xmlns:a16="http://schemas.microsoft.com/office/drawing/2014/main" id="{E185ED95-7612-4673-A2C3-C63F8FC7B7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7</a:t>
                    </a:r>
                  </a:p>
                </p:txBody>
              </p:sp>
              <p:sp>
                <p:nvSpPr>
                  <p:cNvPr id="83996" name="Rectangle 26">
                    <a:extLst>
                      <a:ext uri="{FF2B5EF4-FFF2-40B4-BE49-F238E27FC236}">
                        <a16:creationId xmlns:a16="http://schemas.microsoft.com/office/drawing/2014/main" id="{D4CDE39F-F6D7-45B9-9FB9-9E87463412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3994" name="Rectangle 27">
                  <a:extLst>
                    <a:ext uri="{FF2B5EF4-FFF2-40B4-BE49-F238E27FC236}">
                      <a16:creationId xmlns:a16="http://schemas.microsoft.com/office/drawing/2014/main" id="{F160E9E3-B26C-4CA2-8C2C-814211B0C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cxnSp>
            <p:nvCxnSpPr>
              <p:cNvPr id="83989" name="AutoShape 28">
                <a:extLst>
                  <a:ext uri="{FF2B5EF4-FFF2-40B4-BE49-F238E27FC236}">
                    <a16:creationId xmlns:a16="http://schemas.microsoft.com/office/drawing/2014/main" id="{236A25D6-ADA9-414A-A6B7-63ABFFC07435}"/>
                  </a:ext>
                </a:extLst>
              </p:cNvPr>
              <p:cNvCxnSpPr>
                <a:cxnSpLocks noChangeShapeType="1"/>
                <a:stCxn id="84002" idx="3"/>
                <a:endCxn id="83999" idx="0"/>
              </p:cNvCxnSpPr>
              <p:nvPr/>
            </p:nvCxnSpPr>
            <p:spPr bwMode="auto">
              <a:xfrm flipH="1">
                <a:off x="3089" y="2363"/>
                <a:ext cx="64" cy="43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0" name="AutoShape 29">
                <a:extLst>
                  <a:ext uri="{FF2B5EF4-FFF2-40B4-BE49-F238E27FC236}">
                    <a16:creationId xmlns:a16="http://schemas.microsoft.com/office/drawing/2014/main" id="{7B5487D6-585F-41A3-AA52-28AFF0130858}"/>
                  </a:ext>
                </a:extLst>
              </p:cNvPr>
              <p:cNvCxnSpPr>
                <a:cxnSpLocks noChangeShapeType="1"/>
                <a:stCxn id="83998" idx="3"/>
                <a:endCxn id="83995" idx="2"/>
              </p:cNvCxnSpPr>
              <p:nvPr/>
            </p:nvCxnSpPr>
            <p:spPr bwMode="auto">
              <a:xfrm flipH="1">
                <a:off x="2000" y="2953"/>
                <a:ext cx="1334" cy="159"/>
              </a:xfrm>
              <a:prstGeom prst="bentConnector4">
                <a:avLst>
                  <a:gd name="adj1" fmla="val -10718"/>
                  <a:gd name="adj2" fmla="val 190565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1" name="AutoShape 30">
                <a:extLst>
                  <a:ext uri="{FF2B5EF4-FFF2-40B4-BE49-F238E27FC236}">
                    <a16:creationId xmlns:a16="http://schemas.microsoft.com/office/drawing/2014/main" id="{01B0B8FC-1624-4AC0-83EC-17FA24F13E35}"/>
                  </a:ext>
                </a:extLst>
              </p:cNvPr>
              <p:cNvCxnSpPr>
                <a:cxnSpLocks noChangeShapeType="1"/>
                <a:stCxn id="83994" idx="3"/>
                <a:endCxn id="84007" idx="2"/>
              </p:cNvCxnSpPr>
              <p:nvPr/>
            </p:nvCxnSpPr>
            <p:spPr bwMode="auto">
              <a:xfrm flipH="1" flipV="1">
                <a:off x="2091" y="2477"/>
                <a:ext cx="154" cy="521"/>
              </a:xfrm>
              <a:prstGeom prst="bentConnector4">
                <a:avLst>
                  <a:gd name="adj1" fmla="val -92856"/>
                  <a:gd name="adj2" fmla="val 5662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2" name="Text Box 31">
                <a:extLst>
                  <a:ext uri="{FF2B5EF4-FFF2-40B4-BE49-F238E27FC236}">
                    <a16:creationId xmlns:a16="http://schemas.microsoft.com/office/drawing/2014/main" id="{B9E5FB6E-64FF-4EFF-8D8B-63EE5B7D1B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2636"/>
                <a:ext cx="22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altLang="es-CO" b="1"/>
                  <a:t>?</a:t>
                </a:r>
              </a:p>
            </p:txBody>
          </p:sp>
        </p:grpSp>
        <p:grpSp>
          <p:nvGrpSpPr>
            <p:cNvPr id="83975" name="96 Grupo">
              <a:extLst>
                <a:ext uri="{FF2B5EF4-FFF2-40B4-BE49-F238E27FC236}">
                  <a16:creationId xmlns:a16="http://schemas.microsoft.com/office/drawing/2014/main" id="{0368A9E1-2CF1-42A5-B46A-245D0C835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9732" y="3176972"/>
              <a:ext cx="2344467" cy="1030288"/>
              <a:chOff x="675385" y="5641058"/>
              <a:chExt cx="2344550" cy="1030280"/>
            </a:xfrm>
          </p:grpSpPr>
          <p:sp>
            <p:nvSpPr>
              <p:cNvPr id="83976" name="Text Box 65">
                <a:extLst>
                  <a:ext uri="{FF2B5EF4-FFF2-40B4-BE49-F238E27FC236}">
                    <a16:creationId xmlns:a16="http://schemas.microsoft.com/office/drawing/2014/main" id="{A42811D9-D15F-427B-9403-EF76E58A8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385" y="5641058"/>
                <a:ext cx="985850" cy="276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CO" sz="1200"/>
                  <a:t>Lista</a:t>
                </a:r>
                <a:endParaRPr lang="es-ES" altLang="es-CO" sz="1200" i="1"/>
              </a:p>
            </p:txBody>
          </p:sp>
          <p:grpSp>
            <p:nvGrpSpPr>
              <p:cNvPr id="83977" name="54 Grupo">
                <a:extLst>
                  <a:ext uri="{FF2B5EF4-FFF2-40B4-BE49-F238E27FC236}">
                    <a16:creationId xmlns:a16="http://schemas.microsoft.com/office/drawing/2014/main" id="{7B1CDEAA-9253-4CB1-B78E-CBC5D70ED6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4477" y="5844632"/>
                <a:ext cx="1955458" cy="826706"/>
                <a:chOff x="1064477" y="5844632"/>
                <a:chExt cx="1955458" cy="826706"/>
              </a:xfrm>
            </p:grpSpPr>
            <p:sp>
              <p:nvSpPr>
                <p:cNvPr id="83978" name="Text Box 5">
                  <a:extLst>
                    <a:ext uri="{FF2B5EF4-FFF2-40B4-BE49-F238E27FC236}">
                      <a16:creationId xmlns:a16="http://schemas.microsoft.com/office/drawing/2014/main" id="{8DBEF3BD-5EBD-4638-9869-74F55C085F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4477" y="5870846"/>
                  <a:ext cx="292104" cy="54769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s-ES" altLang="es-CO"/>
                </a:p>
              </p:txBody>
            </p:sp>
            <p:sp>
              <p:nvSpPr>
                <p:cNvPr id="83979" name="101 CuadroTexto">
                  <a:extLst>
                    <a:ext uri="{FF2B5EF4-FFF2-40B4-BE49-F238E27FC236}">
                      <a16:creationId xmlns:a16="http://schemas.microsoft.com/office/drawing/2014/main" id="{9877DD14-2900-4540-8457-F08CD62D9F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8284" y="5844632"/>
                  <a:ext cx="584208" cy="584206"/>
                </a:xfrm>
                <a:prstGeom prst="rect">
                  <a:avLst/>
                </a:prstGeom>
                <a:solidFill>
                  <a:srgbClr val="A6309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Aft>
                      <a:spcPts val="300"/>
                    </a:spcAft>
                  </a:pPr>
                  <a:endParaRPr lang="es-ES" altLang="es-CO" sz="800" b="1"/>
                </a:p>
                <a:p>
                  <a:pPr eaLnBrk="1" hangingPunct="1">
                    <a:spcAft>
                      <a:spcPts val="300"/>
                    </a:spcAft>
                  </a:pPr>
                  <a:r>
                    <a:rPr lang="es-ES" altLang="es-CO" sz="800" b="1"/>
                    <a:t>nombre</a:t>
                  </a:r>
                </a:p>
                <a:p>
                  <a:pPr eaLnBrk="1" hangingPunct="1">
                    <a:spcAft>
                      <a:spcPts val="300"/>
                    </a:spcAft>
                  </a:pPr>
                  <a:endParaRPr lang="es-ES" altLang="es-CO" sz="800" b="1"/>
                </a:p>
              </p:txBody>
            </p:sp>
            <p:sp>
              <p:nvSpPr>
                <p:cNvPr id="53" name="52 CuadroTexto">
                  <a:extLst>
                    <a:ext uri="{FF2B5EF4-FFF2-40B4-BE49-F238E27FC236}">
                      <a16:creationId xmlns:a16="http://schemas.microsoft.com/office/drawing/2014/main" id="{736EE56C-8B11-443B-ACBA-C4256450B119}"/>
                    </a:ext>
                  </a:extLst>
                </p:cNvPr>
                <p:cNvSpPr txBox="1"/>
                <p:nvPr/>
              </p:nvSpPr>
              <p:spPr bwMode="auto">
                <a:xfrm>
                  <a:off x="2212492" y="5844632"/>
                  <a:ext cx="292104" cy="584206"/>
                </a:xfrm>
                <a:prstGeom prst="rect">
                  <a:avLst/>
                </a:prstGeom>
                <a:solidFill>
                  <a:srgbClr val="A63095"/>
                </a:solidFill>
                <a:ln>
                  <a:solidFill>
                    <a:schemeClr val="tx1"/>
                  </a:solidFill>
                </a:ln>
              </p:spPr>
              <p:txBody>
                <a:bodyPr vert="vert270"/>
                <a:lstStyle/>
                <a:p>
                  <a:pPr algn="ctr">
                    <a:defRPr/>
                  </a:pPr>
                  <a:r>
                    <a:rPr lang="es-ES" sz="800" dirty="0">
                      <a:latin typeface="Arial" charset="0"/>
                    </a:rPr>
                    <a:t>inicio</a:t>
                  </a:r>
                </a:p>
              </p:txBody>
            </p:sp>
            <p:cxnSp>
              <p:nvCxnSpPr>
                <p:cNvPr id="83981" name="AutoShape 7">
                  <a:extLst>
                    <a:ext uri="{FF2B5EF4-FFF2-40B4-BE49-F238E27FC236}">
                      <a16:creationId xmlns:a16="http://schemas.microsoft.com/office/drawing/2014/main" id="{D256CF00-A9E7-4E77-B71B-576940D47E32}"/>
                    </a:ext>
                  </a:extLst>
                </p:cNvPr>
                <p:cNvCxnSpPr>
                  <a:cxnSpLocks noChangeShapeType="1"/>
                  <a:endCxn id="83979" idx="1"/>
                </p:cNvCxnSpPr>
                <p:nvPr/>
              </p:nvCxnSpPr>
              <p:spPr bwMode="auto">
                <a:xfrm>
                  <a:off x="1246909" y="6127669"/>
                  <a:ext cx="381375" cy="906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982" name="Text Box 65">
                  <a:extLst>
                    <a:ext uri="{FF2B5EF4-FFF2-40B4-BE49-F238E27FC236}">
                      <a16:creationId xmlns:a16="http://schemas.microsoft.com/office/drawing/2014/main" id="{50EB7C21-7056-4917-B278-BFC9CFE7DD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4085" y="6394340"/>
                  <a:ext cx="985850" cy="276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altLang="es-CO" sz="1200"/>
                    <a:t>NodoLista</a:t>
                  </a:r>
                  <a:endParaRPr lang="es-ES" altLang="es-CO" sz="1200" i="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1907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>
            <a:extLst>
              <a:ext uri="{FF2B5EF4-FFF2-40B4-BE49-F238E27FC236}">
                <a16:creationId xmlns:a16="http://schemas.microsoft.com/office/drawing/2014/main" id="{7D46A928-C627-4559-B9C7-E7C5CD111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981075"/>
            <a:ext cx="7661275" cy="2952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CO" sz="2400"/>
              <a:t>Puntero </a:t>
            </a:r>
            <a:r>
              <a:rPr lang="es-ES_tradnl" altLang="es-CO" sz="2400" i="1"/>
              <a:t>inicio</a:t>
            </a:r>
            <a:r>
              <a:rPr lang="es-ES_tradnl" altLang="es-CO" sz="2400"/>
              <a:t>: ¿apunta al primer o al último elemento?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O" sz="2400"/>
              <a:t>Si apunta al primer elemento: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CO" sz="2200"/>
              <a:t>Acceso inmediato al primer elemento, pero hay recorrer la lista completa para llegar al último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CO" sz="2400"/>
              <a:t>Si apunta al último elemento: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altLang="es-CO" sz="2200"/>
              <a:t>Acceso inmediato al último elemento y al primero mediante </a:t>
            </a:r>
            <a:r>
              <a:rPr lang="es-ES_tradnl" altLang="es-CO" sz="2200" i="1"/>
              <a:t>lista.inicio.sig</a:t>
            </a:r>
          </a:p>
        </p:txBody>
      </p:sp>
      <p:grpSp>
        <p:nvGrpSpPr>
          <p:cNvPr id="84995" name="62 Grupo">
            <a:extLst>
              <a:ext uri="{FF2B5EF4-FFF2-40B4-BE49-F238E27FC236}">
                <a16:creationId xmlns:a16="http://schemas.microsoft.com/office/drawing/2014/main" id="{CE0E2C75-8FBF-46E5-AF32-279B0B4FE808}"/>
              </a:ext>
            </a:extLst>
          </p:cNvPr>
          <p:cNvGrpSpPr>
            <a:grpSpLocks/>
          </p:cNvGrpSpPr>
          <p:nvPr/>
        </p:nvGrpSpPr>
        <p:grpSpPr bwMode="auto">
          <a:xfrm>
            <a:off x="2963864" y="3429001"/>
            <a:ext cx="5881687" cy="1584325"/>
            <a:chOff x="1439863" y="4005061"/>
            <a:chExt cx="5882148" cy="1584526"/>
          </a:xfrm>
        </p:grpSpPr>
        <p:grpSp>
          <p:nvGrpSpPr>
            <p:cNvPr id="84997" name="Group 33">
              <a:extLst>
                <a:ext uri="{FF2B5EF4-FFF2-40B4-BE49-F238E27FC236}">
                  <a16:creationId xmlns:a16="http://schemas.microsoft.com/office/drawing/2014/main" id="{8CA88F8F-847D-4CF5-A4AA-A8F4A43B9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863" y="4659312"/>
              <a:ext cx="5618162" cy="930275"/>
              <a:chOff x="839" y="1801"/>
              <a:chExt cx="3539" cy="586"/>
            </a:xfrm>
          </p:grpSpPr>
          <p:cxnSp>
            <p:nvCxnSpPr>
              <p:cNvPr id="85006" name="AutoShape 7">
                <a:extLst>
                  <a:ext uri="{FF2B5EF4-FFF2-40B4-BE49-F238E27FC236}">
                    <a16:creationId xmlns:a16="http://schemas.microsoft.com/office/drawing/2014/main" id="{D5A9B8FB-6522-48A4-B00D-C9091159D6B3}"/>
                  </a:ext>
                </a:extLst>
              </p:cNvPr>
              <p:cNvCxnSpPr>
                <a:cxnSpLocks noChangeShapeType="1"/>
                <a:stCxn id="85028" idx="3"/>
                <a:endCxn id="85025" idx="1"/>
              </p:cNvCxnSpPr>
              <p:nvPr/>
            </p:nvCxnSpPr>
            <p:spPr bwMode="auto">
              <a:xfrm>
                <a:off x="1293" y="2227"/>
                <a:ext cx="362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5007" name="Group 8">
                <a:extLst>
                  <a:ext uri="{FF2B5EF4-FFF2-40B4-BE49-F238E27FC236}">
                    <a16:creationId xmlns:a16="http://schemas.microsoft.com/office/drawing/2014/main" id="{3604293B-AD5D-4BC1-B7C4-70D6DA3375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2069"/>
                <a:ext cx="545" cy="272"/>
                <a:chOff x="1655" y="1979"/>
                <a:chExt cx="545" cy="272"/>
              </a:xfrm>
            </p:grpSpPr>
            <p:grpSp>
              <p:nvGrpSpPr>
                <p:cNvPr id="85027" name="Group 9">
                  <a:extLst>
                    <a:ext uri="{FF2B5EF4-FFF2-40B4-BE49-F238E27FC236}">
                      <a16:creationId xmlns:a16="http://schemas.microsoft.com/office/drawing/2014/main" id="{6538B097-A461-48BE-8855-15D934DC61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5029" name="Text Box 10">
                    <a:extLst>
                      <a:ext uri="{FF2B5EF4-FFF2-40B4-BE49-F238E27FC236}">
                        <a16:creationId xmlns:a16="http://schemas.microsoft.com/office/drawing/2014/main" id="{42CC5B14-5501-4EEF-9BAA-86A1F35126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1</a:t>
                    </a:r>
                  </a:p>
                </p:txBody>
              </p:sp>
              <p:sp>
                <p:nvSpPr>
                  <p:cNvPr id="85030" name="Rectangle 11">
                    <a:extLst>
                      <a:ext uri="{FF2B5EF4-FFF2-40B4-BE49-F238E27FC236}">
                        <a16:creationId xmlns:a16="http://schemas.microsoft.com/office/drawing/2014/main" id="{C7B42BF8-71A3-4D3C-9A95-4562CD1B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5028" name="Rectangle 12">
                  <a:extLst>
                    <a:ext uri="{FF2B5EF4-FFF2-40B4-BE49-F238E27FC236}">
                      <a16:creationId xmlns:a16="http://schemas.microsoft.com/office/drawing/2014/main" id="{F20AA39C-505A-44D3-8E86-33E3889B0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85008" name="Group 13">
                <a:extLst>
                  <a:ext uri="{FF2B5EF4-FFF2-40B4-BE49-F238E27FC236}">
                    <a16:creationId xmlns:a16="http://schemas.microsoft.com/office/drawing/2014/main" id="{1F072A35-5509-4D74-9CAD-328EA6561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2115"/>
                <a:ext cx="545" cy="272"/>
                <a:chOff x="1655" y="1979"/>
                <a:chExt cx="545" cy="272"/>
              </a:xfrm>
            </p:grpSpPr>
            <p:grpSp>
              <p:nvGrpSpPr>
                <p:cNvPr id="85023" name="Group 14">
                  <a:extLst>
                    <a:ext uri="{FF2B5EF4-FFF2-40B4-BE49-F238E27FC236}">
                      <a16:creationId xmlns:a16="http://schemas.microsoft.com/office/drawing/2014/main" id="{2613F791-5C47-459C-A37C-457D3A6189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5025" name="Text Box 15">
                    <a:extLst>
                      <a:ext uri="{FF2B5EF4-FFF2-40B4-BE49-F238E27FC236}">
                        <a16:creationId xmlns:a16="http://schemas.microsoft.com/office/drawing/2014/main" id="{70DEBDED-129B-4CFC-A45D-C13D789E22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3</a:t>
                    </a:r>
                  </a:p>
                </p:txBody>
              </p:sp>
              <p:sp>
                <p:nvSpPr>
                  <p:cNvPr id="85026" name="Rectangle 16">
                    <a:extLst>
                      <a:ext uri="{FF2B5EF4-FFF2-40B4-BE49-F238E27FC236}">
                        <a16:creationId xmlns:a16="http://schemas.microsoft.com/office/drawing/2014/main" id="{ED6084EC-2B9F-4153-A8AA-0D91BE6AE6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5024" name="Rectangle 17">
                  <a:extLst>
                    <a:ext uri="{FF2B5EF4-FFF2-40B4-BE49-F238E27FC236}">
                      <a16:creationId xmlns:a16="http://schemas.microsoft.com/office/drawing/2014/main" id="{9E30F13D-55CE-408C-B415-4D9EB3CE4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85009" name="Group 18">
                <a:extLst>
                  <a:ext uri="{FF2B5EF4-FFF2-40B4-BE49-F238E27FC236}">
                    <a16:creationId xmlns:a16="http://schemas.microsoft.com/office/drawing/2014/main" id="{01614FC4-B745-4095-95AB-D64306678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2115"/>
                <a:ext cx="545" cy="272"/>
                <a:chOff x="1655" y="1979"/>
                <a:chExt cx="545" cy="272"/>
              </a:xfrm>
            </p:grpSpPr>
            <p:grpSp>
              <p:nvGrpSpPr>
                <p:cNvPr id="85019" name="Group 19">
                  <a:extLst>
                    <a:ext uri="{FF2B5EF4-FFF2-40B4-BE49-F238E27FC236}">
                      <a16:creationId xmlns:a16="http://schemas.microsoft.com/office/drawing/2014/main" id="{7C2DF028-9561-4C80-9A96-FD72277E08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5021" name="Text Box 20">
                    <a:extLst>
                      <a:ext uri="{FF2B5EF4-FFF2-40B4-BE49-F238E27FC236}">
                        <a16:creationId xmlns:a16="http://schemas.microsoft.com/office/drawing/2014/main" id="{531C56FE-D483-4AE3-B596-65BD81566E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5</a:t>
                    </a:r>
                  </a:p>
                </p:txBody>
              </p:sp>
              <p:sp>
                <p:nvSpPr>
                  <p:cNvPr id="85022" name="Rectangle 21">
                    <a:extLst>
                      <a:ext uri="{FF2B5EF4-FFF2-40B4-BE49-F238E27FC236}">
                        <a16:creationId xmlns:a16="http://schemas.microsoft.com/office/drawing/2014/main" id="{4FDD8300-2EDB-44AE-84D0-4442979F70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5020" name="Rectangle 22">
                  <a:extLst>
                    <a:ext uri="{FF2B5EF4-FFF2-40B4-BE49-F238E27FC236}">
                      <a16:creationId xmlns:a16="http://schemas.microsoft.com/office/drawing/2014/main" id="{C535C6F7-10D4-491D-A124-6FA80B51E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85010" name="Group 23">
                <a:extLst>
                  <a:ext uri="{FF2B5EF4-FFF2-40B4-BE49-F238E27FC236}">
                    <a16:creationId xmlns:a16="http://schemas.microsoft.com/office/drawing/2014/main" id="{5FA2FDB9-FA9B-4F93-8E6E-9903DBDFF0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3" y="2115"/>
                <a:ext cx="545" cy="272"/>
                <a:chOff x="1655" y="1979"/>
                <a:chExt cx="545" cy="272"/>
              </a:xfrm>
            </p:grpSpPr>
            <p:grpSp>
              <p:nvGrpSpPr>
                <p:cNvPr id="85015" name="Group 24">
                  <a:extLst>
                    <a:ext uri="{FF2B5EF4-FFF2-40B4-BE49-F238E27FC236}">
                      <a16:creationId xmlns:a16="http://schemas.microsoft.com/office/drawing/2014/main" id="{C02AD4D1-05EB-4DAB-A6D2-553752A592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85017" name="Text Box 25">
                    <a:extLst>
                      <a:ext uri="{FF2B5EF4-FFF2-40B4-BE49-F238E27FC236}">
                        <a16:creationId xmlns:a16="http://schemas.microsoft.com/office/drawing/2014/main" id="{680DFD93-B340-4B3C-B578-58407DC47A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/>
                      <a:t>7</a:t>
                    </a:r>
                  </a:p>
                </p:txBody>
              </p:sp>
              <p:sp>
                <p:nvSpPr>
                  <p:cNvPr id="85018" name="Rectangle 26">
                    <a:extLst>
                      <a:ext uri="{FF2B5EF4-FFF2-40B4-BE49-F238E27FC236}">
                        <a16:creationId xmlns:a16="http://schemas.microsoft.com/office/drawing/2014/main" id="{8201E87A-E978-49A1-B420-32A91CEBBC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85016" name="Rectangle 27">
                  <a:extLst>
                    <a:ext uri="{FF2B5EF4-FFF2-40B4-BE49-F238E27FC236}">
                      <a16:creationId xmlns:a16="http://schemas.microsoft.com/office/drawing/2014/main" id="{37C39BCD-D4EA-4B85-AA49-A00ACE4D7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cxnSp>
            <p:nvCxnSpPr>
              <p:cNvPr id="85011" name="AutoShape 28">
                <a:extLst>
                  <a:ext uri="{FF2B5EF4-FFF2-40B4-BE49-F238E27FC236}">
                    <a16:creationId xmlns:a16="http://schemas.microsoft.com/office/drawing/2014/main" id="{879E965B-B068-4E5D-A3DE-4437693729D3}"/>
                  </a:ext>
                </a:extLst>
              </p:cNvPr>
              <p:cNvCxnSpPr>
                <a:cxnSpLocks noChangeShapeType="1"/>
                <a:stCxn id="85024" idx="3"/>
                <a:endCxn id="85021" idx="1"/>
              </p:cNvCxnSpPr>
              <p:nvPr/>
            </p:nvCxnSpPr>
            <p:spPr bwMode="auto">
              <a:xfrm flipV="1">
                <a:off x="2109" y="2251"/>
                <a:ext cx="544" cy="2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12" name="AutoShape 29">
                <a:extLst>
                  <a:ext uri="{FF2B5EF4-FFF2-40B4-BE49-F238E27FC236}">
                    <a16:creationId xmlns:a16="http://schemas.microsoft.com/office/drawing/2014/main" id="{F3CC94F7-3A41-4574-B2F8-457C42B80012}"/>
                  </a:ext>
                </a:extLst>
              </p:cNvPr>
              <p:cNvCxnSpPr>
                <a:cxnSpLocks noChangeShapeType="1"/>
                <a:stCxn id="85020" idx="3"/>
                <a:endCxn id="85017" idx="1"/>
              </p:cNvCxnSpPr>
              <p:nvPr/>
            </p:nvCxnSpPr>
            <p:spPr bwMode="auto">
              <a:xfrm flipV="1">
                <a:off x="3107" y="2251"/>
                <a:ext cx="726" cy="2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13" name="AutoShape 30">
                <a:extLst>
                  <a:ext uri="{FF2B5EF4-FFF2-40B4-BE49-F238E27FC236}">
                    <a16:creationId xmlns:a16="http://schemas.microsoft.com/office/drawing/2014/main" id="{90F1E39C-3A1C-4FA2-8AAB-0EFE5E9D0CBF}"/>
                  </a:ext>
                </a:extLst>
              </p:cNvPr>
              <p:cNvCxnSpPr>
                <a:cxnSpLocks noChangeShapeType="1"/>
                <a:stCxn id="85016" idx="3"/>
                <a:endCxn id="85029" idx="2"/>
              </p:cNvCxnSpPr>
              <p:nvPr/>
            </p:nvCxnSpPr>
            <p:spPr bwMode="auto">
              <a:xfrm flipH="1">
                <a:off x="1048" y="2273"/>
                <a:ext cx="3239" cy="68"/>
              </a:xfrm>
              <a:prstGeom prst="bentConnector4">
                <a:avLst>
                  <a:gd name="adj1" fmla="val -4417"/>
                  <a:gd name="adj2" fmla="val 311764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014" name="AutoShape 6">
                <a:extLst>
                  <a:ext uri="{FF2B5EF4-FFF2-40B4-BE49-F238E27FC236}">
                    <a16:creationId xmlns:a16="http://schemas.microsoft.com/office/drawing/2014/main" id="{D122763B-4A96-4AFC-B9BF-33C0AD411BAB}"/>
                  </a:ext>
                </a:extLst>
              </p:cNvPr>
              <p:cNvCxnSpPr>
                <a:cxnSpLocks noChangeShapeType="1"/>
                <a:endCxn id="85017" idx="0"/>
              </p:cNvCxnSpPr>
              <p:nvPr/>
            </p:nvCxnSpPr>
            <p:spPr bwMode="auto">
              <a:xfrm flipH="1">
                <a:off x="4042" y="1801"/>
                <a:ext cx="41" cy="3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998" name="96 Grupo">
              <a:extLst>
                <a:ext uri="{FF2B5EF4-FFF2-40B4-BE49-F238E27FC236}">
                  <a16:creationId xmlns:a16="http://schemas.microsoft.com/office/drawing/2014/main" id="{1053E63A-4359-48B3-9983-338E88211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2040" y="4005061"/>
              <a:ext cx="2389971" cy="823790"/>
              <a:chOff x="675385" y="5605054"/>
              <a:chExt cx="2390056" cy="823784"/>
            </a:xfrm>
          </p:grpSpPr>
          <p:sp>
            <p:nvSpPr>
              <p:cNvPr id="84999" name="Text Box 65">
                <a:extLst>
                  <a:ext uri="{FF2B5EF4-FFF2-40B4-BE49-F238E27FC236}">
                    <a16:creationId xmlns:a16="http://schemas.microsoft.com/office/drawing/2014/main" id="{E9816152-F051-42AD-A95C-A617BB545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385" y="5641058"/>
                <a:ext cx="985850" cy="276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CO" sz="1200"/>
                  <a:t>Lista</a:t>
                </a:r>
                <a:endParaRPr lang="es-ES" altLang="es-CO" sz="1200" i="1"/>
              </a:p>
            </p:txBody>
          </p:sp>
          <p:grpSp>
            <p:nvGrpSpPr>
              <p:cNvPr id="85000" name="54 Grupo">
                <a:extLst>
                  <a:ext uri="{FF2B5EF4-FFF2-40B4-BE49-F238E27FC236}">
                    <a16:creationId xmlns:a16="http://schemas.microsoft.com/office/drawing/2014/main" id="{E2CDF248-73E8-4E20-B736-D640BF884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4477" y="5605054"/>
                <a:ext cx="2000964" cy="823784"/>
                <a:chOff x="1064477" y="5605054"/>
                <a:chExt cx="2000964" cy="823784"/>
              </a:xfrm>
            </p:grpSpPr>
            <p:sp>
              <p:nvSpPr>
                <p:cNvPr id="85001" name="Text Box 5">
                  <a:extLst>
                    <a:ext uri="{FF2B5EF4-FFF2-40B4-BE49-F238E27FC236}">
                      <a16:creationId xmlns:a16="http://schemas.microsoft.com/office/drawing/2014/main" id="{AAD2F199-AA83-4D4B-A1EB-CA5DA02F74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64477" y="5870846"/>
                  <a:ext cx="292104" cy="54769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s-ES" altLang="es-CO"/>
                </a:p>
              </p:txBody>
            </p:sp>
            <p:sp>
              <p:nvSpPr>
                <p:cNvPr id="85002" name="101 CuadroTexto">
                  <a:extLst>
                    <a:ext uri="{FF2B5EF4-FFF2-40B4-BE49-F238E27FC236}">
                      <a16:creationId xmlns:a16="http://schemas.microsoft.com/office/drawing/2014/main" id="{52F41ACB-6866-4AC9-BA49-34958A426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8284" y="5844632"/>
                  <a:ext cx="584208" cy="584206"/>
                </a:xfrm>
                <a:prstGeom prst="rect">
                  <a:avLst/>
                </a:prstGeom>
                <a:solidFill>
                  <a:srgbClr val="A6309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Aft>
                      <a:spcPts val="300"/>
                    </a:spcAft>
                  </a:pPr>
                  <a:endParaRPr lang="es-ES" altLang="es-CO" sz="800" b="1"/>
                </a:p>
                <a:p>
                  <a:pPr eaLnBrk="1" hangingPunct="1">
                    <a:spcAft>
                      <a:spcPts val="300"/>
                    </a:spcAft>
                  </a:pPr>
                  <a:r>
                    <a:rPr lang="es-ES" altLang="es-CO" sz="800" b="1"/>
                    <a:t>nombre</a:t>
                  </a:r>
                </a:p>
                <a:p>
                  <a:pPr eaLnBrk="1" hangingPunct="1">
                    <a:spcAft>
                      <a:spcPts val="300"/>
                    </a:spcAft>
                  </a:pPr>
                  <a:endParaRPr lang="es-ES" altLang="es-CO" sz="800" b="1"/>
                </a:p>
              </p:txBody>
            </p:sp>
            <p:sp>
              <p:nvSpPr>
                <p:cNvPr id="49" name="48 CuadroTexto">
                  <a:extLst>
                    <a:ext uri="{FF2B5EF4-FFF2-40B4-BE49-F238E27FC236}">
                      <a16:creationId xmlns:a16="http://schemas.microsoft.com/office/drawing/2014/main" id="{C52AB779-C0C0-4834-AEFD-34053EF75B18}"/>
                    </a:ext>
                  </a:extLst>
                </p:cNvPr>
                <p:cNvSpPr txBox="1"/>
                <p:nvPr/>
              </p:nvSpPr>
              <p:spPr bwMode="auto">
                <a:xfrm>
                  <a:off x="2212492" y="5844632"/>
                  <a:ext cx="292104" cy="584206"/>
                </a:xfrm>
                <a:prstGeom prst="rect">
                  <a:avLst/>
                </a:prstGeom>
                <a:solidFill>
                  <a:srgbClr val="A63095"/>
                </a:solidFill>
                <a:ln>
                  <a:solidFill>
                    <a:schemeClr val="tx1"/>
                  </a:solidFill>
                </a:ln>
              </p:spPr>
              <p:txBody>
                <a:bodyPr vert="vert270"/>
                <a:lstStyle/>
                <a:p>
                  <a:pPr algn="ctr">
                    <a:defRPr/>
                  </a:pPr>
                  <a:r>
                    <a:rPr lang="es-ES" sz="800" dirty="0">
                      <a:latin typeface="Arial" charset="0"/>
                    </a:rPr>
                    <a:t>inicio</a:t>
                  </a:r>
                </a:p>
              </p:txBody>
            </p:sp>
            <p:cxnSp>
              <p:nvCxnSpPr>
                <p:cNvPr id="85004" name="AutoShape 7">
                  <a:extLst>
                    <a:ext uri="{FF2B5EF4-FFF2-40B4-BE49-F238E27FC236}">
                      <a16:creationId xmlns:a16="http://schemas.microsoft.com/office/drawing/2014/main" id="{E406BBE4-3CCA-4456-B461-988019991BAF}"/>
                    </a:ext>
                  </a:extLst>
                </p:cNvPr>
                <p:cNvCxnSpPr>
                  <a:cxnSpLocks noChangeShapeType="1"/>
                  <a:endCxn id="85002" idx="1"/>
                </p:cNvCxnSpPr>
                <p:nvPr/>
              </p:nvCxnSpPr>
              <p:spPr bwMode="auto">
                <a:xfrm>
                  <a:off x="1246909" y="6127669"/>
                  <a:ext cx="381375" cy="906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5005" name="Text Box 65">
                  <a:extLst>
                    <a:ext uri="{FF2B5EF4-FFF2-40B4-BE49-F238E27FC236}">
                      <a16:creationId xmlns:a16="http://schemas.microsoft.com/office/drawing/2014/main" id="{628193CB-FDA8-445A-8A83-15315F0EC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79591" y="5605054"/>
                  <a:ext cx="985850" cy="2769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ES" altLang="es-CO" sz="1200"/>
                    <a:t>NodoLista</a:t>
                  </a:r>
                  <a:endParaRPr lang="es-ES" altLang="es-CO" sz="1200" i="1"/>
                </a:p>
              </p:txBody>
            </p:sp>
          </p:grpSp>
        </p:grpSp>
      </p:grpSp>
      <p:sp>
        <p:nvSpPr>
          <p:cNvPr id="84996" name="Rectangle 2">
            <a:extLst>
              <a:ext uri="{FF2B5EF4-FFF2-40B4-BE49-F238E27FC236}">
                <a16:creationId xmlns:a16="http://schemas.microsoft.com/office/drawing/2014/main" id="{965EF22A-40C3-42CD-857E-76B4079F2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1" y="333376"/>
            <a:ext cx="8569325" cy="506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/>
              <a:t>Listas circulares. Concepto (II).</a:t>
            </a:r>
          </a:p>
        </p:txBody>
      </p:sp>
    </p:spTree>
    <p:extLst>
      <p:ext uri="{BB962C8B-B14F-4D97-AF65-F5344CB8AC3E}">
        <p14:creationId xmlns:p14="http://schemas.microsoft.com/office/powerpoint/2010/main" val="34095005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13D69CD2-0878-4FCB-9780-981E74DD9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6164" y="1160463"/>
            <a:ext cx="7661275" cy="4114800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s-ES_tradnl" altLang="es-CO"/>
              <a:t>Hay que tener en cuenta tres casos distintos:</a:t>
            </a:r>
          </a:p>
          <a:p>
            <a:pPr lvl="1" eaLnBrk="1" hangingPunct="1">
              <a:spcBef>
                <a:spcPct val="5000"/>
              </a:spcBef>
            </a:pPr>
            <a:r>
              <a:rPr lang="es-ES_tradnl" altLang="es-CO"/>
              <a:t>La lista está vacía: Insertar el nodo y enlazar consigo mismo</a:t>
            </a:r>
          </a:p>
          <a:p>
            <a:pPr lvl="1" eaLnBrk="1" hangingPunct="1">
              <a:spcBef>
                <a:spcPct val="5000"/>
              </a:spcBef>
            </a:pPr>
            <a:r>
              <a:rPr lang="es-ES_tradnl" altLang="es-CO"/>
              <a:t>Se inserta al final: Insertar el nodo y cambiar el puntero </a:t>
            </a:r>
            <a:r>
              <a:rPr lang="es-ES_tradnl" altLang="es-CO" i="1"/>
              <a:t>inicio</a:t>
            </a:r>
            <a:r>
              <a:rPr lang="es-ES_tradnl" altLang="es-CO"/>
              <a:t>.</a:t>
            </a:r>
          </a:p>
          <a:p>
            <a:pPr lvl="1" eaLnBrk="1" hangingPunct="1">
              <a:spcBef>
                <a:spcPct val="5000"/>
              </a:spcBef>
            </a:pPr>
            <a:r>
              <a:rPr lang="es-ES_tradnl" altLang="es-CO"/>
              <a:t>Insertar en cualquier otra posición.</a:t>
            </a:r>
          </a:p>
          <a:p>
            <a:pPr eaLnBrk="1" hangingPunct="1"/>
            <a:r>
              <a:rPr lang="es-ES_tradnl" altLang="es-CO"/>
              <a:t>Para desarrollar los algortimos de insercióny eliminación, consideraremos que la referencia contenida en la lista apunta al último elemento de la lista (y en vez de </a:t>
            </a:r>
            <a:r>
              <a:rPr lang="es-ES_tradnl" altLang="es-CO" i="1"/>
              <a:t>inicio</a:t>
            </a:r>
            <a:r>
              <a:rPr lang="es-ES_tradnl" altLang="es-CO"/>
              <a:t> se denominará </a:t>
            </a:r>
            <a:r>
              <a:rPr lang="es-ES_tradnl" altLang="es-CO" i="1"/>
              <a:t>ultimo</a:t>
            </a:r>
            <a:r>
              <a:rPr lang="es-ES_tradnl" altLang="es-CO"/>
              <a:t>)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C665C8D-BD14-413C-8B71-A20B16F6F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5492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circulares. Inserción: casuística.</a:t>
            </a:r>
          </a:p>
        </p:txBody>
      </p:sp>
    </p:spTree>
    <p:extLst>
      <p:ext uri="{BB962C8B-B14F-4D97-AF65-F5344CB8AC3E}">
        <p14:creationId xmlns:p14="http://schemas.microsoft.com/office/powerpoint/2010/main" val="189691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extLst>
              <a:ext uri="{FF2B5EF4-FFF2-40B4-BE49-F238E27FC236}">
                <a16:creationId xmlns:a16="http://schemas.microsoft.com/office/drawing/2014/main" id="{D05419A4-F6D8-49A0-86A7-430594AD4905}"/>
              </a:ext>
            </a:extLst>
          </p:cNvPr>
          <p:cNvSpPr/>
          <p:nvPr/>
        </p:nvSpPr>
        <p:spPr>
          <a:xfrm>
            <a:off x="2424113" y="1160463"/>
            <a:ext cx="6011862" cy="36369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C7FEB93-8675-44FF-A905-859984B8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circulares. Inserción: código (I).</a:t>
            </a:r>
          </a:p>
        </p:txBody>
      </p:sp>
      <p:sp>
        <p:nvSpPr>
          <p:cNvPr id="87044" name="4 Rectángulo">
            <a:extLst>
              <a:ext uri="{FF2B5EF4-FFF2-40B4-BE49-F238E27FC236}">
                <a16:creationId xmlns:a16="http://schemas.microsoft.com/office/drawing/2014/main" id="{ECE84174-777B-4189-8919-51A29216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4" y="1196975"/>
            <a:ext cx="6804025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83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83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83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83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83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83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83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83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83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1600"/>
              <a:t>public void insertarCircular (int dato) {</a:t>
            </a:r>
          </a:p>
          <a:p>
            <a:pPr eaLnBrk="1" hangingPunct="1"/>
            <a:r>
              <a:rPr lang="es-ES" altLang="es-CO" sz="1600"/>
              <a:t>	NodoLista aux, actual, anterior;</a:t>
            </a:r>
          </a:p>
          <a:p>
            <a:pPr eaLnBrk="1" hangingPunct="1"/>
            <a:r>
              <a:rPr lang="es-ES" altLang="es-CO" sz="1600"/>
              <a:t>	if (ultimo == null) {</a:t>
            </a:r>
          </a:p>
          <a:p>
            <a:pPr eaLnBrk="1" hangingPunct="1"/>
            <a:r>
              <a:rPr lang="es-ES" altLang="es-CO" sz="1600"/>
              <a:t>		aux = new NodoLista (dato);</a:t>
            </a:r>
          </a:p>
          <a:p>
            <a:pPr eaLnBrk="1" hangingPunct="1"/>
            <a:r>
              <a:rPr lang="es-ES" altLang="es-CO" sz="1600"/>
              <a:t>		ultimo = aux;</a:t>
            </a:r>
          </a:p>
          <a:p>
            <a:pPr eaLnBrk="1" hangingPunct="1"/>
            <a:r>
              <a:rPr lang="es-ES" altLang="es-CO" sz="1600"/>
              <a:t>		aux.sig = ultimo;</a:t>
            </a:r>
          </a:p>
          <a:p>
            <a:pPr eaLnBrk="1" hangingPunct="1"/>
            <a:r>
              <a:rPr lang="es-ES" altLang="es-CO" sz="1600"/>
              <a:t>	}</a:t>
            </a:r>
          </a:p>
          <a:p>
            <a:pPr eaLnBrk="1" hangingPunct="1"/>
            <a:r>
              <a:rPr lang="es-ES" altLang="es-CO" sz="1600"/>
              <a:t>	else {</a:t>
            </a:r>
          </a:p>
          <a:p>
            <a:pPr eaLnBrk="1" hangingPunct="1"/>
            <a:r>
              <a:rPr lang="es-ES" altLang="es-CO" sz="1600"/>
              <a:t>		anterior = ultimo;</a:t>
            </a:r>
          </a:p>
          <a:p>
            <a:pPr eaLnBrk="1" hangingPunct="1"/>
            <a:r>
              <a:rPr lang="es-ES" altLang="es-CO" sz="1600"/>
              <a:t>		actual = ultimo.sig;</a:t>
            </a:r>
          </a:p>
          <a:p>
            <a:pPr eaLnBrk="1" hangingPunct="1"/>
            <a:r>
              <a:rPr lang="es-ES" altLang="es-CO" sz="1600"/>
              <a:t>		while ((actual.clave &lt; dato) &amp;&amp; (actual != ultimo)) {</a:t>
            </a:r>
          </a:p>
          <a:p>
            <a:pPr eaLnBrk="1" hangingPunct="1"/>
            <a:r>
              <a:rPr lang="es-ES" altLang="es-CO" sz="1600"/>
              <a:t>			anterior = actual;</a:t>
            </a:r>
          </a:p>
          <a:p>
            <a:pPr eaLnBrk="1" hangingPunct="1"/>
            <a:r>
              <a:rPr lang="es-ES" altLang="es-CO" sz="1600"/>
              <a:t>			actual = actual.sig;</a:t>
            </a:r>
          </a:p>
          <a:p>
            <a:pPr eaLnBrk="1" hangingPunct="1"/>
            <a:r>
              <a:rPr lang="es-ES" altLang="es-CO" sz="1600"/>
              <a:t>		}</a:t>
            </a:r>
          </a:p>
          <a:p>
            <a:pPr eaLnBrk="1" hangingPunct="1"/>
            <a:endParaRPr lang="es-ES" altLang="es-CO" sz="1600"/>
          </a:p>
        </p:txBody>
      </p:sp>
    </p:spTree>
    <p:extLst>
      <p:ext uri="{BB962C8B-B14F-4D97-AF65-F5344CB8AC3E}">
        <p14:creationId xmlns:p14="http://schemas.microsoft.com/office/powerpoint/2010/main" val="25542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5 Rectángulo">
            <a:extLst>
              <a:ext uri="{FF2B5EF4-FFF2-40B4-BE49-F238E27FC236}">
                <a16:creationId xmlns:a16="http://schemas.microsoft.com/office/drawing/2014/main" id="{5E190BCA-9D6F-4459-B5E4-154591C7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520826"/>
            <a:ext cx="7092950" cy="44291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8509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/>
              <a:t>		if (actual.clave != dato) {</a:t>
            </a:r>
          </a:p>
          <a:p>
            <a:pPr eaLnBrk="1" hangingPunct="1"/>
            <a:r>
              <a:rPr lang="es-ES" altLang="es-CO"/>
              <a:t>			aux = new NodoLista (dato);</a:t>
            </a:r>
          </a:p>
          <a:p>
            <a:pPr eaLnBrk="1" hangingPunct="1"/>
            <a:r>
              <a:rPr lang="es-ES" altLang="es-CO"/>
              <a:t>			if ((actual != ultimo) || (actual.clave &gt; dato)) {</a:t>
            </a:r>
          </a:p>
          <a:p>
            <a:pPr eaLnBrk="1" hangingPunct="1"/>
            <a:r>
              <a:rPr lang="es-ES" altLang="es-CO"/>
              <a:t>				aux.sig = actual;</a:t>
            </a:r>
          </a:p>
          <a:p>
            <a:pPr eaLnBrk="1" hangingPunct="1"/>
            <a:r>
              <a:rPr lang="es-ES" altLang="es-CO"/>
              <a:t>				anterior.sig = aux;</a:t>
            </a:r>
          </a:p>
          <a:p>
            <a:pPr eaLnBrk="1" hangingPunct="1"/>
            <a:r>
              <a:rPr lang="es-ES" altLang="es-CO"/>
              <a:t>			}</a:t>
            </a:r>
          </a:p>
          <a:p>
            <a:pPr eaLnBrk="1" hangingPunct="1"/>
            <a:r>
              <a:rPr lang="es-ES" altLang="es-CO"/>
              <a:t>			else if (actual.clave &lt; dato)  {</a:t>
            </a:r>
          </a:p>
          <a:p>
            <a:pPr eaLnBrk="1" hangingPunct="1"/>
            <a:r>
              <a:rPr lang="es-ES" altLang="es-CO"/>
              <a:t>						aux.sig = actual.sig;</a:t>
            </a:r>
          </a:p>
          <a:p>
            <a:pPr eaLnBrk="1" hangingPunct="1"/>
            <a:r>
              <a:rPr lang="es-ES" altLang="es-CO"/>
              <a:t>						actual.sig = aux;</a:t>
            </a:r>
          </a:p>
          <a:p>
            <a:pPr eaLnBrk="1" hangingPunct="1"/>
            <a:r>
              <a:rPr lang="es-ES" altLang="es-CO"/>
              <a:t>						ultimo= aux;</a:t>
            </a:r>
          </a:p>
          <a:p>
            <a:pPr eaLnBrk="1" hangingPunct="1"/>
            <a:r>
              <a:rPr lang="es-ES" altLang="es-CO"/>
              <a:t>			    	   }</a:t>
            </a:r>
          </a:p>
          <a:p>
            <a:pPr eaLnBrk="1" hangingPunct="1"/>
            <a:r>
              <a:rPr lang="es-ES" altLang="es-CO"/>
              <a:t>		}</a:t>
            </a:r>
          </a:p>
          <a:p>
            <a:pPr eaLnBrk="1" hangingPunct="1"/>
            <a:r>
              <a:rPr lang="es-ES" altLang="es-CO"/>
              <a:t>		else System.out.println ("Error, el elemento ya existe");</a:t>
            </a:r>
          </a:p>
          <a:p>
            <a:pPr eaLnBrk="1" hangingPunct="1"/>
            <a:r>
              <a:rPr lang="es-ES" altLang="es-CO"/>
              <a:t>	}</a:t>
            </a:r>
          </a:p>
          <a:p>
            <a:pPr eaLnBrk="1" hangingPunct="1"/>
            <a:r>
              <a:rPr lang="es-ES" altLang="es-CO"/>
              <a:t>}</a:t>
            </a:r>
          </a:p>
          <a:p>
            <a:pPr eaLnBrk="1" hangingPunct="1"/>
            <a:endParaRPr lang="es-ES" altLang="es-CO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5C3EAE4-17B7-4451-84F6-FFD93752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circulares. Inserción: código (II).</a:t>
            </a:r>
          </a:p>
        </p:txBody>
      </p:sp>
      <p:sp>
        <p:nvSpPr>
          <p:cNvPr id="88068" name="4 Rectángulo">
            <a:extLst>
              <a:ext uri="{FF2B5EF4-FFF2-40B4-BE49-F238E27FC236}">
                <a16:creationId xmlns:a16="http://schemas.microsoft.com/office/drawing/2014/main" id="{6433BA4A-A83B-47A6-8BC0-371AA0A3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9" y="1016000"/>
            <a:ext cx="79216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0802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2DEA9E60-02B9-4383-9756-9B6FDA772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160464"/>
            <a:ext cx="8229600" cy="2663825"/>
          </a:xfrm>
        </p:spPr>
        <p:txBody>
          <a:bodyPr/>
          <a:lstStyle/>
          <a:p>
            <a:pPr eaLnBrk="1" hangingPunct="1"/>
            <a:r>
              <a:rPr lang="es-ES" altLang="es-CO" sz="2800"/>
              <a:t>Se presentan tres situaciones:</a:t>
            </a:r>
          </a:p>
          <a:p>
            <a:pPr lvl="1" eaLnBrk="1" hangingPunct="1"/>
            <a:r>
              <a:rPr lang="es-ES" altLang="es-CO"/>
              <a:t>La lista sólo tiene un nodo y se desea borrar</a:t>
            </a:r>
          </a:p>
          <a:p>
            <a:pPr lvl="1" eaLnBrk="1" hangingPunct="1"/>
            <a:r>
              <a:rPr lang="es-ES" altLang="es-CO"/>
              <a:t>Se va a borrar el nodo final: hay que actualizar el nodo </a:t>
            </a:r>
            <a:r>
              <a:rPr lang="es-ES" altLang="es-CO" i="1"/>
              <a:t>inicio</a:t>
            </a:r>
            <a:r>
              <a:rPr lang="es-ES" altLang="es-CO"/>
              <a:t>.</a:t>
            </a:r>
          </a:p>
          <a:p>
            <a:pPr lvl="1" eaLnBrk="1" hangingPunct="1"/>
            <a:r>
              <a:rPr lang="es-ES" altLang="es-CO"/>
              <a:t>Se va a borrar cualquier otro elemento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7B7964C-2446-4451-B1AA-4541E7C3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584201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circulares. Eliminación: casuística.</a:t>
            </a:r>
          </a:p>
        </p:txBody>
      </p:sp>
    </p:spTree>
    <p:extLst>
      <p:ext uri="{BB962C8B-B14F-4D97-AF65-F5344CB8AC3E}">
        <p14:creationId xmlns:p14="http://schemas.microsoft.com/office/powerpoint/2010/main" val="190020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extLst>
              <a:ext uri="{FF2B5EF4-FFF2-40B4-BE49-F238E27FC236}">
                <a16:creationId xmlns:a16="http://schemas.microsoft.com/office/drawing/2014/main" id="{CEB755CA-5DE4-4A8D-AF54-8596685DA18B}"/>
              </a:ext>
            </a:extLst>
          </p:cNvPr>
          <p:cNvSpPr/>
          <p:nvPr/>
        </p:nvSpPr>
        <p:spPr>
          <a:xfrm>
            <a:off x="1919288" y="1052514"/>
            <a:ext cx="7885112" cy="5184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0115" name="Rectangle 4">
            <a:extLst>
              <a:ext uri="{FF2B5EF4-FFF2-40B4-BE49-F238E27FC236}">
                <a16:creationId xmlns:a16="http://schemas.microsoft.com/office/drawing/2014/main" id="{9B0CDE29-3474-482A-88C8-57B6B370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072376"/>
            <a:ext cx="8245475" cy="53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tabLst>
                <a:tab pos="355600" algn="l"/>
                <a:tab pos="723900" algn="l"/>
                <a:tab pos="1079500" algn="l"/>
                <a:tab pos="1435100" algn="l"/>
                <a:tab pos="1790700" algn="l"/>
                <a:tab pos="2159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CO" sz="1600"/>
              <a:t> static void eliminar (int x){</a:t>
            </a:r>
          </a:p>
          <a:p>
            <a:pPr eaLnBrk="1" hangingPunct="1"/>
            <a:r>
              <a:rPr lang="es-ES_tradnl" altLang="es-CO" sz="1600"/>
              <a:t>      NodoLista anterior, actual;</a:t>
            </a:r>
          </a:p>
          <a:p>
            <a:pPr eaLnBrk="1" hangingPunct="1"/>
            <a:r>
              <a:rPr lang="es-ES_tradnl" altLang="es-CO" sz="1600"/>
              <a:t>      if (ultimo != null) {</a:t>
            </a:r>
          </a:p>
          <a:p>
            <a:pPr eaLnBrk="1" hangingPunct="1"/>
            <a:r>
              <a:rPr lang="es-ES_tradnl" altLang="es-CO" sz="1600"/>
              <a:t>		anterior = ultimo;</a:t>
            </a:r>
          </a:p>
          <a:p>
            <a:pPr eaLnBrk="1" hangingPunct="1"/>
            <a:r>
              <a:rPr lang="es-ES_tradnl" altLang="es-CO" sz="1600"/>
              <a:t>		actual = anterior.sig;</a:t>
            </a:r>
          </a:p>
          <a:p>
            <a:pPr eaLnBrk="1" hangingPunct="1"/>
            <a:r>
              <a:rPr lang="es-ES_tradnl" altLang="es-CO" sz="1600"/>
              <a:t> 		while (actual != ultimo &amp;&amp; actual.clave &lt; x)  {</a:t>
            </a:r>
          </a:p>
          <a:p>
            <a:pPr eaLnBrk="1" hangingPunct="1"/>
            <a:r>
              <a:rPr lang="es-ES_tradnl" altLang="es-CO" sz="1600"/>
              <a:t>	      		anterior = actual;</a:t>
            </a:r>
          </a:p>
          <a:p>
            <a:pPr eaLnBrk="1" hangingPunct="1"/>
            <a:r>
              <a:rPr lang="es-ES_tradnl" altLang="es-CO" sz="1600"/>
              <a:t>	       	actual = actual.sig;</a:t>
            </a:r>
          </a:p>
          <a:p>
            <a:pPr eaLnBrk="1" hangingPunct="1"/>
            <a:r>
              <a:rPr lang="es-ES_tradnl" altLang="es-CO" sz="1600"/>
              <a:t>		}</a:t>
            </a:r>
          </a:p>
          <a:p>
            <a:pPr eaLnBrk="1" hangingPunct="1"/>
            <a:r>
              <a:rPr lang="es-ES_tradnl" altLang="es-CO" sz="1600"/>
              <a:t>		if (actual.clave == x) {</a:t>
            </a:r>
          </a:p>
          <a:p>
            <a:pPr eaLnBrk="1" hangingPunct="1"/>
            <a:r>
              <a:rPr lang="es-ES_tradnl" altLang="es-CO" sz="1600"/>
              <a:t>	      		anterior.sig = actual.sig;</a:t>
            </a:r>
          </a:p>
          <a:p>
            <a:pPr eaLnBrk="1" hangingPunct="1"/>
            <a:r>
              <a:rPr lang="es-ES_tradnl" altLang="es-CO" sz="1600"/>
              <a:t>	       	if (ultimo == actual)</a:t>
            </a:r>
          </a:p>
          <a:p>
            <a:pPr eaLnBrk="1" hangingPunct="1"/>
            <a:r>
              <a:rPr lang="es-ES_tradnl" altLang="es-CO" sz="1600"/>
              <a:t>	            		if (ultimo != anterior)</a:t>
            </a:r>
          </a:p>
          <a:p>
            <a:pPr eaLnBrk="1" hangingPunct="1"/>
            <a:r>
              <a:rPr lang="es-ES_tradnl" altLang="es-CO" sz="1600"/>
              <a:t>		      			ultimo = anterior;</a:t>
            </a:r>
          </a:p>
          <a:p>
            <a:pPr eaLnBrk="1" hangingPunct="1"/>
            <a:r>
              <a:rPr lang="es-ES_tradnl" altLang="es-CO" sz="1600"/>
              <a:t>				else ultimo = null;</a:t>
            </a:r>
          </a:p>
          <a:p>
            <a:pPr eaLnBrk="1" hangingPunct="1"/>
            <a:r>
              <a:rPr lang="es-ES_tradnl" altLang="es-CO" sz="1600"/>
              <a:t>		}</a:t>
            </a:r>
          </a:p>
          <a:p>
            <a:pPr eaLnBrk="1" hangingPunct="1"/>
            <a:r>
              <a:rPr lang="es-ES_tradnl" altLang="es-CO" sz="1600"/>
              <a:t>		else  System.out.println ("No existe el nodo de clave “ + x);</a:t>
            </a:r>
          </a:p>
          <a:p>
            <a:pPr eaLnBrk="1" hangingPunct="1"/>
            <a:r>
              <a:rPr lang="es-ES_tradnl" altLang="es-CO" sz="1600"/>
              <a:t>       }</a:t>
            </a:r>
          </a:p>
          <a:p>
            <a:pPr eaLnBrk="1" hangingPunct="1"/>
            <a:r>
              <a:rPr lang="es-ES_tradnl" altLang="es-CO" sz="1600"/>
              <a:t>       else  System.out.println ("La lista está vacía ");</a:t>
            </a:r>
          </a:p>
          <a:p>
            <a:pPr eaLnBrk="1" hangingPunct="1"/>
            <a:r>
              <a:rPr lang="es-ES_tradnl" altLang="es-CO" sz="1600"/>
              <a:t>}</a:t>
            </a:r>
            <a:r>
              <a:rPr lang="es-ES_tradnl" altLang="es-CO"/>
              <a:t>	</a:t>
            </a:r>
          </a:p>
          <a:p>
            <a:pPr eaLnBrk="1" hangingPunct="1">
              <a:lnSpc>
                <a:spcPct val="95000"/>
              </a:lnSpc>
            </a:pPr>
            <a:endParaRPr lang="es-ES_tradnl" altLang="es-CO" sz="1600"/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5043F157-F7D7-4F21-B4C3-95FF6C9D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33376"/>
            <a:ext cx="87122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circulares. Eliminación: código (I).</a:t>
            </a:r>
          </a:p>
        </p:txBody>
      </p:sp>
    </p:spTree>
    <p:extLst>
      <p:ext uri="{BB962C8B-B14F-4D97-AF65-F5344CB8AC3E}">
        <p14:creationId xmlns:p14="http://schemas.microsoft.com/office/powerpoint/2010/main" val="420397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C6C24F43-78D0-4CE1-BDEE-73BF71155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3644900"/>
            <a:ext cx="7854950" cy="1752600"/>
          </a:xfrm>
        </p:spPr>
        <p:txBody>
          <a:bodyPr vert="horz" lIns="0" tIns="45720" rIns="18288" bIns="45720" rtlCol="0" anchor="t">
            <a:normAutofit/>
          </a:bodyPr>
          <a:lstStyle/>
          <a:p>
            <a:pPr algn="r" eaLnBrk="1" hangingPunct="1"/>
            <a:r>
              <a:rPr lang="es-ES" altLang="es-CO" dirty="0">
                <a:highlight>
                  <a:srgbClr val="008000"/>
                </a:highlight>
              </a:rPr>
              <a:t>Listas.</a:t>
            </a:r>
          </a:p>
          <a:p>
            <a:pPr algn="ctr" eaLnBrk="1" hangingPunct="1"/>
            <a:r>
              <a:rPr lang="es-ES" altLang="es-CO" sz="2400" dirty="0">
                <a:solidFill>
                  <a:srgbClr val="FFC000"/>
                </a:solidFill>
                <a:highlight>
                  <a:srgbClr val="008000"/>
                </a:highlight>
              </a:rPr>
              <a:t>Listas doblemente enlazadas</a:t>
            </a:r>
          </a:p>
          <a:p>
            <a:pPr algn="r" eaLnBrk="1" hangingPunct="1"/>
            <a:r>
              <a:rPr lang="es-ES" altLang="es-CO" dirty="0">
                <a:highlight>
                  <a:srgbClr val="008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57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C328BF8C-DDED-489B-8141-197B78F37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3644900"/>
            <a:ext cx="7854950" cy="1752600"/>
          </a:xfrm>
        </p:spPr>
        <p:txBody>
          <a:bodyPr vert="horz" lIns="0" tIns="45720" rIns="18288" bIns="45720" rtlCol="0" anchor="t">
            <a:normAutofit/>
          </a:bodyPr>
          <a:lstStyle/>
          <a:p>
            <a:pPr algn="r" eaLnBrk="1" hangingPunct="1"/>
            <a:r>
              <a:rPr lang="es-ES" altLang="es-CO" dirty="0">
                <a:highlight>
                  <a:srgbClr val="008000"/>
                </a:highlight>
              </a:rPr>
              <a:t>Listas.</a:t>
            </a:r>
          </a:p>
          <a:p>
            <a:pPr algn="ctr" eaLnBrk="1" hangingPunct="1"/>
            <a:r>
              <a:rPr lang="es-ES" altLang="es-CO" sz="2400" dirty="0">
                <a:solidFill>
                  <a:srgbClr val="FFC000"/>
                </a:solidFill>
                <a:highlight>
                  <a:srgbClr val="008000"/>
                </a:highlight>
              </a:rPr>
              <a:t>Listas con cabecera y centinela.</a:t>
            </a:r>
          </a:p>
          <a:p>
            <a:pPr algn="r" eaLnBrk="1" hangingPunct="1"/>
            <a:r>
              <a:rPr lang="es-ES" altLang="es-CO" dirty="0">
                <a:highlight>
                  <a:srgbClr val="008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35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151 Rectángulo">
            <a:extLst>
              <a:ext uri="{FF2B5EF4-FFF2-40B4-BE49-F238E27FC236}">
                <a16:creationId xmlns:a16="http://schemas.microsoft.com/office/drawing/2014/main" id="{8941C49A-C8E4-49AE-AFEA-85FF908DE4FF}"/>
              </a:ext>
            </a:extLst>
          </p:cNvPr>
          <p:cNvSpPr/>
          <p:nvPr/>
        </p:nvSpPr>
        <p:spPr>
          <a:xfrm>
            <a:off x="5880101" y="4329114"/>
            <a:ext cx="3960813" cy="2339975"/>
          </a:xfrm>
          <a:prstGeom prst="rect">
            <a:avLst/>
          </a:prstGeom>
          <a:solidFill>
            <a:srgbClr val="B40C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1" name="150 Rectángulo">
            <a:extLst>
              <a:ext uri="{FF2B5EF4-FFF2-40B4-BE49-F238E27FC236}">
                <a16:creationId xmlns:a16="http://schemas.microsoft.com/office/drawing/2014/main" id="{0C226B2D-390F-4026-9BD4-3AA5D1DDEF3A}"/>
              </a:ext>
            </a:extLst>
          </p:cNvPr>
          <p:cNvSpPr/>
          <p:nvPr/>
        </p:nvSpPr>
        <p:spPr>
          <a:xfrm>
            <a:off x="2208213" y="4473576"/>
            <a:ext cx="3492500" cy="1979613"/>
          </a:xfrm>
          <a:prstGeom prst="rect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91EB45A-9E85-4575-A3A7-A77FD60377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47851" y="836614"/>
            <a:ext cx="8323263" cy="18367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_tradnl" altLang="es-CO" sz="2400"/>
              <a:t>Concepto:</a:t>
            </a:r>
          </a:p>
          <a:p>
            <a:pPr lvl="1" eaLnBrk="1" hangingPunct="1">
              <a:spcBef>
                <a:spcPct val="0"/>
              </a:spcBef>
            </a:pPr>
            <a:r>
              <a:rPr lang="es-ES_tradnl" altLang="es-CO" sz="2200"/>
              <a:t>La lista se puede recorrer en ambos sentidos.</a:t>
            </a:r>
          </a:p>
          <a:p>
            <a:pPr lvl="1" eaLnBrk="1" hangingPunct="1">
              <a:spcBef>
                <a:spcPct val="0"/>
              </a:spcBef>
            </a:pPr>
            <a:r>
              <a:rPr lang="es-ES_tradnl" altLang="es-CO" sz="2200"/>
              <a:t>El elemento anterior al primero será el elemento nulo.</a:t>
            </a:r>
          </a:p>
          <a:p>
            <a:pPr lvl="1" eaLnBrk="1" hangingPunct="1">
              <a:spcBef>
                <a:spcPct val="0"/>
              </a:spcBef>
            </a:pPr>
            <a:r>
              <a:rPr lang="es-ES_tradnl" altLang="es-CO" sz="2200"/>
              <a:t>El elemento siguiente al último será el elemento nulo.</a:t>
            </a:r>
          </a:p>
          <a:p>
            <a:pPr eaLnBrk="1" hangingPunct="1">
              <a:spcBef>
                <a:spcPct val="0"/>
              </a:spcBef>
            </a:pPr>
            <a:r>
              <a:rPr lang="es-ES_tradnl" altLang="es-CO"/>
              <a:t>Modelo:</a:t>
            </a:r>
          </a:p>
          <a:p>
            <a:pPr lvl="2" eaLnBrk="1" hangingPunct="1"/>
            <a:endParaRPr lang="es-ES_tradnl" altLang="es-CO" sz="18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EB8B207-7D38-48B2-8ABB-775FC83CA94F}"/>
              </a:ext>
            </a:extLst>
          </p:cNvPr>
          <p:cNvGrpSpPr>
            <a:grpSpLocks/>
          </p:cNvGrpSpPr>
          <p:nvPr/>
        </p:nvGrpSpPr>
        <p:grpSpPr bwMode="auto">
          <a:xfrm>
            <a:off x="3756026" y="2673350"/>
            <a:ext cx="6094413" cy="1316038"/>
            <a:chOff x="907" y="2840"/>
            <a:chExt cx="3839" cy="829"/>
          </a:xfrm>
        </p:grpSpPr>
        <p:grpSp>
          <p:nvGrpSpPr>
            <p:cNvPr id="92178" name="Group 7">
              <a:extLst>
                <a:ext uri="{FF2B5EF4-FFF2-40B4-BE49-F238E27FC236}">
                  <a16:creationId xmlns:a16="http://schemas.microsoft.com/office/drawing/2014/main" id="{A734B0E0-E3B6-41C1-B343-F81C78285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6"/>
              <a:ext cx="823" cy="606"/>
              <a:chOff x="3969" y="2976"/>
              <a:chExt cx="823" cy="606"/>
            </a:xfrm>
          </p:grpSpPr>
          <p:grpSp>
            <p:nvGrpSpPr>
              <p:cNvPr id="92200" name="Group 8">
                <a:extLst>
                  <a:ext uri="{FF2B5EF4-FFF2-40B4-BE49-F238E27FC236}">
                    <a16:creationId xmlns:a16="http://schemas.microsoft.com/office/drawing/2014/main" id="{445EEEC1-E324-4959-B32A-4350362642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9" y="2976"/>
                <a:ext cx="823" cy="606"/>
                <a:chOff x="1241" y="2931"/>
                <a:chExt cx="823" cy="606"/>
              </a:xfrm>
            </p:grpSpPr>
            <p:sp>
              <p:nvSpPr>
                <p:cNvPr id="92202" name="Rectangle 9">
                  <a:extLst>
                    <a:ext uri="{FF2B5EF4-FFF2-40B4-BE49-F238E27FC236}">
                      <a16:creationId xmlns:a16="http://schemas.microsoft.com/office/drawing/2014/main" id="{796B31B0-B2A1-4A32-B553-2B83B8DB9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2931"/>
                  <a:ext cx="81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O" sz="2400">
                      <a:latin typeface="Times New Roman" panose="02020603050405020304" pitchFamily="18" charset="0"/>
                    </a:rPr>
                    <a:t>  </a:t>
                  </a:r>
                  <a:r>
                    <a:rPr lang="es-ES_tradnl" altLang="es-CO" sz="2400"/>
                    <a:t>5</a:t>
                  </a:r>
                </a:p>
              </p:txBody>
            </p:sp>
            <p:sp>
              <p:nvSpPr>
                <p:cNvPr id="92203" name="Text Box 10">
                  <a:extLst>
                    <a:ext uri="{FF2B5EF4-FFF2-40B4-BE49-F238E27FC236}">
                      <a16:creationId xmlns:a16="http://schemas.microsoft.com/office/drawing/2014/main" id="{AB80B3CE-9D4D-4D97-8659-142C3C8F21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5" y="3249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ES" altLang="es-CO" sz="2400"/>
                </a:p>
              </p:txBody>
            </p:sp>
            <p:sp>
              <p:nvSpPr>
                <p:cNvPr id="92204" name="Line 11">
                  <a:extLst>
                    <a:ext uri="{FF2B5EF4-FFF2-40B4-BE49-F238E27FC236}">
                      <a16:creationId xmlns:a16="http://schemas.microsoft.com/office/drawing/2014/main" id="{2582FFCA-969B-405D-BC53-2082A7476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" y="2931"/>
                  <a:ext cx="0" cy="5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CO"/>
                </a:p>
              </p:txBody>
            </p:sp>
            <p:sp>
              <p:nvSpPr>
                <p:cNvPr id="92205" name="Line 12">
                  <a:extLst>
                    <a:ext uri="{FF2B5EF4-FFF2-40B4-BE49-F238E27FC236}">
                      <a16:creationId xmlns:a16="http://schemas.microsoft.com/office/drawing/2014/main" id="{C9F8DA60-6F77-4F0F-A0DB-96AC4E383F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" y="3203"/>
                  <a:ext cx="4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CO"/>
                </a:p>
              </p:txBody>
            </p:sp>
          </p:grpSp>
          <p:sp>
            <p:nvSpPr>
              <p:cNvPr id="92201" name="Rectangle 13">
                <a:extLst>
                  <a:ext uri="{FF2B5EF4-FFF2-40B4-BE49-F238E27FC236}">
                    <a16:creationId xmlns:a16="http://schemas.microsoft.com/office/drawing/2014/main" id="{021B957D-885C-406F-96BD-39FE013EE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3022"/>
                <a:ext cx="37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_tradnl" altLang="es-CO"/>
                  <a:t>null</a:t>
                </a:r>
              </a:p>
            </p:txBody>
          </p:sp>
        </p:grpSp>
        <p:grpSp>
          <p:nvGrpSpPr>
            <p:cNvPr id="92179" name="Group 14">
              <a:extLst>
                <a:ext uri="{FF2B5EF4-FFF2-40B4-BE49-F238E27FC236}">
                  <a16:creationId xmlns:a16="http://schemas.microsoft.com/office/drawing/2014/main" id="{BBB9EA96-6647-410E-B4FE-66CC532EC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886"/>
              <a:ext cx="823" cy="783"/>
              <a:chOff x="1111" y="2886"/>
              <a:chExt cx="823" cy="783"/>
            </a:xfrm>
          </p:grpSpPr>
          <p:grpSp>
            <p:nvGrpSpPr>
              <p:cNvPr id="92194" name="Group 15">
                <a:extLst>
                  <a:ext uri="{FF2B5EF4-FFF2-40B4-BE49-F238E27FC236}">
                    <a16:creationId xmlns:a16="http://schemas.microsoft.com/office/drawing/2014/main" id="{2ED67AD2-F4F8-4E2E-BFCC-251511C0F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1" y="2886"/>
                <a:ext cx="823" cy="783"/>
                <a:chOff x="1241" y="2931"/>
                <a:chExt cx="823" cy="783"/>
              </a:xfrm>
            </p:grpSpPr>
            <p:sp>
              <p:nvSpPr>
                <p:cNvPr id="92196" name="Rectangle 16">
                  <a:extLst>
                    <a:ext uri="{FF2B5EF4-FFF2-40B4-BE49-F238E27FC236}">
                      <a16:creationId xmlns:a16="http://schemas.microsoft.com/office/drawing/2014/main" id="{45074E51-B7F6-4225-A2E6-55D42C6F1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2931"/>
                  <a:ext cx="816" cy="5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s-ES_tradnl" altLang="es-CO" sz="2400">
                      <a:latin typeface="Times New Roman" panose="02020603050405020304" pitchFamily="18" charset="0"/>
                    </a:rPr>
                    <a:t>  </a:t>
                  </a:r>
                  <a:r>
                    <a:rPr lang="es-ES_tradnl" altLang="es-CO" sz="2400"/>
                    <a:t>1</a:t>
                  </a:r>
                </a:p>
              </p:txBody>
            </p:sp>
            <p:sp>
              <p:nvSpPr>
                <p:cNvPr id="92197" name="Text Box 17">
                  <a:extLst>
                    <a:ext uri="{FF2B5EF4-FFF2-40B4-BE49-F238E27FC236}">
                      <a16:creationId xmlns:a16="http://schemas.microsoft.com/office/drawing/2014/main" id="{E5619AEC-6CE7-4FE4-8715-4A3C6A2EF0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5" y="3249"/>
                  <a:ext cx="409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ES_tradnl" altLang="es-CO" b="1"/>
                    <a:t>null</a:t>
                  </a:r>
                  <a:endParaRPr lang="es-ES_tradnl" altLang="es-CO" sz="2400"/>
                </a:p>
              </p:txBody>
            </p:sp>
            <p:sp>
              <p:nvSpPr>
                <p:cNvPr id="92198" name="Line 18">
                  <a:extLst>
                    <a:ext uri="{FF2B5EF4-FFF2-40B4-BE49-F238E27FC236}">
                      <a16:creationId xmlns:a16="http://schemas.microsoft.com/office/drawing/2014/main" id="{E559435F-2847-4963-962D-A8FE6271B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" y="2931"/>
                  <a:ext cx="0" cy="5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CO"/>
                </a:p>
              </p:txBody>
            </p:sp>
            <p:sp>
              <p:nvSpPr>
                <p:cNvPr id="92199" name="Line 19">
                  <a:extLst>
                    <a:ext uri="{FF2B5EF4-FFF2-40B4-BE49-F238E27FC236}">
                      <a16:creationId xmlns:a16="http://schemas.microsoft.com/office/drawing/2014/main" id="{9F774ED3-AB05-4B33-8AB3-DE9F0330D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" y="3203"/>
                  <a:ext cx="4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CO"/>
                </a:p>
              </p:txBody>
            </p:sp>
          </p:grpSp>
          <p:sp>
            <p:nvSpPr>
              <p:cNvPr id="92195" name="Rectangle 20">
                <a:extLst>
                  <a:ext uri="{FF2B5EF4-FFF2-40B4-BE49-F238E27FC236}">
                    <a16:creationId xmlns:a16="http://schemas.microsoft.com/office/drawing/2014/main" id="{33BF2709-6E26-4509-940F-4F8857C4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2931"/>
                <a:ext cx="18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cxnSp>
          <p:nvCxnSpPr>
            <p:cNvPr id="92180" name="AutoShape 21">
              <a:extLst>
                <a:ext uri="{FF2B5EF4-FFF2-40B4-BE49-F238E27FC236}">
                  <a16:creationId xmlns:a16="http://schemas.microsoft.com/office/drawing/2014/main" id="{378E9080-B120-45E0-9C3B-9E7C66E110B5}"/>
                </a:ext>
              </a:extLst>
            </p:cNvPr>
            <p:cNvCxnSpPr>
              <a:cxnSpLocks noChangeShapeType="1"/>
              <a:stCxn id="92195" idx="3"/>
              <a:endCxn id="92190" idx="1"/>
            </p:cNvCxnSpPr>
            <p:nvPr/>
          </p:nvCxnSpPr>
          <p:spPr bwMode="auto">
            <a:xfrm>
              <a:off x="1882" y="3022"/>
              <a:ext cx="726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81" name="AutoShape 22">
              <a:extLst>
                <a:ext uri="{FF2B5EF4-FFF2-40B4-BE49-F238E27FC236}">
                  <a16:creationId xmlns:a16="http://schemas.microsoft.com/office/drawing/2014/main" id="{1D29C158-7387-4D6A-A46E-C34E8846F653}"/>
                </a:ext>
              </a:extLst>
            </p:cNvPr>
            <p:cNvCxnSpPr>
              <a:cxnSpLocks noChangeShapeType="1"/>
              <a:stCxn id="92189" idx="3"/>
              <a:endCxn id="92202" idx="1"/>
            </p:cNvCxnSpPr>
            <p:nvPr/>
          </p:nvCxnSpPr>
          <p:spPr bwMode="auto">
            <a:xfrm>
              <a:off x="3198" y="2976"/>
              <a:ext cx="725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82" name="AutoShape 23">
              <a:extLst>
                <a:ext uri="{FF2B5EF4-FFF2-40B4-BE49-F238E27FC236}">
                  <a16:creationId xmlns:a16="http://schemas.microsoft.com/office/drawing/2014/main" id="{E9587178-E757-48EA-B17E-5B07C2F60FA8}"/>
                </a:ext>
              </a:extLst>
            </p:cNvPr>
            <p:cNvCxnSpPr>
              <a:cxnSpLocks noChangeShapeType="1"/>
              <a:stCxn id="92203" idx="0"/>
              <a:endCxn id="92191" idx="2"/>
            </p:cNvCxnSpPr>
            <p:nvPr/>
          </p:nvCxnSpPr>
          <p:spPr bwMode="auto">
            <a:xfrm rot="-5400000" flipH="1" flipV="1">
              <a:off x="3764" y="2667"/>
              <a:ext cx="242" cy="1315"/>
            </a:xfrm>
            <a:prstGeom prst="bentConnector5">
              <a:avLst>
                <a:gd name="adj1" fmla="val 158676"/>
                <a:gd name="adj2" fmla="val 50116"/>
                <a:gd name="adj3" fmla="val 159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2183" name="Group 24">
              <a:extLst>
                <a:ext uri="{FF2B5EF4-FFF2-40B4-BE49-F238E27FC236}">
                  <a16:creationId xmlns:a16="http://schemas.microsoft.com/office/drawing/2014/main" id="{C7BF4666-5D7F-4F56-8AB7-190E7F237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840"/>
              <a:ext cx="823" cy="606"/>
              <a:chOff x="2608" y="2840"/>
              <a:chExt cx="823" cy="606"/>
            </a:xfrm>
          </p:grpSpPr>
          <p:grpSp>
            <p:nvGrpSpPr>
              <p:cNvPr id="92186" name="Group 25">
                <a:extLst>
                  <a:ext uri="{FF2B5EF4-FFF2-40B4-BE49-F238E27FC236}">
                    <a16:creationId xmlns:a16="http://schemas.microsoft.com/office/drawing/2014/main" id="{05585E78-D95E-4248-870C-302BD8FAD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2840"/>
                <a:ext cx="823" cy="606"/>
                <a:chOff x="1111" y="2886"/>
                <a:chExt cx="823" cy="606"/>
              </a:xfrm>
            </p:grpSpPr>
            <p:grpSp>
              <p:nvGrpSpPr>
                <p:cNvPr id="92188" name="Group 26">
                  <a:extLst>
                    <a:ext uri="{FF2B5EF4-FFF2-40B4-BE49-F238E27FC236}">
                      <a16:creationId xmlns:a16="http://schemas.microsoft.com/office/drawing/2014/main" id="{6DC4F14C-AEF0-4AA3-BA7E-768CD63DF8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1" y="2886"/>
                  <a:ext cx="823" cy="606"/>
                  <a:chOff x="1241" y="2931"/>
                  <a:chExt cx="823" cy="606"/>
                </a:xfrm>
              </p:grpSpPr>
              <p:sp>
                <p:nvSpPr>
                  <p:cNvPr id="92190" name="Rectangle 27">
                    <a:extLst>
                      <a:ext uri="{FF2B5EF4-FFF2-40B4-BE49-F238E27FC236}">
                        <a16:creationId xmlns:a16="http://schemas.microsoft.com/office/drawing/2014/main" id="{5F04F593-C22D-4D19-BE19-2261152ED7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2931"/>
                    <a:ext cx="816" cy="5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s-ES_tradnl" altLang="es-CO" sz="2400">
                        <a:latin typeface="Times New Roman" panose="02020603050405020304" pitchFamily="18" charset="0"/>
                      </a:rPr>
                      <a:t>  </a:t>
                    </a:r>
                    <a:r>
                      <a:rPr lang="es-ES_tradnl" altLang="es-CO" sz="2400"/>
                      <a:t>2</a:t>
                    </a:r>
                  </a:p>
                </p:txBody>
              </p:sp>
              <p:sp>
                <p:nvSpPr>
                  <p:cNvPr id="92191" name="Text Box 28">
                    <a:extLst>
                      <a:ext uri="{FF2B5EF4-FFF2-40B4-BE49-F238E27FC236}">
                        <a16:creationId xmlns:a16="http://schemas.microsoft.com/office/drawing/2014/main" id="{FEC05F8B-2D41-4BDA-95F1-B33D6E6786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3249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endParaRPr lang="es-ES" altLang="es-CO" sz="2400"/>
                  </a:p>
                </p:txBody>
              </p:sp>
              <p:sp>
                <p:nvSpPr>
                  <p:cNvPr id="92192" name="Line 29">
                    <a:extLst>
                      <a:ext uri="{FF2B5EF4-FFF2-40B4-BE49-F238E27FC236}">
                        <a16:creationId xmlns:a16="http://schemas.microsoft.com/office/drawing/2014/main" id="{43632DD9-74FA-449D-BD4C-7D44C416CF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5" y="2931"/>
                    <a:ext cx="0" cy="5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s-CO"/>
                  </a:p>
                </p:txBody>
              </p:sp>
              <p:sp>
                <p:nvSpPr>
                  <p:cNvPr id="92193" name="Line 30">
                    <a:extLst>
                      <a:ext uri="{FF2B5EF4-FFF2-40B4-BE49-F238E27FC236}">
                        <a16:creationId xmlns:a16="http://schemas.microsoft.com/office/drawing/2014/main" id="{63FFC21E-3D0C-45D6-9B5E-2DA7B66F14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55" y="3203"/>
                    <a:ext cx="40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s-CO"/>
                  </a:p>
                </p:txBody>
              </p:sp>
            </p:grpSp>
            <p:sp>
              <p:nvSpPr>
                <p:cNvPr id="92189" name="Rectangle 31">
                  <a:extLst>
                    <a:ext uri="{FF2B5EF4-FFF2-40B4-BE49-F238E27FC236}">
                      <a16:creationId xmlns:a16="http://schemas.microsoft.com/office/drawing/2014/main" id="{C27F9207-A184-46B4-B1A1-D7007F4DE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9" y="2931"/>
                  <a:ext cx="18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sp>
            <p:nvSpPr>
              <p:cNvPr id="92187" name="Rectangle 32">
                <a:extLst>
                  <a:ext uri="{FF2B5EF4-FFF2-40B4-BE49-F238E27FC236}">
                    <a16:creationId xmlns:a16="http://schemas.microsoft.com/office/drawing/2014/main" id="{5B2258D4-65E0-4BED-95D1-BA215103C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203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cxnSp>
          <p:nvCxnSpPr>
            <p:cNvPr id="92184" name="AutoShape 33">
              <a:extLst>
                <a:ext uri="{FF2B5EF4-FFF2-40B4-BE49-F238E27FC236}">
                  <a16:creationId xmlns:a16="http://schemas.microsoft.com/office/drawing/2014/main" id="{985CAD89-EABD-4D27-817C-15AAF9B7A033}"/>
                </a:ext>
              </a:extLst>
            </p:cNvPr>
            <p:cNvCxnSpPr>
              <a:cxnSpLocks noChangeShapeType="1"/>
              <a:stCxn id="92187" idx="1"/>
              <a:endCxn id="92196" idx="2"/>
            </p:cNvCxnSpPr>
            <p:nvPr/>
          </p:nvCxnSpPr>
          <p:spPr bwMode="auto">
            <a:xfrm rot="10800000" flipV="1">
              <a:off x="1700" y="3271"/>
              <a:ext cx="1407" cy="199"/>
            </a:xfrm>
            <a:prstGeom prst="bentConnector4">
              <a:avLst>
                <a:gd name="adj1" fmla="val 213"/>
                <a:gd name="adj2" fmla="val 1723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85" name="AutoShape 6">
              <a:extLst>
                <a:ext uri="{FF2B5EF4-FFF2-40B4-BE49-F238E27FC236}">
                  <a16:creationId xmlns:a16="http://schemas.microsoft.com/office/drawing/2014/main" id="{2B20422F-5AED-441C-BCD6-F10A8BD85D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7" y="3158"/>
              <a:ext cx="363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66" name="Rectangle 2">
            <a:extLst>
              <a:ext uri="{FF2B5EF4-FFF2-40B4-BE49-F238E27FC236}">
                <a16:creationId xmlns:a16="http://schemas.microsoft.com/office/drawing/2014/main" id="{F3BD299F-FB86-49C4-BFE5-568AA5E3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doblemente enlazadas</a:t>
            </a:r>
          </a:p>
        </p:txBody>
      </p:sp>
      <p:grpSp>
        <p:nvGrpSpPr>
          <p:cNvPr id="92167" name="96 Grupo">
            <a:extLst>
              <a:ext uri="{FF2B5EF4-FFF2-40B4-BE49-F238E27FC236}">
                <a16:creationId xmlns:a16="http://schemas.microsoft.com/office/drawing/2014/main" id="{22EADE12-D393-4105-B6F2-C7CE82E6EBD9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636838"/>
            <a:ext cx="2389188" cy="823912"/>
            <a:chOff x="675385" y="5605054"/>
            <a:chExt cx="2390056" cy="823784"/>
          </a:xfrm>
        </p:grpSpPr>
        <p:sp>
          <p:nvSpPr>
            <p:cNvPr id="92171" name="Text Box 65">
              <a:extLst>
                <a:ext uri="{FF2B5EF4-FFF2-40B4-BE49-F238E27FC236}">
                  <a16:creationId xmlns:a16="http://schemas.microsoft.com/office/drawing/2014/main" id="{77DF7D19-A66F-4D88-B0CB-F3DE6B4D3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5" y="5641058"/>
              <a:ext cx="985850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s-CO" sz="1200"/>
                <a:t>Lista</a:t>
              </a:r>
              <a:endParaRPr lang="es-ES" altLang="es-CO" sz="1200" i="1"/>
            </a:p>
          </p:txBody>
        </p:sp>
        <p:grpSp>
          <p:nvGrpSpPr>
            <p:cNvPr id="92172" name="54 Grupo">
              <a:extLst>
                <a:ext uri="{FF2B5EF4-FFF2-40B4-BE49-F238E27FC236}">
                  <a16:creationId xmlns:a16="http://schemas.microsoft.com/office/drawing/2014/main" id="{1C32D649-BDF7-4B29-B62D-4EC6224AA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4477" y="5605054"/>
              <a:ext cx="2000964" cy="823784"/>
              <a:chOff x="1064477" y="5605054"/>
              <a:chExt cx="2000964" cy="823784"/>
            </a:xfrm>
          </p:grpSpPr>
          <p:sp>
            <p:nvSpPr>
              <p:cNvPr id="92173" name="Text Box 5">
                <a:extLst>
                  <a:ext uri="{FF2B5EF4-FFF2-40B4-BE49-F238E27FC236}">
                    <a16:creationId xmlns:a16="http://schemas.microsoft.com/office/drawing/2014/main" id="{06FC1028-9876-4161-B14B-553C1117D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4477" y="5870846"/>
                <a:ext cx="292104" cy="5476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s-ES" altLang="es-CO"/>
              </a:p>
            </p:txBody>
          </p:sp>
          <p:sp>
            <p:nvSpPr>
              <p:cNvPr id="92174" name="101 CuadroTexto">
                <a:extLst>
                  <a:ext uri="{FF2B5EF4-FFF2-40B4-BE49-F238E27FC236}">
                    <a16:creationId xmlns:a16="http://schemas.microsoft.com/office/drawing/2014/main" id="{5B68970D-41AB-40E0-853A-509F2FD95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8284" y="5844632"/>
                <a:ext cx="584208" cy="584206"/>
              </a:xfrm>
              <a:prstGeom prst="rect">
                <a:avLst/>
              </a:prstGeom>
              <a:solidFill>
                <a:srgbClr val="A6309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300"/>
                  </a:spcAft>
                </a:pPr>
                <a:endParaRPr lang="es-ES" altLang="es-CO" sz="800" b="1"/>
              </a:p>
              <a:p>
                <a:pPr eaLnBrk="1" hangingPunct="1">
                  <a:spcAft>
                    <a:spcPts val="300"/>
                  </a:spcAft>
                </a:pPr>
                <a:r>
                  <a:rPr lang="es-ES" altLang="es-CO" sz="800" b="1"/>
                  <a:t>nombre</a:t>
                </a:r>
              </a:p>
              <a:p>
                <a:pPr eaLnBrk="1" hangingPunct="1">
                  <a:spcAft>
                    <a:spcPts val="300"/>
                  </a:spcAft>
                </a:pPr>
                <a:endParaRPr lang="es-ES" altLang="es-CO" sz="800" b="1"/>
              </a:p>
            </p:txBody>
          </p:sp>
          <p:sp>
            <p:nvSpPr>
              <p:cNvPr id="115" name="114 CuadroTexto">
                <a:extLst>
                  <a:ext uri="{FF2B5EF4-FFF2-40B4-BE49-F238E27FC236}">
                    <a16:creationId xmlns:a16="http://schemas.microsoft.com/office/drawing/2014/main" id="{5EF52C67-0313-4B9B-922F-BC9A3A83CC3F}"/>
                  </a:ext>
                </a:extLst>
              </p:cNvPr>
              <p:cNvSpPr txBox="1"/>
              <p:nvPr/>
            </p:nvSpPr>
            <p:spPr bwMode="auto">
              <a:xfrm>
                <a:off x="2212492" y="5844632"/>
                <a:ext cx="292104" cy="584206"/>
              </a:xfrm>
              <a:prstGeom prst="rect">
                <a:avLst/>
              </a:prstGeom>
              <a:solidFill>
                <a:srgbClr val="A63095"/>
              </a:solidFill>
              <a:ln>
                <a:solidFill>
                  <a:schemeClr val="tx1"/>
                </a:solidFill>
              </a:ln>
            </p:spPr>
            <p:txBody>
              <a:bodyPr vert="vert270"/>
              <a:lstStyle/>
              <a:p>
                <a:pPr algn="ctr">
                  <a:defRPr/>
                </a:pPr>
                <a:r>
                  <a:rPr lang="es-ES" sz="800" dirty="0">
                    <a:latin typeface="Arial" charset="0"/>
                  </a:rPr>
                  <a:t>inicio</a:t>
                </a:r>
              </a:p>
            </p:txBody>
          </p:sp>
          <p:cxnSp>
            <p:nvCxnSpPr>
              <p:cNvPr id="92176" name="AutoShape 7">
                <a:extLst>
                  <a:ext uri="{FF2B5EF4-FFF2-40B4-BE49-F238E27FC236}">
                    <a16:creationId xmlns:a16="http://schemas.microsoft.com/office/drawing/2014/main" id="{794B1BDD-79D8-4C52-91D0-8018BF439BAC}"/>
                  </a:ext>
                </a:extLst>
              </p:cNvPr>
              <p:cNvCxnSpPr>
                <a:cxnSpLocks noChangeShapeType="1"/>
                <a:endCxn id="92174" idx="1"/>
              </p:cNvCxnSpPr>
              <p:nvPr/>
            </p:nvCxnSpPr>
            <p:spPr bwMode="auto">
              <a:xfrm>
                <a:off x="1246909" y="6127669"/>
                <a:ext cx="381375" cy="9066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177" name="Text Box 65">
                <a:extLst>
                  <a:ext uri="{FF2B5EF4-FFF2-40B4-BE49-F238E27FC236}">
                    <a16:creationId xmlns:a16="http://schemas.microsoft.com/office/drawing/2014/main" id="{DF503A26-F298-4A26-8EE2-3005E31E3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9591" y="5605054"/>
                <a:ext cx="985850" cy="276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" altLang="es-CO" sz="1200"/>
                  <a:t>NodoLista</a:t>
                </a:r>
                <a:endParaRPr lang="es-ES" altLang="es-CO" sz="1200" i="1"/>
              </a:p>
            </p:txBody>
          </p:sp>
        </p:grpSp>
      </p:grpSp>
      <p:sp>
        <p:nvSpPr>
          <p:cNvPr id="92168" name="147 Rectángulo">
            <a:extLst>
              <a:ext uri="{FF2B5EF4-FFF2-40B4-BE49-F238E27FC236}">
                <a16:creationId xmlns:a16="http://schemas.microsoft.com/office/drawing/2014/main" id="{F734A7E4-1178-4FCF-BE31-E0CDB9047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4" y="4581525"/>
            <a:ext cx="34575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public class Lista {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String nombre;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NodoLista inicio;</a:t>
            </a:r>
          </a:p>
          <a:p>
            <a:pPr eaLnBrk="1" hangingPunct="1"/>
            <a:endParaRPr lang="es-ES" altLang="es-CO" sz="1600">
              <a:solidFill>
                <a:schemeClr val="bg1"/>
              </a:solidFill>
            </a:endParaRP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Lista () {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	inicio = null;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	nombre = null;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9" name="Rectangle 3">
            <a:extLst>
              <a:ext uri="{FF2B5EF4-FFF2-40B4-BE49-F238E27FC236}">
                <a16:creationId xmlns:a16="http://schemas.microsoft.com/office/drawing/2014/main" id="{681A21BD-59C8-4D74-BC40-ABEC8D62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6" y="3968751"/>
            <a:ext cx="83232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s-ES_tradnl" sz="2400" dirty="0"/>
              <a:t>Declaración de la clase:</a:t>
            </a:r>
            <a:endParaRPr lang="es-ES_tradnl" sz="2600" dirty="0"/>
          </a:p>
          <a:p>
            <a:pPr lvl="2" indent="-246063">
              <a:buClr>
                <a:schemeClr val="accent2"/>
              </a:buClr>
              <a:buSzPct val="70000"/>
              <a:buFont typeface="Wingdings 2" pitchFamily="18" charset="2"/>
              <a:buChar char=""/>
              <a:defRPr/>
            </a:pPr>
            <a:endParaRPr lang="es-ES_tradnl" dirty="0"/>
          </a:p>
        </p:txBody>
      </p:sp>
      <p:sp>
        <p:nvSpPr>
          <p:cNvPr id="92170" name="149 Rectángulo">
            <a:extLst>
              <a:ext uri="{FF2B5EF4-FFF2-40B4-BE49-F238E27FC236}">
                <a16:creationId xmlns:a16="http://schemas.microsoft.com/office/drawing/2014/main" id="{2169925A-5820-4084-956E-E349B0AB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4329114"/>
            <a:ext cx="3744912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58775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58775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class NodoLista {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int clave;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NodoLista sig;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NodoLista ant;</a:t>
            </a:r>
          </a:p>
          <a:p>
            <a:pPr eaLnBrk="1" hangingPunct="1"/>
            <a:endParaRPr lang="es-ES" altLang="es-CO" sz="1600">
              <a:solidFill>
                <a:schemeClr val="bg1"/>
              </a:solidFill>
            </a:endParaRP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NodoLista (int x) {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    		clave = x;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    		sig = null;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    		ant = null;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es-ES" altLang="es-CO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788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extLst>
              <a:ext uri="{FF2B5EF4-FFF2-40B4-BE49-F238E27FC236}">
                <a16:creationId xmlns:a16="http://schemas.microsoft.com/office/drawing/2014/main" id="{C17BBB22-C3E3-4B6C-B738-A77779F9F636}"/>
              </a:ext>
            </a:extLst>
          </p:cNvPr>
          <p:cNvSpPr/>
          <p:nvPr/>
        </p:nvSpPr>
        <p:spPr>
          <a:xfrm>
            <a:off x="1919288" y="800100"/>
            <a:ext cx="7956550" cy="5905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F46FD1D-F5FA-4E60-81C7-2C668650BF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81200" y="836613"/>
            <a:ext cx="8229600" cy="5580062"/>
          </a:xfrm>
        </p:spPr>
        <p:txBody>
          <a:bodyPr>
            <a:normAutofit fontScale="92500" lnSpcReduction="10000"/>
          </a:bodyPr>
          <a:lstStyle/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public void insertar (int clave)  {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NodoLista anterior = inicio, actual = inicio, nuevo;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boolean encontrado = false;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while ((actual != null) &amp;&amp; !encontrado)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if (actual.clave &lt; clave) {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anterior = actual;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actual = actual.sig;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}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else encontrado = true;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if (actual == null) {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nuevo = new NodoLista (clave);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if (inicio == null) 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inicio = nuevo;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else {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nuevo.ant = anterior;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anterior.sig = nuevo;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}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}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else if (actual.clave &gt; clave) {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nuevo = new NodoListaDobleEnlace(clave);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nuevo.sig = actual;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nuevo.ant = actual.ant;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actual.ant = nuevo;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if (inicio != actual) 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	anterior.sig = nuevo; 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		else inicio = nuevo;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    }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		    else System.</a:t>
            </a:r>
            <a:r>
              <a:rPr lang="es-ES" altLang="es-CO" sz="1500" b="1" i="1">
                <a:latin typeface="Arial" panose="020B0604020202020204" pitchFamily="34" charset="0"/>
              </a:rPr>
              <a:t>out.println("error, la clave ya existe");</a:t>
            </a:r>
          </a:p>
          <a:p>
            <a:pPr marL="539750" defTabSz="358775">
              <a:lnSpc>
                <a:spcPct val="85000"/>
              </a:lnSpc>
              <a:spcBef>
                <a:spcPct val="0"/>
              </a:spcBef>
              <a:buNone/>
            </a:pPr>
            <a:r>
              <a:rPr lang="es-ES" altLang="es-CO" sz="15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89B1E3E9-0417-4E6A-93A4-D46394FF3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22542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doblemente enlazadas. Inserción</a:t>
            </a:r>
          </a:p>
        </p:txBody>
      </p:sp>
    </p:spTree>
    <p:extLst>
      <p:ext uri="{BB962C8B-B14F-4D97-AF65-F5344CB8AC3E}">
        <p14:creationId xmlns:p14="http://schemas.microsoft.com/office/powerpoint/2010/main" val="18443669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extLst>
              <a:ext uri="{FF2B5EF4-FFF2-40B4-BE49-F238E27FC236}">
                <a16:creationId xmlns:a16="http://schemas.microsoft.com/office/drawing/2014/main" id="{6F589320-FC21-4288-B38B-18FEEF2922F6}"/>
              </a:ext>
            </a:extLst>
          </p:cNvPr>
          <p:cNvSpPr/>
          <p:nvPr/>
        </p:nvSpPr>
        <p:spPr>
          <a:xfrm>
            <a:off x="1919289" y="981076"/>
            <a:ext cx="6948487" cy="5616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805B993-9DDF-47CB-9C31-9436750AA0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55800" y="1125539"/>
            <a:ext cx="7175500" cy="5146675"/>
          </a:xfrm>
        </p:spPr>
        <p:txBody>
          <a:bodyPr>
            <a:normAutofit fontScale="92500" lnSpcReduction="10000"/>
          </a:bodyPr>
          <a:lstStyle/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public void eliminar (int dato)  {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NodoLista anterior = inicio, actual = inicio;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boolean encontrado = false;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 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while ((actual != null) &amp;&amp; !encontrado)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if (actual.clave &lt; dato) {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anterior = actual;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actual = actual.sig;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}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else encontrado = true;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if (actual == null) 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System.</a:t>
            </a:r>
            <a:r>
              <a:rPr lang="es-ES" altLang="es-CO" sz="1600" b="1" i="1">
                <a:latin typeface="Arial" panose="020B0604020202020204" pitchFamily="34" charset="0"/>
              </a:rPr>
              <a:t>out.println("Error, el elemento no existe");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else if (actual.clave &gt; dato) 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System.</a:t>
            </a:r>
            <a:r>
              <a:rPr lang="es-ES" altLang="es-CO" sz="1600" b="1" i="1">
                <a:latin typeface="Arial" panose="020B0604020202020204" pitchFamily="34" charset="0"/>
              </a:rPr>
              <a:t>out.println("Error, el elemento no existe");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else if (inicio == actual) {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	inicio = lista.inicio.sig;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	inicio.ant = null;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  }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  else  {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	anterior.sig = actual.sig;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	actual.sig.ant = anterior;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	  }</a:t>
            </a:r>
          </a:p>
          <a:p>
            <a:pPr marL="539750" defTabSz="358775"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CF1AF427-7F44-4FEC-A6B4-0DFA47E06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33376"/>
            <a:ext cx="87122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doblemente enlazadas. Eliminación</a:t>
            </a:r>
          </a:p>
        </p:txBody>
      </p:sp>
    </p:spTree>
    <p:extLst>
      <p:ext uri="{BB962C8B-B14F-4D97-AF65-F5344CB8AC3E}">
        <p14:creationId xmlns:p14="http://schemas.microsoft.com/office/powerpoint/2010/main" val="24395228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782DC368-9145-42CD-8EAB-38651408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3933825"/>
            <a:ext cx="7854950" cy="1752600"/>
          </a:xfrm>
        </p:spPr>
        <p:txBody>
          <a:bodyPr vert="horz" lIns="0" tIns="45720" rIns="18288" bIns="45720" rtlCol="0" anchor="t">
            <a:normAutofit/>
          </a:bodyPr>
          <a:lstStyle/>
          <a:p>
            <a:pPr algn="r" eaLnBrk="1" hangingPunct="1"/>
            <a:r>
              <a:rPr lang="es-ES" altLang="es-CO"/>
              <a:t>Listas.</a:t>
            </a:r>
          </a:p>
          <a:p>
            <a:pPr algn="r" eaLnBrk="1" hangingPunct="1"/>
            <a:r>
              <a:rPr lang="es-ES" altLang="es-CO" sz="2000">
                <a:solidFill>
                  <a:srgbClr val="FFC000"/>
                </a:solidFill>
              </a:rPr>
              <a:t>Implementación de listas sobre estructuras estáticas (matrices). </a:t>
            </a:r>
          </a:p>
          <a:p>
            <a:pPr algn="r" eaLnBrk="1" hangingPunct="1"/>
            <a:r>
              <a:rPr lang="es-ES" alt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73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extLst>
              <a:ext uri="{FF2B5EF4-FFF2-40B4-BE49-F238E27FC236}">
                <a16:creationId xmlns:a16="http://schemas.microsoft.com/office/drawing/2014/main" id="{C31B93C0-01D7-4E5F-A75A-244EB078FD66}"/>
              </a:ext>
            </a:extLst>
          </p:cNvPr>
          <p:cNvSpPr/>
          <p:nvPr/>
        </p:nvSpPr>
        <p:spPr>
          <a:xfrm>
            <a:off x="3035300" y="3357564"/>
            <a:ext cx="6877050" cy="8270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DFB2EFB-C123-4B76-BE0E-A4EE0C98B78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9" y="944564"/>
            <a:ext cx="8461375" cy="33480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200"/>
              <a:t>Conceptos: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000"/>
              <a:t>El soporte físico de la lista es una matriz.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000"/>
              <a:t>Los elementos de la lista ocupan posiciones contiguas al principio de la matriz (el resto, si existe, es </a:t>
            </a:r>
            <a:r>
              <a:rPr lang="es-ES" altLang="es-CO" sz="2000" i="1"/>
              <a:t>basura</a:t>
            </a:r>
            <a:r>
              <a:rPr lang="es-ES" altLang="es-CO" sz="2000"/>
              <a:t>).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000"/>
              <a:t>Se requieren, aparte del propio contenido de la lista, dos informaciones:</a:t>
            </a:r>
          </a:p>
          <a:p>
            <a:pPr marL="1143000" lvl="2" indent="-228600">
              <a:lnSpc>
                <a:spcPct val="80000"/>
              </a:lnSpc>
              <a:spcBef>
                <a:spcPct val="0"/>
              </a:spcBef>
            </a:pPr>
            <a:r>
              <a:rPr lang="es-ES" altLang="es-CO" sz="1700"/>
              <a:t>El número máximo de elementos que se define a priori: constante </a:t>
            </a:r>
            <a:r>
              <a:rPr lang="es-ES" altLang="es-CO" sz="1700" i="1"/>
              <a:t>N</a:t>
            </a:r>
            <a:r>
              <a:rPr lang="es-ES" altLang="es-CO" sz="1700"/>
              <a:t>.</a:t>
            </a:r>
          </a:p>
          <a:p>
            <a:pPr marL="1143000" lvl="2" indent="-228600">
              <a:lnSpc>
                <a:spcPct val="80000"/>
              </a:lnSpc>
              <a:spcBef>
                <a:spcPct val="0"/>
              </a:spcBef>
            </a:pPr>
            <a:r>
              <a:rPr lang="es-ES" altLang="es-CO" sz="1700"/>
              <a:t>El número actual de elementos de la lista: variable </a:t>
            </a:r>
            <a:r>
              <a:rPr lang="es-ES" altLang="es-CO" sz="1700" i="1"/>
              <a:t>numNodos</a:t>
            </a:r>
            <a:r>
              <a:rPr lang="es-ES" altLang="es-CO" sz="170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200"/>
              <a:t>Modelo: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s-ES" altLang="es-CO"/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B2CE208A-75CD-4E1F-9550-F40C1D85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densas sobre matrices. Conceptos.</a:t>
            </a:r>
          </a:p>
        </p:txBody>
      </p:sp>
      <p:graphicFrame>
        <p:nvGraphicFramePr>
          <p:cNvPr id="32817" name="Group 49">
            <a:extLst>
              <a:ext uri="{FF2B5EF4-FFF2-40B4-BE49-F238E27FC236}">
                <a16:creationId xmlns:a16="http://schemas.microsoft.com/office/drawing/2014/main" id="{86A9945F-173F-4EDA-BCE0-39C7710485B7}"/>
              </a:ext>
            </a:extLst>
          </p:cNvPr>
          <p:cNvGraphicFramePr>
            <a:graphicFrameLocks noGrp="1"/>
          </p:cNvGraphicFramePr>
          <p:nvPr/>
        </p:nvGraphicFramePr>
        <p:xfrm>
          <a:off x="3143251" y="3429001"/>
          <a:ext cx="4727575" cy="669926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4 CuadroTexto">
            <a:extLst>
              <a:ext uri="{FF2B5EF4-FFF2-40B4-BE49-F238E27FC236}">
                <a16:creationId xmlns:a16="http://schemas.microsoft.com/office/drawing/2014/main" id="{AFDD84D6-EFD7-4BDC-9171-EDD07AEF4C27}"/>
              </a:ext>
            </a:extLst>
          </p:cNvPr>
          <p:cNvSpPr txBox="1"/>
          <p:nvPr/>
        </p:nvSpPr>
        <p:spPr>
          <a:xfrm>
            <a:off x="8220236" y="3501008"/>
            <a:ext cx="1584176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sz="1600" b="0" i="1">
                <a:solidFill>
                  <a:srgbClr val="FFFFFF"/>
                </a:solidFill>
              </a:rPr>
              <a:t>numNodos = 5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49EE92-D8EE-45BC-ABC8-5470EA76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4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r>
              <a:rPr lang="es-ES" sz="2200" dirty="0"/>
              <a:t>Constructor</a:t>
            </a:r>
            <a:r>
              <a:rPr lang="es-ES" sz="2600" dirty="0"/>
              <a:t>:</a:t>
            </a:r>
          </a:p>
          <a:p>
            <a:pPr marL="273050" indent="-273050">
              <a:buClr>
                <a:srgbClr val="0BD0D9"/>
              </a:buClr>
              <a:buSzPct val="95000"/>
              <a:defRPr/>
            </a:pPr>
            <a:endParaRPr lang="es-ES" sz="2600" dirty="0"/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51C6E102-80C6-4F8E-BF96-1EA567EC19B0}"/>
              </a:ext>
            </a:extLst>
          </p:cNvPr>
          <p:cNvSpPr txBox="1"/>
          <p:nvPr/>
        </p:nvSpPr>
        <p:spPr>
          <a:xfrm>
            <a:off x="4619625" y="4473576"/>
            <a:ext cx="4140200" cy="255454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sz="1600"/>
              <a:t>public class Lista {</a:t>
            </a:r>
          </a:p>
          <a:p>
            <a:pPr eaLnBrk="1" hangingPunct="1">
              <a:defRPr/>
            </a:pPr>
            <a:r>
              <a:rPr lang="es-ES" sz="1600"/>
              <a:t>	int [ ] matriz;</a:t>
            </a:r>
          </a:p>
          <a:p>
            <a:pPr eaLnBrk="1" hangingPunct="1">
              <a:defRPr/>
            </a:pPr>
            <a:r>
              <a:rPr lang="es-ES" sz="1600"/>
              <a:t>	final int N = 10;</a:t>
            </a:r>
          </a:p>
          <a:p>
            <a:pPr eaLnBrk="1" hangingPunct="1">
              <a:defRPr/>
            </a:pPr>
            <a:r>
              <a:rPr lang="es-ES" sz="1600"/>
              <a:t>	int numNodos;</a:t>
            </a:r>
          </a:p>
          <a:p>
            <a:pPr eaLnBrk="1" hangingPunct="1">
              <a:defRPr/>
            </a:pPr>
            <a:r>
              <a:rPr lang="es-ES" sz="1600"/>
              <a:t>	</a:t>
            </a:r>
          </a:p>
          <a:p>
            <a:pPr eaLnBrk="1" hangingPunct="1">
              <a:defRPr/>
            </a:pPr>
            <a:r>
              <a:rPr lang="es-ES" sz="1600"/>
              <a:t>	Lista () {</a:t>
            </a:r>
          </a:p>
          <a:p>
            <a:pPr eaLnBrk="1" hangingPunct="1">
              <a:defRPr/>
            </a:pPr>
            <a:r>
              <a:rPr lang="es-ES" sz="1600"/>
              <a:t>	matriz = new int [N];</a:t>
            </a:r>
          </a:p>
          <a:p>
            <a:pPr eaLnBrk="1" hangingPunct="1">
              <a:defRPr/>
            </a:pPr>
            <a:r>
              <a:rPr lang="es-ES" sz="1600"/>
              <a:t>		numNodos = 0;</a:t>
            </a:r>
          </a:p>
          <a:p>
            <a:pPr eaLnBrk="1" hangingPunct="1">
              <a:defRPr/>
            </a:pPr>
            <a:r>
              <a:rPr lang="es-ES" sz="1600"/>
              <a:t>	}</a:t>
            </a:r>
          </a:p>
          <a:p>
            <a:pPr eaLnBrk="1" hangingPunct="1">
              <a:defRPr/>
            </a:pPr>
            <a:r>
              <a:rPr lang="es-E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8938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extLst>
              <a:ext uri="{FF2B5EF4-FFF2-40B4-BE49-F238E27FC236}">
                <a16:creationId xmlns:a16="http://schemas.microsoft.com/office/drawing/2014/main" id="{51F5FFF4-5611-4B3C-9993-FE58A7AA600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8" y="944564"/>
            <a:ext cx="8748712" cy="572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/>
              <a:t>Ejemplo: mostrar el contenido.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F2E13E3-65D5-4390-8A39-52E6A173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200">
                <a:solidFill>
                  <a:schemeClr val="tx2"/>
                </a:solidFill>
                <a:latin typeface="Calibri" panose="020F0502020204030204" pitchFamily="34" charset="0"/>
              </a:rPr>
              <a:t>Listas densas sobre matrices. Recorrido completo.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1A477672-5D3E-43C7-915D-165D40233103}"/>
              </a:ext>
            </a:extLst>
          </p:cNvPr>
          <p:cNvSpPr txBox="1"/>
          <p:nvPr/>
        </p:nvSpPr>
        <p:spPr>
          <a:xfrm>
            <a:off x="2782889" y="1628775"/>
            <a:ext cx="6300787" cy="1474788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/>
              <a:t>static void escribirLista (Lista lista) {</a:t>
            </a:r>
          </a:p>
          <a:p>
            <a:pPr eaLnBrk="1" hangingPunct="1">
              <a:defRPr/>
            </a:pPr>
            <a:r>
              <a:rPr lang="es-ES"/>
              <a:t>	for (int i = 0; i &lt; lista.numNodos; i++) 				System.</a:t>
            </a:r>
            <a:r>
              <a:rPr lang="es-ES" i="1"/>
              <a:t>out.print (lista.matriz [i]+" ");</a:t>
            </a:r>
          </a:p>
          <a:p>
            <a:pPr eaLnBrk="1" hangingPunct="1">
              <a:defRPr/>
            </a:pPr>
            <a:r>
              <a:rPr lang="es-ES"/>
              <a:t>	System.</a:t>
            </a:r>
            <a:r>
              <a:rPr lang="es-ES" i="1"/>
              <a:t>out.println ("FIN");</a:t>
            </a:r>
          </a:p>
          <a:p>
            <a:pPr eaLnBrk="1" hangingPunct="1">
              <a:defRPr/>
            </a:pPr>
            <a:r>
              <a:rPr lang="es-E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0270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extLst>
              <a:ext uri="{FF2B5EF4-FFF2-40B4-BE49-F238E27FC236}">
                <a16:creationId xmlns:a16="http://schemas.microsoft.com/office/drawing/2014/main" id="{C95F86B9-390C-4DF9-A69F-FDE1816924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8" y="944564"/>
            <a:ext cx="8748712" cy="572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/>
              <a:t>Ejemplo: buscar un elemento.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167F200F-DF46-4CEC-9702-B8D9CADDF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000">
                <a:solidFill>
                  <a:schemeClr val="tx2"/>
                </a:solidFill>
                <a:latin typeface="Calibri" panose="020F0502020204030204" pitchFamily="34" charset="0"/>
              </a:rPr>
              <a:t>Listas densas sobre matrices. Terminación anticipada.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5F31E13A-F7CA-42D4-9670-80F317FD52BD}"/>
              </a:ext>
            </a:extLst>
          </p:cNvPr>
          <p:cNvSpPr txBox="1"/>
          <p:nvPr/>
        </p:nvSpPr>
        <p:spPr>
          <a:xfrm>
            <a:off x="2316164" y="1376363"/>
            <a:ext cx="7559675" cy="449580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/>
              <a:t>public boolean busqueda (int dato) {</a:t>
            </a:r>
          </a:p>
          <a:p>
            <a:pPr eaLnBrk="1" hangingPunct="1">
              <a:defRPr/>
            </a:pPr>
            <a:r>
              <a:rPr lang="es-ES"/>
              <a:t>	boolean resul = false;</a:t>
            </a:r>
          </a:p>
          <a:p>
            <a:pPr eaLnBrk="1" hangingPunct="1">
              <a:defRPr/>
            </a:pPr>
            <a:r>
              <a:rPr lang="es-ES"/>
              <a:t>	if (numNodos != 0) </a:t>
            </a:r>
          </a:p>
          <a:p>
            <a:pPr eaLnBrk="1" hangingPunct="1">
              <a:defRPr/>
            </a:pPr>
            <a:r>
              <a:rPr lang="es-ES"/>
              <a:t>		resul = </a:t>
            </a:r>
            <a:r>
              <a:rPr lang="es-ES" i="1"/>
              <a:t>busqueda (0, dato);</a:t>
            </a:r>
          </a:p>
          <a:p>
            <a:pPr eaLnBrk="1" hangingPunct="1">
              <a:defRPr/>
            </a:pPr>
            <a:r>
              <a:rPr lang="es-ES"/>
              <a:t>	return resul;</a:t>
            </a:r>
          </a:p>
          <a:p>
            <a:pPr eaLnBrk="1" hangingPunct="1">
              <a:defRPr/>
            </a:pPr>
            <a:r>
              <a:rPr lang="es-ES"/>
              <a:t>}</a:t>
            </a:r>
          </a:p>
          <a:p>
            <a:pPr eaLnBrk="1" hangingPunct="1">
              <a:defRPr/>
            </a:pPr>
            <a:endParaRPr lang="es-ES"/>
          </a:p>
          <a:p>
            <a:pPr eaLnBrk="1" hangingPunct="1">
              <a:defRPr/>
            </a:pPr>
            <a:r>
              <a:rPr lang="es-ES"/>
              <a:t>private boolean busqueda (int i, int dato) {</a:t>
            </a:r>
          </a:p>
          <a:p>
            <a:pPr eaLnBrk="1" hangingPunct="1">
              <a:defRPr/>
            </a:pPr>
            <a:r>
              <a:rPr lang="es-ES"/>
              <a:t>	boolean resul = false;</a:t>
            </a:r>
          </a:p>
          <a:p>
            <a:pPr eaLnBrk="1" hangingPunct="1">
              <a:defRPr/>
            </a:pPr>
            <a:r>
              <a:rPr lang="es-ES"/>
              <a:t>	if (i &lt; numNodos)</a:t>
            </a:r>
          </a:p>
          <a:p>
            <a:pPr eaLnBrk="1" hangingPunct="1">
              <a:defRPr/>
            </a:pPr>
            <a:r>
              <a:rPr lang="es-ES"/>
              <a:t>		if (matriz [i] &lt; dato) </a:t>
            </a:r>
          </a:p>
          <a:p>
            <a:pPr eaLnBrk="1" hangingPunct="1">
              <a:defRPr/>
            </a:pPr>
            <a:r>
              <a:rPr lang="es-ES"/>
              <a:t>			resul = </a:t>
            </a:r>
            <a:r>
              <a:rPr lang="es-ES" i="1"/>
              <a:t>busqueda (i + 1, dato); </a:t>
            </a:r>
          </a:p>
          <a:p>
            <a:pPr eaLnBrk="1" hangingPunct="1">
              <a:defRPr/>
            </a:pPr>
            <a:r>
              <a:rPr lang="es-ES"/>
              <a:t>		else if (matriz [i] == dato) </a:t>
            </a:r>
          </a:p>
          <a:p>
            <a:pPr eaLnBrk="1" hangingPunct="1">
              <a:defRPr/>
            </a:pPr>
            <a:r>
              <a:rPr lang="es-ES"/>
              <a:t>					resul = true;</a:t>
            </a:r>
          </a:p>
          <a:p>
            <a:pPr eaLnBrk="1" hangingPunct="1">
              <a:defRPr/>
            </a:pPr>
            <a:r>
              <a:rPr lang="es-ES"/>
              <a:t>	return resul;</a:t>
            </a:r>
          </a:p>
          <a:p>
            <a:pPr eaLnBrk="1" hangingPunct="1">
              <a:defRPr/>
            </a:pPr>
            <a:r>
              <a:rPr lang="es-E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3614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0C9AB257-DA05-4836-8FF6-9F9E06B80D7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8" y="944564"/>
            <a:ext cx="8748712" cy="572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A8DA1D7-1CB9-41E7-9995-544BC0AD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000">
                <a:solidFill>
                  <a:schemeClr val="tx2"/>
                </a:solidFill>
                <a:latin typeface="Calibri" panose="020F0502020204030204" pitchFamily="34" charset="0"/>
              </a:rPr>
              <a:t>Listas densas sobre matrices. Insertar un elemento.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4426B36A-EAC0-4264-8A86-25810DD91061}"/>
              </a:ext>
            </a:extLst>
          </p:cNvPr>
          <p:cNvSpPr txBox="1"/>
          <p:nvPr/>
        </p:nvSpPr>
        <p:spPr>
          <a:xfrm>
            <a:off x="2100263" y="981076"/>
            <a:ext cx="7956550" cy="473551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182563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82563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82563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82563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82563" eaLnBrk="0" hangingPunct="0"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82563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82563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82563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82563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public void insertar (int dato)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if (numNodos &lt; lista.N)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 i="1"/>
              <a:t>		insertar (0, dato);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 i="1"/>
              <a:t>	else System.out.println ("Error, la lista está llena");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1600"/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private void insertar (int i, int dato)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if (i == numNodos)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matriz [numNodos] = dato;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numNodos++;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else if (matriz [i] &lt; dato)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 i="1"/>
              <a:t>				insertar (i + 1, dato);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  else if (matriz [i] &gt; dato) 	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				for (int j = numNodos; j &gt; i; j--)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					 matriz [j] = matriz [j - 1];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				matriz [i] = dato;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				numNodos++;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					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   					else System.</a:t>
            </a:r>
            <a:r>
              <a:rPr lang="es-ES" sz="1600" i="1"/>
              <a:t>out.println ("Error, la clave ya existe");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7080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extLst>
              <a:ext uri="{FF2B5EF4-FFF2-40B4-BE49-F238E27FC236}">
                <a16:creationId xmlns:a16="http://schemas.microsoft.com/office/drawing/2014/main" id="{E354A3E2-BDBC-4A4F-9A68-EFCAA9A45B8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8" y="944564"/>
            <a:ext cx="8748712" cy="572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CD60E17-0745-4368-BF8B-584C462C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000">
                <a:solidFill>
                  <a:schemeClr val="tx2"/>
                </a:solidFill>
                <a:latin typeface="Calibri" panose="020F0502020204030204" pitchFamily="34" charset="0"/>
              </a:rPr>
              <a:t>Listas densas sobre matrices. Eliminar un elemento.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40655D9E-5C2E-41E2-83C5-C958EB7D4557}"/>
              </a:ext>
            </a:extLst>
          </p:cNvPr>
          <p:cNvSpPr txBox="1"/>
          <p:nvPr/>
        </p:nvSpPr>
        <p:spPr>
          <a:xfrm>
            <a:off x="1882776" y="1412876"/>
            <a:ext cx="8424863" cy="446087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179388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79388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79388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79388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79388" eaLnBrk="0" hangingPunct="0"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  <a:tab pos="712788" algn="l"/>
                <a:tab pos="1073150" algn="l"/>
                <a:tab pos="1435100" algn="l"/>
                <a:tab pos="179705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public void eliminar (int dato) {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if (numNodos != 0)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eliminar (0, dato);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else System.out.println ("la lista está vacía");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}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private void eliminar (int i, int dato) {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if (i &lt; numNodos)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if (matriz[i] &lt; dato)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	 eliminar (i+1, dato);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else if (matriz [i] &gt; dato) 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	 System.out.println ("la clave no existe");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 	 else {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 		 for (int j = i; j &lt; numNodos-1; j++) 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 			 matriz [j] = matriz [j+1];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	 	 numNodos--;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		 	 }</a:t>
            </a:r>
          </a:p>
          <a:p>
            <a:pPr eaLnBrk="1" hangingPunct="1">
              <a:spcBef>
                <a:spcPct val="5000"/>
              </a:spcBef>
              <a:defRPr/>
            </a:pPr>
            <a:r>
              <a:rPr lang="es-ES_tradnl" sz="1600"/>
              <a:t>} 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42753118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6C35CD2B-62F3-4985-8B12-070B851D30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9" y="944564"/>
            <a:ext cx="8461375" cy="33480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200"/>
              <a:t>Conceptos: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000"/>
              <a:t>El soporte físico de la lista es una matriz (</a:t>
            </a:r>
            <a:r>
              <a:rPr lang="es-ES" altLang="es-CO" sz="2000" i="1"/>
              <a:t>array</a:t>
            </a:r>
            <a:r>
              <a:rPr lang="es-ES" altLang="es-CO" sz="2000"/>
              <a:t>).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000"/>
              <a:t>Cada elemento de la matriz contiene una estructura (objeto) de la clase </a:t>
            </a:r>
            <a:r>
              <a:rPr lang="es-ES" altLang="es-CO" sz="2000" i="1"/>
              <a:t>NodoListaSobreMatrizEnlazada</a:t>
            </a:r>
            <a:r>
              <a:rPr lang="es-ES" altLang="es-CO" sz="2000"/>
              <a:t> con dos variables miembro: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1700" i="1"/>
              <a:t>clave</a:t>
            </a:r>
            <a:r>
              <a:rPr lang="es-ES" altLang="es-CO" sz="1700"/>
              <a:t>: es el propio valor de la lista.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1700" i="1"/>
              <a:t>sig</a:t>
            </a:r>
            <a:r>
              <a:rPr lang="es-ES" altLang="es-CO" sz="1700"/>
              <a:t>: es un “puntero” al siguiente elemento de la lista.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 sz="170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000"/>
              <a:t>Consideraciones particulares: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1700"/>
              <a:t>El puntero (</a:t>
            </a:r>
            <a:r>
              <a:rPr lang="es-ES" altLang="es-CO" sz="1700" i="1"/>
              <a:t>sig</a:t>
            </a:r>
            <a:r>
              <a:rPr lang="es-ES" altLang="es-CO" sz="1700"/>
              <a:t>) del elemento de índice 0 referencia al primer elemento de la lista. Su variable </a:t>
            </a:r>
            <a:r>
              <a:rPr lang="es-ES" altLang="es-CO" sz="1700" i="1"/>
              <a:t>clave</a:t>
            </a:r>
            <a:r>
              <a:rPr lang="es-ES" altLang="es-CO" sz="1700"/>
              <a:t> no tiene ningún significado.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1700"/>
              <a:t>El valor </a:t>
            </a:r>
            <a:r>
              <a:rPr lang="es-ES" altLang="es-CO" sz="1700" i="1"/>
              <a:t>sig</a:t>
            </a:r>
            <a:r>
              <a:rPr lang="es-ES" altLang="es-CO" sz="1700"/>
              <a:t> = 0 debe entenderse como puntero nulo (fin de la lista).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 sz="180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 sz="2200"/>
              <a:t>Modelo: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s-ES" altLang="es-CO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3522C20-57BE-4FD8-A63D-E42FCC99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enlazadas sobre matrices. </a:t>
            </a:r>
          </a:p>
        </p:txBody>
      </p:sp>
      <p:grpSp>
        <p:nvGrpSpPr>
          <p:cNvPr id="101380" name="Group 551">
            <a:extLst>
              <a:ext uri="{FF2B5EF4-FFF2-40B4-BE49-F238E27FC236}">
                <a16:creationId xmlns:a16="http://schemas.microsoft.com/office/drawing/2014/main" id="{6A3572A2-380C-4522-A418-54CD5F5C140E}"/>
              </a:ext>
            </a:extLst>
          </p:cNvPr>
          <p:cNvGrpSpPr>
            <a:grpSpLocks/>
          </p:cNvGrpSpPr>
          <p:nvPr/>
        </p:nvGrpSpPr>
        <p:grpSpPr bwMode="auto">
          <a:xfrm>
            <a:off x="3540126" y="5229225"/>
            <a:ext cx="4645025" cy="503238"/>
            <a:chOff x="1360" y="1616"/>
            <a:chExt cx="2926" cy="317"/>
          </a:xfrm>
        </p:grpSpPr>
        <p:cxnSp>
          <p:nvCxnSpPr>
            <p:cNvPr id="101433" name="AutoShape 525">
              <a:extLst>
                <a:ext uri="{FF2B5EF4-FFF2-40B4-BE49-F238E27FC236}">
                  <a16:creationId xmlns:a16="http://schemas.microsoft.com/office/drawing/2014/main" id="{1D7BEB29-2FC9-4134-A2A0-A55C8AECAE45}"/>
                </a:ext>
              </a:extLst>
            </p:cNvPr>
            <p:cNvCxnSpPr>
              <a:cxnSpLocks noChangeShapeType="1"/>
              <a:stCxn id="101453" idx="3"/>
              <a:endCxn id="101450" idx="1"/>
            </p:cNvCxnSpPr>
            <p:nvPr/>
          </p:nvCxnSpPr>
          <p:spPr bwMode="auto">
            <a:xfrm>
              <a:off x="1814" y="1774"/>
              <a:ext cx="318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1434" name="Group 526">
              <a:extLst>
                <a:ext uri="{FF2B5EF4-FFF2-40B4-BE49-F238E27FC236}">
                  <a16:creationId xmlns:a16="http://schemas.microsoft.com/office/drawing/2014/main" id="{BF9FF2A5-BB60-481F-9748-DE1516010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0" y="1616"/>
              <a:ext cx="545" cy="272"/>
              <a:chOff x="1655" y="1979"/>
              <a:chExt cx="545" cy="272"/>
            </a:xfrm>
          </p:grpSpPr>
          <p:grpSp>
            <p:nvGrpSpPr>
              <p:cNvPr id="101452" name="Group 527">
                <a:extLst>
                  <a:ext uri="{FF2B5EF4-FFF2-40B4-BE49-F238E27FC236}">
                    <a16:creationId xmlns:a16="http://schemas.microsoft.com/office/drawing/2014/main" id="{29B88C34-C573-4FE2-A0A6-F32503074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979"/>
                <a:ext cx="545" cy="272"/>
                <a:chOff x="1655" y="2160"/>
                <a:chExt cx="771" cy="272"/>
              </a:xfrm>
            </p:grpSpPr>
            <p:sp>
              <p:nvSpPr>
                <p:cNvPr id="101454" name="Text Box 528">
                  <a:extLst>
                    <a:ext uri="{FF2B5EF4-FFF2-40B4-BE49-F238E27FC236}">
                      <a16:creationId xmlns:a16="http://schemas.microsoft.com/office/drawing/2014/main" id="{9076D074-0F3E-49BA-8BF1-566DEFF96B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5" y="2160"/>
                  <a:ext cx="590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s-ES_tradnl" altLang="es-CO"/>
                    <a:t>10</a:t>
                  </a:r>
                </a:p>
              </p:txBody>
            </p:sp>
            <p:sp>
              <p:nvSpPr>
                <p:cNvPr id="101455" name="Rectangle 529">
                  <a:extLst>
                    <a:ext uri="{FF2B5EF4-FFF2-40B4-BE49-F238E27FC236}">
                      <a16:creationId xmlns:a16="http://schemas.microsoft.com/office/drawing/2014/main" id="{52B63FF1-F738-4515-ABA6-5F6789C3D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0"/>
                  <a:ext cx="181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sp>
            <p:nvSpPr>
              <p:cNvPr id="101453" name="Rectangle 530">
                <a:extLst>
                  <a:ext uri="{FF2B5EF4-FFF2-40B4-BE49-F238E27FC236}">
                    <a16:creationId xmlns:a16="http://schemas.microsoft.com/office/drawing/2014/main" id="{C3DD2BBF-642A-43D9-B6EC-B8BC70ED1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69"/>
                <a:ext cx="4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grpSp>
          <p:nvGrpSpPr>
            <p:cNvPr id="101435" name="Group 531">
              <a:extLst>
                <a:ext uri="{FF2B5EF4-FFF2-40B4-BE49-F238E27FC236}">
                  <a16:creationId xmlns:a16="http://schemas.microsoft.com/office/drawing/2014/main" id="{A6C57925-CD7C-427F-9309-265361145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1638"/>
              <a:ext cx="545" cy="272"/>
              <a:chOff x="1655" y="1979"/>
              <a:chExt cx="545" cy="272"/>
            </a:xfrm>
          </p:grpSpPr>
          <p:grpSp>
            <p:nvGrpSpPr>
              <p:cNvPr id="101448" name="Group 532">
                <a:extLst>
                  <a:ext uri="{FF2B5EF4-FFF2-40B4-BE49-F238E27FC236}">
                    <a16:creationId xmlns:a16="http://schemas.microsoft.com/office/drawing/2014/main" id="{FB32C66B-B9BF-4FDC-89B6-50ACD6AB5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979"/>
                <a:ext cx="545" cy="272"/>
                <a:chOff x="1655" y="2160"/>
                <a:chExt cx="771" cy="272"/>
              </a:xfrm>
            </p:grpSpPr>
            <p:sp>
              <p:nvSpPr>
                <p:cNvPr id="101450" name="Text Box 533">
                  <a:extLst>
                    <a:ext uri="{FF2B5EF4-FFF2-40B4-BE49-F238E27FC236}">
                      <a16:creationId xmlns:a16="http://schemas.microsoft.com/office/drawing/2014/main" id="{63F4547F-3574-4F03-B519-78B458B920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5" y="2160"/>
                  <a:ext cx="590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s-ES_tradnl" altLang="es-CO"/>
                    <a:t>12</a:t>
                  </a:r>
                </a:p>
              </p:txBody>
            </p:sp>
            <p:sp>
              <p:nvSpPr>
                <p:cNvPr id="101451" name="Rectangle 534">
                  <a:extLst>
                    <a:ext uri="{FF2B5EF4-FFF2-40B4-BE49-F238E27FC236}">
                      <a16:creationId xmlns:a16="http://schemas.microsoft.com/office/drawing/2014/main" id="{E91C868E-CEE7-46B9-B226-51C2346C6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0"/>
                  <a:ext cx="181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sp>
            <p:nvSpPr>
              <p:cNvPr id="101449" name="Rectangle 535">
                <a:extLst>
                  <a:ext uri="{FF2B5EF4-FFF2-40B4-BE49-F238E27FC236}">
                    <a16:creationId xmlns:a16="http://schemas.microsoft.com/office/drawing/2014/main" id="{92187342-5A41-40DF-BE0B-7FF48732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69"/>
                <a:ext cx="4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grpSp>
          <p:nvGrpSpPr>
            <p:cNvPr id="101436" name="Group 536">
              <a:extLst>
                <a:ext uri="{FF2B5EF4-FFF2-40B4-BE49-F238E27FC236}">
                  <a16:creationId xmlns:a16="http://schemas.microsoft.com/office/drawing/2014/main" id="{546AD90C-B5A8-4DF6-B3CB-56C874137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1638"/>
              <a:ext cx="545" cy="272"/>
              <a:chOff x="1655" y="1979"/>
              <a:chExt cx="545" cy="272"/>
            </a:xfrm>
          </p:grpSpPr>
          <p:grpSp>
            <p:nvGrpSpPr>
              <p:cNvPr id="101444" name="Group 537">
                <a:extLst>
                  <a:ext uri="{FF2B5EF4-FFF2-40B4-BE49-F238E27FC236}">
                    <a16:creationId xmlns:a16="http://schemas.microsoft.com/office/drawing/2014/main" id="{886C0AB0-AF96-437C-944E-55F76B9E0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979"/>
                <a:ext cx="545" cy="272"/>
                <a:chOff x="1655" y="2160"/>
                <a:chExt cx="771" cy="272"/>
              </a:xfrm>
            </p:grpSpPr>
            <p:sp>
              <p:nvSpPr>
                <p:cNvPr id="101446" name="Text Box 538">
                  <a:extLst>
                    <a:ext uri="{FF2B5EF4-FFF2-40B4-BE49-F238E27FC236}">
                      <a16:creationId xmlns:a16="http://schemas.microsoft.com/office/drawing/2014/main" id="{080A7F4E-893C-4A44-8D4C-CFE730E043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5" y="2160"/>
                  <a:ext cx="590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s-ES_tradnl" altLang="es-CO"/>
                    <a:t>13</a:t>
                  </a:r>
                </a:p>
              </p:txBody>
            </p:sp>
            <p:sp>
              <p:nvSpPr>
                <p:cNvPr id="101447" name="Rectangle 539">
                  <a:extLst>
                    <a:ext uri="{FF2B5EF4-FFF2-40B4-BE49-F238E27FC236}">
                      <a16:creationId xmlns:a16="http://schemas.microsoft.com/office/drawing/2014/main" id="{FB6F8B6F-1488-495A-A653-FC9CEFAFF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0"/>
                  <a:ext cx="181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sp>
            <p:nvSpPr>
              <p:cNvPr id="101445" name="Rectangle 540">
                <a:extLst>
                  <a:ext uri="{FF2B5EF4-FFF2-40B4-BE49-F238E27FC236}">
                    <a16:creationId xmlns:a16="http://schemas.microsoft.com/office/drawing/2014/main" id="{4C9EF739-9DEE-4A5E-9C48-149A1096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69"/>
                <a:ext cx="4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grpSp>
          <p:nvGrpSpPr>
            <p:cNvPr id="101437" name="Group 542">
              <a:extLst>
                <a:ext uri="{FF2B5EF4-FFF2-40B4-BE49-F238E27FC236}">
                  <a16:creationId xmlns:a16="http://schemas.microsoft.com/office/drawing/2014/main" id="{CE474702-48B8-471A-AF72-23BA67749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" y="1661"/>
              <a:ext cx="545" cy="272"/>
              <a:chOff x="1655" y="2160"/>
              <a:chExt cx="771" cy="272"/>
            </a:xfrm>
          </p:grpSpPr>
          <p:sp>
            <p:nvSpPr>
              <p:cNvPr id="101442" name="Text Box 543">
                <a:extLst>
                  <a:ext uri="{FF2B5EF4-FFF2-40B4-BE49-F238E27FC236}">
                    <a16:creationId xmlns:a16="http://schemas.microsoft.com/office/drawing/2014/main" id="{50DA807D-BB1B-4418-A233-589C3685A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/>
                  <a:t>21</a:t>
                </a:r>
              </a:p>
            </p:txBody>
          </p:sp>
          <p:sp>
            <p:nvSpPr>
              <p:cNvPr id="101443" name="Rectangle 544">
                <a:extLst>
                  <a:ext uri="{FF2B5EF4-FFF2-40B4-BE49-F238E27FC236}">
                    <a16:creationId xmlns:a16="http://schemas.microsoft.com/office/drawing/2014/main" id="{4D888ADE-224F-43B7-A8CF-016027D3F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cxnSp>
          <p:nvCxnSpPr>
            <p:cNvPr id="101438" name="AutoShape 546">
              <a:extLst>
                <a:ext uri="{FF2B5EF4-FFF2-40B4-BE49-F238E27FC236}">
                  <a16:creationId xmlns:a16="http://schemas.microsoft.com/office/drawing/2014/main" id="{3EF98695-4CC5-47AF-9430-3E533F805A5B}"/>
                </a:ext>
              </a:extLst>
            </p:cNvPr>
            <p:cNvCxnSpPr>
              <a:cxnSpLocks noChangeShapeType="1"/>
              <a:stCxn id="101449" idx="3"/>
              <a:endCxn id="101446" idx="1"/>
            </p:cNvCxnSpPr>
            <p:nvPr/>
          </p:nvCxnSpPr>
          <p:spPr bwMode="auto">
            <a:xfrm flipV="1">
              <a:off x="2586" y="1774"/>
              <a:ext cx="317" cy="22"/>
            </a:xfrm>
            <a:prstGeom prst="curvedConnector3">
              <a:avLst>
                <a:gd name="adj1" fmla="val 49843"/>
              </a:avLst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9" name="AutoShape 547">
              <a:extLst>
                <a:ext uri="{FF2B5EF4-FFF2-40B4-BE49-F238E27FC236}">
                  <a16:creationId xmlns:a16="http://schemas.microsoft.com/office/drawing/2014/main" id="{CC14C171-EB49-4632-9E2D-98987DD6E979}"/>
                </a:ext>
              </a:extLst>
            </p:cNvPr>
            <p:cNvCxnSpPr>
              <a:cxnSpLocks noChangeShapeType="1"/>
              <a:stCxn id="101445" idx="3"/>
              <a:endCxn id="101442" idx="1"/>
            </p:cNvCxnSpPr>
            <p:nvPr/>
          </p:nvCxnSpPr>
          <p:spPr bwMode="auto">
            <a:xfrm>
              <a:off x="3357" y="1796"/>
              <a:ext cx="362" cy="1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40" name="Line 549">
              <a:extLst>
                <a:ext uri="{FF2B5EF4-FFF2-40B4-BE49-F238E27FC236}">
                  <a16:creationId xmlns:a16="http://schemas.microsoft.com/office/drawing/2014/main" id="{239F4D6F-4386-4411-8AF7-1C4F0EE99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7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O"/>
            </a:p>
          </p:txBody>
        </p:sp>
        <p:sp>
          <p:nvSpPr>
            <p:cNvPr id="101441" name="Line 550">
              <a:extLst>
                <a:ext uri="{FF2B5EF4-FFF2-40B4-BE49-F238E27FC236}">
                  <a16:creationId xmlns:a16="http://schemas.microsoft.com/office/drawing/2014/main" id="{9FF9FD4F-7296-4103-8A1B-80EEDE0C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8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CO"/>
            </a:p>
          </p:txBody>
        </p:sp>
      </p:grpSp>
      <p:graphicFrame>
        <p:nvGraphicFramePr>
          <p:cNvPr id="38623" name="Group 735">
            <a:extLst>
              <a:ext uri="{FF2B5EF4-FFF2-40B4-BE49-F238E27FC236}">
                <a16:creationId xmlns:a16="http://schemas.microsoft.com/office/drawing/2014/main" id="{3987736F-8B04-4612-B265-CF7E7A5EEA9F}"/>
              </a:ext>
            </a:extLst>
          </p:cNvPr>
          <p:cNvGraphicFramePr>
            <a:graphicFrameLocks noGrp="1"/>
          </p:cNvGraphicFramePr>
          <p:nvPr/>
        </p:nvGraphicFramePr>
        <p:xfrm>
          <a:off x="3575051" y="3752850"/>
          <a:ext cx="4752975" cy="1189038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clave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77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26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18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</a:t>
                      </a:r>
                      <a:endParaRPr kumimoji="0" lang="es-ES_tradnl" sz="13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8925" algn="l"/>
                          <a:tab pos="431800" algn="l"/>
                          <a:tab pos="576263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584325" algn="l"/>
                          <a:tab pos="1728788" algn="l"/>
                          <a:tab pos="1871663" algn="l"/>
                          <a:tab pos="2016125" algn="l"/>
                          <a:tab pos="2305050" algn="l"/>
                          <a:tab pos="2447925" algn="l"/>
                          <a:tab pos="2592388" algn="l"/>
                        </a:tabLst>
                      </a:pPr>
                      <a:r>
                        <a:rPr kumimoji="0" lang="es-ES_tradnl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s-ES_tradnl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9557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571DD841-7C51-4640-98C2-F0197C231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268414"/>
            <a:ext cx="8445500" cy="5113337"/>
          </a:xfrm>
        </p:spPr>
        <p:txBody>
          <a:bodyPr/>
          <a:lstStyle/>
          <a:p>
            <a:pPr eaLnBrk="1" hangingPunct="1"/>
            <a:r>
              <a:rPr lang="es-ES" altLang="es-CO"/>
              <a:t>Mejora en la lógica de listas calificadas ordenadas con un tratamiento iterativo</a:t>
            </a:r>
          </a:p>
          <a:p>
            <a:pPr lvl="1" eaLnBrk="1" hangingPunct="1"/>
            <a:r>
              <a:rPr lang="es-ES" altLang="es-CO"/>
              <a:t>Casos especiales al implementar las operaciones</a:t>
            </a:r>
          </a:p>
          <a:p>
            <a:pPr eaLnBrk="1" hangingPunct="1"/>
            <a:r>
              <a:rPr lang="es-ES" altLang="es-CO"/>
              <a:t>Uso de nodos auxiliares para tratar elementos terminales: </a:t>
            </a:r>
            <a:r>
              <a:rPr lang="es-ES" altLang="es-CO" i="1"/>
              <a:t>centinela</a:t>
            </a:r>
            <a:r>
              <a:rPr lang="es-ES" altLang="es-CO"/>
              <a:t> y </a:t>
            </a:r>
            <a:r>
              <a:rPr lang="es-ES" altLang="es-CO" i="1"/>
              <a:t>cabecera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CO"/>
              <a:t>Cabecera permite: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CO"/>
              <a:t>Tratar de forma no excepcional el primer elemento de una lista.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CO"/>
              <a:t>Mismo tratamiento cuando la lista es vacía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CO"/>
              <a:t>Centinela permite: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CO"/>
              <a:t>Simplificar las condiciones de finalización de la búsqueda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FDA060A-108E-4C6F-A454-FA0F6E252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441326"/>
            <a:ext cx="8497887" cy="650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/>
              <a:t>Listas con cabecera y centinela. Concepto</a:t>
            </a:r>
          </a:p>
        </p:txBody>
      </p:sp>
    </p:spTree>
    <p:extLst>
      <p:ext uri="{BB962C8B-B14F-4D97-AF65-F5344CB8AC3E}">
        <p14:creationId xmlns:p14="http://schemas.microsoft.com/office/powerpoint/2010/main" val="1266013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AACF3D2-50F7-429C-94D5-9700FB86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5"/>
            <a:ext cx="856932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enlazadas sobre matrices. Constructores.</a:t>
            </a: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32CC3F32-6F3D-4408-9BD0-2E74E7210139}"/>
              </a:ext>
            </a:extLst>
          </p:cNvPr>
          <p:cNvSpPr txBox="1"/>
          <p:nvPr/>
        </p:nvSpPr>
        <p:spPr>
          <a:xfrm>
            <a:off x="2674938" y="1341438"/>
            <a:ext cx="4932362" cy="5021262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defRPr/>
            </a:pPr>
            <a:r>
              <a:rPr lang="es-ES_tradnl" sz="1600"/>
              <a:t>class NodoLista {</a:t>
            </a:r>
          </a:p>
          <a:p>
            <a:pPr lvl="1" eaLnBrk="1" hangingPunct="1">
              <a:defRPr/>
            </a:pPr>
            <a:r>
              <a:rPr lang="es-ES_tradnl" sz="1600"/>
              <a:t>	int clave, sig;</a:t>
            </a:r>
          </a:p>
          <a:p>
            <a:pPr lvl="1" eaLnBrk="1" hangingPunct="1">
              <a:defRPr/>
            </a:pPr>
            <a:r>
              <a:rPr lang="es-ES_tradnl" sz="1600"/>
              <a:t>	NodoLista () {</a:t>
            </a:r>
          </a:p>
          <a:p>
            <a:pPr lvl="1" eaLnBrk="1" hangingPunct="1">
              <a:defRPr/>
            </a:pPr>
            <a:r>
              <a:rPr lang="es-ES_tradnl" sz="1600"/>
              <a:t>		clave = 0;</a:t>
            </a:r>
          </a:p>
          <a:p>
            <a:pPr lvl="1" eaLnBrk="1" hangingPunct="1">
              <a:defRPr/>
            </a:pPr>
            <a:r>
              <a:rPr lang="es-ES_tradnl" sz="1600"/>
              <a:t>		sig = 0;</a:t>
            </a:r>
          </a:p>
          <a:p>
            <a:pPr lvl="1" eaLnBrk="1" hangingPunct="1">
              <a:defRPr/>
            </a:pPr>
            <a:r>
              <a:rPr lang="es-ES_tradnl" sz="1600"/>
              <a:t>	}</a:t>
            </a:r>
          </a:p>
          <a:p>
            <a:pPr lvl="1" eaLnBrk="1" hangingPunct="1">
              <a:defRPr/>
            </a:pPr>
            <a:r>
              <a:rPr lang="es-ES_tradnl" sz="1600"/>
              <a:t>}</a:t>
            </a:r>
          </a:p>
          <a:p>
            <a:pPr lvl="1" eaLnBrk="1" hangingPunct="1">
              <a:defRPr/>
            </a:pPr>
            <a:r>
              <a:rPr lang="es-ES_tradnl" sz="1600"/>
              <a:t>public class Lista {</a:t>
            </a:r>
          </a:p>
          <a:p>
            <a:pPr lvl="1" eaLnBrk="1" hangingPunct="1">
              <a:defRPr/>
            </a:pPr>
            <a:r>
              <a:rPr lang="es-ES_tradnl" sz="1600"/>
              <a:t>	final int NULL = 0, N = 9;</a:t>
            </a:r>
          </a:p>
          <a:p>
            <a:pPr lvl="1" eaLnBrk="1" hangingPunct="1">
              <a:defRPr/>
            </a:pPr>
            <a:r>
              <a:rPr lang="es-ES_tradnl" sz="1600"/>
              <a:t>	NodoLista [] matriz;</a:t>
            </a:r>
          </a:p>
          <a:p>
            <a:pPr lvl="1" eaLnBrk="1" hangingPunct="1">
              <a:defRPr/>
            </a:pPr>
            <a:r>
              <a:rPr lang="es-ES_tradnl" sz="1600"/>
              <a:t>	Lista () {</a:t>
            </a:r>
          </a:p>
          <a:p>
            <a:pPr lvl="1" eaLnBrk="1" hangingPunct="1">
              <a:defRPr/>
            </a:pPr>
            <a:r>
              <a:rPr lang="es-ES_tradnl" sz="1600"/>
              <a:t>		int i;</a:t>
            </a:r>
          </a:p>
          <a:p>
            <a:pPr lvl="1" eaLnBrk="1" hangingPunct="1">
              <a:defRPr/>
            </a:pPr>
            <a:r>
              <a:rPr lang="es-ES_tradnl" sz="1600"/>
              <a:t>		</a:t>
            </a:r>
            <a:r>
              <a:rPr lang="pt-BR" sz="1600"/>
              <a:t>matriz = new NodoLista [N];</a:t>
            </a:r>
          </a:p>
          <a:p>
            <a:pPr lvl="1" eaLnBrk="1" hangingPunct="1">
              <a:defRPr/>
            </a:pPr>
            <a:r>
              <a:rPr lang="pt-BR" sz="1600"/>
              <a:t>		for (i = 0; i &lt; N-1; i++) {</a:t>
            </a:r>
          </a:p>
          <a:p>
            <a:pPr lvl="1" eaLnBrk="1" hangingPunct="1">
              <a:defRPr/>
            </a:pPr>
            <a:r>
              <a:rPr lang="pt-BR" sz="1600"/>
              <a:t>			matriz [i] = new NodoLista ();</a:t>
            </a:r>
          </a:p>
          <a:p>
            <a:pPr lvl="1" eaLnBrk="1" hangingPunct="1">
              <a:defRPr/>
            </a:pPr>
            <a:r>
              <a:rPr lang="pt-BR" sz="1600"/>
              <a:t>			matriz [i].sig = i + 1;</a:t>
            </a:r>
          </a:p>
          <a:p>
            <a:pPr lvl="1" eaLnBrk="1" hangingPunct="1">
              <a:defRPr/>
            </a:pPr>
            <a:r>
              <a:rPr lang="pt-BR" sz="1600"/>
              <a:t>		</a:t>
            </a:r>
            <a:r>
              <a:rPr lang="es-ES_tradnl" sz="1600"/>
              <a:t>}</a:t>
            </a:r>
          </a:p>
          <a:p>
            <a:pPr lvl="1" eaLnBrk="1" hangingPunct="1">
              <a:defRPr/>
            </a:pPr>
            <a:r>
              <a:rPr lang="es-ES_tradnl" sz="1600"/>
              <a:t>		matriz [i] = new NodoLista ();</a:t>
            </a:r>
          </a:p>
          <a:p>
            <a:pPr lvl="1" eaLnBrk="1" hangingPunct="1">
              <a:defRPr/>
            </a:pPr>
            <a:r>
              <a:rPr lang="es-ES_tradnl" sz="1600"/>
              <a:t>	}</a:t>
            </a:r>
          </a:p>
          <a:p>
            <a:pPr lvl="1" eaLnBrk="1" hangingPunct="1">
              <a:defRPr/>
            </a:pPr>
            <a:r>
              <a:rPr lang="es-ES_tradnl" sz="1600"/>
              <a:t>}</a:t>
            </a:r>
            <a:r>
              <a:rPr lang="es-ES_tradnl"/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3659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76DA1A15-E096-4D45-B2FC-F73217B70C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8" y="1484313"/>
            <a:ext cx="8748712" cy="755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s-ES" altLang="es-CO"/>
              <a:t>Ejemplo: mostrar el contenido.</a:t>
            </a: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A78EEF6A-2400-4CC0-B0FB-574E0B008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333375"/>
            <a:ext cx="87137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enlazadas sobre matrices. Recorrido completo.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47E571C8-D829-44DD-BBA1-B40067F0A796}"/>
              </a:ext>
            </a:extLst>
          </p:cNvPr>
          <p:cNvSpPr txBox="1"/>
          <p:nvPr/>
        </p:nvSpPr>
        <p:spPr>
          <a:xfrm>
            <a:off x="2927350" y="2457450"/>
            <a:ext cx="6300788" cy="229870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358775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_tradnl"/>
              <a:t>	static void escribirLista (Lista lista) {</a:t>
            </a:r>
          </a:p>
          <a:p>
            <a:pPr eaLnBrk="1" hangingPunct="1">
              <a:defRPr/>
            </a:pPr>
            <a:r>
              <a:rPr lang="es-ES_tradnl"/>
              <a:t>		int	i = lista.matriz [0].clave;</a:t>
            </a:r>
          </a:p>
          <a:p>
            <a:pPr eaLnBrk="1" hangingPunct="1">
              <a:defRPr/>
            </a:pPr>
            <a:r>
              <a:rPr lang="es-ES_tradnl"/>
              <a:t>		while (i != 0) {</a:t>
            </a:r>
          </a:p>
          <a:p>
            <a:pPr eaLnBrk="1" hangingPunct="1">
              <a:defRPr/>
            </a:pPr>
            <a:r>
              <a:rPr lang="es-ES_tradnl"/>
              <a:t>			</a:t>
            </a:r>
            <a:r>
              <a:rPr lang="en-GB"/>
              <a:t>System.out.print (lista.matriz [i].clave+" ");</a:t>
            </a:r>
          </a:p>
          <a:p>
            <a:pPr eaLnBrk="1" hangingPunct="1">
              <a:defRPr/>
            </a:pPr>
            <a:r>
              <a:rPr lang="en-GB"/>
              <a:t>			</a:t>
            </a:r>
            <a:r>
              <a:rPr lang="es-ES_tradnl"/>
              <a:t>i = lista.matriz [i].sig;</a:t>
            </a:r>
          </a:p>
          <a:p>
            <a:pPr eaLnBrk="1" hangingPunct="1">
              <a:defRPr/>
            </a:pPr>
            <a:r>
              <a:rPr lang="es-ES_tradnl"/>
              <a:t>		}</a:t>
            </a:r>
          </a:p>
          <a:p>
            <a:pPr eaLnBrk="1" hangingPunct="1">
              <a:defRPr/>
            </a:pPr>
            <a:r>
              <a:rPr lang="es-ES_tradnl"/>
              <a:t>		System.out.println (“FIN”);</a:t>
            </a:r>
          </a:p>
          <a:p>
            <a:pPr eaLnBrk="1" hangingPunct="1">
              <a:defRPr/>
            </a:pPr>
            <a:r>
              <a:rPr lang="es-ES_tradnl"/>
              <a:t>	}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88800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5144D35-1164-45DA-8D4B-A39DE3538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84201"/>
            <a:ext cx="87487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accent1"/>
                </a:solidFill>
                <a:latin typeface="Calibri" panose="020F0502020204030204" pitchFamily="34" charset="0"/>
              </a:rPr>
              <a:t>Listas enlazadas sobre matrices. Buscar un elemento.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8FA7265E-155F-4D54-820E-6C59BE741ACA}"/>
              </a:ext>
            </a:extLst>
          </p:cNvPr>
          <p:cNvSpPr txBox="1"/>
          <p:nvPr/>
        </p:nvSpPr>
        <p:spPr>
          <a:xfrm>
            <a:off x="2819401" y="1881189"/>
            <a:ext cx="5832475" cy="428783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_tradnl" sz="1600"/>
              <a:t>	</a:t>
            </a:r>
            <a:r>
              <a:rPr lang="en-GB" sz="1600"/>
              <a:t>public boolean busqueda (int dato) {</a:t>
            </a:r>
          </a:p>
          <a:p>
            <a:pPr eaLnBrk="1" hangingPunct="1">
              <a:defRPr/>
            </a:pPr>
            <a:r>
              <a:rPr lang="en-GB" sz="1600"/>
              <a:t>		boolean resul = false;</a:t>
            </a:r>
          </a:p>
          <a:p>
            <a:pPr eaLnBrk="1" hangingPunct="1">
              <a:defRPr/>
            </a:pPr>
            <a:r>
              <a:rPr lang="en-GB" sz="1600"/>
              <a:t>		int pos = matriz [0].clave;</a:t>
            </a:r>
          </a:p>
          <a:p>
            <a:pPr eaLnBrk="1" hangingPunct="1">
              <a:defRPr/>
            </a:pPr>
            <a:r>
              <a:rPr lang="en-GB" sz="1600"/>
              <a:t>		if (pos != 0)</a:t>
            </a:r>
          </a:p>
          <a:p>
            <a:pPr eaLnBrk="1" hangingPunct="1">
              <a:defRPr/>
            </a:pPr>
            <a:r>
              <a:rPr lang="en-GB" sz="1600"/>
              <a:t>			resul = buscar (pos, dato);</a:t>
            </a:r>
          </a:p>
          <a:p>
            <a:pPr eaLnBrk="1" hangingPunct="1">
              <a:defRPr/>
            </a:pPr>
            <a:r>
              <a:rPr lang="en-GB" sz="1600"/>
              <a:t>		return resul;</a:t>
            </a:r>
          </a:p>
          <a:p>
            <a:pPr eaLnBrk="1" hangingPunct="1">
              <a:defRPr/>
            </a:pPr>
            <a:r>
              <a:rPr lang="en-GB" sz="1600"/>
              <a:t>	}</a:t>
            </a:r>
          </a:p>
          <a:p>
            <a:pPr eaLnBrk="1" hangingPunct="1">
              <a:defRPr/>
            </a:pPr>
            <a:r>
              <a:rPr lang="en-GB" sz="1600"/>
              <a:t>	private boolean buscar (int pos, int dato) {</a:t>
            </a:r>
          </a:p>
          <a:p>
            <a:pPr eaLnBrk="1" hangingPunct="1">
              <a:defRPr/>
            </a:pPr>
            <a:r>
              <a:rPr lang="en-GB" sz="1600"/>
              <a:t>		boolean resul = false;</a:t>
            </a:r>
          </a:p>
          <a:p>
            <a:pPr eaLnBrk="1" hangingPunct="1">
              <a:defRPr/>
            </a:pPr>
            <a:r>
              <a:rPr lang="en-GB" sz="1600"/>
              <a:t>		if (matriz [pos].clave &lt; dato) {</a:t>
            </a:r>
          </a:p>
          <a:p>
            <a:pPr eaLnBrk="1" hangingPunct="1">
              <a:defRPr/>
            </a:pPr>
            <a:r>
              <a:rPr lang="en-GB" sz="1600"/>
              <a:t>			if (matriz [pos].sig != 0)</a:t>
            </a:r>
          </a:p>
          <a:p>
            <a:pPr eaLnBrk="1" hangingPunct="1">
              <a:defRPr/>
            </a:pPr>
            <a:r>
              <a:rPr lang="en-GB" sz="1600"/>
              <a:t>				resul = buscar (matriz [pos].sig, dato);</a:t>
            </a:r>
          </a:p>
          <a:p>
            <a:pPr eaLnBrk="1" hangingPunct="1">
              <a:defRPr/>
            </a:pPr>
            <a:r>
              <a:rPr lang="en-GB" sz="1600"/>
              <a:t>		}</a:t>
            </a:r>
          </a:p>
          <a:p>
            <a:pPr eaLnBrk="1" hangingPunct="1">
              <a:defRPr/>
            </a:pPr>
            <a:r>
              <a:rPr lang="en-GB" sz="1600"/>
              <a:t>		else if (matriz [pos].clave == dato)</a:t>
            </a:r>
          </a:p>
          <a:p>
            <a:pPr eaLnBrk="1" hangingPunct="1">
              <a:defRPr/>
            </a:pPr>
            <a:r>
              <a:rPr lang="en-GB" sz="1600"/>
              <a:t>				</a:t>
            </a:r>
            <a:r>
              <a:rPr lang="es-ES_tradnl" sz="1600"/>
              <a:t>resul = true;</a:t>
            </a:r>
          </a:p>
          <a:p>
            <a:pPr eaLnBrk="1" hangingPunct="1">
              <a:defRPr/>
            </a:pPr>
            <a:r>
              <a:rPr lang="es-ES_tradnl" sz="1600"/>
              <a:t>		return resul;</a:t>
            </a:r>
          </a:p>
          <a:p>
            <a:pPr eaLnBrk="1" hangingPunct="1">
              <a:defRPr/>
            </a:pPr>
            <a:r>
              <a:rPr lang="es-ES_tradnl" sz="1600"/>
              <a:t>	}</a:t>
            </a:r>
            <a:r>
              <a:rPr lang="es-ES_tradnl"/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5194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272B76C-B545-4661-9BD8-206363286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enlazadas sobre matrices. Insertar un elemento (I).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9F5B1833-4008-473E-A02C-D5225FA584E5}"/>
              </a:ext>
            </a:extLst>
          </p:cNvPr>
          <p:cNvSpPr txBox="1"/>
          <p:nvPr/>
        </p:nvSpPr>
        <p:spPr>
          <a:xfrm>
            <a:off x="2927350" y="1557338"/>
            <a:ext cx="5976938" cy="450215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600"/>
              <a:t>	public void insertar (int dato) {</a:t>
            </a:r>
          </a:p>
          <a:p>
            <a:pPr eaLnBrk="1" hangingPunct="1">
              <a:defRPr/>
            </a:pPr>
            <a:r>
              <a:rPr lang="pt-BR" sz="1600"/>
              <a:t>		if (matriz [0].sig != NULL) {</a:t>
            </a:r>
          </a:p>
          <a:p>
            <a:pPr eaLnBrk="1" hangingPunct="1">
              <a:defRPr/>
            </a:pPr>
            <a:r>
              <a:rPr lang="pt-BR" sz="1600"/>
              <a:t>			int pos = matriz [0].clave;</a:t>
            </a:r>
          </a:p>
          <a:p>
            <a:pPr eaLnBrk="1" hangingPunct="1">
              <a:defRPr/>
            </a:pPr>
            <a:r>
              <a:rPr lang="pt-BR" sz="1600"/>
              <a:t>			if (pos != 0)</a:t>
            </a:r>
          </a:p>
          <a:p>
            <a:pPr eaLnBrk="1" hangingPunct="1">
              <a:defRPr/>
            </a:pPr>
            <a:r>
              <a:rPr lang="pt-BR" sz="1600"/>
              <a:t>				insertar (matriz [0].clave, 0, dato);</a:t>
            </a:r>
          </a:p>
          <a:p>
            <a:pPr eaLnBrk="1" hangingPunct="1">
              <a:defRPr/>
            </a:pPr>
            <a:r>
              <a:rPr lang="pt-BR" sz="1600"/>
              <a:t>			else inser (0, 0, dato);</a:t>
            </a:r>
          </a:p>
          <a:p>
            <a:pPr eaLnBrk="1" hangingPunct="1">
              <a:defRPr/>
            </a:pPr>
            <a:r>
              <a:rPr lang="pt-BR" sz="1600"/>
              <a:t>		}</a:t>
            </a:r>
          </a:p>
          <a:p>
            <a:pPr eaLnBrk="1" hangingPunct="1">
              <a:defRPr/>
            </a:pPr>
            <a:r>
              <a:rPr lang="pt-BR" sz="1600"/>
              <a:t>		else System.out.println ("lista llena");</a:t>
            </a:r>
          </a:p>
          <a:p>
            <a:pPr eaLnBrk="1" hangingPunct="1">
              <a:defRPr/>
            </a:pPr>
            <a:r>
              <a:rPr lang="pt-BR" sz="1600"/>
              <a:t>	}</a:t>
            </a:r>
          </a:p>
          <a:p>
            <a:pPr eaLnBrk="1" hangingPunct="1">
              <a:defRPr/>
            </a:pPr>
            <a:r>
              <a:rPr lang="pt-BR" sz="1600"/>
              <a:t>	private void insertar (int pos, int ant, int dato) {</a:t>
            </a:r>
          </a:p>
          <a:p>
            <a:pPr eaLnBrk="1" hangingPunct="1">
              <a:defRPr/>
            </a:pPr>
            <a:r>
              <a:rPr lang="pt-BR" sz="1600"/>
              <a:t>		if (matriz [pos].clave &lt; dato) </a:t>
            </a:r>
          </a:p>
          <a:p>
            <a:pPr eaLnBrk="1" hangingPunct="1">
              <a:defRPr/>
            </a:pPr>
            <a:r>
              <a:rPr lang="pt-BR" sz="1600"/>
              <a:t>			if (matriz [pos].sig != 0)</a:t>
            </a:r>
          </a:p>
          <a:p>
            <a:pPr eaLnBrk="1" hangingPunct="1">
              <a:defRPr/>
            </a:pPr>
            <a:r>
              <a:rPr lang="pt-BR" sz="1600"/>
              <a:t>				insertar (matriz [pos].sig, pos, dato);</a:t>
            </a:r>
          </a:p>
          <a:p>
            <a:pPr eaLnBrk="1" hangingPunct="1">
              <a:defRPr/>
            </a:pPr>
            <a:r>
              <a:rPr lang="pt-BR" sz="1600"/>
              <a:t>			else inser (0, pos, dato);</a:t>
            </a:r>
          </a:p>
          <a:p>
            <a:pPr eaLnBrk="1" hangingPunct="1">
              <a:defRPr/>
            </a:pPr>
            <a:r>
              <a:rPr lang="pt-BR" sz="1600"/>
              <a:t>		else if (matriz [pos].clave &gt; dato)</a:t>
            </a:r>
          </a:p>
          <a:p>
            <a:pPr eaLnBrk="1" hangingPunct="1">
              <a:defRPr/>
            </a:pPr>
            <a:r>
              <a:rPr lang="pt-BR" sz="1600"/>
              <a:t>				inser (pos, ant, dato);</a:t>
            </a:r>
          </a:p>
          <a:p>
            <a:pPr eaLnBrk="1" hangingPunct="1">
              <a:defRPr/>
            </a:pPr>
            <a:r>
              <a:rPr lang="pt-BR" sz="1600"/>
              <a:t>			 else System.out.println ("la clave ya existe");</a:t>
            </a:r>
          </a:p>
          <a:p>
            <a:pPr eaLnBrk="1" hangingPunct="1">
              <a:defRPr/>
            </a:pPr>
            <a:r>
              <a:rPr lang="pt-BR" sz="1600"/>
              <a:t>	}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5735103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CDD397F-8311-4034-9FAE-911AD4D31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enlazadas sobre matrices. Insertar un elemento (y II).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3D12E38E-F252-469F-AA10-ECA311314E30}"/>
              </a:ext>
            </a:extLst>
          </p:cNvPr>
          <p:cNvSpPr txBox="1"/>
          <p:nvPr/>
        </p:nvSpPr>
        <p:spPr>
          <a:xfrm>
            <a:off x="3143250" y="1881188"/>
            <a:ext cx="5329238" cy="401320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79388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600"/>
              <a:t>	private void inser (int pos, int ant, int dato) {</a:t>
            </a:r>
          </a:p>
          <a:p>
            <a:pPr eaLnBrk="1" hangingPunct="1">
              <a:defRPr/>
            </a:pPr>
            <a:r>
              <a:rPr lang="pt-BR" sz="1600"/>
              <a:t>		int nuevo = matriz [0].sig;</a:t>
            </a:r>
          </a:p>
          <a:p>
            <a:pPr eaLnBrk="1" hangingPunct="1">
              <a:defRPr/>
            </a:pPr>
            <a:r>
              <a:rPr lang="pt-BR" sz="1600"/>
              <a:t>		matriz [0].sig = matriz [nuevo].sig;</a:t>
            </a:r>
          </a:p>
          <a:p>
            <a:pPr eaLnBrk="1" hangingPunct="1">
              <a:defRPr/>
            </a:pPr>
            <a:r>
              <a:rPr lang="pt-BR" sz="1600"/>
              <a:t>		matriz [nuevo].clave = dato;</a:t>
            </a:r>
          </a:p>
          <a:p>
            <a:pPr eaLnBrk="1" hangingPunct="1">
              <a:defRPr/>
            </a:pPr>
            <a:r>
              <a:rPr lang="pt-BR" sz="1600"/>
              <a:t>		if (ant != 0) {</a:t>
            </a:r>
          </a:p>
          <a:p>
            <a:pPr eaLnBrk="1" hangingPunct="1">
              <a:defRPr/>
            </a:pPr>
            <a:r>
              <a:rPr lang="pt-BR" sz="1600"/>
              <a:t>			matriz [nuevo].sig = pos;</a:t>
            </a:r>
          </a:p>
          <a:p>
            <a:pPr eaLnBrk="1" hangingPunct="1">
              <a:defRPr/>
            </a:pPr>
            <a:r>
              <a:rPr lang="pt-BR" sz="1600"/>
              <a:t>			matriz [ant].sig = nuevo;</a:t>
            </a:r>
          </a:p>
          <a:p>
            <a:pPr eaLnBrk="1" hangingPunct="1">
              <a:defRPr/>
            </a:pPr>
            <a:r>
              <a:rPr lang="pt-BR" sz="1600"/>
              <a:t>		}</a:t>
            </a:r>
          </a:p>
          <a:p>
            <a:pPr eaLnBrk="1" hangingPunct="1">
              <a:defRPr/>
            </a:pPr>
            <a:r>
              <a:rPr lang="pt-BR" sz="1600"/>
              <a:t>		else {</a:t>
            </a:r>
          </a:p>
          <a:p>
            <a:pPr eaLnBrk="1" hangingPunct="1">
              <a:defRPr/>
            </a:pPr>
            <a:r>
              <a:rPr lang="pt-BR" sz="1600"/>
              <a:t>			int sig = matriz [0].clave;</a:t>
            </a:r>
          </a:p>
          <a:p>
            <a:pPr eaLnBrk="1" hangingPunct="1">
              <a:defRPr/>
            </a:pPr>
            <a:r>
              <a:rPr lang="pt-BR" sz="1600"/>
              <a:t>			matriz [0].clave = nuevo;</a:t>
            </a:r>
          </a:p>
          <a:p>
            <a:pPr eaLnBrk="1" hangingPunct="1">
              <a:defRPr/>
            </a:pPr>
            <a:r>
              <a:rPr lang="pt-BR" sz="1600"/>
              <a:t>			if (pos == 0) </a:t>
            </a:r>
          </a:p>
          <a:p>
            <a:pPr eaLnBrk="1" hangingPunct="1">
              <a:defRPr/>
            </a:pPr>
            <a:r>
              <a:rPr lang="pt-BR" sz="1600"/>
              <a:t>				matriz [nuevo].sig = 0;</a:t>
            </a:r>
          </a:p>
          <a:p>
            <a:pPr eaLnBrk="1" hangingPunct="1">
              <a:defRPr/>
            </a:pPr>
            <a:r>
              <a:rPr lang="pt-BR" sz="1600"/>
              <a:t>			else matriz [nuevo].sig = sig;</a:t>
            </a:r>
          </a:p>
          <a:p>
            <a:pPr eaLnBrk="1" hangingPunct="1">
              <a:defRPr/>
            </a:pPr>
            <a:r>
              <a:rPr lang="pt-BR" sz="1600"/>
              <a:t>		}</a:t>
            </a:r>
          </a:p>
          <a:p>
            <a:pPr eaLnBrk="1" hangingPunct="1">
              <a:defRPr/>
            </a:pPr>
            <a:r>
              <a:rPr lang="pt-BR" sz="1600"/>
              <a:t>	}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4390987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>
            <a:extLst>
              <a:ext uri="{FF2B5EF4-FFF2-40B4-BE49-F238E27FC236}">
                <a16:creationId xmlns:a16="http://schemas.microsoft.com/office/drawing/2014/main" id="{99500A98-D2A6-4153-B080-38CB9BC3FE0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9288" y="944564"/>
            <a:ext cx="8748712" cy="572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s-ES" altLang="es-CO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EAC3803-015E-4F66-B560-E3A4F4C20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33376"/>
            <a:ext cx="85693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>
                <a:solidFill>
                  <a:schemeClr val="tx2"/>
                </a:solidFill>
                <a:latin typeface="Calibri" panose="020F0502020204030204" pitchFamily="34" charset="0"/>
              </a:rPr>
              <a:t>Listas enlazadas sobre matrices. Eliminar un elemento.</a:t>
            </a: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9F960622-7FA1-4FE1-B6EA-37C7B1DC5AD4}"/>
              </a:ext>
            </a:extLst>
          </p:cNvPr>
          <p:cNvSpPr txBox="1"/>
          <p:nvPr/>
        </p:nvSpPr>
        <p:spPr>
          <a:xfrm>
            <a:off x="2674938" y="1268414"/>
            <a:ext cx="6229350" cy="523557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>
            <a:lvl1pPr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23900" algn="l"/>
                <a:tab pos="1079500" algn="l"/>
                <a:tab pos="1435100" algn="l"/>
                <a:tab pos="17907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_tradnl" sz="1600"/>
              <a:t>	</a:t>
            </a:r>
            <a:r>
              <a:rPr lang="en-GB" sz="1600"/>
              <a:t>public void eliminar (int d) {</a:t>
            </a:r>
          </a:p>
          <a:p>
            <a:pPr eaLnBrk="1" hangingPunct="1">
              <a:defRPr/>
            </a:pPr>
            <a:r>
              <a:rPr lang="en-GB" sz="1600"/>
              <a:t>		int ant, pos, posAnt = 0;</a:t>
            </a:r>
          </a:p>
          <a:p>
            <a:pPr eaLnBrk="1" hangingPunct="1">
              <a:defRPr/>
            </a:pPr>
            <a:r>
              <a:rPr lang="en-GB" sz="1600"/>
              <a:t>		</a:t>
            </a:r>
            <a:r>
              <a:rPr lang="es-ES_tradnl" sz="1600"/>
              <a:t>if (matriz [0].clave != NULL) {</a:t>
            </a:r>
          </a:p>
          <a:p>
            <a:pPr eaLnBrk="1" hangingPunct="1">
              <a:defRPr/>
            </a:pPr>
            <a:r>
              <a:rPr lang="es-ES_tradnl" sz="1600"/>
              <a:t>			pos = matriz [0].clave;</a:t>
            </a:r>
          </a:p>
          <a:p>
            <a:pPr eaLnBrk="1" hangingPunct="1">
              <a:defRPr/>
            </a:pPr>
            <a:r>
              <a:rPr lang="es-ES_tradnl" sz="1600"/>
              <a:t>			</a:t>
            </a:r>
            <a:r>
              <a:rPr lang="en-GB" sz="1600"/>
              <a:t>ant = matriz [pos].clave;</a:t>
            </a:r>
          </a:p>
          <a:p>
            <a:pPr eaLnBrk="1" hangingPunct="1">
              <a:defRPr/>
            </a:pPr>
            <a:r>
              <a:rPr lang="en-GB" sz="1600"/>
              <a:t>			while (ant &lt; d) {</a:t>
            </a:r>
          </a:p>
          <a:p>
            <a:pPr eaLnBrk="1" hangingPunct="1">
              <a:defRPr/>
            </a:pPr>
            <a:r>
              <a:rPr lang="en-GB" sz="1600"/>
              <a:t>				posAnt = pos;</a:t>
            </a:r>
          </a:p>
          <a:p>
            <a:pPr eaLnBrk="1" hangingPunct="1">
              <a:defRPr/>
            </a:pPr>
            <a:r>
              <a:rPr lang="en-GB" sz="1600"/>
              <a:t>				</a:t>
            </a:r>
            <a:r>
              <a:rPr lang="pt-BR" sz="1600"/>
              <a:t>pos = matriz [pos].sig;</a:t>
            </a:r>
          </a:p>
          <a:p>
            <a:pPr eaLnBrk="1" hangingPunct="1">
              <a:defRPr/>
            </a:pPr>
            <a:r>
              <a:rPr lang="pt-BR" sz="1600"/>
              <a:t>				ant = matriz [pos].clave;</a:t>
            </a:r>
          </a:p>
          <a:p>
            <a:pPr eaLnBrk="1" hangingPunct="1">
              <a:defRPr/>
            </a:pPr>
            <a:r>
              <a:rPr lang="pt-BR" sz="1600"/>
              <a:t>			</a:t>
            </a:r>
            <a:r>
              <a:rPr lang="en-GB" sz="1600"/>
              <a:t>}</a:t>
            </a:r>
          </a:p>
          <a:p>
            <a:pPr eaLnBrk="1" hangingPunct="1">
              <a:defRPr/>
            </a:pPr>
            <a:r>
              <a:rPr lang="en-GB" sz="1600"/>
              <a:t>			if (ant == d) {</a:t>
            </a:r>
          </a:p>
          <a:p>
            <a:pPr eaLnBrk="1" hangingPunct="1">
              <a:defRPr/>
            </a:pPr>
            <a:r>
              <a:rPr lang="en-GB" sz="1600"/>
              <a:t>				if (pos == matriz [0].clave)</a:t>
            </a:r>
          </a:p>
          <a:p>
            <a:pPr eaLnBrk="1" hangingPunct="1">
              <a:defRPr/>
            </a:pPr>
            <a:r>
              <a:rPr lang="en-GB" sz="1600"/>
              <a:t>					</a:t>
            </a:r>
            <a:r>
              <a:rPr lang="pt-BR" sz="1600"/>
              <a:t>matriz [0].clave = matriz [pos].sig;</a:t>
            </a:r>
          </a:p>
          <a:p>
            <a:pPr eaLnBrk="1" hangingPunct="1">
              <a:defRPr/>
            </a:pPr>
            <a:r>
              <a:rPr lang="pt-BR" sz="1600"/>
              <a:t>				else matriz [posAnt].sig = matriz[pos].sig;</a:t>
            </a:r>
          </a:p>
          <a:p>
            <a:pPr eaLnBrk="1" hangingPunct="1">
              <a:defRPr/>
            </a:pPr>
            <a:r>
              <a:rPr lang="pt-BR" sz="1600"/>
              <a:t>				matriz [pos].sig = matriz [0].sig;</a:t>
            </a:r>
          </a:p>
          <a:p>
            <a:pPr eaLnBrk="1" hangingPunct="1">
              <a:defRPr/>
            </a:pPr>
            <a:r>
              <a:rPr lang="pt-BR" sz="1600"/>
              <a:t>				</a:t>
            </a:r>
            <a:r>
              <a:rPr lang="es-ES_tradnl" sz="1600"/>
              <a:t>matriz [0].sig = pos;</a:t>
            </a:r>
          </a:p>
          <a:p>
            <a:pPr eaLnBrk="1" hangingPunct="1">
              <a:defRPr/>
            </a:pPr>
            <a:r>
              <a:rPr lang="es-ES_tradnl" sz="1600"/>
              <a:t>			}</a:t>
            </a:r>
          </a:p>
          <a:p>
            <a:pPr eaLnBrk="1" hangingPunct="1">
              <a:defRPr/>
            </a:pPr>
            <a:r>
              <a:rPr lang="es-ES_tradnl" sz="1600"/>
              <a:t>			else System.out.println ("La clave no existe");</a:t>
            </a:r>
          </a:p>
          <a:p>
            <a:pPr eaLnBrk="1" hangingPunct="1">
              <a:defRPr/>
            </a:pPr>
            <a:r>
              <a:rPr lang="es-ES_tradnl" sz="1600"/>
              <a:t>		</a:t>
            </a:r>
            <a:r>
              <a:rPr lang="en-GB" sz="1600"/>
              <a:t>}</a:t>
            </a:r>
          </a:p>
          <a:p>
            <a:pPr eaLnBrk="1" hangingPunct="1">
              <a:defRPr/>
            </a:pPr>
            <a:r>
              <a:rPr lang="en-GB" sz="1600"/>
              <a:t>		else System.out.println ("Error. </a:t>
            </a:r>
            <a:r>
              <a:rPr lang="es-ES_tradnl" sz="1600"/>
              <a:t>La lista está vacía");</a:t>
            </a:r>
          </a:p>
          <a:p>
            <a:pPr eaLnBrk="1" hangingPunct="1">
              <a:defRPr/>
            </a:pPr>
            <a:r>
              <a:rPr lang="es-ES_tradnl" sz="1600"/>
              <a:t>	}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8439844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>
            <a:extLst>
              <a:ext uri="{FF2B5EF4-FFF2-40B4-BE49-F238E27FC236}">
                <a16:creationId xmlns:a16="http://schemas.microsoft.com/office/drawing/2014/main" id="{29E4E155-1209-4707-8862-A9F6229BC53D}"/>
              </a:ext>
            </a:extLst>
          </p:cNvPr>
          <p:cNvSpPr/>
          <p:nvPr/>
        </p:nvSpPr>
        <p:spPr>
          <a:xfrm>
            <a:off x="1919289" y="3882452"/>
            <a:ext cx="4427537" cy="22103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F146E5E-2774-4DE6-B16D-C72374A13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449553"/>
            <a:ext cx="8229600" cy="650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 dirty="0">
                <a:solidFill>
                  <a:schemeClr val="accent2"/>
                </a:solidFill>
              </a:rPr>
              <a:t>Listas con cabecera y centinela. Modelo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78594A2-BDEE-4EFF-A2F6-DE9AEEF3E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052513"/>
            <a:ext cx="7661275" cy="504031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s-ES" altLang="es-CO" sz="2400" dirty="0"/>
          </a:p>
          <a:p>
            <a:pPr eaLnBrk="1" hangingPunct="1">
              <a:lnSpc>
                <a:spcPct val="90000"/>
              </a:lnSpc>
            </a:pPr>
            <a:endParaRPr lang="es-ES" altLang="es-CO" sz="2400" dirty="0"/>
          </a:p>
          <a:p>
            <a:pPr eaLnBrk="1" hangingPunct="1">
              <a:lnSpc>
                <a:spcPct val="90000"/>
              </a:lnSpc>
            </a:pPr>
            <a:endParaRPr lang="es-ES" altLang="es-CO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altLang="es-CO" sz="2400" dirty="0"/>
              <a:t>Los nodos apuntados por los punteros cabecera (</a:t>
            </a:r>
            <a:r>
              <a:rPr lang="es-ES" altLang="es-CO" sz="2400" i="1" dirty="0" err="1"/>
              <a:t>cab</a:t>
            </a:r>
            <a:r>
              <a:rPr lang="es-ES" altLang="es-CO" sz="2400" dirty="0"/>
              <a:t>) y centinela (</a:t>
            </a:r>
            <a:r>
              <a:rPr lang="es-ES" altLang="es-CO" sz="2400" i="1" dirty="0"/>
              <a:t>cent</a:t>
            </a:r>
            <a:r>
              <a:rPr lang="es-ES" altLang="es-CO" sz="2400" dirty="0"/>
              <a:t>) son nodos “falsos”, sin contenido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CO" sz="2400" dirty="0"/>
              <a:t>Clase Lista: Referencia a una estructura constituida por sendas referencias a nodos de la Lista</a:t>
            </a:r>
            <a:r>
              <a:rPr lang="en-GB" altLang="es-CO" sz="2000" dirty="0"/>
              <a:t>	</a:t>
            </a:r>
            <a:endParaRPr lang="es-ES" altLang="es-CO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s-ES" altLang="es-CO" b="1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 err="1">
                <a:latin typeface="Arial" panose="020B0604020202020204" pitchFamily="34" charset="0"/>
              </a:rPr>
              <a:t>class</a:t>
            </a:r>
            <a:r>
              <a:rPr lang="es-ES" altLang="es-CO" sz="1600" b="1" dirty="0">
                <a:latin typeface="Arial" panose="020B0604020202020204" pitchFamily="34" charset="0"/>
              </a:rPr>
              <a:t> Lista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	</a:t>
            </a:r>
            <a:r>
              <a:rPr lang="es-ES" altLang="es-CO" sz="1600" b="1" dirty="0" err="1">
                <a:latin typeface="Arial" panose="020B0604020202020204" pitchFamily="34" charset="0"/>
              </a:rPr>
              <a:t>NodoLista</a:t>
            </a:r>
            <a:r>
              <a:rPr lang="es-ES" altLang="es-CO" sz="1600" b="1" dirty="0">
                <a:latin typeface="Arial" panose="020B0604020202020204" pitchFamily="34" charset="0"/>
              </a:rPr>
              <a:t> </a:t>
            </a:r>
            <a:r>
              <a:rPr lang="es-ES" altLang="es-CO" sz="1600" b="1" dirty="0" err="1">
                <a:latin typeface="Arial" panose="020B0604020202020204" pitchFamily="34" charset="0"/>
              </a:rPr>
              <a:t>cab,cent</a:t>
            </a:r>
            <a:r>
              <a:rPr lang="es-ES" altLang="es-CO" sz="1600" b="1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s-ES" altLang="es-CO" sz="16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	Lista ()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		</a:t>
            </a:r>
            <a:r>
              <a:rPr lang="es-ES" altLang="es-CO" sz="1600" b="1" dirty="0" err="1">
                <a:latin typeface="Arial" panose="020B0604020202020204" pitchFamily="34" charset="0"/>
              </a:rPr>
              <a:t>cab</a:t>
            </a:r>
            <a:r>
              <a:rPr lang="es-ES" altLang="es-CO" sz="1600" b="1" dirty="0">
                <a:latin typeface="Arial" panose="020B0604020202020204" pitchFamily="34" charset="0"/>
              </a:rPr>
              <a:t> = new </a:t>
            </a:r>
            <a:r>
              <a:rPr lang="es-ES" altLang="es-CO" sz="1600" b="1" dirty="0" err="1">
                <a:latin typeface="Arial" panose="020B0604020202020204" pitchFamily="34" charset="0"/>
              </a:rPr>
              <a:t>NodoLista</a:t>
            </a:r>
            <a:r>
              <a:rPr lang="es-ES" altLang="es-CO" sz="1600" b="1" dirty="0">
                <a:latin typeface="Arial" panose="020B0604020202020204" pitchFamily="34" charset="0"/>
              </a:rPr>
              <a:t> 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		cent = new </a:t>
            </a:r>
            <a:r>
              <a:rPr lang="es-ES" altLang="es-CO" sz="1600" b="1" dirty="0" err="1">
                <a:latin typeface="Arial" panose="020B0604020202020204" pitchFamily="34" charset="0"/>
              </a:rPr>
              <a:t>NodoLista</a:t>
            </a:r>
            <a:r>
              <a:rPr lang="es-ES" altLang="es-CO" sz="1600" b="1" dirty="0">
                <a:latin typeface="Arial" panose="020B0604020202020204" pitchFamily="34" charset="0"/>
              </a:rPr>
              <a:t> 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		</a:t>
            </a:r>
            <a:r>
              <a:rPr lang="es-ES" altLang="es-CO" sz="1600" b="1" dirty="0" err="1">
                <a:latin typeface="Arial" panose="020B0604020202020204" pitchFamily="34" charset="0"/>
              </a:rPr>
              <a:t>cab.sig</a:t>
            </a:r>
            <a:r>
              <a:rPr lang="es-ES" altLang="es-CO" sz="1600" b="1" dirty="0">
                <a:latin typeface="Arial" panose="020B0604020202020204" pitchFamily="34" charset="0"/>
              </a:rPr>
              <a:t> = cent;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s-ES" altLang="es-CO" sz="1600" b="1" dirty="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9221" name="44 Grupo">
            <a:extLst>
              <a:ext uri="{FF2B5EF4-FFF2-40B4-BE49-F238E27FC236}">
                <a16:creationId xmlns:a16="http://schemas.microsoft.com/office/drawing/2014/main" id="{1B3B96F6-1932-43B0-9937-D88F28FD1F7A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089026"/>
            <a:ext cx="7454900" cy="1260475"/>
            <a:chOff x="611560" y="1088740"/>
            <a:chExt cx="7453870" cy="1259967"/>
          </a:xfrm>
        </p:grpSpPr>
        <p:grpSp>
          <p:nvGrpSpPr>
            <p:cNvPr id="9235" name="Group 43">
              <a:extLst>
                <a:ext uri="{FF2B5EF4-FFF2-40B4-BE49-F238E27FC236}">
                  <a16:creationId xmlns:a16="http://schemas.microsoft.com/office/drawing/2014/main" id="{A18F5EE6-103F-4B84-A2F6-5EE859EA0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668" y="1124744"/>
              <a:ext cx="6481762" cy="1223963"/>
              <a:chOff x="657" y="3294"/>
              <a:chExt cx="4083" cy="771"/>
            </a:xfrm>
          </p:grpSpPr>
          <p:cxnSp>
            <p:nvCxnSpPr>
              <p:cNvPr id="9242" name="AutoShape 7">
                <a:extLst>
                  <a:ext uri="{FF2B5EF4-FFF2-40B4-BE49-F238E27FC236}">
                    <a16:creationId xmlns:a16="http://schemas.microsoft.com/office/drawing/2014/main" id="{496AB124-5BED-4E19-AC9B-9D6B048955C1}"/>
                  </a:ext>
                </a:extLst>
              </p:cNvPr>
              <p:cNvCxnSpPr>
                <a:cxnSpLocks noChangeShapeType="1"/>
                <a:stCxn id="9269" idx="3"/>
                <a:endCxn id="9266" idx="1"/>
              </p:cNvCxnSpPr>
              <p:nvPr/>
            </p:nvCxnSpPr>
            <p:spPr bwMode="auto">
              <a:xfrm>
                <a:off x="2064" y="3747"/>
                <a:ext cx="407" cy="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243" name="Group 34">
                <a:extLst>
                  <a:ext uri="{FF2B5EF4-FFF2-40B4-BE49-F238E27FC236}">
                    <a16:creationId xmlns:a16="http://schemas.microsoft.com/office/drawing/2014/main" id="{2E9C8721-CEA1-46CC-B315-21D0E1C6E3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3611"/>
                <a:ext cx="545" cy="272"/>
                <a:chOff x="930" y="3475"/>
                <a:chExt cx="545" cy="272"/>
              </a:xfrm>
            </p:grpSpPr>
            <p:sp>
              <p:nvSpPr>
                <p:cNvPr id="9268" name="Text Box 10">
                  <a:extLst>
                    <a:ext uri="{FF2B5EF4-FFF2-40B4-BE49-F238E27FC236}">
                      <a16:creationId xmlns:a16="http://schemas.microsoft.com/office/drawing/2014/main" id="{14E739C1-5707-4D74-9159-F9FB82148D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" y="3475"/>
                  <a:ext cx="417" cy="27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es-ES" altLang="es-CO" b="0"/>
                </a:p>
              </p:txBody>
            </p:sp>
            <p:sp>
              <p:nvSpPr>
                <p:cNvPr id="9269" name="Rectangle 11">
                  <a:extLst>
                    <a:ext uri="{FF2B5EF4-FFF2-40B4-BE49-F238E27FC236}">
                      <a16:creationId xmlns:a16="http://schemas.microsoft.com/office/drawing/2014/main" id="{4590C05D-DA74-46EF-9980-5C7BA210D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3475"/>
                  <a:ext cx="128" cy="27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9244" name="Group 13">
                <a:extLst>
                  <a:ext uri="{FF2B5EF4-FFF2-40B4-BE49-F238E27FC236}">
                    <a16:creationId xmlns:a16="http://schemas.microsoft.com/office/drawing/2014/main" id="{4B575721-893E-4B80-82C1-654194CEA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1" y="3611"/>
                <a:ext cx="545" cy="272"/>
                <a:chOff x="1655" y="1979"/>
                <a:chExt cx="545" cy="272"/>
              </a:xfrm>
            </p:grpSpPr>
            <p:grpSp>
              <p:nvGrpSpPr>
                <p:cNvPr id="9264" name="Group 14">
                  <a:extLst>
                    <a:ext uri="{FF2B5EF4-FFF2-40B4-BE49-F238E27FC236}">
                      <a16:creationId xmlns:a16="http://schemas.microsoft.com/office/drawing/2014/main" id="{5BAB325C-1E4B-4514-A621-05E085EC57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9266" name="Text Box 15">
                    <a:extLst>
                      <a:ext uri="{FF2B5EF4-FFF2-40B4-BE49-F238E27FC236}">
                        <a16:creationId xmlns:a16="http://schemas.microsoft.com/office/drawing/2014/main" id="{EE919422-5BDE-45DD-84B4-A2AE33F0F3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 b="0"/>
                      <a:t>3</a:t>
                    </a:r>
                  </a:p>
                </p:txBody>
              </p:sp>
              <p:sp>
                <p:nvSpPr>
                  <p:cNvPr id="9267" name="Rectangle 16">
                    <a:extLst>
                      <a:ext uri="{FF2B5EF4-FFF2-40B4-BE49-F238E27FC236}">
                        <a16:creationId xmlns:a16="http://schemas.microsoft.com/office/drawing/2014/main" id="{8C42B886-E10D-497F-9DE0-302C84747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9265" name="Rectangle 17">
                  <a:extLst>
                    <a:ext uri="{FF2B5EF4-FFF2-40B4-BE49-F238E27FC236}">
                      <a16:creationId xmlns:a16="http://schemas.microsoft.com/office/drawing/2014/main" id="{F1A47827-1BAF-4C39-AC03-635741A87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9245" name="Group 18">
                <a:extLst>
                  <a:ext uri="{FF2B5EF4-FFF2-40B4-BE49-F238E27FC236}">
                    <a16:creationId xmlns:a16="http://schemas.microsoft.com/office/drawing/2014/main" id="{99352B96-6A4F-4068-B49D-02B21591F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3611"/>
                <a:ext cx="545" cy="272"/>
                <a:chOff x="1655" y="1979"/>
                <a:chExt cx="545" cy="272"/>
              </a:xfrm>
            </p:grpSpPr>
            <p:grpSp>
              <p:nvGrpSpPr>
                <p:cNvPr id="9260" name="Group 19">
                  <a:extLst>
                    <a:ext uri="{FF2B5EF4-FFF2-40B4-BE49-F238E27FC236}">
                      <a16:creationId xmlns:a16="http://schemas.microsoft.com/office/drawing/2014/main" id="{126FF6A0-964D-4634-B481-BADE87A08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5" y="1979"/>
                  <a:ext cx="545" cy="272"/>
                  <a:chOff x="1655" y="2160"/>
                  <a:chExt cx="771" cy="272"/>
                </a:xfrm>
              </p:grpSpPr>
              <p:sp>
                <p:nvSpPr>
                  <p:cNvPr id="9262" name="Text Box 20">
                    <a:extLst>
                      <a:ext uri="{FF2B5EF4-FFF2-40B4-BE49-F238E27FC236}">
                        <a16:creationId xmlns:a16="http://schemas.microsoft.com/office/drawing/2014/main" id="{5B88BBA2-5926-43E6-BAE4-90C110F648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5" y="2160"/>
                    <a:ext cx="590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s-ES_tradnl" altLang="es-CO" b="0"/>
                      <a:t>7</a:t>
                    </a:r>
                  </a:p>
                </p:txBody>
              </p:sp>
              <p:sp>
                <p:nvSpPr>
                  <p:cNvPr id="9263" name="Rectangle 21">
                    <a:extLst>
                      <a:ext uri="{FF2B5EF4-FFF2-40B4-BE49-F238E27FC236}">
                        <a16:creationId xmlns:a16="http://schemas.microsoft.com/office/drawing/2014/main" id="{12A62788-8E3B-4815-91B6-24136ADDFA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45" y="2160"/>
                    <a:ext cx="181" cy="27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9261" name="Rectangle 22">
                  <a:extLst>
                    <a:ext uri="{FF2B5EF4-FFF2-40B4-BE49-F238E27FC236}">
                      <a16:creationId xmlns:a16="http://schemas.microsoft.com/office/drawing/2014/main" id="{7AA82D6D-5237-44B7-86B4-89E155F3A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069"/>
                  <a:ext cx="45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cxnSp>
            <p:nvCxnSpPr>
              <p:cNvPr id="9246" name="AutoShape 28">
                <a:extLst>
                  <a:ext uri="{FF2B5EF4-FFF2-40B4-BE49-F238E27FC236}">
                    <a16:creationId xmlns:a16="http://schemas.microsoft.com/office/drawing/2014/main" id="{3E9CDAD1-5ABC-45A1-A41C-9A5CF96E686F}"/>
                  </a:ext>
                </a:extLst>
              </p:cNvPr>
              <p:cNvCxnSpPr>
                <a:cxnSpLocks noChangeShapeType="1"/>
                <a:stCxn id="9265" idx="3"/>
                <a:endCxn id="9262" idx="1"/>
              </p:cNvCxnSpPr>
              <p:nvPr/>
            </p:nvCxnSpPr>
            <p:spPr bwMode="auto">
              <a:xfrm flipV="1">
                <a:off x="2925" y="3747"/>
                <a:ext cx="363" cy="2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7" name="AutoShape 29">
                <a:extLst>
                  <a:ext uri="{FF2B5EF4-FFF2-40B4-BE49-F238E27FC236}">
                    <a16:creationId xmlns:a16="http://schemas.microsoft.com/office/drawing/2014/main" id="{F3C9B96E-0DFF-4D0E-8676-500D2C1B5C79}"/>
                  </a:ext>
                </a:extLst>
              </p:cNvPr>
              <p:cNvCxnSpPr>
                <a:cxnSpLocks noChangeShapeType="1"/>
                <a:stCxn id="9261" idx="3"/>
                <a:endCxn id="9254" idx="1"/>
              </p:cNvCxnSpPr>
              <p:nvPr/>
            </p:nvCxnSpPr>
            <p:spPr bwMode="auto">
              <a:xfrm flipV="1">
                <a:off x="3742" y="3747"/>
                <a:ext cx="453" cy="2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248" name="Group 40">
                <a:extLst>
                  <a:ext uri="{FF2B5EF4-FFF2-40B4-BE49-F238E27FC236}">
                    <a16:creationId xmlns:a16="http://schemas.microsoft.com/office/drawing/2014/main" id="{5DC79F94-E721-40A2-8E06-E6B1F65B5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3294"/>
                <a:ext cx="589" cy="590"/>
                <a:chOff x="204" y="3158"/>
                <a:chExt cx="589" cy="590"/>
              </a:xfrm>
            </p:grpSpPr>
            <p:grpSp>
              <p:nvGrpSpPr>
                <p:cNvPr id="9256" name="Group 39">
                  <a:extLst>
                    <a:ext uri="{FF2B5EF4-FFF2-40B4-BE49-F238E27FC236}">
                      <a16:creationId xmlns:a16="http://schemas.microsoft.com/office/drawing/2014/main" id="{17318BCF-4655-41D7-A443-E913A642FE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" y="3203"/>
                  <a:ext cx="499" cy="505"/>
                  <a:chOff x="249" y="3294"/>
                  <a:chExt cx="499" cy="505"/>
                </a:xfrm>
              </p:grpSpPr>
              <p:sp>
                <p:nvSpPr>
                  <p:cNvPr id="9258" name="Text Box 5">
                    <a:extLst>
                      <a:ext uri="{FF2B5EF4-FFF2-40B4-BE49-F238E27FC236}">
                        <a16:creationId xmlns:a16="http://schemas.microsoft.com/office/drawing/2014/main" id="{2528E44F-E7E7-4BE2-88EB-33146E8F5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" y="3294"/>
                    <a:ext cx="499" cy="237"/>
                  </a:xfrm>
                  <a:prstGeom prst="rect">
                    <a:avLst/>
                  </a:prstGeom>
                  <a:solidFill>
                    <a:srgbClr val="B40CA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es-ES" altLang="es-CO" b="0">
                      <a:solidFill>
                        <a:srgbClr val="FFFBAD"/>
                      </a:solidFill>
                    </a:endParaRPr>
                  </a:p>
                </p:txBody>
              </p:sp>
              <p:sp>
                <p:nvSpPr>
                  <p:cNvPr id="9259" name="Text Box 31">
                    <a:extLst>
                      <a:ext uri="{FF2B5EF4-FFF2-40B4-BE49-F238E27FC236}">
                        <a16:creationId xmlns:a16="http://schemas.microsoft.com/office/drawing/2014/main" id="{559CC2BD-7F6A-4C38-9FEF-6E5C5E8415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" y="3562"/>
                    <a:ext cx="499" cy="237"/>
                  </a:xfrm>
                  <a:prstGeom prst="rect">
                    <a:avLst/>
                  </a:prstGeom>
                  <a:solidFill>
                    <a:srgbClr val="B40CA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es-ES" altLang="es-CO" b="0">
                      <a:solidFill>
                        <a:srgbClr val="FFFBAD"/>
                      </a:solidFill>
                    </a:endParaRPr>
                  </a:p>
                </p:txBody>
              </p:sp>
            </p:grpSp>
            <p:sp>
              <p:nvSpPr>
                <p:cNvPr id="9257" name="Rectangle 32">
                  <a:extLst>
                    <a:ext uri="{FF2B5EF4-FFF2-40B4-BE49-F238E27FC236}">
                      <a16:creationId xmlns:a16="http://schemas.microsoft.com/office/drawing/2014/main" id="{F0BD4E7C-CA04-4F41-A77E-0C1969F19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" y="3158"/>
                  <a:ext cx="589" cy="59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grpSp>
            <p:nvGrpSpPr>
              <p:cNvPr id="9249" name="Group 35">
                <a:extLst>
                  <a:ext uri="{FF2B5EF4-FFF2-40B4-BE49-F238E27FC236}">
                    <a16:creationId xmlns:a16="http://schemas.microsoft.com/office/drawing/2014/main" id="{2129616A-EC6D-4456-9279-5EAB518DF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3611"/>
                <a:ext cx="545" cy="272"/>
                <a:chOff x="930" y="3475"/>
                <a:chExt cx="545" cy="272"/>
              </a:xfrm>
            </p:grpSpPr>
            <p:sp>
              <p:nvSpPr>
                <p:cNvPr id="9254" name="Text Box 36">
                  <a:extLst>
                    <a:ext uri="{FF2B5EF4-FFF2-40B4-BE49-F238E27FC236}">
                      <a16:creationId xmlns:a16="http://schemas.microsoft.com/office/drawing/2014/main" id="{73665ADA-E498-4CBF-B2D0-4A890D23D8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" y="3475"/>
                  <a:ext cx="417" cy="27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es-ES" altLang="es-CO" b="0"/>
                </a:p>
              </p:txBody>
            </p:sp>
            <p:sp>
              <p:nvSpPr>
                <p:cNvPr id="9255" name="Rectangle 37">
                  <a:extLst>
                    <a:ext uri="{FF2B5EF4-FFF2-40B4-BE49-F238E27FC236}">
                      <a16:creationId xmlns:a16="http://schemas.microsoft.com/office/drawing/2014/main" id="{0884C2F1-2E04-4782-B07E-80880A4DA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3475"/>
                  <a:ext cx="128" cy="27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s-CO"/>
                </a:p>
              </p:txBody>
            </p:sp>
          </p:grpSp>
          <p:sp>
            <p:nvSpPr>
              <p:cNvPr id="9250" name="Line 41">
                <a:extLst>
                  <a:ext uri="{FF2B5EF4-FFF2-40B4-BE49-F238E27FC236}">
                    <a16:creationId xmlns:a16="http://schemas.microsoft.com/office/drawing/2014/main" id="{F814F08E-E90B-4DAD-8A96-8D3C53412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3521"/>
                <a:ext cx="0" cy="49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CO"/>
              </a:p>
            </p:txBody>
          </p:sp>
          <p:sp>
            <p:nvSpPr>
              <p:cNvPr id="9251" name="Line 42">
                <a:extLst>
                  <a:ext uri="{FF2B5EF4-FFF2-40B4-BE49-F238E27FC236}">
                    <a16:creationId xmlns:a16="http://schemas.microsoft.com/office/drawing/2014/main" id="{9B0C5A39-71FB-4CB2-8CCB-E5D086015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566"/>
                <a:ext cx="0" cy="49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CO"/>
              </a:p>
            </p:txBody>
          </p:sp>
          <p:cxnSp>
            <p:nvCxnSpPr>
              <p:cNvPr id="9252" name="AutoShape 6">
                <a:extLst>
                  <a:ext uri="{FF2B5EF4-FFF2-40B4-BE49-F238E27FC236}">
                    <a16:creationId xmlns:a16="http://schemas.microsoft.com/office/drawing/2014/main" id="{D862BEC0-2D2B-4EBF-A2C3-CEDA04234FCF}"/>
                  </a:ext>
                </a:extLst>
              </p:cNvPr>
              <p:cNvCxnSpPr>
                <a:cxnSpLocks noChangeShapeType="1"/>
                <a:endCxn id="9254" idx="0"/>
              </p:cNvCxnSpPr>
              <p:nvPr/>
            </p:nvCxnSpPr>
            <p:spPr bwMode="auto">
              <a:xfrm>
                <a:off x="906" y="3453"/>
                <a:ext cx="3497" cy="158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53" name="AutoShape 38">
                <a:extLst>
                  <a:ext uri="{FF2B5EF4-FFF2-40B4-BE49-F238E27FC236}">
                    <a16:creationId xmlns:a16="http://schemas.microsoft.com/office/drawing/2014/main" id="{E1896B87-0569-4843-84BC-5E1F282FD69A}"/>
                  </a:ext>
                </a:extLst>
              </p:cNvPr>
              <p:cNvCxnSpPr>
                <a:cxnSpLocks noChangeShapeType="1"/>
                <a:endCxn id="9268" idx="1"/>
              </p:cNvCxnSpPr>
              <p:nvPr/>
            </p:nvCxnSpPr>
            <p:spPr bwMode="auto">
              <a:xfrm flipV="1">
                <a:off x="975" y="3747"/>
                <a:ext cx="544" cy="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6" name="36 Grupo">
              <a:extLst>
                <a:ext uri="{FF2B5EF4-FFF2-40B4-BE49-F238E27FC236}">
                  <a16:creationId xmlns:a16="http://schemas.microsoft.com/office/drawing/2014/main" id="{BD6C369B-9DFA-410A-AE9C-BBE006FB2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60" y="1088740"/>
              <a:ext cx="985815" cy="777488"/>
              <a:chOff x="755650" y="2781300"/>
              <a:chExt cx="985815" cy="777488"/>
            </a:xfrm>
          </p:grpSpPr>
          <p:sp>
            <p:nvSpPr>
              <p:cNvPr id="9239" name="Text Box 5">
                <a:extLst>
                  <a:ext uri="{FF2B5EF4-FFF2-40B4-BE49-F238E27FC236}">
                    <a16:creationId xmlns:a16="http://schemas.microsoft.com/office/drawing/2014/main" id="{5F6F258D-1B79-4191-BF8D-35E75EB51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4728" y="3011090"/>
                <a:ext cx="292094" cy="54769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s-ES" altLang="es-CO" b="0"/>
              </a:p>
            </p:txBody>
          </p:sp>
          <p:cxnSp>
            <p:nvCxnSpPr>
              <p:cNvPr id="9240" name="AutoShape 7">
                <a:extLst>
                  <a:ext uri="{FF2B5EF4-FFF2-40B4-BE49-F238E27FC236}">
                    <a16:creationId xmlns:a16="http://schemas.microsoft.com/office/drawing/2014/main" id="{8BEB36AE-7721-4E85-B015-6EF8222C3A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27154" y="3267915"/>
                <a:ext cx="381362" cy="9066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41" name="Text Box 65">
                <a:extLst>
                  <a:ext uri="{FF2B5EF4-FFF2-40B4-BE49-F238E27FC236}">
                    <a16:creationId xmlns:a16="http://schemas.microsoft.com/office/drawing/2014/main" id="{11208630-ABF8-4CE7-BFAD-01626F95B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2781300"/>
                <a:ext cx="985815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CO" sz="1200" b="0"/>
                  <a:t>Lista</a:t>
                </a:r>
                <a:endParaRPr lang="es-ES" altLang="es-CO" sz="1200" b="0" i="1"/>
              </a:p>
            </p:txBody>
          </p:sp>
        </p:grpSp>
        <p:sp>
          <p:nvSpPr>
            <p:cNvPr id="9237" name="Text Box 65">
              <a:extLst>
                <a:ext uri="{FF2B5EF4-FFF2-40B4-BE49-F238E27FC236}">
                  <a16:creationId xmlns:a16="http://schemas.microsoft.com/office/drawing/2014/main" id="{42CE544C-A788-48E4-B9BB-B9B34A61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1232756"/>
              <a:ext cx="985815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s-CO" sz="1200" b="0" i="1">
                  <a:solidFill>
                    <a:schemeClr val="bg1"/>
                  </a:solidFill>
                </a:rPr>
                <a:t>Cabecera</a:t>
              </a:r>
            </a:p>
          </p:txBody>
        </p:sp>
        <p:sp>
          <p:nvSpPr>
            <p:cNvPr id="9238" name="Text Box 65">
              <a:extLst>
                <a:ext uri="{FF2B5EF4-FFF2-40B4-BE49-F238E27FC236}">
                  <a16:creationId xmlns:a16="http://schemas.microsoft.com/office/drawing/2014/main" id="{23BF77ED-5F74-43B5-BA29-B8E3B6EC9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1700808"/>
              <a:ext cx="985815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s-CO" sz="1200" b="0" i="1">
                  <a:solidFill>
                    <a:schemeClr val="bg1"/>
                  </a:solidFill>
                </a:rPr>
                <a:t>Centinela</a:t>
              </a:r>
            </a:p>
          </p:txBody>
        </p:sp>
      </p:grpSp>
      <p:cxnSp>
        <p:nvCxnSpPr>
          <p:cNvPr id="46" name="AutoShape 4">
            <a:extLst>
              <a:ext uri="{FF2B5EF4-FFF2-40B4-BE49-F238E27FC236}">
                <a16:creationId xmlns:a16="http://schemas.microsoft.com/office/drawing/2014/main" id="{6EDE4A93-62F5-42C4-B676-A450320826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4425" y="4652964"/>
            <a:ext cx="2376488" cy="2428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5">
            <a:extLst>
              <a:ext uri="{FF2B5EF4-FFF2-40B4-BE49-F238E27FC236}">
                <a16:creationId xmlns:a16="http://schemas.microsoft.com/office/drawing/2014/main" id="{20B9BC2B-BBEA-4E0B-B33F-BEC8FFB2B9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07464" y="5086350"/>
            <a:ext cx="574675" cy="25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6">
            <a:extLst>
              <a:ext uri="{FF2B5EF4-FFF2-40B4-BE49-F238E27FC236}">
                <a16:creationId xmlns:a16="http://schemas.microsoft.com/office/drawing/2014/main" id="{2C3133D4-81B9-46A7-B812-E2FD8C4BB582}"/>
              </a:ext>
            </a:extLst>
          </p:cNvPr>
          <p:cNvGrpSpPr>
            <a:grpSpLocks/>
          </p:cNvGrpSpPr>
          <p:nvPr/>
        </p:nvGrpSpPr>
        <p:grpSpPr bwMode="auto">
          <a:xfrm>
            <a:off x="8042275" y="4870450"/>
            <a:ext cx="865188" cy="431800"/>
            <a:chOff x="930" y="3475"/>
            <a:chExt cx="545" cy="272"/>
          </a:xfrm>
        </p:grpSpPr>
        <p:sp>
          <p:nvSpPr>
            <p:cNvPr id="9233" name="Text Box 7">
              <a:extLst>
                <a:ext uri="{FF2B5EF4-FFF2-40B4-BE49-F238E27FC236}">
                  <a16:creationId xmlns:a16="http://schemas.microsoft.com/office/drawing/2014/main" id="{87805EA8-C3C3-4D70-A1BE-58B7BD32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475"/>
              <a:ext cx="417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altLang="es-CO" b="0"/>
            </a:p>
          </p:txBody>
        </p:sp>
        <p:sp>
          <p:nvSpPr>
            <p:cNvPr id="9234" name="Rectangle 8">
              <a:extLst>
                <a:ext uri="{FF2B5EF4-FFF2-40B4-BE49-F238E27FC236}">
                  <a16:creationId xmlns:a16="http://schemas.microsoft.com/office/drawing/2014/main" id="{40C52B96-CDB3-4047-9ABC-45A172378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5"/>
              <a:ext cx="128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grpSp>
        <p:nvGrpSpPr>
          <p:cNvPr id="14" name="Group 34">
            <a:extLst>
              <a:ext uri="{FF2B5EF4-FFF2-40B4-BE49-F238E27FC236}">
                <a16:creationId xmlns:a16="http://schemas.microsoft.com/office/drawing/2014/main" id="{64B965FE-3931-47C4-8D76-BE092FCE570A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4392614"/>
            <a:ext cx="935038" cy="936625"/>
            <a:chOff x="3061" y="1678"/>
            <a:chExt cx="589" cy="590"/>
          </a:xfrm>
        </p:grpSpPr>
        <p:sp>
          <p:nvSpPr>
            <p:cNvPr id="9230" name="Text Box 21">
              <a:extLst>
                <a:ext uri="{FF2B5EF4-FFF2-40B4-BE49-F238E27FC236}">
                  <a16:creationId xmlns:a16="http://schemas.microsoft.com/office/drawing/2014/main" id="{D57939F7-81E3-4380-B685-BC0E60194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723"/>
              <a:ext cx="499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CO" b="0"/>
                <a:t>cent</a:t>
              </a:r>
            </a:p>
          </p:txBody>
        </p:sp>
        <p:sp>
          <p:nvSpPr>
            <p:cNvPr id="9231" name="Text Box 22">
              <a:extLst>
                <a:ext uri="{FF2B5EF4-FFF2-40B4-BE49-F238E27FC236}">
                  <a16:creationId xmlns:a16="http://schemas.microsoft.com/office/drawing/2014/main" id="{51E25B9D-6357-43F1-AF3F-24B0ED716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991"/>
              <a:ext cx="499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s-CO" b="0"/>
                <a:t>cab</a:t>
              </a:r>
            </a:p>
          </p:txBody>
        </p:sp>
        <p:sp>
          <p:nvSpPr>
            <p:cNvPr id="9232" name="Rectangle 23">
              <a:extLst>
                <a:ext uri="{FF2B5EF4-FFF2-40B4-BE49-F238E27FC236}">
                  <a16:creationId xmlns:a16="http://schemas.microsoft.com/office/drawing/2014/main" id="{BF7058EB-8DA6-4B2C-9C73-C963A064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678"/>
              <a:ext cx="589" cy="5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22AB4FD8-2866-47AD-92A8-5B49F20C3133}"/>
              </a:ext>
            </a:extLst>
          </p:cNvPr>
          <p:cNvGrpSpPr>
            <a:grpSpLocks/>
          </p:cNvGrpSpPr>
          <p:nvPr/>
        </p:nvGrpSpPr>
        <p:grpSpPr bwMode="auto">
          <a:xfrm>
            <a:off x="9482139" y="4895850"/>
            <a:ext cx="935037" cy="431800"/>
            <a:chOff x="930" y="3475"/>
            <a:chExt cx="545" cy="272"/>
          </a:xfrm>
        </p:grpSpPr>
        <p:sp>
          <p:nvSpPr>
            <p:cNvPr id="9228" name="Text Box 25">
              <a:extLst>
                <a:ext uri="{FF2B5EF4-FFF2-40B4-BE49-F238E27FC236}">
                  <a16:creationId xmlns:a16="http://schemas.microsoft.com/office/drawing/2014/main" id="{2E8E1497-C966-47A8-8DB7-15DDAEA30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475"/>
              <a:ext cx="417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altLang="es-CO" b="0"/>
            </a:p>
          </p:txBody>
        </p:sp>
        <p:sp>
          <p:nvSpPr>
            <p:cNvPr id="9229" name="Rectangle 26">
              <a:extLst>
                <a:ext uri="{FF2B5EF4-FFF2-40B4-BE49-F238E27FC236}">
                  <a16:creationId xmlns:a16="http://schemas.microsoft.com/office/drawing/2014/main" id="{1CDA1D79-7C92-4EBD-9BA4-A357EFDC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5"/>
              <a:ext cx="128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CO"/>
                <a:t>null</a:t>
              </a:r>
            </a:p>
          </p:txBody>
        </p:sp>
      </p:grpSp>
      <p:cxnSp>
        <p:nvCxnSpPr>
          <p:cNvPr id="58" name="AutoShape 27">
            <a:extLst>
              <a:ext uri="{FF2B5EF4-FFF2-40B4-BE49-F238E27FC236}">
                <a16:creationId xmlns:a16="http://schemas.microsoft.com/office/drawing/2014/main" id="{0D63074D-A677-47FC-8D32-6B4576B211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4425" y="5078414"/>
            <a:ext cx="57785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3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81 Grupo">
            <a:extLst>
              <a:ext uri="{FF2B5EF4-FFF2-40B4-BE49-F238E27FC236}">
                <a16:creationId xmlns:a16="http://schemas.microsoft.com/office/drawing/2014/main" id="{579E7D32-A862-4B42-997A-7389235A1021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3752850"/>
            <a:ext cx="7453312" cy="1671638"/>
            <a:chOff x="611560" y="1088740"/>
            <a:chExt cx="7453870" cy="1671585"/>
          </a:xfrm>
        </p:grpSpPr>
        <p:grpSp>
          <p:nvGrpSpPr>
            <p:cNvPr id="10245" name="44 Grupo">
              <a:extLst>
                <a:ext uri="{FF2B5EF4-FFF2-40B4-BE49-F238E27FC236}">
                  <a16:creationId xmlns:a16="http://schemas.microsoft.com/office/drawing/2014/main" id="{B227B41F-DE77-4F13-90FA-7D3274496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60" y="1088740"/>
              <a:ext cx="7453870" cy="1259967"/>
              <a:chOff x="611560" y="1088740"/>
              <a:chExt cx="7453870" cy="1259967"/>
            </a:xfrm>
          </p:grpSpPr>
          <p:grpSp>
            <p:nvGrpSpPr>
              <p:cNvPr id="10251" name="Group 43">
                <a:extLst>
                  <a:ext uri="{FF2B5EF4-FFF2-40B4-BE49-F238E27FC236}">
                    <a16:creationId xmlns:a16="http://schemas.microsoft.com/office/drawing/2014/main" id="{FA6E52BF-3C79-48DF-9BDC-E883FF804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3668" y="1124744"/>
                <a:ext cx="6481762" cy="1223963"/>
                <a:chOff x="657" y="3294"/>
                <a:chExt cx="4083" cy="771"/>
              </a:xfrm>
            </p:grpSpPr>
            <p:cxnSp>
              <p:nvCxnSpPr>
                <p:cNvPr id="10258" name="AutoShape 7">
                  <a:extLst>
                    <a:ext uri="{FF2B5EF4-FFF2-40B4-BE49-F238E27FC236}">
                      <a16:creationId xmlns:a16="http://schemas.microsoft.com/office/drawing/2014/main" id="{193A2C3D-4F3E-47D1-B3DE-B00B72B242B9}"/>
                    </a:ext>
                  </a:extLst>
                </p:cNvPr>
                <p:cNvCxnSpPr>
                  <a:cxnSpLocks noChangeShapeType="1"/>
                  <a:stCxn id="10285" idx="3"/>
                  <a:endCxn id="10282" idx="1"/>
                </p:cNvCxnSpPr>
                <p:nvPr/>
              </p:nvCxnSpPr>
              <p:spPr bwMode="auto">
                <a:xfrm>
                  <a:off x="2064" y="3747"/>
                  <a:ext cx="407" cy="0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0259" name="Group 34">
                  <a:extLst>
                    <a:ext uri="{FF2B5EF4-FFF2-40B4-BE49-F238E27FC236}">
                      <a16:creationId xmlns:a16="http://schemas.microsoft.com/office/drawing/2014/main" id="{77B00DC1-24D4-48C0-B826-B1EE5293B7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3611"/>
                  <a:ext cx="545" cy="272"/>
                  <a:chOff x="930" y="3475"/>
                  <a:chExt cx="545" cy="272"/>
                </a:xfrm>
              </p:grpSpPr>
              <p:sp>
                <p:nvSpPr>
                  <p:cNvPr id="10284" name="Text Box 10">
                    <a:extLst>
                      <a:ext uri="{FF2B5EF4-FFF2-40B4-BE49-F238E27FC236}">
                        <a16:creationId xmlns:a16="http://schemas.microsoft.com/office/drawing/2014/main" id="{17668635-3662-4E58-82F8-64A294ACE0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" y="3475"/>
                    <a:ext cx="417" cy="27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lang="es-ES" altLang="es-CO" b="0"/>
                  </a:p>
                </p:txBody>
              </p:sp>
              <p:sp>
                <p:nvSpPr>
                  <p:cNvPr id="10285" name="Rectangle 11">
                    <a:extLst>
                      <a:ext uri="{FF2B5EF4-FFF2-40B4-BE49-F238E27FC236}">
                        <a16:creationId xmlns:a16="http://schemas.microsoft.com/office/drawing/2014/main" id="{E0B03E90-F55B-4BD2-A433-5E3870A1A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3475"/>
                    <a:ext cx="128" cy="27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grpSp>
              <p:nvGrpSpPr>
                <p:cNvPr id="10260" name="Group 13">
                  <a:extLst>
                    <a:ext uri="{FF2B5EF4-FFF2-40B4-BE49-F238E27FC236}">
                      <a16:creationId xmlns:a16="http://schemas.microsoft.com/office/drawing/2014/main" id="{AA8EF1AE-3FDC-4130-ADE0-3C4FC85B1E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1" y="3611"/>
                  <a:ext cx="545" cy="272"/>
                  <a:chOff x="1655" y="1979"/>
                  <a:chExt cx="545" cy="272"/>
                </a:xfrm>
              </p:grpSpPr>
              <p:grpSp>
                <p:nvGrpSpPr>
                  <p:cNvPr id="10280" name="Group 14">
                    <a:extLst>
                      <a:ext uri="{FF2B5EF4-FFF2-40B4-BE49-F238E27FC236}">
                        <a16:creationId xmlns:a16="http://schemas.microsoft.com/office/drawing/2014/main" id="{EF28F5B8-C88B-4509-B03F-B096FD68CD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5" y="1979"/>
                    <a:ext cx="545" cy="272"/>
                    <a:chOff x="1655" y="2160"/>
                    <a:chExt cx="771" cy="272"/>
                  </a:xfrm>
                </p:grpSpPr>
                <p:sp>
                  <p:nvSpPr>
                    <p:cNvPr id="10282" name="Text Box 15">
                      <a:extLst>
                        <a:ext uri="{FF2B5EF4-FFF2-40B4-BE49-F238E27FC236}">
                          <a16:creationId xmlns:a16="http://schemas.microsoft.com/office/drawing/2014/main" id="{3BCC28A1-8AC7-454A-A22D-AB3F0515851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55" y="2160"/>
                      <a:ext cx="590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s-ES_tradnl" altLang="es-CO" b="0"/>
                        <a:t>3</a:t>
                      </a:r>
                    </a:p>
                  </p:txBody>
                </p:sp>
                <p:sp>
                  <p:nvSpPr>
                    <p:cNvPr id="10283" name="Rectangle 16">
                      <a:extLst>
                        <a:ext uri="{FF2B5EF4-FFF2-40B4-BE49-F238E27FC236}">
                          <a16:creationId xmlns:a16="http://schemas.microsoft.com/office/drawing/2014/main" id="{0F6E660F-F924-43D5-8AB9-9EB9783724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2160"/>
                      <a:ext cx="181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ES" altLang="es-CO"/>
                    </a:p>
                  </p:txBody>
                </p:sp>
              </p:grpSp>
              <p:sp>
                <p:nvSpPr>
                  <p:cNvPr id="10281" name="Rectangle 17">
                    <a:extLst>
                      <a:ext uri="{FF2B5EF4-FFF2-40B4-BE49-F238E27FC236}">
                        <a16:creationId xmlns:a16="http://schemas.microsoft.com/office/drawing/2014/main" id="{2458F37F-3E29-49E8-B81B-4B5B7D95EF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9"/>
                    <a:ext cx="45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grpSp>
              <p:nvGrpSpPr>
                <p:cNvPr id="10261" name="Group 18">
                  <a:extLst>
                    <a:ext uri="{FF2B5EF4-FFF2-40B4-BE49-F238E27FC236}">
                      <a16:creationId xmlns:a16="http://schemas.microsoft.com/office/drawing/2014/main" id="{66FF0C68-47F7-4363-9D16-B885F8A0A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8" y="3611"/>
                  <a:ext cx="545" cy="272"/>
                  <a:chOff x="1655" y="1979"/>
                  <a:chExt cx="545" cy="272"/>
                </a:xfrm>
              </p:grpSpPr>
              <p:grpSp>
                <p:nvGrpSpPr>
                  <p:cNvPr id="10276" name="Group 19">
                    <a:extLst>
                      <a:ext uri="{FF2B5EF4-FFF2-40B4-BE49-F238E27FC236}">
                        <a16:creationId xmlns:a16="http://schemas.microsoft.com/office/drawing/2014/main" id="{F6DCAF5F-478E-423E-A9FB-C1F8C43B86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55" y="1979"/>
                    <a:ext cx="545" cy="272"/>
                    <a:chOff x="1655" y="2160"/>
                    <a:chExt cx="771" cy="272"/>
                  </a:xfrm>
                </p:grpSpPr>
                <p:sp>
                  <p:nvSpPr>
                    <p:cNvPr id="10278" name="Text Box 20">
                      <a:extLst>
                        <a:ext uri="{FF2B5EF4-FFF2-40B4-BE49-F238E27FC236}">
                          <a16:creationId xmlns:a16="http://schemas.microsoft.com/office/drawing/2014/main" id="{7C7D6BE4-24D9-4392-81E7-E039652861E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55" y="2160"/>
                      <a:ext cx="590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s-ES_tradnl" altLang="es-CO" b="0"/>
                        <a:t>7</a:t>
                      </a:r>
                    </a:p>
                  </p:txBody>
                </p:sp>
                <p:sp>
                  <p:nvSpPr>
                    <p:cNvPr id="10279" name="Rectangle 21">
                      <a:extLst>
                        <a:ext uri="{FF2B5EF4-FFF2-40B4-BE49-F238E27FC236}">
                          <a16:creationId xmlns:a16="http://schemas.microsoft.com/office/drawing/2014/main" id="{D02CF246-289C-4F33-926C-F6F317E3EF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2160"/>
                      <a:ext cx="181" cy="2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s-ES" altLang="es-CO"/>
                    </a:p>
                  </p:txBody>
                </p:sp>
              </p:grpSp>
              <p:sp>
                <p:nvSpPr>
                  <p:cNvPr id="10277" name="Rectangle 22">
                    <a:extLst>
                      <a:ext uri="{FF2B5EF4-FFF2-40B4-BE49-F238E27FC236}">
                        <a16:creationId xmlns:a16="http://schemas.microsoft.com/office/drawing/2014/main" id="{40F6CB39-3274-4CCB-AB4A-A8B6D3D4CB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069"/>
                    <a:ext cx="45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cxnSp>
              <p:nvCxnSpPr>
                <p:cNvPr id="10262" name="AutoShape 28">
                  <a:extLst>
                    <a:ext uri="{FF2B5EF4-FFF2-40B4-BE49-F238E27FC236}">
                      <a16:creationId xmlns:a16="http://schemas.microsoft.com/office/drawing/2014/main" id="{2DEA466D-8B90-4E3E-B37E-1D466E0B5C98}"/>
                    </a:ext>
                  </a:extLst>
                </p:cNvPr>
                <p:cNvCxnSpPr>
                  <a:cxnSpLocks noChangeShapeType="1"/>
                  <a:stCxn id="10281" idx="3"/>
                  <a:endCxn id="10278" idx="1"/>
                </p:cNvCxnSpPr>
                <p:nvPr/>
              </p:nvCxnSpPr>
              <p:spPr bwMode="auto">
                <a:xfrm flipV="1">
                  <a:off x="2925" y="3747"/>
                  <a:ext cx="363" cy="22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63" name="AutoShape 29">
                  <a:extLst>
                    <a:ext uri="{FF2B5EF4-FFF2-40B4-BE49-F238E27FC236}">
                      <a16:creationId xmlns:a16="http://schemas.microsoft.com/office/drawing/2014/main" id="{9C8AE174-4FE0-4E94-A80B-AA5E8B57D3F6}"/>
                    </a:ext>
                  </a:extLst>
                </p:cNvPr>
                <p:cNvCxnSpPr>
                  <a:cxnSpLocks noChangeShapeType="1"/>
                  <a:stCxn id="10277" idx="3"/>
                  <a:endCxn id="10270" idx="1"/>
                </p:cNvCxnSpPr>
                <p:nvPr/>
              </p:nvCxnSpPr>
              <p:spPr bwMode="auto">
                <a:xfrm flipV="1">
                  <a:off x="3742" y="3747"/>
                  <a:ext cx="453" cy="22"/>
                </a:xfrm>
                <a:prstGeom prst="straightConnector1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0264" name="Group 40">
                  <a:extLst>
                    <a:ext uri="{FF2B5EF4-FFF2-40B4-BE49-F238E27FC236}">
                      <a16:creationId xmlns:a16="http://schemas.microsoft.com/office/drawing/2014/main" id="{C1B8E583-61D5-4405-AD84-3404456940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7" y="3294"/>
                  <a:ext cx="589" cy="590"/>
                  <a:chOff x="204" y="3158"/>
                  <a:chExt cx="589" cy="590"/>
                </a:xfrm>
              </p:grpSpPr>
              <p:grpSp>
                <p:nvGrpSpPr>
                  <p:cNvPr id="10272" name="Group 39">
                    <a:extLst>
                      <a:ext uri="{FF2B5EF4-FFF2-40B4-BE49-F238E27FC236}">
                        <a16:creationId xmlns:a16="http://schemas.microsoft.com/office/drawing/2014/main" id="{17547C86-2E4D-45B5-89A0-BB4B81D617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" y="3203"/>
                    <a:ext cx="499" cy="505"/>
                    <a:chOff x="249" y="3294"/>
                    <a:chExt cx="499" cy="505"/>
                  </a:xfrm>
                </p:grpSpPr>
                <p:sp>
                  <p:nvSpPr>
                    <p:cNvPr id="10274" name="Text Box 5">
                      <a:extLst>
                        <a:ext uri="{FF2B5EF4-FFF2-40B4-BE49-F238E27FC236}">
                          <a16:creationId xmlns:a16="http://schemas.microsoft.com/office/drawing/2014/main" id="{18D1FE94-D77B-4D68-93C7-A21BAEAB2FA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" y="3294"/>
                      <a:ext cx="499" cy="237"/>
                    </a:xfrm>
                    <a:prstGeom prst="rect">
                      <a:avLst/>
                    </a:prstGeom>
                    <a:solidFill>
                      <a:srgbClr val="B40CAC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es-ES" altLang="es-CO" b="0">
                        <a:solidFill>
                          <a:srgbClr val="FFFBAD"/>
                        </a:solidFill>
                      </a:endParaRPr>
                    </a:p>
                  </p:txBody>
                </p:sp>
                <p:sp>
                  <p:nvSpPr>
                    <p:cNvPr id="10275" name="Text Box 31">
                      <a:extLst>
                        <a:ext uri="{FF2B5EF4-FFF2-40B4-BE49-F238E27FC236}">
                          <a16:creationId xmlns:a16="http://schemas.microsoft.com/office/drawing/2014/main" id="{2636C894-9C1E-4523-AAA8-827BD81EE4E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" y="3562"/>
                      <a:ext cx="499" cy="237"/>
                    </a:xfrm>
                    <a:prstGeom prst="rect">
                      <a:avLst/>
                    </a:prstGeom>
                    <a:solidFill>
                      <a:srgbClr val="B40CAC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es-ES" altLang="es-CO" b="0">
                        <a:solidFill>
                          <a:srgbClr val="FFFBAD"/>
                        </a:solidFill>
                      </a:endParaRPr>
                    </a:p>
                  </p:txBody>
                </p:sp>
              </p:grpSp>
              <p:sp>
                <p:nvSpPr>
                  <p:cNvPr id="10273" name="Rectangle 32">
                    <a:extLst>
                      <a:ext uri="{FF2B5EF4-FFF2-40B4-BE49-F238E27FC236}">
                        <a16:creationId xmlns:a16="http://schemas.microsoft.com/office/drawing/2014/main" id="{E341FEEF-7F56-40E9-BD25-31DE6B43E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4" y="3158"/>
                    <a:ext cx="589" cy="59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grpSp>
              <p:nvGrpSpPr>
                <p:cNvPr id="10265" name="Group 35">
                  <a:extLst>
                    <a:ext uri="{FF2B5EF4-FFF2-40B4-BE49-F238E27FC236}">
                      <a16:creationId xmlns:a16="http://schemas.microsoft.com/office/drawing/2014/main" id="{100E0F9C-890A-4A58-B439-ED7827195C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5" y="3611"/>
                  <a:ext cx="545" cy="272"/>
                  <a:chOff x="930" y="3475"/>
                  <a:chExt cx="545" cy="272"/>
                </a:xfrm>
              </p:grpSpPr>
              <p:sp>
                <p:nvSpPr>
                  <p:cNvPr id="10270" name="Text Box 36">
                    <a:extLst>
                      <a:ext uri="{FF2B5EF4-FFF2-40B4-BE49-F238E27FC236}">
                        <a16:creationId xmlns:a16="http://schemas.microsoft.com/office/drawing/2014/main" id="{95CE52E5-ED93-4B9F-8540-9DBF2CABCF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" y="3475"/>
                    <a:ext cx="417" cy="27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lang="es-ES" altLang="es-CO" b="0"/>
                  </a:p>
                </p:txBody>
              </p:sp>
              <p:sp>
                <p:nvSpPr>
                  <p:cNvPr id="10271" name="Rectangle 37">
                    <a:extLst>
                      <a:ext uri="{FF2B5EF4-FFF2-40B4-BE49-F238E27FC236}">
                        <a16:creationId xmlns:a16="http://schemas.microsoft.com/office/drawing/2014/main" id="{E6344956-A971-4D8A-835F-61414A728C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3475"/>
                    <a:ext cx="128" cy="27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s-ES" altLang="es-CO"/>
                  </a:p>
                </p:txBody>
              </p:sp>
            </p:grpSp>
            <p:sp>
              <p:nvSpPr>
                <p:cNvPr id="10266" name="Line 41">
                  <a:extLst>
                    <a:ext uri="{FF2B5EF4-FFF2-40B4-BE49-F238E27FC236}">
                      <a16:creationId xmlns:a16="http://schemas.microsoft.com/office/drawing/2014/main" id="{5CC56488-FFE6-4078-A196-E28E7DF00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5" y="3521"/>
                  <a:ext cx="0" cy="499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CO"/>
                </a:p>
              </p:txBody>
            </p:sp>
            <p:sp>
              <p:nvSpPr>
                <p:cNvPr id="10267" name="Line 42">
                  <a:extLst>
                    <a:ext uri="{FF2B5EF4-FFF2-40B4-BE49-F238E27FC236}">
                      <a16:creationId xmlns:a16="http://schemas.microsoft.com/office/drawing/2014/main" id="{089ECC7B-45CF-4EDD-91A3-16F5B4EEC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4" y="3566"/>
                  <a:ext cx="0" cy="499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s-CO"/>
                </a:p>
              </p:txBody>
            </p:sp>
            <p:cxnSp>
              <p:nvCxnSpPr>
                <p:cNvPr id="10268" name="AutoShape 6">
                  <a:extLst>
                    <a:ext uri="{FF2B5EF4-FFF2-40B4-BE49-F238E27FC236}">
                      <a16:creationId xmlns:a16="http://schemas.microsoft.com/office/drawing/2014/main" id="{6DA090A1-E817-487D-BAF6-C60C7EFE780E}"/>
                    </a:ext>
                  </a:extLst>
                </p:cNvPr>
                <p:cNvCxnSpPr>
                  <a:cxnSpLocks noChangeShapeType="1"/>
                  <a:endCxn id="10270" idx="0"/>
                </p:cNvCxnSpPr>
                <p:nvPr/>
              </p:nvCxnSpPr>
              <p:spPr bwMode="auto">
                <a:xfrm>
                  <a:off x="906" y="3453"/>
                  <a:ext cx="3497" cy="158"/>
                </a:xfrm>
                <a:prstGeom prst="bentConnector2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69" name="AutoShape 38">
                  <a:extLst>
                    <a:ext uri="{FF2B5EF4-FFF2-40B4-BE49-F238E27FC236}">
                      <a16:creationId xmlns:a16="http://schemas.microsoft.com/office/drawing/2014/main" id="{E48378B4-B7CB-4BC5-AD94-CE767D693EE3}"/>
                    </a:ext>
                  </a:extLst>
                </p:cNvPr>
                <p:cNvCxnSpPr>
                  <a:cxnSpLocks noChangeShapeType="1"/>
                  <a:endCxn id="10284" idx="1"/>
                </p:cNvCxnSpPr>
                <p:nvPr/>
              </p:nvCxnSpPr>
              <p:spPr bwMode="auto">
                <a:xfrm flipV="1">
                  <a:off x="975" y="3747"/>
                  <a:ext cx="544" cy="1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252" name="36 Grupo">
                <a:extLst>
                  <a:ext uri="{FF2B5EF4-FFF2-40B4-BE49-F238E27FC236}">
                    <a16:creationId xmlns:a16="http://schemas.microsoft.com/office/drawing/2014/main" id="{8DC79ECE-C7C7-4366-A0F0-DF799D9361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1560" y="1088740"/>
                <a:ext cx="985815" cy="777488"/>
                <a:chOff x="755650" y="2781300"/>
                <a:chExt cx="985815" cy="777488"/>
              </a:xfrm>
            </p:grpSpPr>
            <p:sp>
              <p:nvSpPr>
                <p:cNvPr id="10255" name="Text Box 5">
                  <a:extLst>
                    <a:ext uri="{FF2B5EF4-FFF2-40B4-BE49-F238E27FC236}">
                      <a16:creationId xmlns:a16="http://schemas.microsoft.com/office/drawing/2014/main" id="{D3F09B4B-D05F-4960-8D77-F0D12F031F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4728" y="3011090"/>
                  <a:ext cx="292094" cy="54769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s-ES" altLang="es-CO" b="0"/>
                </a:p>
              </p:txBody>
            </p:sp>
            <p:cxnSp>
              <p:nvCxnSpPr>
                <p:cNvPr id="10256" name="AutoShape 7">
                  <a:extLst>
                    <a:ext uri="{FF2B5EF4-FFF2-40B4-BE49-F238E27FC236}">
                      <a16:creationId xmlns:a16="http://schemas.microsoft.com/office/drawing/2014/main" id="{AA0B7BA7-10AE-4938-93AA-02CEA29422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327154" y="3267915"/>
                  <a:ext cx="381362" cy="906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257" name="Text Box 65">
                  <a:extLst>
                    <a:ext uri="{FF2B5EF4-FFF2-40B4-BE49-F238E27FC236}">
                      <a16:creationId xmlns:a16="http://schemas.microsoft.com/office/drawing/2014/main" id="{5C09FDA0-70D7-412F-9BCA-B800699FFD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650" y="2781300"/>
                  <a:ext cx="985815" cy="277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s-ES" altLang="es-CO" sz="1200" b="0"/>
                    <a:t>Lista</a:t>
                  </a:r>
                  <a:endParaRPr lang="es-ES" altLang="es-CO" sz="1200" b="0" i="1"/>
                </a:p>
              </p:txBody>
            </p:sp>
          </p:grpSp>
          <p:sp>
            <p:nvSpPr>
              <p:cNvPr id="10253" name="Text Box 65">
                <a:extLst>
                  <a:ext uri="{FF2B5EF4-FFF2-40B4-BE49-F238E27FC236}">
                    <a16:creationId xmlns:a16="http://schemas.microsoft.com/office/drawing/2014/main" id="{4BAB10B2-E19A-4FB5-BDEB-069D5512F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232756"/>
                <a:ext cx="985815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CO" sz="1200" b="0" i="1">
                    <a:solidFill>
                      <a:schemeClr val="bg1"/>
                    </a:solidFill>
                  </a:rPr>
                  <a:t>Cabecera</a:t>
                </a:r>
              </a:p>
            </p:txBody>
          </p:sp>
          <p:sp>
            <p:nvSpPr>
              <p:cNvPr id="10254" name="Text Box 65">
                <a:extLst>
                  <a:ext uri="{FF2B5EF4-FFF2-40B4-BE49-F238E27FC236}">
                    <a16:creationId xmlns:a16="http://schemas.microsoft.com/office/drawing/2014/main" id="{C51D745B-2249-47DC-A823-956E4FD5E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700808"/>
                <a:ext cx="985815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CO" sz="1200" b="0" i="1">
                    <a:solidFill>
                      <a:schemeClr val="bg1"/>
                    </a:solidFill>
                  </a:rPr>
                  <a:t>Centinela</a:t>
                </a:r>
              </a:p>
            </p:txBody>
          </p:sp>
        </p:grpSp>
        <p:grpSp>
          <p:nvGrpSpPr>
            <p:cNvPr id="10246" name="80 Grupo">
              <a:extLst>
                <a:ext uri="{FF2B5EF4-FFF2-40B4-BE49-F238E27FC236}">
                  <a16:creationId xmlns:a16="http://schemas.microsoft.com/office/drawing/2014/main" id="{AD63134C-1A35-4AD4-B2B3-A57D297D0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800" y="2024844"/>
              <a:ext cx="2700127" cy="735481"/>
              <a:chOff x="3059832" y="3212976"/>
              <a:chExt cx="2700127" cy="735481"/>
            </a:xfrm>
          </p:grpSpPr>
          <p:sp>
            <p:nvSpPr>
              <p:cNvPr id="10247" name="Text Box 33">
                <a:extLst>
                  <a:ext uri="{FF2B5EF4-FFF2-40B4-BE49-F238E27FC236}">
                    <a16:creationId xmlns:a16="http://schemas.microsoft.com/office/drawing/2014/main" id="{FFA678F8-AD8D-482D-9054-C749E5DCF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3572220"/>
                <a:ext cx="1223962" cy="376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s-CO" b="0">
                    <a:solidFill>
                      <a:schemeClr val="bg1"/>
                    </a:solidFill>
                  </a:rPr>
                  <a:t>anterior</a:t>
                </a:r>
              </a:p>
            </p:txBody>
          </p:sp>
          <p:sp>
            <p:nvSpPr>
              <p:cNvPr id="10248" name="Text Box 34">
                <a:extLst>
                  <a:ext uri="{FF2B5EF4-FFF2-40B4-BE49-F238E27FC236}">
                    <a16:creationId xmlns:a16="http://schemas.microsoft.com/office/drawing/2014/main" id="{E57B9047-C819-4A66-840A-ADCCA6A43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5996" y="3572220"/>
                <a:ext cx="1223963" cy="3762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>
                    <a:solidFill>
                      <a:schemeClr val="bg1"/>
                    </a:solidFill>
                  </a:rPr>
                  <a:t>actual</a:t>
                </a:r>
              </a:p>
            </p:txBody>
          </p:sp>
          <p:cxnSp>
            <p:nvCxnSpPr>
              <p:cNvPr id="10249" name="AutoShape 35">
                <a:extLst>
                  <a:ext uri="{FF2B5EF4-FFF2-40B4-BE49-F238E27FC236}">
                    <a16:creationId xmlns:a16="http://schemas.microsoft.com/office/drawing/2014/main" id="{D89613BB-D014-482F-816D-2E8D9EDC17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419874" y="3500213"/>
                <a:ext cx="504053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0" name="AutoShape 36">
                <a:extLst>
                  <a:ext uri="{FF2B5EF4-FFF2-40B4-BE49-F238E27FC236}">
                    <a16:creationId xmlns:a16="http://schemas.microsoft.com/office/drawing/2014/main" id="{78F5DF15-7F2C-4BFF-8B2B-579F57E0A1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78035" y="3482211"/>
                <a:ext cx="540058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514007-1C63-4812-BD95-F622E6F83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404814"/>
            <a:ext cx="86407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3600" b="0">
                <a:solidFill>
                  <a:schemeClr val="tx2"/>
                </a:solidFill>
                <a:latin typeface="Calibri" panose="020F0502020204030204" pitchFamily="34" charset="0"/>
              </a:rPr>
              <a:t>Manipulación de listas con cabecera y centinela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1236EB2-6243-4A4C-B329-DA5531D2A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5800" y="1268413"/>
            <a:ext cx="8229600" cy="2197100"/>
          </a:xfrm>
        </p:spPr>
        <p:txBody>
          <a:bodyPr/>
          <a:lstStyle/>
          <a:p>
            <a:pPr eaLnBrk="1" hangingPunct="1"/>
            <a:r>
              <a:rPr lang="es-ES" altLang="es-CO"/>
              <a:t>Uso de referencias [</a:t>
            </a:r>
            <a:r>
              <a:rPr lang="es-ES" altLang="es-CO" i="1"/>
              <a:t>anterior</a:t>
            </a:r>
            <a:r>
              <a:rPr lang="es-ES" altLang="es-CO"/>
              <a:t> y] </a:t>
            </a:r>
            <a:r>
              <a:rPr lang="es-ES" altLang="es-CO" i="1"/>
              <a:t>actual</a:t>
            </a:r>
          </a:p>
          <a:p>
            <a:pPr eaLnBrk="1" hangingPunct="1"/>
            <a:r>
              <a:rPr lang="es-ES" altLang="es-CO"/>
              <a:t>El proceso de búsqueda comienza con [la referencia </a:t>
            </a:r>
            <a:r>
              <a:rPr lang="es-ES" altLang="es-CO" i="1"/>
              <a:t>anterior</a:t>
            </a:r>
            <a:r>
              <a:rPr lang="es-ES" altLang="es-CO"/>
              <a:t> en la cabecera y] la referencia </a:t>
            </a:r>
            <a:r>
              <a:rPr lang="es-ES" altLang="es-CO" i="1"/>
              <a:t>actual</a:t>
            </a:r>
            <a:r>
              <a:rPr lang="es-ES" altLang="es-CO"/>
              <a:t> en el primer elemento real de la lista. </a:t>
            </a:r>
          </a:p>
        </p:txBody>
      </p:sp>
    </p:spTree>
    <p:extLst>
      <p:ext uri="{BB962C8B-B14F-4D97-AF65-F5344CB8AC3E}">
        <p14:creationId xmlns:p14="http://schemas.microsoft.com/office/powerpoint/2010/main" val="102575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>
            <a:extLst>
              <a:ext uri="{FF2B5EF4-FFF2-40B4-BE49-F238E27FC236}">
                <a16:creationId xmlns:a16="http://schemas.microsoft.com/office/drawing/2014/main" id="{32D56D3B-7BD7-4C8C-9CF6-C98A86E3807E}"/>
              </a:ext>
            </a:extLst>
          </p:cNvPr>
          <p:cNvSpPr/>
          <p:nvPr/>
        </p:nvSpPr>
        <p:spPr>
          <a:xfrm>
            <a:off x="2171701" y="1592263"/>
            <a:ext cx="6697663" cy="3060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3CB8C1-243C-48EC-8161-41194180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088" y="1665288"/>
            <a:ext cx="8316912" cy="2989262"/>
          </a:xfrm>
        </p:spPr>
        <p:txBody>
          <a:bodyPr>
            <a:normAutofit lnSpcReduction="10000"/>
          </a:bodyPr>
          <a:lstStyle/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static void mostrarContenido (Lista lista) {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 	NodoLista actual;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endParaRPr lang="es-ES" altLang="es-CO" sz="1600" b="1">
              <a:latin typeface="Arial" panose="020B0604020202020204" pitchFamily="34" charset="0"/>
            </a:endParaRP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actual= lista.cab.sig;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while (actual != lista.cent) {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System.</a:t>
            </a:r>
            <a:r>
              <a:rPr lang="es-ES" altLang="es-CO" sz="1600" b="1" i="1">
                <a:latin typeface="Arial" panose="020B0604020202020204" pitchFamily="34" charset="0"/>
              </a:rPr>
              <a:t>out.print (actual.clave + " ");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	actual= actual.sig;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}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		System.</a:t>
            </a:r>
            <a:r>
              <a:rPr lang="es-ES" altLang="es-CO" sz="1600" b="1" i="1">
                <a:latin typeface="Arial" panose="020B0604020202020204" pitchFamily="34" charset="0"/>
              </a:rPr>
              <a:t>out.println (" FIN");</a:t>
            </a:r>
          </a:p>
          <a:p>
            <a:pPr marL="358775" defTabSz="358775">
              <a:lnSpc>
                <a:spcPct val="110000"/>
              </a:lnSpc>
              <a:spcBef>
                <a:spcPct val="0"/>
              </a:spcBef>
              <a:buNone/>
            </a:pPr>
            <a:r>
              <a:rPr lang="es-ES" altLang="es-CO" sz="1600" b="1">
                <a:latin typeface="Arial" panose="020B0604020202020204" pitchFamily="34" charset="0"/>
              </a:rPr>
              <a:t>}</a:t>
            </a:r>
            <a:endParaRPr lang="en-GB" altLang="es-CO" sz="1600" b="1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93CCE6C-493E-45A5-A528-42C63DAF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225425"/>
            <a:ext cx="8605838" cy="971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/>
              <a:t>Listas con cabecera y centinela. Recorrido completo</a:t>
            </a:r>
          </a:p>
        </p:txBody>
      </p:sp>
    </p:spTree>
    <p:extLst>
      <p:ext uri="{BB962C8B-B14F-4D97-AF65-F5344CB8AC3E}">
        <p14:creationId xmlns:p14="http://schemas.microsoft.com/office/powerpoint/2010/main" val="23439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>
            <a:extLst>
              <a:ext uri="{FF2B5EF4-FFF2-40B4-BE49-F238E27FC236}">
                <a16:creationId xmlns:a16="http://schemas.microsoft.com/office/drawing/2014/main" id="{30D9C89A-8016-4261-9250-278197ED8DF4}"/>
              </a:ext>
            </a:extLst>
          </p:cNvPr>
          <p:cNvSpPr/>
          <p:nvPr/>
        </p:nvSpPr>
        <p:spPr>
          <a:xfrm>
            <a:off x="2208214" y="2276475"/>
            <a:ext cx="5508625" cy="3995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414F75-B159-47A7-ACCD-3CE2D59B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9901" y="1125538"/>
            <a:ext cx="8316913" cy="1223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CO"/>
              <a:t>Simplificación de la lógica de búsqueda: se guarda el dato a buscar en la centinela (el dato siempre está “fisicamente” en la lista). 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1903235B-E076-45BA-8D12-811ABE674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9" y="368300"/>
            <a:ext cx="860583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/>
              <a:t>Listas con cabecera y centinela. Terminación anticipada</a:t>
            </a:r>
          </a:p>
        </p:txBody>
      </p:sp>
      <p:sp>
        <p:nvSpPr>
          <p:cNvPr id="12293" name="6 Rectángulo">
            <a:extLst>
              <a:ext uri="{FF2B5EF4-FFF2-40B4-BE49-F238E27FC236}">
                <a16:creationId xmlns:a16="http://schemas.microsoft.com/office/drawing/2014/main" id="{7805D685-7DCB-4E3D-9931-496766AE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312988"/>
            <a:ext cx="7596188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1600"/>
              <a:t>public boolean buscar (int dato) {</a:t>
            </a:r>
          </a:p>
          <a:p>
            <a:pPr eaLnBrk="1" hangingPunct="1"/>
            <a:r>
              <a:rPr lang="es-ES" altLang="es-CO" sz="1600"/>
              <a:t>	NodoLista anterior,actual;</a:t>
            </a:r>
          </a:p>
          <a:p>
            <a:pPr eaLnBrk="1" hangingPunct="1"/>
            <a:r>
              <a:rPr lang="es-ES" altLang="es-CO" sz="1600"/>
              <a:t>	boolean resul = false;</a:t>
            </a:r>
          </a:p>
          <a:p>
            <a:pPr eaLnBrk="1" hangingPunct="1"/>
            <a:r>
              <a:rPr lang="es-ES" altLang="es-CO" sz="1600"/>
              <a:t> </a:t>
            </a:r>
          </a:p>
          <a:p>
            <a:pPr eaLnBrk="1" hangingPunct="1"/>
            <a:r>
              <a:rPr lang="es-ES" altLang="es-CO" sz="1600"/>
              <a:t>	anterior = cab;</a:t>
            </a:r>
          </a:p>
          <a:p>
            <a:pPr eaLnBrk="1" hangingPunct="1"/>
            <a:r>
              <a:rPr lang="es-ES" altLang="es-CO" sz="1600"/>
              <a:t>	actual = anterior.sig;</a:t>
            </a:r>
          </a:p>
          <a:p>
            <a:pPr eaLnBrk="1" hangingPunct="1"/>
            <a:r>
              <a:rPr lang="es-ES" altLang="es-CO" sz="1600"/>
              <a:t>	cent.clave = dato;</a:t>
            </a:r>
          </a:p>
          <a:p>
            <a:pPr eaLnBrk="1" hangingPunct="1"/>
            <a:r>
              <a:rPr lang="es-ES" altLang="es-CO" sz="1600"/>
              <a:t>	while (actual.clave &lt; dato)  {</a:t>
            </a:r>
          </a:p>
          <a:p>
            <a:pPr eaLnBrk="1" hangingPunct="1"/>
            <a:r>
              <a:rPr lang="es-ES" altLang="es-CO" sz="1600"/>
              <a:t>			anterior = actual;</a:t>
            </a:r>
          </a:p>
          <a:p>
            <a:pPr eaLnBrk="1" hangingPunct="1"/>
            <a:r>
              <a:rPr lang="es-ES" altLang="es-CO" sz="1600"/>
              <a:t>			actual = actual.sig;</a:t>
            </a:r>
          </a:p>
          <a:p>
            <a:pPr eaLnBrk="1" hangingPunct="1"/>
            <a:r>
              <a:rPr lang="es-ES" altLang="es-CO" sz="1600"/>
              <a:t>	}</a:t>
            </a:r>
          </a:p>
          <a:p>
            <a:pPr eaLnBrk="1" hangingPunct="1"/>
            <a:r>
              <a:rPr lang="en-US" altLang="es-CO" sz="1600"/>
              <a:t>	if ((actual != cent) &amp;&amp; (actual.clave == dato)) </a:t>
            </a:r>
          </a:p>
          <a:p>
            <a:pPr eaLnBrk="1" hangingPunct="1"/>
            <a:r>
              <a:rPr lang="en-US" altLang="es-CO" sz="1600"/>
              <a:t>		resul = true;</a:t>
            </a:r>
          </a:p>
          <a:p>
            <a:pPr eaLnBrk="1" hangingPunct="1"/>
            <a:r>
              <a:rPr lang="es-ES" altLang="es-CO" sz="1600"/>
              <a:t>	return resul;</a:t>
            </a:r>
          </a:p>
          <a:p>
            <a:pPr eaLnBrk="1" hangingPunct="1"/>
            <a:r>
              <a:rPr lang="es-ES" altLang="es-CO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159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276" name="AutoShape 4">
            <a:extLst>
              <a:ext uri="{FF2B5EF4-FFF2-40B4-BE49-F238E27FC236}">
                <a16:creationId xmlns:a16="http://schemas.microsoft.com/office/drawing/2014/main" id="{D298491C-8923-4343-A7AF-D08FBCD91A68}"/>
              </a:ext>
            </a:extLst>
          </p:cNvPr>
          <p:cNvCxnSpPr>
            <a:cxnSpLocks noChangeShapeType="1"/>
            <a:stCxn id="182293" idx="3"/>
          </p:cNvCxnSpPr>
          <p:nvPr/>
        </p:nvCxnSpPr>
        <p:spPr bwMode="auto">
          <a:xfrm>
            <a:off x="3071813" y="2241551"/>
            <a:ext cx="6380162" cy="2587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77" name="AutoShape 5">
            <a:extLst>
              <a:ext uri="{FF2B5EF4-FFF2-40B4-BE49-F238E27FC236}">
                <a16:creationId xmlns:a16="http://schemas.microsoft.com/office/drawing/2014/main" id="{590D91D4-21D7-44D2-8D97-A7EC332BE0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1826" y="2700338"/>
            <a:ext cx="64611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">
            <a:extLst>
              <a:ext uri="{FF2B5EF4-FFF2-40B4-BE49-F238E27FC236}">
                <a16:creationId xmlns:a16="http://schemas.microsoft.com/office/drawing/2014/main" id="{167D6C10-3669-4E5A-BE7C-88D1CEA49C15}"/>
              </a:ext>
            </a:extLst>
          </p:cNvPr>
          <p:cNvGrpSpPr>
            <a:grpSpLocks/>
          </p:cNvGrpSpPr>
          <p:nvPr/>
        </p:nvGrpSpPr>
        <p:grpSpPr bwMode="auto">
          <a:xfrm>
            <a:off x="3576639" y="2484438"/>
            <a:ext cx="865187" cy="431800"/>
            <a:chOff x="930" y="3475"/>
            <a:chExt cx="545" cy="272"/>
          </a:xfrm>
        </p:grpSpPr>
        <p:sp>
          <p:nvSpPr>
            <p:cNvPr id="17453" name="Text Box 7">
              <a:extLst>
                <a:ext uri="{FF2B5EF4-FFF2-40B4-BE49-F238E27FC236}">
                  <a16:creationId xmlns:a16="http://schemas.microsoft.com/office/drawing/2014/main" id="{6E38E962-E058-4310-B84E-EDADBC8FF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475"/>
              <a:ext cx="417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altLang="es-CO" b="0"/>
            </a:p>
          </p:txBody>
        </p:sp>
        <p:sp>
          <p:nvSpPr>
            <p:cNvPr id="17454" name="Rectangle 8">
              <a:extLst>
                <a:ext uri="{FF2B5EF4-FFF2-40B4-BE49-F238E27FC236}">
                  <a16:creationId xmlns:a16="http://schemas.microsoft.com/office/drawing/2014/main" id="{39F09BD9-EFE8-4C2B-A164-7DA2D14BE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5"/>
              <a:ext cx="128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0ACEE27-2D1F-483A-B7DD-987F79D1BB96}"/>
              </a:ext>
            </a:extLst>
          </p:cNvPr>
          <p:cNvGrpSpPr>
            <a:grpSpLocks/>
          </p:cNvGrpSpPr>
          <p:nvPr/>
        </p:nvGrpSpPr>
        <p:grpSpPr bwMode="auto">
          <a:xfrm>
            <a:off x="5087939" y="2484438"/>
            <a:ext cx="865187" cy="431800"/>
            <a:chOff x="1655" y="1979"/>
            <a:chExt cx="545" cy="272"/>
          </a:xfrm>
        </p:grpSpPr>
        <p:grpSp>
          <p:nvGrpSpPr>
            <p:cNvPr id="17449" name="Group 10">
              <a:extLst>
                <a:ext uri="{FF2B5EF4-FFF2-40B4-BE49-F238E27FC236}">
                  <a16:creationId xmlns:a16="http://schemas.microsoft.com/office/drawing/2014/main" id="{C13A55AB-0392-4373-AC54-AD82807D8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545" cy="272"/>
              <a:chOff x="1655" y="2160"/>
              <a:chExt cx="771" cy="272"/>
            </a:xfrm>
          </p:grpSpPr>
          <p:sp>
            <p:nvSpPr>
              <p:cNvPr id="17451" name="Text Box 11">
                <a:extLst>
                  <a:ext uri="{FF2B5EF4-FFF2-40B4-BE49-F238E27FC236}">
                    <a16:creationId xmlns:a16="http://schemas.microsoft.com/office/drawing/2014/main" id="{0AF71AD9-519F-4127-9FA2-DECBEB559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/>
                  <a:t>3</a:t>
                </a:r>
              </a:p>
            </p:txBody>
          </p:sp>
          <p:sp>
            <p:nvSpPr>
              <p:cNvPr id="17452" name="Rectangle 12">
                <a:extLst>
                  <a:ext uri="{FF2B5EF4-FFF2-40B4-BE49-F238E27FC236}">
                    <a16:creationId xmlns:a16="http://schemas.microsoft.com/office/drawing/2014/main" id="{D771C8E8-F881-489E-AA4E-DDAD9651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sp>
          <p:nvSpPr>
            <p:cNvPr id="17450" name="Rectangle 13">
              <a:extLst>
                <a:ext uri="{FF2B5EF4-FFF2-40B4-BE49-F238E27FC236}">
                  <a16:creationId xmlns:a16="http://schemas.microsoft.com/office/drawing/2014/main" id="{3C63BC80-C4BD-4292-9187-FC175022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24F45B2A-049F-4BF8-956F-E26440B5AA9E}"/>
              </a:ext>
            </a:extLst>
          </p:cNvPr>
          <p:cNvGrpSpPr>
            <a:grpSpLocks/>
          </p:cNvGrpSpPr>
          <p:nvPr/>
        </p:nvGrpSpPr>
        <p:grpSpPr bwMode="auto">
          <a:xfrm>
            <a:off x="7824789" y="2500313"/>
            <a:ext cx="865187" cy="431800"/>
            <a:chOff x="1655" y="1979"/>
            <a:chExt cx="545" cy="272"/>
          </a:xfrm>
        </p:grpSpPr>
        <p:grpSp>
          <p:nvGrpSpPr>
            <p:cNvPr id="17445" name="Group 15">
              <a:extLst>
                <a:ext uri="{FF2B5EF4-FFF2-40B4-BE49-F238E27FC236}">
                  <a16:creationId xmlns:a16="http://schemas.microsoft.com/office/drawing/2014/main" id="{1E724483-E0AE-4968-B69E-D306AF8F5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545" cy="272"/>
              <a:chOff x="1655" y="2160"/>
              <a:chExt cx="771" cy="272"/>
            </a:xfrm>
          </p:grpSpPr>
          <p:sp>
            <p:nvSpPr>
              <p:cNvPr id="17447" name="Text Box 16">
                <a:extLst>
                  <a:ext uri="{FF2B5EF4-FFF2-40B4-BE49-F238E27FC236}">
                    <a16:creationId xmlns:a16="http://schemas.microsoft.com/office/drawing/2014/main" id="{7785212E-9526-4537-957C-23B21F91F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/>
                  <a:t>7</a:t>
                </a:r>
              </a:p>
            </p:txBody>
          </p:sp>
          <p:sp>
            <p:nvSpPr>
              <p:cNvPr id="17448" name="Rectangle 17">
                <a:extLst>
                  <a:ext uri="{FF2B5EF4-FFF2-40B4-BE49-F238E27FC236}">
                    <a16:creationId xmlns:a16="http://schemas.microsoft.com/office/drawing/2014/main" id="{B9545D8B-2728-46F2-A45C-D96F40094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sp>
          <p:nvSpPr>
            <p:cNvPr id="17446" name="Rectangle 18">
              <a:extLst>
                <a:ext uri="{FF2B5EF4-FFF2-40B4-BE49-F238E27FC236}">
                  <a16:creationId xmlns:a16="http://schemas.microsoft.com/office/drawing/2014/main" id="{9D01EE87-834F-4A57-990C-FCE222221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cxnSp>
        <p:nvCxnSpPr>
          <p:cNvPr id="182291" name="AutoShape 19">
            <a:extLst>
              <a:ext uri="{FF2B5EF4-FFF2-40B4-BE49-F238E27FC236}">
                <a16:creationId xmlns:a16="http://schemas.microsoft.com/office/drawing/2014/main" id="{46ECAD03-4809-4B1B-A881-FDDBDFA264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08664" y="2716213"/>
            <a:ext cx="2016125" cy="19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292" name="AutoShape 20">
            <a:extLst>
              <a:ext uri="{FF2B5EF4-FFF2-40B4-BE49-F238E27FC236}">
                <a16:creationId xmlns:a16="http://schemas.microsoft.com/office/drawing/2014/main" id="{73B53560-53C3-4CBA-B7B4-1E4DF15452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45514" y="2716214"/>
            <a:ext cx="574675" cy="34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293" name="Text Box 21">
            <a:extLst>
              <a:ext uri="{FF2B5EF4-FFF2-40B4-BE49-F238E27FC236}">
                <a16:creationId xmlns:a16="http://schemas.microsoft.com/office/drawing/2014/main" id="{27A74B17-ED0D-4CE1-93C0-D60A62E42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052639"/>
            <a:ext cx="7921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cent</a:t>
            </a:r>
          </a:p>
        </p:txBody>
      </p:sp>
      <p:sp>
        <p:nvSpPr>
          <p:cNvPr id="182294" name="Text Box 22">
            <a:extLst>
              <a:ext uri="{FF2B5EF4-FFF2-40B4-BE49-F238E27FC236}">
                <a16:creationId xmlns:a16="http://schemas.microsoft.com/office/drawing/2014/main" id="{D7AA8A2F-0723-4A1B-883C-27277814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478089"/>
            <a:ext cx="792163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cab</a:t>
            </a:r>
          </a:p>
        </p:txBody>
      </p:sp>
      <p:sp>
        <p:nvSpPr>
          <p:cNvPr id="182295" name="Rectangle 23">
            <a:extLst>
              <a:ext uri="{FF2B5EF4-FFF2-40B4-BE49-F238E27FC236}">
                <a16:creationId xmlns:a16="http://schemas.microsoft.com/office/drawing/2014/main" id="{05AC9988-FF90-4750-9C0E-7C6C3D20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981201"/>
            <a:ext cx="93503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CO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15768A46-837C-4A68-A8D4-C7B89B92EEDD}"/>
              </a:ext>
            </a:extLst>
          </p:cNvPr>
          <p:cNvGrpSpPr>
            <a:grpSpLocks/>
          </p:cNvGrpSpPr>
          <p:nvPr/>
        </p:nvGrpSpPr>
        <p:grpSpPr bwMode="auto">
          <a:xfrm>
            <a:off x="9120189" y="2500313"/>
            <a:ext cx="865187" cy="431800"/>
            <a:chOff x="930" y="3475"/>
            <a:chExt cx="545" cy="272"/>
          </a:xfrm>
        </p:grpSpPr>
        <p:sp>
          <p:nvSpPr>
            <p:cNvPr id="17443" name="Text Box 25">
              <a:extLst>
                <a:ext uri="{FF2B5EF4-FFF2-40B4-BE49-F238E27FC236}">
                  <a16:creationId xmlns:a16="http://schemas.microsoft.com/office/drawing/2014/main" id="{B1E6842F-21A9-45BD-8488-633D39D4D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475"/>
              <a:ext cx="417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s-ES" altLang="es-CO" b="0"/>
            </a:p>
          </p:txBody>
        </p:sp>
        <p:sp>
          <p:nvSpPr>
            <p:cNvPr id="17444" name="Rectangle 26">
              <a:extLst>
                <a:ext uri="{FF2B5EF4-FFF2-40B4-BE49-F238E27FC236}">
                  <a16:creationId xmlns:a16="http://schemas.microsoft.com/office/drawing/2014/main" id="{40A5D311-5746-4254-ABC0-056F7939F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3475"/>
              <a:ext cx="128" cy="27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cxnSp>
        <p:nvCxnSpPr>
          <p:cNvPr id="182299" name="AutoShape 27">
            <a:extLst>
              <a:ext uri="{FF2B5EF4-FFF2-40B4-BE49-F238E27FC236}">
                <a16:creationId xmlns:a16="http://schemas.microsoft.com/office/drawing/2014/main" id="{7109D7AC-FACF-4115-B928-19AB7E507E69}"/>
              </a:ext>
            </a:extLst>
          </p:cNvPr>
          <p:cNvCxnSpPr>
            <a:cxnSpLocks noChangeShapeType="1"/>
            <a:stCxn id="182294" idx="3"/>
          </p:cNvCxnSpPr>
          <p:nvPr/>
        </p:nvCxnSpPr>
        <p:spPr bwMode="auto">
          <a:xfrm>
            <a:off x="3071814" y="2667000"/>
            <a:ext cx="504825" cy="33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302" name="Text Box 30">
            <a:extLst>
              <a:ext uri="{FF2B5EF4-FFF2-40B4-BE49-F238E27FC236}">
                <a16:creationId xmlns:a16="http://schemas.microsoft.com/office/drawing/2014/main" id="{88754B89-00E9-448B-9262-5EF0E5DF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421064"/>
            <a:ext cx="1223962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82303" name="Text Box 31">
            <a:extLst>
              <a:ext uri="{FF2B5EF4-FFF2-40B4-BE49-F238E27FC236}">
                <a16:creationId xmlns:a16="http://schemas.microsoft.com/office/drawing/2014/main" id="{78D128AA-C05C-449F-AE90-41E63AFF4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57564"/>
            <a:ext cx="97155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actual</a:t>
            </a:r>
          </a:p>
        </p:txBody>
      </p:sp>
      <p:cxnSp>
        <p:nvCxnSpPr>
          <p:cNvPr id="182304" name="AutoShape 32">
            <a:extLst>
              <a:ext uri="{FF2B5EF4-FFF2-40B4-BE49-F238E27FC236}">
                <a16:creationId xmlns:a16="http://schemas.microsoft.com/office/drawing/2014/main" id="{82372E45-66AD-4E92-9491-BFF383F24A3A}"/>
              </a:ext>
            </a:extLst>
          </p:cNvPr>
          <p:cNvCxnSpPr>
            <a:cxnSpLocks noChangeShapeType="1"/>
            <a:stCxn id="182302" idx="0"/>
          </p:cNvCxnSpPr>
          <p:nvPr/>
        </p:nvCxnSpPr>
        <p:spPr bwMode="auto">
          <a:xfrm flipV="1">
            <a:off x="3684589" y="2916239"/>
            <a:ext cx="223837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305" name="AutoShape 33">
            <a:extLst>
              <a:ext uri="{FF2B5EF4-FFF2-40B4-BE49-F238E27FC236}">
                <a16:creationId xmlns:a16="http://schemas.microsoft.com/office/drawing/2014/main" id="{99FF28C4-388D-4C4C-B4A0-90880C48D1E6}"/>
              </a:ext>
            </a:extLst>
          </p:cNvPr>
          <p:cNvCxnSpPr>
            <a:cxnSpLocks noChangeShapeType="1"/>
            <a:stCxn id="182303" idx="0"/>
          </p:cNvCxnSpPr>
          <p:nvPr/>
        </p:nvCxnSpPr>
        <p:spPr bwMode="auto">
          <a:xfrm flipV="1">
            <a:off x="5286375" y="2908301"/>
            <a:ext cx="635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Text Box 34">
            <a:extLst>
              <a:ext uri="{FF2B5EF4-FFF2-40B4-BE49-F238E27FC236}">
                <a16:creationId xmlns:a16="http://schemas.microsoft.com/office/drawing/2014/main" id="{3BF8E0F5-3E11-470A-B90A-0A2AA4F2D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338" y="1636713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O" sz="1400"/>
              <a:t>dato  = 5</a:t>
            </a:r>
          </a:p>
        </p:txBody>
      </p:sp>
      <p:sp>
        <p:nvSpPr>
          <p:cNvPr id="182307" name="Text Box 35">
            <a:extLst>
              <a:ext uri="{FF2B5EF4-FFF2-40B4-BE49-F238E27FC236}">
                <a16:creationId xmlns:a16="http://schemas.microsoft.com/office/drawing/2014/main" id="{96E39D8C-F8B0-439C-ACAB-6349E60D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9" y="2573338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O" sz="1600"/>
              <a:t>5</a:t>
            </a:r>
          </a:p>
        </p:txBody>
      </p:sp>
      <p:sp>
        <p:nvSpPr>
          <p:cNvPr id="182309" name="Text Box 37">
            <a:extLst>
              <a:ext uri="{FF2B5EF4-FFF2-40B4-BE49-F238E27FC236}">
                <a16:creationId xmlns:a16="http://schemas.microsoft.com/office/drawing/2014/main" id="{188DDF30-0CA7-4395-AAB3-DE49663DE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3860800"/>
            <a:ext cx="12239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82310" name="Text Box 38">
            <a:extLst>
              <a:ext uri="{FF2B5EF4-FFF2-40B4-BE49-F238E27FC236}">
                <a16:creationId xmlns:a16="http://schemas.microsoft.com/office/drawing/2014/main" id="{69BDE3D5-2E3A-4D12-B75C-B008813F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3365500"/>
            <a:ext cx="9366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actual</a:t>
            </a:r>
          </a:p>
        </p:txBody>
      </p:sp>
      <p:cxnSp>
        <p:nvCxnSpPr>
          <p:cNvPr id="182311" name="AutoShape 39">
            <a:extLst>
              <a:ext uri="{FF2B5EF4-FFF2-40B4-BE49-F238E27FC236}">
                <a16:creationId xmlns:a16="http://schemas.microsoft.com/office/drawing/2014/main" id="{3EFB5699-587B-410B-85AD-084434D855C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64200" y="2960689"/>
            <a:ext cx="388938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312" name="AutoShape 40">
            <a:extLst>
              <a:ext uri="{FF2B5EF4-FFF2-40B4-BE49-F238E27FC236}">
                <a16:creationId xmlns:a16="http://schemas.microsoft.com/office/drawing/2014/main" id="{9C7C2DF0-3614-43C5-B86A-583CB09E029E}"/>
              </a:ext>
            </a:extLst>
          </p:cNvPr>
          <p:cNvCxnSpPr>
            <a:cxnSpLocks noChangeShapeType="1"/>
            <a:stCxn id="182310" idx="0"/>
          </p:cNvCxnSpPr>
          <p:nvPr/>
        </p:nvCxnSpPr>
        <p:spPr bwMode="auto">
          <a:xfrm flipH="1" flipV="1">
            <a:off x="8012114" y="2932114"/>
            <a:ext cx="784225" cy="43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41">
            <a:extLst>
              <a:ext uri="{FF2B5EF4-FFF2-40B4-BE49-F238E27FC236}">
                <a16:creationId xmlns:a16="http://schemas.microsoft.com/office/drawing/2014/main" id="{811A3AB2-BC3D-44FA-A952-8AB4025D45CF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2933700"/>
            <a:ext cx="865188" cy="431800"/>
            <a:chOff x="1655" y="1979"/>
            <a:chExt cx="545" cy="272"/>
          </a:xfrm>
        </p:grpSpPr>
        <p:grpSp>
          <p:nvGrpSpPr>
            <p:cNvPr id="17439" name="Group 42">
              <a:extLst>
                <a:ext uri="{FF2B5EF4-FFF2-40B4-BE49-F238E27FC236}">
                  <a16:creationId xmlns:a16="http://schemas.microsoft.com/office/drawing/2014/main" id="{A7944AC1-C1CF-495A-ADA1-AE5307BFD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545" cy="272"/>
              <a:chOff x="1655" y="2160"/>
              <a:chExt cx="771" cy="272"/>
            </a:xfrm>
          </p:grpSpPr>
          <p:sp>
            <p:nvSpPr>
              <p:cNvPr id="17441" name="Text Box 43">
                <a:extLst>
                  <a:ext uri="{FF2B5EF4-FFF2-40B4-BE49-F238E27FC236}">
                    <a16:creationId xmlns:a16="http://schemas.microsoft.com/office/drawing/2014/main" id="{45579F82-FE90-465C-8E66-2F8C80322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60"/>
                <a:ext cx="590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s-ES_tradnl" altLang="es-CO" b="0"/>
                  <a:t>5</a:t>
                </a:r>
              </a:p>
            </p:txBody>
          </p:sp>
          <p:sp>
            <p:nvSpPr>
              <p:cNvPr id="17442" name="Rectangle 44">
                <a:extLst>
                  <a:ext uri="{FF2B5EF4-FFF2-40B4-BE49-F238E27FC236}">
                    <a16:creationId xmlns:a16="http://schemas.microsoft.com/office/drawing/2014/main" id="{F3EA453E-173F-4A83-A3BC-8133CDB5D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8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CO"/>
              </a:p>
            </p:txBody>
          </p:sp>
        </p:grpSp>
        <p:sp>
          <p:nvSpPr>
            <p:cNvPr id="17440" name="Rectangle 45">
              <a:extLst>
                <a:ext uri="{FF2B5EF4-FFF2-40B4-BE49-F238E27FC236}">
                  <a16:creationId xmlns:a16="http://schemas.microsoft.com/office/drawing/2014/main" id="{9DCB3226-816C-4F25-B248-73F24BD4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9"/>
              <a:ext cx="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CO"/>
            </a:p>
          </p:txBody>
        </p:sp>
      </p:grpSp>
      <p:sp>
        <p:nvSpPr>
          <p:cNvPr id="182318" name="Text Box 46">
            <a:extLst>
              <a:ext uri="{FF2B5EF4-FFF2-40B4-BE49-F238E27FC236}">
                <a16:creationId xmlns:a16="http://schemas.microsoft.com/office/drawing/2014/main" id="{79B39513-F2A5-47C5-A68E-E63E7C5D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1" y="3508375"/>
            <a:ext cx="5762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CO" b="0">
                <a:solidFill>
                  <a:schemeClr val="bg1"/>
                </a:solidFill>
              </a:rPr>
              <a:t>aux</a:t>
            </a:r>
          </a:p>
        </p:txBody>
      </p:sp>
      <p:cxnSp>
        <p:nvCxnSpPr>
          <p:cNvPr id="182319" name="AutoShape 47">
            <a:extLst>
              <a:ext uri="{FF2B5EF4-FFF2-40B4-BE49-F238E27FC236}">
                <a16:creationId xmlns:a16="http://schemas.microsoft.com/office/drawing/2014/main" id="{7209754C-82FC-4246-BCD0-3F53C220C786}"/>
              </a:ext>
            </a:extLst>
          </p:cNvPr>
          <p:cNvCxnSpPr>
            <a:cxnSpLocks noChangeShapeType="1"/>
            <a:stCxn id="182318" idx="0"/>
          </p:cNvCxnSpPr>
          <p:nvPr/>
        </p:nvCxnSpPr>
        <p:spPr bwMode="auto">
          <a:xfrm flipH="1" flipV="1">
            <a:off x="7148513" y="3365501"/>
            <a:ext cx="100012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320" name="AutoShape 48">
            <a:extLst>
              <a:ext uri="{FF2B5EF4-FFF2-40B4-BE49-F238E27FC236}">
                <a16:creationId xmlns:a16="http://schemas.microsoft.com/office/drawing/2014/main" id="{55E8879A-7023-4461-ACAA-A248880737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81913" y="2932114"/>
            <a:ext cx="474662" cy="217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321" name="AutoShape 49">
            <a:extLst>
              <a:ext uri="{FF2B5EF4-FFF2-40B4-BE49-F238E27FC236}">
                <a16:creationId xmlns:a16="http://schemas.microsoft.com/office/drawing/2014/main" id="{A2A43244-FC6A-4F91-803E-6A28A2AB0F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8663" y="2735264"/>
            <a:ext cx="1008062" cy="414337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Rectangle 2">
            <a:extLst>
              <a:ext uri="{FF2B5EF4-FFF2-40B4-BE49-F238E27FC236}">
                <a16:creationId xmlns:a16="http://schemas.microsoft.com/office/drawing/2014/main" id="{64D8ECB8-156F-4132-8C47-D700E14C9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7363" y="404812"/>
            <a:ext cx="8605837" cy="682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 dirty="0"/>
              <a:t>Inserción en listas con cabecera y centinela.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B2144C70-BDC1-458E-AE15-B733311C3064}"/>
              </a:ext>
            </a:extLst>
          </p:cNvPr>
          <p:cNvSpPr txBox="1">
            <a:spLocks/>
          </p:cNvSpPr>
          <p:nvPr/>
        </p:nvSpPr>
        <p:spPr bwMode="auto">
          <a:xfrm>
            <a:off x="1882775" y="981075"/>
            <a:ext cx="8229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GB" sz="2600" dirty="0" err="1"/>
              <a:t>Modelo</a:t>
            </a:r>
            <a:r>
              <a:rPr lang="en-GB" sz="2600" dirty="0"/>
              <a:t> de </a:t>
            </a:r>
            <a:r>
              <a:rPr lang="en-GB" sz="2600" dirty="0" err="1"/>
              <a:t>funcionamiento</a:t>
            </a:r>
            <a:r>
              <a:rPr lang="en-GB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3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 animBg="1"/>
      <p:bldP spid="182294" grpId="0" animBg="1"/>
      <p:bldP spid="182295" grpId="0" animBg="1"/>
      <p:bldP spid="182302" grpId="0" animBg="1"/>
      <p:bldP spid="182302" grpId="1" animBg="1"/>
      <p:bldP spid="182303" grpId="0" animBg="1"/>
      <p:bldP spid="182303" grpId="1" animBg="1"/>
      <p:bldP spid="182307" grpId="0"/>
      <p:bldP spid="182309" grpId="0" animBg="1"/>
      <p:bldP spid="182310" grpId="0" animBg="1"/>
      <p:bldP spid="1823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Rectángulo">
            <a:extLst>
              <a:ext uri="{FF2B5EF4-FFF2-40B4-BE49-F238E27FC236}">
                <a16:creationId xmlns:a16="http://schemas.microsoft.com/office/drawing/2014/main" id="{3BEC7E7C-6B81-4B9A-8ABA-C7EE5C537FA9}"/>
              </a:ext>
            </a:extLst>
          </p:cNvPr>
          <p:cNvSpPr/>
          <p:nvPr/>
        </p:nvSpPr>
        <p:spPr>
          <a:xfrm>
            <a:off x="2640014" y="2097088"/>
            <a:ext cx="6588125" cy="43926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2CBF3FF-3CEB-4D7B-A956-5CC6B3A68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900" y="579232"/>
            <a:ext cx="8605837" cy="506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 dirty="0"/>
              <a:t>Inserción en listas con cabecera y centinela.</a:t>
            </a:r>
          </a:p>
        </p:txBody>
      </p:sp>
      <p:sp>
        <p:nvSpPr>
          <p:cNvPr id="16388" name="48 Rectángulo">
            <a:extLst>
              <a:ext uri="{FF2B5EF4-FFF2-40B4-BE49-F238E27FC236}">
                <a16:creationId xmlns:a16="http://schemas.microsoft.com/office/drawing/2014/main" id="{06DFD3A1-87F8-4AC3-A5D9-9CB5F728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133600"/>
            <a:ext cx="7200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5877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CO" sz="1600"/>
              <a:t>public void insertar (int dato)  {</a:t>
            </a:r>
          </a:p>
          <a:p>
            <a:pPr eaLnBrk="1" hangingPunct="1"/>
            <a:r>
              <a:rPr lang="es-ES" altLang="es-CO" sz="1600"/>
              <a:t>	NodoLista anterior, actual, aux;</a:t>
            </a:r>
          </a:p>
          <a:p>
            <a:pPr eaLnBrk="1" hangingPunct="1"/>
            <a:endParaRPr lang="es-ES" altLang="es-CO" sz="1600"/>
          </a:p>
          <a:p>
            <a:pPr eaLnBrk="1" hangingPunct="1"/>
            <a:r>
              <a:rPr lang="es-ES" altLang="es-CO" sz="1600"/>
              <a:t>	anterior = cab;</a:t>
            </a:r>
          </a:p>
          <a:p>
            <a:pPr eaLnBrk="1" hangingPunct="1"/>
            <a:r>
              <a:rPr lang="es-ES" altLang="es-CO" sz="1600"/>
              <a:t>	actual = anterior.sig;</a:t>
            </a:r>
          </a:p>
          <a:p>
            <a:pPr eaLnBrk="1" hangingPunct="1"/>
            <a:r>
              <a:rPr lang="es-ES" altLang="es-CO" sz="1600"/>
              <a:t>	cent.clave = dato;</a:t>
            </a:r>
          </a:p>
          <a:p>
            <a:pPr eaLnBrk="1" hangingPunct="1"/>
            <a:r>
              <a:rPr lang="es-ES" altLang="es-CO" sz="1600"/>
              <a:t>	while (actual.clave &lt; dato)  {</a:t>
            </a:r>
          </a:p>
          <a:p>
            <a:pPr eaLnBrk="1" hangingPunct="1"/>
            <a:r>
              <a:rPr lang="es-ES" altLang="es-CO" sz="1600"/>
              <a:t>		anterior = actual;</a:t>
            </a:r>
          </a:p>
          <a:p>
            <a:pPr eaLnBrk="1" hangingPunct="1"/>
            <a:r>
              <a:rPr lang="es-ES" altLang="es-CO" sz="1600"/>
              <a:t>		actual = actual.sig;</a:t>
            </a:r>
          </a:p>
          <a:p>
            <a:pPr eaLnBrk="1" hangingPunct="1"/>
            <a:r>
              <a:rPr lang="es-ES" altLang="es-CO" sz="1600"/>
              <a:t>	}</a:t>
            </a:r>
          </a:p>
          <a:p>
            <a:pPr eaLnBrk="1" hangingPunct="1"/>
            <a:r>
              <a:rPr lang="en-US" altLang="es-CO" sz="1600"/>
              <a:t>	if ((actual.clave &gt; dato) || (actual == cent))  </a:t>
            </a:r>
            <a:r>
              <a:rPr lang="es-ES" altLang="es-CO" sz="1600"/>
              <a:t>{</a:t>
            </a:r>
          </a:p>
          <a:p>
            <a:pPr eaLnBrk="1" hangingPunct="1"/>
            <a:r>
              <a:rPr lang="es-ES" altLang="es-CO" sz="1600"/>
              <a:t>		aux = new NodoLista (dato);</a:t>
            </a:r>
          </a:p>
          <a:p>
            <a:pPr eaLnBrk="1" hangingPunct="1"/>
            <a:r>
              <a:rPr lang="es-ES" altLang="es-CO" sz="1600"/>
              <a:t>		aux.sig = actual;</a:t>
            </a:r>
          </a:p>
          <a:p>
            <a:pPr eaLnBrk="1" hangingPunct="1"/>
            <a:r>
              <a:rPr lang="es-ES" altLang="es-CO" sz="1600"/>
              <a:t>		anterior.sig = aux;</a:t>
            </a:r>
          </a:p>
          <a:p>
            <a:pPr eaLnBrk="1" hangingPunct="1"/>
            <a:r>
              <a:rPr lang="es-ES" altLang="es-CO" sz="1600"/>
              <a:t>	}</a:t>
            </a:r>
          </a:p>
          <a:p>
            <a:pPr eaLnBrk="1" hangingPunct="1"/>
            <a:r>
              <a:rPr lang="es-ES" altLang="es-CO" sz="1600"/>
              <a:t>	else System.</a:t>
            </a:r>
            <a:r>
              <a:rPr lang="es-ES" altLang="es-CO" sz="1600" i="1"/>
              <a:t>out.println ("Error, el elemento está repetido");</a:t>
            </a:r>
          </a:p>
          <a:p>
            <a:pPr eaLnBrk="1" hangingPunct="1"/>
            <a:r>
              <a:rPr lang="es-ES" altLang="es-CO" sz="1600"/>
              <a:t>}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10438DBB-5B5E-4883-84BD-21AEA84FBB41}"/>
              </a:ext>
            </a:extLst>
          </p:cNvPr>
          <p:cNvSpPr txBox="1">
            <a:spLocks/>
          </p:cNvSpPr>
          <p:nvPr/>
        </p:nvSpPr>
        <p:spPr bwMode="auto">
          <a:xfrm>
            <a:off x="1739900" y="840417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altLang="es-CO" sz="2400" b="0" dirty="0" err="1">
                <a:latin typeface="Constantia" panose="02030602050306030303" pitchFamily="18" charset="0"/>
              </a:rPr>
              <a:t>Reducción</a:t>
            </a:r>
            <a:r>
              <a:rPr lang="en-GB" altLang="es-CO" sz="2400" b="0" dirty="0">
                <a:latin typeface="Constantia" panose="02030602050306030303" pitchFamily="18" charset="0"/>
              </a:rPr>
              <a:t> </a:t>
            </a:r>
            <a:r>
              <a:rPr lang="en-GB" altLang="es-CO" sz="2400" b="0" dirty="0" err="1">
                <a:latin typeface="Constantia" panose="02030602050306030303" pitchFamily="18" charset="0"/>
              </a:rPr>
              <a:t>significativa</a:t>
            </a:r>
            <a:r>
              <a:rPr lang="en-GB" altLang="es-CO" sz="2400" b="0" dirty="0">
                <a:latin typeface="Constantia" panose="02030602050306030303" pitchFamily="18" charset="0"/>
              </a:rPr>
              <a:t> de la </a:t>
            </a:r>
            <a:r>
              <a:rPr lang="en-GB" altLang="es-CO" sz="2400" b="0" dirty="0" err="1">
                <a:latin typeface="Constantia" panose="02030602050306030303" pitchFamily="18" charset="0"/>
              </a:rPr>
              <a:t>complejidad</a:t>
            </a:r>
            <a:r>
              <a:rPr lang="en-GB" altLang="es-CO" sz="2400" b="0" dirty="0">
                <a:latin typeface="Constantia" panose="02030602050306030303" pitchFamily="18" charset="0"/>
              </a:rPr>
              <a:t> </a:t>
            </a:r>
            <a:r>
              <a:rPr lang="en-GB" altLang="es-CO" sz="2400" b="0" dirty="0" err="1">
                <a:latin typeface="Constantia" panose="02030602050306030303" pitchFamily="18" charset="0"/>
              </a:rPr>
              <a:t>lógica</a:t>
            </a:r>
            <a:r>
              <a:rPr lang="en-GB" altLang="es-CO" sz="2400" b="0" dirty="0">
                <a:latin typeface="Constantia" panose="02030602050306030303" pitchFamily="18" charset="0"/>
              </a:rPr>
              <a:t> </a:t>
            </a:r>
            <a:r>
              <a:rPr lang="en-GB" altLang="es-CO" sz="2400" b="0" dirty="0" err="1">
                <a:latin typeface="Constantia" panose="02030602050306030303" pitchFamily="18" charset="0"/>
              </a:rPr>
              <a:t>respecto</a:t>
            </a:r>
            <a:r>
              <a:rPr lang="en-GB" altLang="es-CO" sz="2400" b="0" dirty="0">
                <a:latin typeface="Constantia" panose="02030602050306030303" pitchFamily="18" charset="0"/>
              </a:rPr>
              <a:t> al </a:t>
            </a:r>
            <a:r>
              <a:rPr lang="en-GB" altLang="es-CO" sz="2400" b="0" dirty="0" err="1">
                <a:latin typeface="Constantia" panose="02030602050306030303" pitchFamily="18" charset="0"/>
              </a:rPr>
              <a:t>tratamiento</a:t>
            </a:r>
            <a:r>
              <a:rPr lang="en-GB" altLang="es-CO" sz="2400" b="0" dirty="0">
                <a:latin typeface="Constantia" panose="02030602050306030303" pitchFamily="18" charset="0"/>
              </a:rPr>
              <a:t> </a:t>
            </a:r>
            <a:r>
              <a:rPr lang="en-GB" altLang="es-CO" sz="2400" b="0" dirty="0" err="1">
                <a:latin typeface="Constantia" panose="02030602050306030303" pitchFamily="18" charset="0"/>
              </a:rPr>
              <a:t>convencional</a:t>
            </a:r>
            <a:r>
              <a:rPr lang="en-GB" altLang="es-CO" sz="2400" b="0" dirty="0">
                <a:latin typeface="Constantia" panose="02030602050306030303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altLang="es-CO" sz="2400" b="0" dirty="0">
                <a:latin typeface="Constantia" panose="02030602050306030303" pitchFamily="18" charset="0"/>
              </a:rPr>
              <a:t>Código:</a:t>
            </a:r>
          </a:p>
        </p:txBody>
      </p:sp>
    </p:spTree>
    <p:extLst>
      <p:ext uri="{BB962C8B-B14F-4D97-AF65-F5344CB8AC3E}">
        <p14:creationId xmlns:p14="http://schemas.microsoft.com/office/powerpoint/2010/main" val="41185908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8393</TotalTime>
  <Words>1188</Words>
  <Application>Microsoft Office PowerPoint</Application>
  <PresentationFormat>Widescreen</PresentationFormat>
  <Paragraphs>593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Schoolbook</vt:lpstr>
      <vt:lpstr>Constantia</vt:lpstr>
      <vt:lpstr>Times New Roman</vt:lpstr>
      <vt:lpstr>Wingdings</vt:lpstr>
      <vt:lpstr>Wingdings 2</vt:lpstr>
      <vt:lpstr>View</vt:lpstr>
      <vt:lpstr>Otro Tipos de Listas y Listas Doblemente Enlazadas</vt:lpstr>
      <vt:lpstr>PowerPoint Presentation</vt:lpstr>
      <vt:lpstr>Listas con cabecera y centinela. Concepto</vt:lpstr>
      <vt:lpstr>Listas con cabecera y centinela. Modelo</vt:lpstr>
      <vt:lpstr>PowerPoint Presentation</vt:lpstr>
      <vt:lpstr>Listas con cabecera y centinela. Recorrido completo</vt:lpstr>
      <vt:lpstr>Listas con cabecera y centinela. Terminación anticipada</vt:lpstr>
      <vt:lpstr>Inserción en listas con cabecera y centinela.</vt:lpstr>
      <vt:lpstr>Inserción en listas con cabecera y centinela.</vt:lpstr>
      <vt:lpstr>Eliminar un elemento en lista con cabecera y centinela.</vt:lpstr>
      <vt:lpstr>PowerPoint Presentation</vt:lpstr>
      <vt:lpstr>Listas circulares. Concepto (I).</vt:lpstr>
      <vt:lpstr>Listas circulares. Concepto (II).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Cuenca</dc:title>
  <dc:creator>DavidValladarez</dc:creator>
  <cp:lastModifiedBy>HP</cp:lastModifiedBy>
  <cp:revision>93</cp:revision>
  <dcterms:created xsi:type="dcterms:W3CDTF">2016-09-21T07:11:30Z</dcterms:created>
  <dcterms:modified xsi:type="dcterms:W3CDTF">2017-10-09T21:07:50Z</dcterms:modified>
</cp:coreProperties>
</file>