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C29"/>
    <a:srgbClr val="7F7F7F"/>
    <a:srgbClr val="5F5F5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72" autoAdjust="0"/>
    <p:restoredTop sz="94660"/>
  </p:normalViewPr>
  <p:slideViewPr>
    <p:cSldViewPr>
      <p:cViewPr varScale="1">
        <p:scale>
          <a:sx n="93" d="100"/>
          <a:sy n="93" d="100"/>
        </p:scale>
        <p:origin x="53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524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302BDD-7608-47CB-B2E2-11B9F7E891C9}" type="datetime1">
              <a:rPr lang="en-US"/>
              <a:pPr>
                <a:defRPr/>
              </a:pPr>
              <a:t>2/16/2015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62000" y="8610600"/>
            <a:ext cx="480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521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0F6D2E-4FA7-4FB5-B2E7-AD1A3B71A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24F9F0-3525-4D81-A9DE-18ECA72F2485}" type="datetime1">
              <a:rPr lang="en-US"/>
              <a:pPr>
                <a:defRPr/>
              </a:pPr>
              <a:t>2/16/2015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AC7927-7BC4-453F-BFBB-6C419FFE3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Arial" charset="0"/>
              </a:rPr>
              <a:t>Go to "View | Header and Footer" to add your organization, sponsor, meeting name here; then, click "Apply to All"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fld id="{992EEF9B-2216-444E-9CB7-65E6C0FA84EC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 dirty="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73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17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6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2244C-6968-46A6-A1A8-6528F6D5683B}" type="slidenum">
              <a:rPr lang="en-US" altLang="en-US" b="0">
                <a:solidFill>
                  <a:srgbClr val="000000"/>
                </a:solidFill>
              </a:rPr>
              <a:pPr/>
              <a:t>18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5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D1908C-8DAB-4037-8ED1-852477E5B41E}" type="slidenum">
              <a:rPr lang="en-US" altLang="en-US" b="0">
                <a:solidFill>
                  <a:srgbClr val="000000"/>
                </a:solidFill>
              </a:rPr>
              <a:pPr/>
              <a:t>19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6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ABBF19-7C6D-4485-8200-C610F34628F4}" type="slidenum">
              <a:rPr lang="en-US" altLang="en-US" b="0">
                <a:solidFill>
                  <a:srgbClr val="000000"/>
                </a:solidFill>
              </a:rPr>
              <a:pPr/>
              <a:t>20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368432-5E50-4979-B65E-FA24FE8CD417}" type="slidenum">
              <a:rPr lang="en-US" altLang="en-US" b="0"/>
              <a:pPr/>
              <a:t>21</a:t>
            </a:fld>
            <a:endParaRPr lang="en-US" altLang="en-US" b="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9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E02B3D-3226-458C-B900-F68E53E8BF6B}" type="slidenum">
              <a:rPr lang="en-US" altLang="en-US" b="0"/>
              <a:pPr/>
              <a:t>22</a:t>
            </a:fld>
            <a:endParaRPr lang="en-US" altLang="en-US" b="0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5E2217-BB24-4D03-A6DE-C3E95490CC21}" type="slidenum">
              <a:rPr lang="en-US" altLang="en-US" b="0"/>
              <a:pPr/>
              <a:t>23</a:t>
            </a:fld>
            <a:endParaRPr lang="en-US" altLang="en-US" b="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663CBC-F39F-4369-87B5-19FE10CFD27F}" type="slidenum">
              <a:rPr lang="en-US" altLang="en-US" b="0"/>
              <a:pPr/>
              <a:t>24</a:t>
            </a:fld>
            <a:endParaRPr lang="en-US" altLang="en-US" b="0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27BD0-68CE-414A-8E7D-6735D6FB29D8}" type="slidenum">
              <a:rPr lang="en-US" altLang="en-US" b="0"/>
              <a:pPr/>
              <a:t>2</a:t>
            </a:fld>
            <a:endParaRPr lang="en-US" altLang="en-US" b="0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3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C18FDD-1BCD-49A3-BA6A-D851C59C8E73}" type="slidenum">
              <a:rPr lang="en-US" altLang="en-US" b="0"/>
              <a:pPr/>
              <a:t>25</a:t>
            </a:fld>
            <a:endParaRPr lang="en-US" altLang="en-US" b="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33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B4BB61-FF8C-4BA3-831D-1A1B0C51E2D7}" type="slidenum">
              <a:rPr lang="en-US" altLang="en-US" b="0"/>
              <a:pPr/>
              <a:t>26</a:t>
            </a:fld>
            <a:endParaRPr lang="en-US" altLang="en-US" b="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71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60B7F4-07E2-4A7C-A3EA-FA2D93A0A43F}" type="slidenum">
              <a:rPr lang="en-US" altLang="en-US" b="0">
                <a:solidFill>
                  <a:srgbClr val="000000"/>
                </a:solidFill>
              </a:rPr>
              <a:pPr/>
              <a:t>28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71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4B8FB-23F0-47AA-84C5-2EDF3C0E7C6D}" type="slidenum">
              <a:rPr lang="en-US" altLang="en-US" b="0">
                <a:solidFill>
                  <a:srgbClr val="000000"/>
                </a:solidFill>
              </a:rPr>
              <a:pPr/>
              <a:t>35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8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431E9-2D24-43B2-A44B-DE3BA0370104}" type="slidenum">
              <a:rPr lang="en-US" altLang="en-US" b="0"/>
              <a:pPr/>
              <a:t>36</a:t>
            </a:fld>
            <a:endParaRPr lang="en-US" altLang="en-US" b="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7" y="4345587"/>
            <a:ext cx="5022367" cy="4109803"/>
          </a:xfrm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42AC4-DD83-4DCA-B4A0-2FC30A10417B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ED464-B592-4F24-A4B7-F1D7FECA7A5F}" type="slidenum">
              <a:rPr lang="en-US" altLang="en-US" b="0"/>
              <a:pPr/>
              <a:t>7</a:t>
            </a:fld>
            <a:endParaRPr lang="en-US" altLang="en-US" b="0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7F6526-9DDA-45A1-A41E-5852BF14FA9C}" type="slidenum">
              <a:rPr lang="en-US" altLang="en-US" b="0"/>
              <a:pPr/>
              <a:t>8</a:t>
            </a:fld>
            <a:endParaRPr lang="en-US" altLang="en-US" b="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4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1F0F3B-2CA2-49D2-BA00-E094CF34A483}" type="slidenum">
              <a:rPr lang="en-US" altLang="en-US" b="0">
                <a:solidFill>
                  <a:srgbClr val="000000"/>
                </a:solidFill>
              </a:rPr>
              <a:pPr/>
              <a:t>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520455-48FB-40E4-8046-373B3D7D4D37}" type="slidenum">
              <a:rPr lang="en-US" altLang="en-US" b="0">
                <a:solidFill>
                  <a:srgbClr val="000000"/>
                </a:solidFill>
              </a:rPr>
              <a:pPr/>
              <a:t>10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E3A52-2510-40B0-9545-9C5048805E4D}" type="slidenum">
              <a:rPr lang="en-US" altLang="en-US" b="0"/>
              <a:pPr/>
              <a:t>13</a:t>
            </a:fld>
            <a:endParaRPr lang="en-US" altLang="en-US" b="0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2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title footer_Blue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400800"/>
            <a:ext cx="16017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2400" y="65659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199DF-D842-4386-8FED-9728F79BE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A5789-C505-4EB7-93F1-8A7D03416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045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4F979-A3A0-436F-9B57-2D298EAB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4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0450" y="1460500"/>
            <a:ext cx="4019550" cy="866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0450" y="2479675"/>
            <a:ext cx="4019550" cy="86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E0D13-C855-42C9-BE88-F5C63E745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3C07-0863-4CFD-877F-1DCE96B9F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FB62-37B3-4D45-8FAF-09E3A6BF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849AD-D4FD-4619-9775-55514B22C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0648D-3698-4DFD-ADE1-F544B6858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DE162-74A6-420F-AD29-5CCC1C2C5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B5A8A-1FF3-4846-B8DE-6C39546E6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8EBE-FB34-4944-8061-85B5D928A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5E51-6749-4C0E-8EF3-917EAFB4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24600"/>
            <a:ext cx="77247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EPICS Training 2015 - Using Motors, Ron L. </a:t>
            </a:r>
            <a:r>
              <a:rPr lang="en-US" dirty="0" err="1" smtClean="0"/>
              <a:t>Suilter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26B6DA27-96BC-41D4-8185-F8EFB604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-128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xray.aps.anl.gov/synApps/motor/trunk/documentation/trajectorySca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bcda/synApps/motor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xray.aps.anl.gov/synApps/motor/trunk/documentation/motorDeviceDriv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bcda/synApps/motor/R6-9/motorRecor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s.anl.gov/epics/tech-talk/2014/msg01793.php" TargetMode="External"/><Relationship Id="rId5" Type="http://schemas.openxmlformats.org/officeDocument/2006/relationships/hyperlink" Target="http://www.aps.anl.gov/epics/tech-talk/index.php" TargetMode="External"/><Relationship Id="rId4" Type="http://schemas.openxmlformats.org/officeDocument/2006/relationships/hyperlink" Target="http://www.aps.anl.gov/epics/modules/manufacture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EPICS Training 2015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sz="2400" i="1" dirty="0" smtClean="0"/>
              <a:t>Using Motors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Ronald L. Sluiter</a:t>
            </a:r>
          </a:p>
          <a:p>
            <a:pPr eaLnBrk="1" hangingPunct="1"/>
            <a:r>
              <a:rPr lang="en-US" altLang="en-US" dirty="0" smtClean="0"/>
              <a:t>2015-02-16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- scope 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3446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The scope of the MR is limited to single axis, non-coordinated, point to point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For multi-axis coordinated motion and trajectory scans see…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hlinkClick r:id="rId3"/>
              </a:rPr>
              <a:t>https://subversion.xray.aps.anl.gov/synApps/motor/trunk/documentation/trajectoryScan.html</a:t>
            </a:r>
            <a:endParaRPr lang="en-US" alt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67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77838"/>
            <a:ext cx="8761413" cy="457200"/>
          </a:xfrm>
        </p:spPr>
        <p:txBody>
          <a:bodyPr/>
          <a:lstStyle/>
          <a:p>
            <a:r>
              <a:rPr lang="en-US" altLang="en-US" dirty="0" smtClean="0"/>
              <a:t>Features - coordinate systems.</a:t>
            </a:r>
          </a:p>
        </p:txBody>
      </p:sp>
      <p:grpSp>
        <p:nvGrpSpPr>
          <p:cNvPr id="21507" name="Group 1082"/>
          <p:cNvGrpSpPr>
            <a:grpSpLocks/>
          </p:cNvGrpSpPr>
          <p:nvPr/>
        </p:nvGrpSpPr>
        <p:grpSpPr bwMode="auto">
          <a:xfrm>
            <a:off x="2206625" y="1095375"/>
            <a:ext cx="3738563" cy="4922838"/>
            <a:chOff x="1271" y="673"/>
            <a:chExt cx="2355" cy="3092"/>
          </a:xfrm>
        </p:grpSpPr>
        <p:sp>
          <p:nvSpPr>
            <p:cNvPr id="21516" name="Oval 1057"/>
            <p:cNvSpPr>
              <a:spLocks noChangeArrowheads="1"/>
            </p:cNvSpPr>
            <p:nvPr/>
          </p:nvSpPr>
          <p:spPr bwMode="auto">
            <a:xfrm>
              <a:off x="2408" y="1153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17" name="Rectangle 1058"/>
            <p:cNvSpPr>
              <a:spLocks noChangeArrowheads="1"/>
            </p:cNvSpPr>
            <p:nvPr/>
          </p:nvSpPr>
          <p:spPr bwMode="auto">
            <a:xfrm>
              <a:off x="2344" y="673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RVAL</a:t>
              </a:r>
            </a:p>
          </p:txBody>
        </p:sp>
        <p:sp>
          <p:nvSpPr>
            <p:cNvPr id="21518" name="Rectangle 1060"/>
            <p:cNvSpPr>
              <a:spLocks noChangeArrowheads="1"/>
            </p:cNvSpPr>
            <p:nvPr/>
          </p:nvSpPr>
          <p:spPr bwMode="auto">
            <a:xfrm>
              <a:off x="1419" y="1204"/>
              <a:ext cx="494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MRES</a:t>
              </a:r>
            </a:p>
          </p:txBody>
        </p:sp>
        <p:sp>
          <p:nvSpPr>
            <p:cNvPr id="21519" name="Rectangle 1061"/>
            <p:cNvSpPr>
              <a:spLocks noChangeArrowheads="1"/>
            </p:cNvSpPr>
            <p:nvPr/>
          </p:nvSpPr>
          <p:spPr bwMode="auto">
            <a:xfrm>
              <a:off x="1271" y="2335"/>
              <a:ext cx="789" cy="2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DIR: +/- 1</a:t>
              </a:r>
            </a:p>
          </p:txBody>
        </p:sp>
        <p:sp>
          <p:nvSpPr>
            <p:cNvPr id="21520" name="Rectangle 1063"/>
            <p:cNvSpPr>
              <a:spLocks noChangeArrowheads="1"/>
            </p:cNvSpPr>
            <p:nvPr/>
          </p:nvSpPr>
          <p:spPr bwMode="auto">
            <a:xfrm>
              <a:off x="3246" y="2936"/>
              <a:ext cx="380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OFF</a:t>
              </a:r>
            </a:p>
          </p:txBody>
        </p:sp>
        <p:sp>
          <p:nvSpPr>
            <p:cNvPr id="21521" name="Oval 1070"/>
            <p:cNvSpPr>
              <a:spLocks noChangeArrowheads="1"/>
            </p:cNvSpPr>
            <p:nvPr/>
          </p:nvSpPr>
          <p:spPr bwMode="auto">
            <a:xfrm>
              <a:off x="2408" y="2287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22" name="Rectangle 1071"/>
            <p:cNvSpPr>
              <a:spLocks noChangeArrowheads="1"/>
            </p:cNvSpPr>
            <p:nvPr/>
          </p:nvSpPr>
          <p:spPr bwMode="auto">
            <a:xfrm>
              <a:off x="2341" y="1762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DVAL</a:t>
              </a:r>
            </a:p>
          </p:txBody>
        </p:sp>
        <p:sp>
          <p:nvSpPr>
            <p:cNvPr id="21523" name="Rectangle 1072"/>
            <p:cNvSpPr>
              <a:spLocks noChangeArrowheads="1"/>
            </p:cNvSpPr>
            <p:nvPr/>
          </p:nvSpPr>
          <p:spPr bwMode="auto">
            <a:xfrm>
              <a:off x="2395" y="3546"/>
              <a:ext cx="380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VAL</a:t>
              </a:r>
            </a:p>
          </p:txBody>
        </p:sp>
        <p:sp>
          <p:nvSpPr>
            <p:cNvPr id="21524" name="Oval 1073"/>
            <p:cNvSpPr>
              <a:spLocks noChangeArrowheads="1"/>
            </p:cNvSpPr>
            <p:nvPr/>
          </p:nvSpPr>
          <p:spPr bwMode="auto">
            <a:xfrm>
              <a:off x="2447" y="2898"/>
              <a:ext cx="287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cxnSp>
          <p:nvCxnSpPr>
            <p:cNvPr id="21525" name="AutoShape 1074"/>
            <p:cNvCxnSpPr>
              <a:cxnSpLocks noChangeShapeType="1"/>
              <a:stCxn id="21517" idx="2"/>
              <a:endCxn id="21516" idx="0"/>
            </p:cNvCxnSpPr>
            <p:nvPr/>
          </p:nvCxnSpPr>
          <p:spPr bwMode="auto">
            <a:xfrm flipH="1">
              <a:off x="2576" y="893"/>
              <a:ext cx="4" cy="2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1075"/>
            <p:cNvCxnSpPr>
              <a:cxnSpLocks noChangeShapeType="1"/>
              <a:endCxn id="21516" idx="2"/>
            </p:cNvCxnSpPr>
            <p:nvPr/>
          </p:nvCxnSpPr>
          <p:spPr bwMode="auto">
            <a:xfrm flipV="1">
              <a:off x="1950" y="1308"/>
              <a:ext cx="458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1076"/>
            <p:cNvCxnSpPr>
              <a:cxnSpLocks noChangeShapeType="1"/>
              <a:stCxn id="21516" idx="4"/>
              <a:endCxn id="21522" idx="0"/>
            </p:cNvCxnSpPr>
            <p:nvPr/>
          </p:nvCxnSpPr>
          <p:spPr bwMode="auto">
            <a:xfrm>
              <a:off x="2576" y="1463"/>
              <a:ext cx="1" cy="2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1077"/>
            <p:cNvCxnSpPr>
              <a:cxnSpLocks noChangeShapeType="1"/>
              <a:stCxn id="21522" idx="2"/>
              <a:endCxn id="21521" idx="0"/>
            </p:cNvCxnSpPr>
            <p:nvPr/>
          </p:nvCxnSpPr>
          <p:spPr bwMode="auto">
            <a:xfrm flipH="1">
              <a:off x="2576" y="1982"/>
              <a:ext cx="1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1078"/>
            <p:cNvCxnSpPr>
              <a:cxnSpLocks noChangeShapeType="1"/>
              <a:stCxn id="21519" idx="3"/>
              <a:endCxn id="21521" idx="2"/>
            </p:cNvCxnSpPr>
            <p:nvPr/>
          </p:nvCxnSpPr>
          <p:spPr bwMode="auto">
            <a:xfrm>
              <a:off x="2060" y="2442"/>
              <a:ext cx="3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1079"/>
            <p:cNvCxnSpPr>
              <a:cxnSpLocks noChangeShapeType="1"/>
            </p:cNvCxnSpPr>
            <p:nvPr/>
          </p:nvCxnSpPr>
          <p:spPr bwMode="auto">
            <a:xfrm>
              <a:off x="2591" y="2616"/>
              <a:ext cx="8" cy="2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AutoShape 1080"/>
            <p:cNvCxnSpPr>
              <a:cxnSpLocks noChangeShapeType="1"/>
              <a:stCxn id="21520" idx="1"/>
              <a:endCxn id="21524" idx="6"/>
            </p:cNvCxnSpPr>
            <p:nvPr/>
          </p:nvCxnSpPr>
          <p:spPr bwMode="auto">
            <a:xfrm flipH="1">
              <a:off x="2734" y="3046"/>
              <a:ext cx="512" cy="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AutoShape 1081"/>
            <p:cNvCxnSpPr>
              <a:cxnSpLocks noChangeShapeType="1"/>
              <a:stCxn id="21524" idx="4"/>
              <a:endCxn id="21523" idx="0"/>
            </p:cNvCxnSpPr>
            <p:nvPr/>
          </p:nvCxnSpPr>
          <p:spPr bwMode="auto">
            <a:xfrm flipH="1">
              <a:off x="2585" y="3208"/>
              <a:ext cx="6" cy="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8" name="Text Box 1083"/>
          <p:cNvSpPr txBox="1">
            <a:spLocks noChangeArrowheads="1"/>
          </p:cNvSpPr>
          <p:nvPr/>
        </p:nvSpPr>
        <p:spPr bwMode="auto">
          <a:xfrm>
            <a:off x="6537325" y="1095375"/>
            <a:ext cx="71913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Raw</a:t>
            </a:r>
          </a:p>
        </p:txBody>
      </p:sp>
      <p:sp>
        <p:nvSpPr>
          <p:cNvPr id="21509" name="Text Box 1084"/>
          <p:cNvSpPr txBox="1">
            <a:spLocks noChangeArrowheads="1"/>
          </p:cNvSpPr>
          <p:nvPr/>
        </p:nvSpPr>
        <p:spPr bwMode="auto">
          <a:xfrm>
            <a:off x="6537325" y="2809875"/>
            <a:ext cx="66198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Dial</a:t>
            </a:r>
          </a:p>
        </p:txBody>
      </p:sp>
      <p:sp>
        <p:nvSpPr>
          <p:cNvPr id="21510" name="Text Box 1085"/>
          <p:cNvSpPr txBox="1">
            <a:spLocks noChangeArrowheads="1"/>
          </p:cNvSpPr>
          <p:nvPr/>
        </p:nvSpPr>
        <p:spPr bwMode="auto">
          <a:xfrm>
            <a:off x="6516688" y="5588000"/>
            <a:ext cx="762000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User</a:t>
            </a:r>
          </a:p>
        </p:txBody>
      </p:sp>
      <p:sp>
        <p:nvSpPr>
          <p:cNvPr id="21511" name="AutoShape 1086"/>
          <p:cNvSpPr>
            <a:spLocks noChangeArrowheads="1"/>
          </p:cNvSpPr>
          <p:nvPr/>
        </p:nvSpPr>
        <p:spPr bwMode="auto">
          <a:xfrm rot="5400000">
            <a:off x="6373019" y="187721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2" name="AutoShape 1087"/>
          <p:cNvSpPr>
            <a:spLocks noChangeArrowheads="1"/>
          </p:cNvSpPr>
          <p:nvPr/>
        </p:nvSpPr>
        <p:spPr bwMode="auto">
          <a:xfrm rot="5400000">
            <a:off x="6373020" y="413305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3" name="Text Box 1088"/>
          <p:cNvSpPr txBox="1">
            <a:spLocks noChangeArrowheads="1"/>
          </p:cNvSpPr>
          <p:nvPr/>
        </p:nvSpPr>
        <p:spPr bwMode="auto">
          <a:xfrm>
            <a:off x="563563" y="2746375"/>
            <a:ext cx="1012825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EGU’s</a:t>
            </a:r>
          </a:p>
        </p:txBody>
      </p:sp>
      <p:sp>
        <p:nvSpPr>
          <p:cNvPr id="21514" name="Text Box 1089"/>
          <p:cNvSpPr txBox="1">
            <a:spLocks noChangeArrowheads="1"/>
          </p:cNvSpPr>
          <p:nvPr/>
        </p:nvSpPr>
        <p:spPr bwMode="auto">
          <a:xfrm>
            <a:off x="114300" y="1046163"/>
            <a:ext cx="1830388" cy="40005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steps or ticks</a:t>
            </a:r>
          </a:p>
        </p:txBody>
      </p:sp>
      <p:sp>
        <p:nvSpPr>
          <p:cNvPr id="21515" name="AutoShape 1090"/>
          <p:cNvSpPr>
            <a:spLocks noChangeArrowheads="1"/>
          </p:cNvSpPr>
          <p:nvPr/>
        </p:nvSpPr>
        <p:spPr bwMode="auto">
          <a:xfrm rot="5400000">
            <a:off x="598488" y="1849438"/>
            <a:ext cx="854075" cy="485775"/>
          </a:xfrm>
          <a:prstGeom prst="rightArrow">
            <a:avLst>
              <a:gd name="adj1" fmla="val 50000"/>
              <a:gd name="adj2" fmla="val 43954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849AD-D4FD-4619-9775-55514B22CA1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- coordinate systems.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8509000" cy="5016500"/>
          </a:xfrm>
        </p:spPr>
        <p:txBody>
          <a:bodyPr/>
          <a:lstStyle/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Some controllers use raw units to communicate.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The MR communicates to device support in raw units. 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Position, velocity and acceleration MR commands to device support are in steps, steps/sec and steps/sec^2.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Other controllers communicate in engineering units (EGU’s); e.g., inch, mm, degrees. Device support handles the conversion.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Motor resolution field (MRES) converts raw values to dial values.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 smtClean="0"/>
              <a:t>Convert raw target position (RVAL) to dial target (DVAL):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 smtClean="0"/>
              <a:t>DVAL [EGU’s] = RVAL [steps] * MRES [EGU’s/step]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User units are based on dial units, the User Direction field (DIR) and the User Offset field (OFF)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 smtClean="0"/>
              <a:t>Convert dial target position (DVAL) to user target (VAL):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 smtClean="0"/>
              <a:t>VAL = (DVAL * DIR) + OFF; where DIR = +/- 1.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– Move types 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0779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Absolute </a:t>
            </a:r>
            <a:r>
              <a:rPr lang="en-US" altLang="en-US" sz="1400" dirty="0" smtClean="0"/>
              <a:t>(VAL, DVAL, RVAL)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Relative </a:t>
            </a:r>
            <a:r>
              <a:rPr lang="en-US" altLang="en-US" sz="1400" dirty="0" smtClean="0"/>
              <a:t>(RLV)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I</a:t>
            </a:r>
            <a:r>
              <a:rPr lang="en-US" altLang="en-US" dirty="0" smtClean="0"/>
              <a:t>ncremental </a:t>
            </a:r>
            <a:r>
              <a:rPr lang="en-US" altLang="en-US" sz="1400" dirty="0" smtClean="0"/>
              <a:t>(TWF, TWR, TWV)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68500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263650" y="288925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VAL</a:t>
            </a: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6713538" y="10969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DVAL</a:t>
            </a:r>
          </a:p>
        </p:txBody>
      </p:sp>
      <p:sp>
        <p:nvSpPr>
          <p:cNvPr id="25606" name="Oval 15"/>
          <p:cNvSpPr>
            <a:spLocks noChangeArrowheads="1"/>
          </p:cNvSpPr>
          <p:nvPr/>
        </p:nvSpPr>
        <p:spPr bwMode="auto">
          <a:xfrm>
            <a:off x="6699250" y="35718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25607" name="Oval 15"/>
          <p:cNvSpPr>
            <a:spLocks noChangeArrowheads="1"/>
          </p:cNvSpPr>
          <p:nvPr/>
        </p:nvSpPr>
        <p:spPr bwMode="auto">
          <a:xfrm>
            <a:off x="1160463" y="1957388"/>
            <a:ext cx="1011237" cy="736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TWF/TWR</a:t>
            </a: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9038" y="12112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RLV</a:t>
            </a: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784350" y="283210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TWV</a:t>
            </a: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71700" y="1427163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259013" y="522288"/>
            <a:ext cx="1258887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2" name="Line 18"/>
          <p:cNvSpPr>
            <a:spLocks noChangeShapeType="1"/>
          </p:cNvSpPr>
          <p:nvPr/>
        </p:nvSpPr>
        <p:spPr bwMode="auto">
          <a:xfrm flipV="1">
            <a:off x="2171700" y="1798638"/>
            <a:ext cx="1296988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500313" y="1854200"/>
            <a:ext cx="1314450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4" name="Line 11"/>
          <p:cNvSpPr>
            <a:spLocks noChangeShapeType="1"/>
          </p:cNvSpPr>
          <p:nvPr/>
        </p:nvSpPr>
        <p:spPr bwMode="auto">
          <a:xfrm flipH="1">
            <a:off x="5848350" y="563563"/>
            <a:ext cx="8509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H="1" flipV="1">
            <a:off x="4992688" y="1106488"/>
            <a:ext cx="172085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Features – Velocity and Acceleration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Maximum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(VMAX)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Slew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(VELO)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Base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(VBAS) </a:t>
            </a:r>
            <a:r>
              <a:rPr lang="en-US" altLang="en-US" dirty="0" smtClean="0">
                <a:solidFill>
                  <a:srgbClr val="000000"/>
                </a:solidFill>
              </a:rPr>
              <a:t>– for stepper motors only to minimize resonance.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Slew Acceleration time </a:t>
            </a:r>
            <a:r>
              <a:rPr lang="en-US" altLang="en-US" sz="1400" dirty="0" smtClean="0">
                <a:solidFill>
                  <a:srgbClr val="000000"/>
                </a:solidFill>
              </a:rPr>
              <a:t>(ACCL [sec])</a:t>
            </a:r>
            <a:r>
              <a:rPr lang="en-US" altLang="en-US" dirty="0" smtClean="0">
                <a:solidFill>
                  <a:srgbClr val="000000"/>
                </a:solidFill>
              </a:rPr>
              <a:t> – </a:t>
            </a:r>
            <a:r>
              <a:rPr lang="da-DK" altLang="en-US" dirty="0" smtClean="0">
                <a:solidFill>
                  <a:srgbClr val="000000"/>
                </a:solidFill>
              </a:rPr>
              <a:t>acc. rate [step/s^2] </a:t>
            </a:r>
            <a:r>
              <a:rPr lang="da-DK" altLang="en-US" dirty="0">
                <a:solidFill>
                  <a:srgbClr val="000000"/>
                </a:solidFill>
              </a:rPr>
              <a:t>= </a:t>
            </a:r>
            <a:r>
              <a:rPr lang="da-DK" altLang="en-US" dirty="0" smtClean="0">
                <a:solidFill>
                  <a:srgbClr val="000000"/>
                </a:solidFill>
              </a:rPr>
              <a:t>(VELO - VBAS) / ACCL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28022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185069" y="1748389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VMAX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1219156" y="3981696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ACCL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5069" y="2569277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VELO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185069" y="3212604"/>
            <a:ext cx="1011238" cy="43279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VBAS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85255" y="2825674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185255" y="1979827"/>
            <a:ext cx="1396145" cy="6416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209798" y="3124199"/>
            <a:ext cx="1371601" cy="3295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2230393" y="3353512"/>
            <a:ext cx="1364497" cy="7929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Features – Homing, Jogging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Home search </a:t>
            </a:r>
            <a:r>
              <a:rPr lang="en-US" altLang="en-US" sz="1400" dirty="0" smtClean="0">
                <a:solidFill>
                  <a:srgbClr val="000000"/>
                </a:solidFill>
              </a:rPr>
              <a:t>(HOMF, HOMR, HVEL)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Jogging </a:t>
            </a:r>
            <a:r>
              <a:rPr lang="en-US" altLang="en-US" sz="1400" dirty="0" smtClean="0">
                <a:solidFill>
                  <a:srgbClr val="000000"/>
                </a:solidFill>
              </a:rPr>
              <a:t>(JOGF, JOGR, JVEL, JAR)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Safety issues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solidFill>
                  <a:srgbClr val="000000"/>
                </a:solidFill>
              </a:rPr>
              <a:t>Commissioning a stage? Check hardware limit switches 1</a:t>
            </a:r>
            <a:r>
              <a:rPr lang="en-US" altLang="en-US" sz="1400" baseline="30000" dirty="0" smtClean="0">
                <a:solidFill>
                  <a:srgbClr val="000000"/>
                </a:solidFill>
              </a:rPr>
              <a:t>st</a:t>
            </a:r>
            <a:r>
              <a:rPr lang="en-US" altLang="en-US" sz="1400" dirty="0" smtClean="0">
                <a:solidFill>
                  <a:srgbClr val="000000"/>
                </a:solidFill>
              </a:rPr>
              <a:t>.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solidFill>
                  <a:srgbClr val="000000"/>
                </a:solidFill>
              </a:rPr>
              <a:t>pinch hazards, remote operation, servo systems</a:t>
            </a:r>
          </a:p>
          <a:p>
            <a:pPr>
              <a:buFont typeface="Symbol" pitchFamily="18" charset="2"/>
              <a:buChar char="·"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15"/>
          <p:cNvSpPr>
            <a:spLocks noChangeArrowheads="1"/>
          </p:cNvSpPr>
          <p:nvPr/>
        </p:nvSpPr>
        <p:spPr bwMode="auto">
          <a:xfrm>
            <a:off x="6711950" y="33194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JAR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 flipH="1">
            <a:off x="5789613" y="2809875"/>
            <a:ext cx="922337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1" name="Line 11"/>
          <p:cNvSpPr>
            <a:spLocks noChangeShapeType="1"/>
          </p:cNvSpPr>
          <p:nvPr/>
        </p:nvSpPr>
        <p:spPr bwMode="auto">
          <a:xfrm flipH="1" flipV="1">
            <a:off x="5789613" y="3311525"/>
            <a:ext cx="92233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2" name="Oval 15"/>
          <p:cNvSpPr>
            <a:spLocks noChangeArrowheads="1"/>
          </p:cNvSpPr>
          <p:nvPr/>
        </p:nvSpPr>
        <p:spPr bwMode="auto">
          <a:xfrm>
            <a:off x="6796088" y="1157288"/>
            <a:ext cx="18669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JOGF/JOGR</a:t>
            </a:r>
          </a:p>
        </p:txBody>
      </p:sp>
      <p:sp>
        <p:nvSpPr>
          <p:cNvPr id="29703" name="Line 18"/>
          <p:cNvSpPr>
            <a:spLocks noChangeShapeType="1"/>
          </p:cNvSpPr>
          <p:nvPr/>
        </p:nvSpPr>
        <p:spPr bwMode="auto">
          <a:xfrm>
            <a:off x="2562225" y="1528763"/>
            <a:ext cx="17621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4" name="Oval 15"/>
          <p:cNvSpPr>
            <a:spLocks noChangeArrowheads="1"/>
          </p:cNvSpPr>
          <p:nvPr/>
        </p:nvSpPr>
        <p:spPr bwMode="auto">
          <a:xfrm>
            <a:off x="709613" y="1296988"/>
            <a:ext cx="18542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HOMF/HOMR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5057775" y="1366838"/>
            <a:ext cx="1738313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6" name="Oval 15"/>
          <p:cNvSpPr>
            <a:spLocks noChangeArrowheads="1"/>
          </p:cNvSpPr>
          <p:nvPr/>
        </p:nvSpPr>
        <p:spPr bwMode="auto">
          <a:xfrm>
            <a:off x="6711950" y="25717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– Set position, soft travel limits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13823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Define current position </a:t>
            </a:r>
            <a:r>
              <a:rPr lang="en-US" altLang="en-US" sz="1400" dirty="0" smtClean="0"/>
              <a:t>(SET, FOFF)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Software travel limits </a:t>
            </a:r>
            <a:r>
              <a:rPr lang="en-US" altLang="en-US" sz="1400" dirty="0" smtClean="0"/>
              <a:t>(HLM, LLM, DHLM, DLLM) (disabled if </a:t>
            </a:r>
            <a:r>
              <a:rPr lang="en-US" altLang="en-US" sz="1400" dirty="0"/>
              <a:t> DHLM = DLLM = </a:t>
            </a:r>
            <a:r>
              <a:rPr lang="en-US" altLang="en-US" sz="1400" dirty="0" smtClean="0"/>
              <a:t>0)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8382000" cy="34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61325" cy="47371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Acknowledgements.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What’s in the EPICS motor module and what’s it for?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Supported motor controller Manufacturers and models.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Motor record features.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Configuration example.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Feedback.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Retries.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Backlash Correction.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Distribution.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en-US" altLang="en-US" dirty="0" smtClean="0"/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en-US" dirty="0" smtClean="0"/>
              <a:t>Note: All of following refers to R6-9 of the motor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Oval 15"/>
          <p:cNvSpPr>
            <a:spLocks noChangeArrowheads="1"/>
          </p:cNvSpPr>
          <p:nvPr/>
        </p:nvSpPr>
        <p:spPr bwMode="auto">
          <a:xfrm>
            <a:off x="1516063" y="2462213"/>
            <a:ext cx="8445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33796" name="Line 18"/>
          <p:cNvSpPr>
            <a:spLocks noChangeShapeType="1"/>
          </p:cNvSpPr>
          <p:nvPr/>
        </p:nvSpPr>
        <p:spPr bwMode="auto">
          <a:xfrm flipV="1">
            <a:off x="2360613" y="2322513"/>
            <a:ext cx="76200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7" name="Oval 15"/>
          <p:cNvSpPr>
            <a:spLocks noChangeArrowheads="1"/>
          </p:cNvSpPr>
          <p:nvPr/>
        </p:nvSpPr>
        <p:spPr bwMode="auto">
          <a:xfrm>
            <a:off x="485775" y="406400"/>
            <a:ext cx="1874838" cy="4333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HLM/LLM</a:t>
            </a:r>
          </a:p>
        </p:txBody>
      </p:sp>
      <p:sp>
        <p:nvSpPr>
          <p:cNvPr id="33798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9" name="Oval 15"/>
          <p:cNvSpPr>
            <a:spLocks noChangeArrowheads="1"/>
          </p:cNvSpPr>
          <p:nvPr/>
        </p:nvSpPr>
        <p:spPr bwMode="auto">
          <a:xfrm>
            <a:off x="6783388" y="966788"/>
            <a:ext cx="18986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DHLM/DLLM</a:t>
            </a:r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 flipH="1">
            <a:off x="5083175" y="1198563"/>
            <a:ext cx="170021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1" name="Oval 15"/>
          <p:cNvSpPr>
            <a:spLocks noChangeArrowheads="1"/>
          </p:cNvSpPr>
          <p:nvPr/>
        </p:nvSpPr>
        <p:spPr bwMode="auto">
          <a:xfrm>
            <a:off x="6783388" y="1857375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FOFF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 flipV="1">
            <a:off x="5083175" y="2027238"/>
            <a:ext cx="1700213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3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5016500" y="684213"/>
            <a:ext cx="1766888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Features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460500"/>
            <a:ext cx="8470900" cy="3908425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Send motor controller command primitives at initialization, pre-move and post-move; </a:t>
            </a:r>
            <a:r>
              <a:rPr lang="en-US" altLang="en-US" sz="1400" b="0" dirty="0" smtClean="0"/>
              <a:t>(INIT, PREM, POST)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Drive Power Monitoring and Motor Synchronized DB Puts via Device Directives.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User initiated updates via the Status Update field </a:t>
            </a:r>
            <a:r>
              <a:rPr lang="en-US" altLang="en-US" sz="1400" b="0" dirty="0" smtClean="0"/>
              <a:t>(STUP)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A few fields are motor type specific;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PID parameters </a:t>
            </a:r>
            <a:r>
              <a:rPr lang="en-US" altLang="en-US" sz="1400" dirty="0" smtClean="0">
                <a:solidFill>
                  <a:srgbClr val="000000"/>
                </a:solidFill>
              </a:rPr>
              <a:t>(PCOF/ICOF/DCOF)</a:t>
            </a:r>
            <a:r>
              <a:rPr lang="en-US" altLang="en-US" dirty="0" smtClean="0">
                <a:solidFill>
                  <a:srgbClr val="000000"/>
                </a:solidFill>
              </a:rPr>
              <a:t> for servo motors </a:t>
            </a:r>
            <a:r>
              <a:rPr lang="en-US" altLang="en-US" sz="1400" dirty="0" smtClean="0">
                <a:solidFill>
                  <a:srgbClr val="000000"/>
                </a:solidFill>
              </a:rPr>
              <a:t>(normalized to 0 -&gt; 1)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Velocity base </a:t>
            </a:r>
            <a:r>
              <a:rPr lang="en-US" altLang="en-US" sz="1400" dirty="0" smtClean="0">
                <a:solidFill>
                  <a:srgbClr val="000000"/>
                </a:solidFill>
              </a:rPr>
              <a:t>(VBAS)</a:t>
            </a:r>
            <a:r>
              <a:rPr lang="en-US" altLang="en-US" dirty="0" smtClean="0">
                <a:solidFill>
                  <a:srgbClr val="000000"/>
                </a:solidFill>
              </a:rPr>
              <a:t> for stepper motors.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Done Moving Input Link </a:t>
            </a:r>
            <a:r>
              <a:rPr lang="en-US" altLang="en-US" sz="1400" dirty="0" smtClean="0">
                <a:solidFill>
                  <a:srgbClr val="000000"/>
                </a:solidFill>
              </a:rPr>
              <a:t>(DINP)</a:t>
            </a:r>
            <a:r>
              <a:rPr lang="en-US" altLang="en-US" dirty="0" smtClean="0">
                <a:solidFill>
                  <a:srgbClr val="000000"/>
                </a:solidFill>
              </a:rPr>
              <a:t> for Soft Channel.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Position feedback from either a EPICS PV link or a motor controller.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Configuration example</a:t>
            </a:r>
          </a:p>
        </p:txBody>
      </p:sp>
      <p:pic>
        <p:nvPicPr>
          <p:cNvPr id="37891" name="Picture 4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90600"/>
            <a:ext cx="5257800" cy="333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09600" y="4267200"/>
            <a:ext cx="80010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dirty="0"/>
              <a:t>Set the engineering units field (EGU); inch, mm, degrees 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Set the motor resolution (MRES) field which is in units of 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motor step) for stepper motors.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encoder tick) for servo motors.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607300" cy="996950"/>
          </a:xfrm>
          <a:noFill/>
        </p:spPr>
        <p:txBody>
          <a:bodyPr/>
          <a:lstStyle/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 smtClean="0"/>
              <a:t>What should MRES be set to?</a:t>
            </a:r>
          </a:p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 smtClean="0"/>
              <a:t>For a simple linear stage with a leadscrew directly driven by a stepper motor.</a:t>
            </a:r>
          </a:p>
        </p:txBody>
      </p:sp>
      <p:sp>
        <p:nvSpPr>
          <p:cNvPr id="39940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601663" y="4876800"/>
          <a:ext cx="5634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4" imgW="2717800" imgH="457200" progId="Equation.3">
                  <p:embed/>
                </p:oleObj>
              </mc:Choice>
              <mc:Fallback>
                <p:oleObj name="Equation" r:id="rId4" imgW="271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876800"/>
                        <a:ext cx="5634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8" name="Picture 16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392363"/>
            <a:ext cx="2860675" cy="214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1475" y="1525588"/>
            <a:ext cx="8191500" cy="2497137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UREV = EGU’s / 1 leadscrew rev.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SREV = motor steps / 1 motor rev. &gt; 0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MRES = UREV / SREV</a:t>
            </a:r>
            <a:endParaRPr lang="en-US" altLang="en-US" b="0" i="1" dirty="0" smtClean="0"/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MRES and UREV allow negative values so that the record’s coordinate system can be configured to the opposite polarity of the motor controller's.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Never change MRES while the motor is moving.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208088"/>
            <a:ext cx="6642100" cy="184785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Gear box example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1" dirty="0" smtClean="0"/>
              <a:t>Gear ratio definition; “The ratio of the powered gear of a gear train to that of the final or driven gear.”  Hence, a 3:1 gear ratio means that the motor makes 3 revolutions per 1 revolution of the lead screw </a:t>
            </a:r>
          </a:p>
          <a:p>
            <a:endParaRPr lang="en-US" altLang="en-US" sz="1800" dirty="0" smtClean="0"/>
          </a:p>
        </p:txBody>
      </p:sp>
      <p:pic>
        <p:nvPicPr>
          <p:cNvPr id="44036" name="Picture 4" descr="_1xul3ak[1]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7900" y="1336675"/>
            <a:ext cx="1114425" cy="86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87350" y="3046413"/>
            <a:ext cx="8269288" cy="1385887"/>
            <a:chOff x="225" y="2879"/>
            <a:chExt cx="5209" cy="873"/>
          </a:xfrm>
        </p:grpSpPr>
        <p:graphicFrame>
          <p:nvGraphicFramePr>
            <p:cNvPr id="44039" name="Object 6"/>
            <p:cNvGraphicFramePr>
              <a:graphicFrameLocks noChangeAspect="1"/>
            </p:cNvGraphicFramePr>
            <p:nvPr/>
          </p:nvGraphicFramePr>
          <p:xfrm>
            <a:off x="225" y="3003"/>
            <a:ext cx="5209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name="Equation" r:id="rId5" imgW="3949700" imgH="457200" progId="Equation.3">
                    <p:embed/>
                  </p:oleObj>
                </mc:Choice>
                <mc:Fallback>
                  <p:oleObj name="Equation" r:id="rId5" imgW="3949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3003"/>
                          <a:ext cx="5209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419" y="2879"/>
              <a:ext cx="1901" cy="87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39750" y="5092700"/>
            <a:ext cx="74041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sz="1800" dirty="0"/>
              <a:t>For a servo motor with a motor mounted encoder, change </a:t>
            </a:r>
            <a:r>
              <a:rPr lang="en-US" altLang="en-US" sz="1800" i="1" dirty="0"/>
              <a:t>motor steps </a:t>
            </a:r>
            <a:r>
              <a:rPr lang="en-US" altLang="en-US" sz="1800" dirty="0"/>
              <a:t>to </a:t>
            </a:r>
            <a:r>
              <a:rPr lang="en-US" altLang="en-US" sz="1800" i="1" dirty="0"/>
              <a:t>encoder ticks</a:t>
            </a:r>
            <a:r>
              <a:rPr lang="en-US" altLang="en-US" sz="1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0D13-C855-42C9-BE88-F5C63E745D6A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12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046163"/>
            <a:ext cx="8102600" cy="4841875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Two ways to input position feedback to the motor record: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 smtClean="0"/>
              <a:t>From driver support, via the motor controller.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 smtClean="0"/>
              <a:t>From an EPICS PV, via a stand-alone, feedback device, 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For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Driver level code sets the </a:t>
            </a:r>
            <a:r>
              <a:rPr lang="en-US" altLang="en-US" i="1" dirty="0" smtClean="0"/>
              <a:t>Encoder is Present </a:t>
            </a:r>
            <a:r>
              <a:rPr lang="en-US" altLang="en-US" dirty="0" smtClean="0"/>
              <a:t>bit (EA_PRESENT) in the Motor Status field (MSTA) to True at initialization.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The Raw Encoder Position field (REP) has the motor controllers’ raw encoder value [ticks].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Configuring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Set the Encoder Resolution field (ERES) to convert encoder ticks to EGU’s.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The Use Encoder If Present field (UEIP) determines if the REP is used [Yes/No].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Feedback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60500"/>
            <a:ext cx="8191500" cy="444658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Configuring feedback from an EPICS PV: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Readback PV link (RDBL).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the Readback Resolution (RRES) to convert the RDBL PV units to EGU’s.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The Use Readback If Present field (URIP) determines if the RDBL PV link is used [Yes/No].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Raw Motor Position (RMP) is the current commanded position read from the motor controller.  If motor record closed-loop control is off (UEIP &amp; URIP both set to </a:t>
            </a:r>
            <a:r>
              <a:rPr lang="en-US" altLang="en-US" i="1" dirty="0" smtClean="0"/>
              <a:t>No</a:t>
            </a:r>
            <a:r>
              <a:rPr lang="en-US" altLang="en-US" dirty="0" smtClean="0"/>
              <a:t>), then RVAL = RMP after every move.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Raw Readback Value field (RRBV) can be in units of either steps or ticks.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Oval 15"/>
          <p:cNvSpPr>
            <a:spLocks noChangeArrowheads="1"/>
          </p:cNvSpPr>
          <p:nvPr/>
        </p:nvSpPr>
        <p:spPr bwMode="auto">
          <a:xfrm>
            <a:off x="1296988" y="5456238"/>
            <a:ext cx="106362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RDBL</a:t>
            </a:r>
          </a:p>
        </p:txBody>
      </p:sp>
      <p:sp>
        <p:nvSpPr>
          <p:cNvPr id="49156" name="Line 18"/>
          <p:cNvSpPr>
            <a:spLocks noChangeShapeType="1"/>
          </p:cNvSpPr>
          <p:nvPr/>
        </p:nvSpPr>
        <p:spPr bwMode="auto">
          <a:xfrm>
            <a:off x="2360613" y="5680075"/>
            <a:ext cx="12033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57" name="Oval 15"/>
          <p:cNvSpPr>
            <a:spLocks noChangeArrowheads="1"/>
          </p:cNvSpPr>
          <p:nvPr/>
        </p:nvSpPr>
        <p:spPr bwMode="auto">
          <a:xfrm>
            <a:off x="1176338" y="4071938"/>
            <a:ext cx="11842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RRES</a:t>
            </a:r>
          </a:p>
        </p:txBody>
      </p:sp>
      <p:sp>
        <p:nvSpPr>
          <p:cNvPr id="49158" name="Oval 15"/>
          <p:cNvSpPr>
            <a:spLocks noChangeArrowheads="1"/>
          </p:cNvSpPr>
          <p:nvPr/>
        </p:nvSpPr>
        <p:spPr bwMode="auto">
          <a:xfrm>
            <a:off x="6486525" y="428783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URIP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 flipH="1">
            <a:off x="4572000" y="4505325"/>
            <a:ext cx="1914525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60" name="Line 18"/>
          <p:cNvSpPr>
            <a:spLocks noChangeShapeType="1"/>
          </p:cNvSpPr>
          <p:nvPr/>
        </p:nvSpPr>
        <p:spPr bwMode="auto">
          <a:xfrm>
            <a:off x="2360613" y="4368800"/>
            <a:ext cx="1484312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data flow</a:t>
            </a:r>
          </a:p>
        </p:txBody>
      </p:sp>
      <p:sp>
        <p:nvSpPr>
          <p:cNvPr id="51203" name="Oval 5"/>
          <p:cNvSpPr>
            <a:spLocks noChangeArrowheads="1"/>
          </p:cNvSpPr>
          <p:nvPr/>
        </p:nvSpPr>
        <p:spPr bwMode="auto">
          <a:xfrm>
            <a:off x="7197725" y="3571875"/>
            <a:ext cx="868363" cy="5365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 </a:t>
            </a:r>
            <a:r>
              <a:rPr lang="en-US" altLang="en-US" dirty="0"/>
              <a:t>/ </a:t>
            </a:r>
            <a:r>
              <a:rPr lang="en-US" altLang="en-US" sz="1800" dirty="0"/>
              <a:t>+</a:t>
            </a:r>
          </a:p>
        </p:txBody>
      </p:sp>
      <p:sp>
        <p:nvSpPr>
          <p:cNvPr id="51204" name="Rectangle 12"/>
          <p:cNvSpPr>
            <a:spLocks noChangeArrowheads="1"/>
          </p:cNvSpPr>
          <p:nvPr/>
        </p:nvSpPr>
        <p:spPr bwMode="auto">
          <a:xfrm>
            <a:off x="8288338" y="3676650"/>
            <a:ext cx="709612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RBV</a:t>
            </a:r>
          </a:p>
        </p:txBody>
      </p:sp>
      <p:sp>
        <p:nvSpPr>
          <p:cNvPr id="51205" name="Rectangle 73"/>
          <p:cNvSpPr>
            <a:spLocks noChangeArrowheads="1"/>
          </p:cNvSpPr>
          <p:nvPr/>
        </p:nvSpPr>
        <p:spPr bwMode="auto">
          <a:xfrm>
            <a:off x="7607300" y="4598988"/>
            <a:ext cx="684213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OFF</a:t>
            </a:r>
          </a:p>
        </p:txBody>
      </p:sp>
      <p:sp>
        <p:nvSpPr>
          <p:cNvPr id="51206" name="Rectangle 74"/>
          <p:cNvSpPr>
            <a:spLocks noChangeArrowheads="1"/>
          </p:cNvSpPr>
          <p:nvPr/>
        </p:nvSpPr>
        <p:spPr bwMode="auto">
          <a:xfrm>
            <a:off x="6878638" y="2857500"/>
            <a:ext cx="1071562" cy="307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DIR: +/- 1</a:t>
            </a:r>
          </a:p>
        </p:txBody>
      </p:sp>
      <p:cxnSp>
        <p:nvCxnSpPr>
          <p:cNvPr id="51207" name="AutoShape 76"/>
          <p:cNvCxnSpPr>
            <a:cxnSpLocks noChangeShapeType="1"/>
            <a:stCxn id="51206" idx="2"/>
            <a:endCxn id="51203" idx="1"/>
          </p:cNvCxnSpPr>
          <p:nvPr/>
        </p:nvCxnSpPr>
        <p:spPr bwMode="auto">
          <a:xfrm flipH="1">
            <a:off x="7324725" y="3165475"/>
            <a:ext cx="90488" cy="4841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77"/>
          <p:cNvCxnSpPr>
            <a:cxnSpLocks noChangeShapeType="1"/>
            <a:stCxn id="51205" idx="0"/>
            <a:endCxn id="51203" idx="5"/>
          </p:cNvCxnSpPr>
          <p:nvPr/>
        </p:nvCxnSpPr>
        <p:spPr bwMode="auto">
          <a:xfrm flipH="1" flipV="1">
            <a:off x="7939088" y="4030663"/>
            <a:ext cx="11112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100"/>
          <p:cNvCxnSpPr>
            <a:cxnSpLocks noChangeShapeType="1"/>
            <a:stCxn id="51203" idx="6"/>
            <a:endCxn id="51204" idx="1"/>
          </p:cNvCxnSpPr>
          <p:nvPr/>
        </p:nvCxnSpPr>
        <p:spPr bwMode="auto">
          <a:xfrm flipV="1">
            <a:off x="8066088" y="3835400"/>
            <a:ext cx="22225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314325" y="2803525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REP</a:t>
            </a:r>
          </a:p>
        </p:txBody>
      </p:sp>
      <p:sp>
        <p:nvSpPr>
          <p:cNvPr id="51211" name="Rectangle 8"/>
          <p:cNvSpPr>
            <a:spLocks noChangeArrowheads="1"/>
          </p:cNvSpPr>
          <p:nvPr/>
        </p:nvSpPr>
        <p:spPr bwMode="auto">
          <a:xfrm>
            <a:off x="314325" y="3479800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RMP</a:t>
            </a: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4008438" y="3203575"/>
            <a:ext cx="495300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13" name="Rectangle 11"/>
          <p:cNvSpPr>
            <a:spLocks noChangeArrowheads="1"/>
          </p:cNvSpPr>
          <p:nvPr/>
        </p:nvSpPr>
        <p:spPr bwMode="auto">
          <a:xfrm>
            <a:off x="2797175" y="3233738"/>
            <a:ext cx="82708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RRBV</a:t>
            </a:r>
          </a:p>
        </p:txBody>
      </p:sp>
      <p:sp>
        <p:nvSpPr>
          <p:cNvPr id="51214" name="Oval 40"/>
          <p:cNvSpPr>
            <a:spLocks noChangeArrowheads="1"/>
          </p:cNvSpPr>
          <p:nvPr/>
        </p:nvSpPr>
        <p:spPr bwMode="auto">
          <a:xfrm>
            <a:off x="2190750" y="3290888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15" name="AutoShape 48"/>
          <p:cNvCxnSpPr>
            <a:cxnSpLocks noChangeShapeType="1"/>
            <a:stCxn id="51214" idx="2"/>
          </p:cNvCxnSpPr>
          <p:nvPr/>
        </p:nvCxnSpPr>
        <p:spPr bwMode="auto">
          <a:xfrm flipH="1" flipV="1">
            <a:off x="1674813" y="3011488"/>
            <a:ext cx="515937" cy="350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AutoShape 49"/>
          <p:cNvCxnSpPr>
            <a:cxnSpLocks noChangeShapeType="1"/>
            <a:stCxn id="51213" idx="1"/>
            <a:endCxn id="51214" idx="6"/>
          </p:cNvCxnSpPr>
          <p:nvPr/>
        </p:nvCxnSpPr>
        <p:spPr bwMode="auto">
          <a:xfrm flipH="1" flipV="1">
            <a:off x="2333625" y="3362325"/>
            <a:ext cx="463550" cy="4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7" name="Rectangle 51"/>
          <p:cNvSpPr>
            <a:spLocks noChangeArrowheads="1"/>
          </p:cNvSpPr>
          <p:nvPr/>
        </p:nvSpPr>
        <p:spPr bwMode="auto">
          <a:xfrm>
            <a:off x="4321175" y="1433513"/>
            <a:ext cx="8921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ERES</a:t>
            </a:r>
          </a:p>
        </p:txBody>
      </p:sp>
      <p:cxnSp>
        <p:nvCxnSpPr>
          <p:cNvPr id="51218" name="AutoShape 52"/>
          <p:cNvCxnSpPr>
            <a:cxnSpLocks noChangeShapeType="1"/>
            <a:stCxn id="51213" idx="3"/>
            <a:endCxn id="51212" idx="2"/>
          </p:cNvCxnSpPr>
          <p:nvPr/>
        </p:nvCxnSpPr>
        <p:spPr bwMode="auto">
          <a:xfrm>
            <a:off x="3624263" y="3408363"/>
            <a:ext cx="384175" cy="20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9" name="Rectangle 6"/>
          <p:cNvSpPr>
            <a:spLocks noChangeArrowheads="1"/>
          </p:cNvSpPr>
          <p:nvPr/>
        </p:nvSpPr>
        <p:spPr bwMode="auto">
          <a:xfrm>
            <a:off x="2590800" y="3930650"/>
            <a:ext cx="844550" cy="593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RDBL Link</a:t>
            </a:r>
          </a:p>
        </p:txBody>
      </p:sp>
      <p:sp>
        <p:nvSpPr>
          <p:cNvPr id="51220" name="Oval 57"/>
          <p:cNvSpPr>
            <a:spLocks noChangeArrowheads="1"/>
          </p:cNvSpPr>
          <p:nvPr/>
        </p:nvSpPr>
        <p:spPr bwMode="auto">
          <a:xfrm>
            <a:off x="3978275" y="4003675"/>
            <a:ext cx="487363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21" name="Rectangle 58"/>
          <p:cNvSpPr>
            <a:spLocks noChangeArrowheads="1"/>
          </p:cNvSpPr>
          <p:nvPr/>
        </p:nvSpPr>
        <p:spPr bwMode="auto">
          <a:xfrm>
            <a:off x="3797300" y="5184775"/>
            <a:ext cx="8207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RRES</a:t>
            </a:r>
          </a:p>
        </p:txBody>
      </p:sp>
      <p:cxnSp>
        <p:nvCxnSpPr>
          <p:cNvPr id="51222" name="AutoShape 59"/>
          <p:cNvCxnSpPr>
            <a:cxnSpLocks noChangeShapeType="1"/>
            <a:stCxn id="51219" idx="3"/>
            <a:endCxn id="51220" idx="2"/>
          </p:cNvCxnSpPr>
          <p:nvPr/>
        </p:nvCxnSpPr>
        <p:spPr bwMode="auto">
          <a:xfrm>
            <a:off x="3435350" y="4227513"/>
            <a:ext cx="542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3" name="AutoShape 61"/>
          <p:cNvCxnSpPr>
            <a:cxnSpLocks noChangeShapeType="1"/>
            <a:stCxn id="51221" idx="0"/>
            <a:endCxn id="51220" idx="4"/>
          </p:cNvCxnSpPr>
          <p:nvPr/>
        </p:nvCxnSpPr>
        <p:spPr bwMode="auto">
          <a:xfrm flipV="1">
            <a:off x="4208463" y="4454525"/>
            <a:ext cx="14287" cy="730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4" name="Oval 68"/>
          <p:cNvSpPr>
            <a:spLocks noChangeArrowheads="1"/>
          </p:cNvSpPr>
          <p:nvPr/>
        </p:nvSpPr>
        <p:spPr bwMode="auto">
          <a:xfrm>
            <a:off x="5741988" y="3768725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25" name="AutoShape 69"/>
          <p:cNvCxnSpPr>
            <a:cxnSpLocks noChangeShapeType="1"/>
            <a:stCxn id="51224" idx="2"/>
          </p:cNvCxnSpPr>
          <p:nvPr/>
        </p:nvCxnSpPr>
        <p:spPr bwMode="auto">
          <a:xfrm flipH="1" flipV="1">
            <a:off x="5407025" y="3422650"/>
            <a:ext cx="334963" cy="417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6" name="AutoShape 70"/>
          <p:cNvCxnSpPr>
            <a:cxnSpLocks noChangeShapeType="1"/>
            <a:stCxn id="51227" idx="1"/>
            <a:endCxn id="51224" idx="6"/>
          </p:cNvCxnSpPr>
          <p:nvPr/>
        </p:nvCxnSpPr>
        <p:spPr bwMode="auto">
          <a:xfrm flipH="1" flipV="1">
            <a:off x="5884863" y="3840163"/>
            <a:ext cx="219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7" name="Rectangle 72"/>
          <p:cNvSpPr>
            <a:spLocks noChangeArrowheads="1"/>
          </p:cNvSpPr>
          <p:nvPr/>
        </p:nvSpPr>
        <p:spPr bwMode="auto">
          <a:xfrm>
            <a:off x="6103938" y="3667125"/>
            <a:ext cx="77470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DRBV</a:t>
            </a:r>
          </a:p>
        </p:txBody>
      </p:sp>
      <p:sp>
        <p:nvSpPr>
          <p:cNvPr id="51228" name="Rectangle 86"/>
          <p:cNvSpPr>
            <a:spLocks noChangeArrowheads="1"/>
          </p:cNvSpPr>
          <p:nvPr/>
        </p:nvSpPr>
        <p:spPr bwMode="auto">
          <a:xfrm>
            <a:off x="3378200" y="1447800"/>
            <a:ext cx="79375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MRES</a:t>
            </a:r>
          </a:p>
        </p:txBody>
      </p:sp>
      <p:sp>
        <p:nvSpPr>
          <p:cNvPr id="51229" name="Oval 90"/>
          <p:cNvSpPr>
            <a:spLocks noChangeArrowheads="1"/>
          </p:cNvSpPr>
          <p:nvPr/>
        </p:nvSpPr>
        <p:spPr bwMode="auto">
          <a:xfrm>
            <a:off x="4176713" y="2698750"/>
            <a:ext cx="173037" cy="1952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30" name="AutoShape 91"/>
          <p:cNvCxnSpPr>
            <a:cxnSpLocks noChangeShapeType="1"/>
            <a:stCxn id="51212" idx="0"/>
            <a:endCxn id="51229" idx="4"/>
          </p:cNvCxnSpPr>
          <p:nvPr/>
        </p:nvCxnSpPr>
        <p:spPr bwMode="auto">
          <a:xfrm flipV="1">
            <a:off x="4256088" y="2894013"/>
            <a:ext cx="7937" cy="309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1" name="AutoShape 99"/>
          <p:cNvCxnSpPr>
            <a:cxnSpLocks noChangeShapeType="1"/>
            <a:stCxn id="51229" idx="7"/>
          </p:cNvCxnSpPr>
          <p:nvPr/>
        </p:nvCxnSpPr>
        <p:spPr bwMode="auto">
          <a:xfrm flipV="1">
            <a:off x="4324350" y="2527300"/>
            <a:ext cx="323850" cy="200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2" name="Freeform 107"/>
          <p:cNvSpPr>
            <a:spLocks/>
          </p:cNvSpPr>
          <p:nvPr/>
        </p:nvSpPr>
        <p:spPr bwMode="auto">
          <a:xfrm>
            <a:off x="1839913" y="3168650"/>
            <a:ext cx="109537" cy="471488"/>
          </a:xfrm>
          <a:custGeom>
            <a:avLst/>
            <a:gdLst>
              <a:gd name="T0" fmla="*/ 2147483646 w 108"/>
              <a:gd name="T1" fmla="*/ 0 h 422"/>
              <a:gd name="T2" fmla="*/ 2147483646 w 108"/>
              <a:gd name="T3" fmla="*/ 2147483646 h 422"/>
              <a:gd name="T4" fmla="*/ 2147483646 w 108"/>
              <a:gd name="T5" fmla="*/ 2147483646 h 4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422">
                <a:moveTo>
                  <a:pt x="98" y="0"/>
                </a:moveTo>
                <a:cubicBezTo>
                  <a:pt x="49" y="61"/>
                  <a:pt x="0" y="122"/>
                  <a:pt x="2" y="192"/>
                </a:cubicBezTo>
                <a:cubicBezTo>
                  <a:pt x="4" y="262"/>
                  <a:pt x="92" y="387"/>
                  <a:pt x="108" y="422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1233" name="Freeform 108"/>
          <p:cNvSpPr>
            <a:spLocks/>
          </p:cNvSpPr>
          <p:nvPr/>
        </p:nvSpPr>
        <p:spPr bwMode="auto">
          <a:xfrm rot="5400000">
            <a:off x="4134644" y="2142331"/>
            <a:ext cx="171450" cy="623888"/>
          </a:xfrm>
          <a:custGeom>
            <a:avLst/>
            <a:gdLst>
              <a:gd name="T0" fmla="*/ 2147483646 w 108"/>
              <a:gd name="T1" fmla="*/ 0 h 422"/>
              <a:gd name="T2" fmla="*/ 2147483646 w 108"/>
              <a:gd name="T3" fmla="*/ 2147483646 h 422"/>
              <a:gd name="T4" fmla="*/ 2147483646 w 108"/>
              <a:gd name="T5" fmla="*/ 2147483646 h 4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422">
                <a:moveTo>
                  <a:pt x="98" y="0"/>
                </a:moveTo>
                <a:cubicBezTo>
                  <a:pt x="49" y="61"/>
                  <a:pt x="0" y="122"/>
                  <a:pt x="2" y="192"/>
                </a:cubicBezTo>
                <a:cubicBezTo>
                  <a:pt x="4" y="262"/>
                  <a:pt x="92" y="387"/>
                  <a:pt x="108" y="422"/>
                </a:cubicBezTo>
              </a:path>
            </a:pathLst>
          </a:custGeom>
          <a:noFill/>
          <a:ln w="12700" cap="flat" cmpd="sng">
            <a:solidFill>
              <a:schemeClr val="bg2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1234" name="Freeform 109"/>
          <p:cNvSpPr>
            <a:spLocks/>
          </p:cNvSpPr>
          <p:nvPr/>
        </p:nvSpPr>
        <p:spPr bwMode="auto">
          <a:xfrm>
            <a:off x="5267325" y="3643313"/>
            <a:ext cx="217488" cy="471487"/>
          </a:xfrm>
          <a:custGeom>
            <a:avLst/>
            <a:gdLst>
              <a:gd name="T0" fmla="*/ 2147483646 w 108"/>
              <a:gd name="T1" fmla="*/ 0 h 422"/>
              <a:gd name="T2" fmla="*/ 2147483646 w 108"/>
              <a:gd name="T3" fmla="*/ 2147483646 h 422"/>
              <a:gd name="T4" fmla="*/ 2147483646 w 108"/>
              <a:gd name="T5" fmla="*/ 2147483646 h 4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422">
                <a:moveTo>
                  <a:pt x="98" y="0"/>
                </a:moveTo>
                <a:cubicBezTo>
                  <a:pt x="49" y="61"/>
                  <a:pt x="0" y="122"/>
                  <a:pt x="2" y="192"/>
                </a:cubicBezTo>
                <a:cubicBezTo>
                  <a:pt x="4" y="262"/>
                  <a:pt x="92" y="387"/>
                  <a:pt x="108" y="422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1235" name="AutoShape 112"/>
          <p:cNvSpPr>
            <a:spLocks noChangeArrowheads="1"/>
          </p:cNvSpPr>
          <p:nvPr/>
        </p:nvSpPr>
        <p:spPr bwMode="auto">
          <a:xfrm>
            <a:off x="547688" y="1566863"/>
            <a:ext cx="2135187" cy="5778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UEIP == Yes &amp;&amp; EA_PRESENT == True</a:t>
            </a:r>
          </a:p>
        </p:txBody>
      </p:sp>
      <p:sp>
        <p:nvSpPr>
          <p:cNvPr id="51236" name="AutoShape 115"/>
          <p:cNvSpPr>
            <a:spLocks noChangeArrowheads="1"/>
          </p:cNvSpPr>
          <p:nvPr/>
        </p:nvSpPr>
        <p:spPr bwMode="auto">
          <a:xfrm>
            <a:off x="5494338" y="5067300"/>
            <a:ext cx="1400175" cy="342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URIP == NO</a:t>
            </a:r>
          </a:p>
        </p:txBody>
      </p:sp>
      <p:cxnSp>
        <p:nvCxnSpPr>
          <p:cNvPr id="51237" name="AutoShape 116"/>
          <p:cNvCxnSpPr>
            <a:cxnSpLocks noChangeShapeType="1"/>
          </p:cNvCxnSpPr>
          <p:nvPr/>
        </p:nvCxnSpPr>
        <p:spPr bwMode="auto">
          <a:xfrm rot="5400000" flipH="1">
            <a:off x="5440363" y="4298950"/>
            <a:ext cx="1155700" cy="3810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prstDash val="lgDash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8" name="Freeform 118"/>
          <p:cNvSpPr>
            <a:spLocks/>
          </p:cNvSpPr>
          <p:nvPr/>
        </p:nvSpPr>
        <p:spPr bwMode="auto">
          <a:xfrm rot="5400000">
            <a:off x="4134644" y="2142331"/>
            <a:ext cx="171450" cy="623888"/>
          </a:xfrm>
          <a:custGeom>
            <a:avLst/>
            <a:gdLst>
              <a:gd name="T0" fmla="*/ 2147483646 w 108"/>
              <a:gd name="T1" fmla="*/ 0 h 422"/>
              <a:gd name="T2" fmla="*/ 2147483646 w 108"/>
              <a:gd name="T3" fmla="*/ 2147483646 h 422"/>
              <a:gd name="T4" fmla="*/ 2147483646 w 108"/>
              <a:gd name="T5" fmla="*/ 2147483646 h 4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422">
                <a:moveTo>
                  <a:pt x="98" y="0"/>
                </a:moveTo>
                <a:cubicBezTo>
                  <a:pt x="49" y="61"/>
                  <a:pt x="0" y="122"/>
                  <a:pt x="2" y="192"/>
                </a:cubicBezTo>
                <a:cubicBezTo>
                  <a:pt x="4" y="262"/>
                  <a:pt x="92" y="387"/>
                  <a:pt x="108" y="422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cxnSp>
        <p:nvCxnSpPr>
          <p:cNvPr id="51239" name="AutoShape 119"/>
          <p:cNvCxnSpPr>
            <a:cxnSpLocks noChangeShapeType="1"/>
          </p:cNvCxnSpPr>
          <p:nvPr/>
        </p:nvCxnSpPr>
        <p:spPr bwMode="auto">
          <a:xfrm rot="16200000" flipH="1">
            <a:off x="1430338" y="2459038"/>
            <a:ext cx="1146175" cy="5175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prstDash val="lgDash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0" name="AutoShape 120"/>
          <p:cNvCxnSpPr>
            <a:cxnSpLocks noChangeShapeType="1"/>
          </p:cNvCxnSpPr>
          <p:nvPr/>
        </p:nvCxnSpPr>
        <p:spPr bwMode="auto">
          <a:xfrm rot="16200000" flipH="1">
            <a:off x="2634457" y="1254919"/>
            <a:ext cx="652462" cy="2432050"/>
          </a:xfrm>
          <a:prstGeom prst="curvedConnector2">
            <a:avLst/>
          </a:prstGeom>
          <a:noFill/>
          <a:ln w="25400">
            <a:solidFill>
              <a:schemeClr val="accent1"/>
            </a:solidFill>
            <a:prstDash val="lg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1" name="AutoShape 123"/>
          <p:cNvCxnSpPr>
            <a:cxnSpLocks noChangeShapeType="1"/>
          </p:cNvCxnSpPr>
          <p:nvPr/>
        </p:nvCxnSpPr>
        <p:spPr bwMode="auto">
          <a:xfrm rot="16200000" flipH="1">
            <a:off x="2634457" y="1254919"/>
            <a:ext cx="652462" cy="2432050"/>
          </a:xfrm>
          <a:prstGeom prst="curvedConnector2">
            <a:avLst/>
          </a:prstGeom>
          <a:noFill/>
          <a:ln w="25400">
            <a:solidFill>
              <a:schemeClr val="accent1"/>
            </a:solidFill>
            <a:prstDash val="lgDash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2" name="Oval 133"/>
          <p:cNvSpPr>
            <a:spLocks noChangeArrowheads="1"/>
          </p:cNvSpPr>
          <p:nvPr/>
        </p:nvSpPr>
        <p:spPr bwMode="auto">
          <a:xfrm>
            <a:off x="5232400" y="4137025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3" name="Oval 134"/>
          <p:cNvSpPr>
            <a:spLocks noChangeArrowheads="1"/>
          </p:cNvSpPr>
          <p:nvPr/>
        </p:nvSpPr>
        <p:spPr bwMode="auto">
          <a:xfrm>
            <a:off x="3703638" y="2406650"/>
            <a:ext cx="168275" cy="1301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4" name="Oval 135"/>
          <p:cNvSpPr>
            <a:spLocks noChangeArrowheads="1"/>
          </p:cNvSpPr>
          <p:nvPr/>
        </p:nvSpPr>
        <p:spPr bwMode="auto">
          <a:xfrm>
            <a:off x="5176838" y="3362325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5" name="Oval 136"/>
          <p:cNvSpPr>
            <a:spLocks noChangeArrowheads="1"/>
          </p:cNvSpPr>
          <p:nvPr/>
        </p:nvSpPr>
        <p:spPr bwMode="auto">
          <a:xfrm>
            <a:off x="4649788" y="2401888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6" name="Oval 137"/>
          <p:cNvSpPr>
            <a:spLocks noChangeArrowheads="1"/>
          </p:cNvSpPr>
          <p:nvPr/>
        </p:nvSpPr>
        <p:spPr bwMode="auto">
          <a:xfrm>
            <a:off x="1541463" y="2922588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7" name="Oval 138"/>
          <p:cNvSpPr>
            <a:spLocks noChangeArrowheads="1"/>
          </p:cNvSpPr>
          <p:nvPr/>
        </p:nvSpPr>
        <p:spPr bwMode="auto">
          <a:xfrm>
            <a:off x="1581150" y="3584575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48" name="AutoShape 139"/>
          <p:cNvCxnSpPr>
            <a:cxnSpLocks noChangeShapeType="1"/>
            <a:stCxn id="51210" idx="3"/>
            <a:endCxn id="51246" idx="2"/>
          </p:cNvCxnSpPr>
          <p:nvPr/>
        </p:nvCxnSpPr>
        <p:spPr bwMode="auto">
          <a:xfrm>
            <a:off x="965200" y="2978150"/>
            <a:ext cx="576263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9" name="AutoShape 140"/>
          <p:cNvCxnSpPr>
            <a:cxnSpLocks noChangeShapeType="1"/>
            <a:stCxn id="51211" idx="3"/>
            <a:endCxn id="51247" idx="2"/>
          </p:cNvCxnSpPr>
          <p:nvPr/>
        </p:nvCxnSpPr>
        <p:spPr bwMode="auto">
          <a:xfrm>
            <a:off x="965200" y="3654425"/>
            <a:ext cx="6159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0" name="AutoShape 141"/>
          <p:cNvCxnSpPr>
            <a:cxnSpLocks noChangeShapeType="1"/>
            <a:stCxn id="51228" idx="2"/>
            <a:endCxn id="51243" idx="0"/>
          </p:cNvCxnSpPr>
          <p:nvPr/>
        </p:nvCxnSpPr>
        <p:spPr bwMode="auto">
          <a:xfrm>
            <a:off x="3775075" y="1797050"/>
            <a:ext cx="127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1" name="AutoShape 142"/>
          <p:cNvCxnSpPr>
            <a:cxnSpLocks noChangeShapeType="1"/>
            <a:stCxn id="51217" idx="2"/>
            <a:endCxn id="51245" idx="0"/>
          </p:cNvCxnSpPr>
          <p:nvPr/>
        </p:nvCxnSpPr>
        <p:spPr bwMode="auto">
          <a:xfrm flipH="1">
            <a:off x="4721225" y="1782763"/>
            <a:ext cx="46038" cy="619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2" name="AutoShape 143"/>
          <p:cNvCxnSpPr>
            <a:cxnSpLocks noChangeShapeType="1"/>
            <a:stCxn id="51212" idx="6"/>
            <a:endCxn id="51244" idx="2"/>
          </p:cNvCxnSpPr>
          <p:nvPr/>
        </p:nvCxnSpPr>
        <p:spPr bwMode="auto">
          <a:xfrm>
            <a:off x="4503738" y="3429000"/>
            <a:ext cx="6731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3" name="AutoShape 144"/>
          <p:cNvCxnSpPr>
            <a:cxnSpLocks noChangeShapeType="1"/>
            <a:stCxn id="51220" idx="6"/>
            <a:endCxn id="51242" idx="2"/>
          </p:cNvCxnSpPr>
          <p:nvPr/>
        </p:nvCxnSpPr>
        <p:spPr bwMode="auto">
          <a:xfrm flipV="1">
            <a:off x="4465638" y="4208463"/>
            <a:ext cx="766762" cy="20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4" name="AutoShape 146"/>
          <p:cNvCxnSpPr>
            <a:cxnSpLocks noChangeShapeType="1"/>
            <a:stCxn id="51227" idx="3"/>
            <a:endCxn id="51203" idx="2"/>
          </p:cNvCxnSpPr>
          <p:nvPr/>
        </p:nvCxnSpPr>
        <p:spPr bwMode="auto">
          <a:xfrm flipV="1">
            <a:off x="6878638" y="3840163"/>
            <a:ext cx="319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Acknowledgments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460500"/>
            <a:ext cx="8093075" cy="21447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Jim </a:t>
            </a:r>
            <a:r>
              <a:rPr lang="en-US" altLang="en-US" dirty="0" err="1" smtClean="0"/>
              <a:t>Kowalkowski</a:t>
            </a:r>
            <a:r>
              <a:rPr lang="en-US" altLang="en-US" smtClean="0"/>
              <a:t> - original author,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Tim Mooney and Joe Sullivan,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Myself, since 1998/9,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Kevin Peterson and myself are the current “module owners”.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Many contributors to the motor module.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smtClean="0"/>
              <a:t>Mark, BCDA, Diamond Light Source, vendors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0"/>
            <a:ext cx="418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REP</a:t>
            </a:r>
          </a:p>
        </p:txBody>
      </p:sp>
      <p:sp>
        <p:nvSpPr>
          <p:cNvPr id="52228" name="Oval 7"/>
          <p:cNvSpPr>
            <a:spLocks noChangeArrowheads="1"/>
          </p:cNvSpPr>
          <p:nvPr/>
        </p:nvSpPr>
        <p:spPr bwMode="auto">
          <a:xfrm>
            <a:off x="7081838" y="4518025"/>
            <a:ext cx="9096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RMP</a:t>
            </a:r>
          </a:p>
        </p:txBody>
      </p:sp>
      <p:sp>
        <p:nvSpPr>
          <p:cNvPr id="52229" name="Oval 8"/>
          <p:cNvSpPr>
            <a:spLocks noChangeArrowheads="1"/>
          </p:cNvSpPr>
          <p:nvPr/>
        </p:nvSpPr>
        <p:spPr bwMode="auto">
          <a:xfrm>
            <a:off x="7224713" y="3587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RRBV</a:t>
            </a:r>
          </a:p>
        </p:txBody>
      </p:sp>
      <p:sp>
        <p:nvSpPr>
          <p:cNvPr id="52230" name="Line 11"/>
          <p:cNvSpPr>
            <a:spLocks noChangeShapeType="1"/>
          </p:cNvSpPr>
          <p:nvPr/>
        </p:nvSpPr>
        <p:spPr bwMode="auto">
          <a:xfrm flipH="1">
            <a:off x="5770563" y="555625"/>
            <a:ext cx="1408112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1" name="Line 12"/>
          <p:cNvSpPr>
            <a:spLocks noChangeShapeType="1"/>
          </p:cNvSpPr>
          <p:nvPr/>
        </p:nvSpPr>
        <p:spPr bwMode="auto">
          <a:xfrm flipH="1">
            <a:off x="5786438" y="4779963"/>
            <a:ext cx="130016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2" name="Line 13"/>
          <p:cNvSpPr>
            <a:spLocks noChangeShapeType="1"/>
          </p:cNvSpPr>
          <p:nvPr/>
        </p:nvSpPr>
        <p:spPr bwMode="auto">
          <a:xfrm flipH="1" flipV="1">
            <a:off x="5751513" y="5329238"/>
            <a:ext cx="1335087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RRES</a:t>
            </a:r>
          </a:p>
        </p:txBody>
      </p:sp>
      <p:sp>
        <p:nvSpPr>
          <p:cNvPr id="52234" name="Oval 16"/>
          <p:cNvSpPr>
            <a:spLocks noChangeArrowheads="1"/>
          </p:cNvSpPr>
          <p:nvPr/>
        </p:nvSpPr>
        <p:spPr bwMode="auto">
          <a:xfrm>
            <a:off x="693738" y="5743575"/>
            <a:ext cx="1025525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RDBL</a:t>
            </a:r>
          </a:p>
        </p:txBody>
      </p:sp>
      <p:sp>
        <p:nvSpPr>
          <p:cNvPr id="52235" name="Line 17"/>
          <p:cNvSpPr>
            <a:spLocks noChangeShapeType="1"/>
          </p:cNvSpPr>
          <p:nvPr/>
        </p:nvSpPr>
        <p:spPr bwMode="auto">
          <a:xfrm>
            <a:off x="1714500" y="5956300"/>
            <a:ext cx="1498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>
            <a:off x="2006600" y="3924300"/>
            <a:ext cx="16764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7" name="Oval 19"/>
          <p:cNvSpPr>
            <a:spLocks noChangeArrowheads="1"/>
          </p:cNvSpPr>
          <p:nvPr/>
        </p:nvSpPr>
        <p:spPr bwMode="auto">
          <a:xfrm>
            <a:off x="7161213" y="3576638"/>
            <a:ext cx="977900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STUP</a:t>
            </a:r>
          </a:p>
        </p:txBody>
      </p:sp>
      <p:sp>
        <p:nvSpPr>
          <p:cNvPr id="52238" name="Line 20"/>
          <p:cNvSpPr>
            <a:spLocks noChangeShapeType="1"/>
          </p:cNvSpPr>
          <p:nvPr/>
        </p:nvSpPr>
        <p:spPr bwMode="auto">
          <a:xfrm flipH="1">
            <a:off x="5499100" y="3789363"/>
            <a:ext cx="1658938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9" name="Oval 21"/>
          <p:cNvSpPr>
            <a:spLocks noChangeArrowheads="1"/>
          </p:cNvSpPr>
          <p:nvPr/>
        </p:nvSpPr>
        <p:spPr bwMode="auto">
          <a:xfrm>
            <a:off x="7288213" y="11334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52240" name="Line 22"/>
          <p:cNvSpPr>
            <a:spLocks noChangeShapeType="1"/>
          </p:cNvSpPr>
          <p:nvPr/>
        </p:nvSpPr>
        <p:spPr bwMode="auto">
          <a:xfrm flipH="1" flipV="1">
            <a:off x="6477000" y="1206500"/>
            <a:ext cx="762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1" name="Oval 23"/>
          <p:cNvSpPr>
            <a:spLocks noChangeArrowheads="1"/>
          </p:cNvSpPr>
          <p:nvPr/>
        </p:nvSpPr>
        <p:spPr bwMode="auto">
          <a:xfrm>
            <a:off x="874713" y="44926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UEIP</a:t>
            </a:r>
          </a:p>
        </p:txBody>
      </p:sp>
      <p:sp>
        <p:nvSpPr>
          <p:cNvPr id="52242" name="Oval 24"/>
          <p:cNvSpPr>
            <a:spLocks noChangeArrowheads="1"/>
          </p:cNvSpPr>
          <p:nvPr/>
        </p:nvSpPr>
        <p:spPr bwMode="auto">
          <a:xfrm>
            <a:off x="849313" y="51149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URIP</a:t>
            </a:r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>
            <a:off x="1803400" y="46863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>
            <a:off x="1739900" y="5308600"/>
            <a:ext cx="22352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Retries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50938"/>
            <a:ext cx="8404225" cy="46482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What it isn’t.  Retries are not continuous, dynamic loop closure.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What it is.  Retries try to eliminate dial position error </a:t>
            </a:r>
            <a:r>
              <a:rPr lang="en-US" altLang="en-US" sz="1400" b="0" dirty="0" smtClean="0"/>
              <a:t>(DIFF) </a:t>
            </a:r>
            <a:r>
              <a:rPr lang="en-US" altLang="en-US" dirty="0" smtClean="0"/>
              <a:t>by making, consecutive, </a:t>
            </a:r>
            <a:r>
              <a:rPr lang="en-US" altLang="en-US" u="sng" dirty="0" smtClean="0"/>
              <a:t>relative moves</a:t>
            </a:r>
            <a:r>
              <a:rPr lang="en-US" altLang="en-US" dirty="0" smtClean="0"/>
              <a:t> based on the DIFF field.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DIFF = DVAL – DRBV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If </a:t>
            </a:r>
            <a:r>
              <a:rPr lang="en-US" altLang="en-US" dirty="0" smtClean="0"/>
              <a:t>[</a:t>
            </a:r>
            <a:r>
              <a:rPr lang="en-US" altLang="en-US" dirty="0" smtClean="0"/>
              <a:t>RTRY !=0, AND, ((EA_PRESENT </a:t>
            </a:r>
            <a:r>
              <a:rPr lang="en-US" altLang="en-US" dirty="0" smtClean="0"/>
              <a:t>= True, AND, UEIP == Yes), OR, URIP == Yes</a:t>
            </a:r>
            <a:r>
              <a:rPr lang="en-US" altLang="en-US" dirty="0" smtClean="0"/>
              <a:t>)] </a:t>
            </a:r>
            <a:r>
              <a:rPr lang="en-US" altLang="en-US" dirty="0" smtClean="0"/>
              <a:t>is True, then all motor record moves are relative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Configuring retries: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Usually set UEIP == No for a servo motor.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Retry Deadband </a:t>
            </a:r>
            <a:r>
              <a:rPr lang="en-US" altLang="en-US" sz="1400" dirty="0" smtClean="0"/>
              <a:t>(RDBD)</a:t>
            </a:r>
            <a:r>
              <a:rPr lang="en-US" altLang="en-US" dirty="0" smtClean="0"/>
              <a:t>; retry if (DIFF &gt; RDBD).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Max Retry Count </a:t>
            </a:r>
            <a:r>
              <a:rPr lang="en-US" altLang="en-US" sz="1400" dirty="0" smtClean="0"/>
              <a:t>(RTRY)</a:t>
            </a:r>
            <a:r>
              <a:rPr lang="en-US" altLang="en-US" dirty="0" smtClean="0"/>
              <a:t> - maximum number of retries.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Current Retry Count </a:t>
            </a:r>
            <a:r>
              <a:rPr lang="en-US" altLang="en-US" sz="1400" dirty="0" smtClean="0"/>
              <a:t>(RCNT)</a:t>
            </a:r>
            <a:r>
              <a:rPr lang="en-US" altLang="en-US" dirty="0" smtClean="0"/>
              <a:t> – cleared at the start of every move.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-11113"/>
            <a:ext cx="41846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DIFF</a:t>
            </a:r>
          </a:p>
        </p:txBody>
      </p:sp>
      <p:sp>
        <p:nvSpPr>
          <p:cNvPr id="54276" name="Line 13"/>
          <p:cNvSpPr>
            <a:spLocks noChangeShapeType="1"/>
          </p:cNvSpPr>
          <p:nvPr/>
        </p:nvSpPr>
        <p:spPr bwMode="auto">
          <a:xfrm flipH="1">
            <a:off x="6199188" y="5402263"/>
            <a:ext cx="811212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77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RDBD</a:t>
            </a:r>
          </a:p>
        </p:txBody>
      </p:sp>
      <p:sp>
        <p:nvSpPr>
          <p:cNvPr id="54278" name="Oval 16"/>
          <p:cNvSpPr>
            <a:spLocks noChangeArrowheads="1"/>
          </p:cNvSpPr>
          <p:nvPr/>
        </p:nvSpPr>
        <p:spPr bwMode="auto">
          <a:xfrm>
            <a:off x="693738" y="5730875"/>
            <a:ext cx="1025525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RTRY</a:t>
            </a:r>
          </a:p>
        </p:txBody>
      </p:sp>
      <p:sp>
        <p:nvSpPr>
          <p:cNvPr id="54279" name="Line 17"/>
          <p:cNvSpPr>
            <a:spLocks noChangeShapeType="1"/>
          </p:cNvSpPr>
          <p:nvPr/>
        </p:nvSpPr>
        <p:spPr bwMode="auto">
          <a:xfrm flipV="1">
            <a:off x="1714500" y="5402263"/>
            <a:ext cx="2298700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0" name="Line 18"/>
          <p:cNvSpPr>
            <a:spLocks noChangeShapeType="1"/>
          </p:cNvSpPr>
          <p:nvPr/>
        </p:nvSpPr>
        <p:spPr bwMode="auto">
          <a:xfrm>
            <a:off x="2006600" y="3924300"/>
            <a:ext cx="1687513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1" name="Oval 23"/>
          <p:cNvSpPr>
            <a:spLocks noChangeArrowheads="1"/>
          </p:cNvSpPr>
          <p:nvPr/>
        </p:nvSpPr>
        <p:spPr bwMode="auto">
          <a:xfrm>
            <a:off x="758825" y="4706938"/>
            <a:ext cx="10445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RCNT</a:t>
            </a:r>
          </a:p>
        </p:txBody>
      </p:sp>
      <p:sp>
        <p:nvSpPr>
          <p:cNvPr id="54282" name="Line 26"/>
          <p:cNvSpPr>
            <a:spLocks noChangeShapeType="1"/>
          </p:cNvSpPr>
          <p:nvPr/>
        </p:nvSpPr>
        <p:spPr bwMode="auto">
          <a:xfrm>
            <a:off x="1768475" y="4918075"/>
            <a:ext cx="1303338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Backlash Correction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31963"/>
            <a:ext cx="8191500" cy="3897312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- lost motion due to mechanical imperfections.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configuration: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Backlash distance </a:t>
            </a:r>
            <a:r>
              <a:rPr lang="en-US" altLang="en-US" sz="1400" dirty="0" smtClean="0"/>
              <a:t>(BDST)</a:t>
            </a:r>
            <a:r>
              <a:rPr lang="en-US" altLang="en-US" dirty="0" smtClean="0"/>
              <a:t> determines the magnitude and direction of the backlash move.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The backlash has its’ own velocity (BVEL) and acceleration (BACC) parameters.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correction algorithm: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Preferred direction - the sign of BDST.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Slew parameters - slew velocity (VELO) and acceleration (ACCL).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Backlash parameters - BVEL and BACC.</a:t>
            </a:r>
          </a:p>
        </p:txBody>
      </p:sp>
      <p:pic>
        <p:nvPicPr>
          <p:cNvPr id="55300" name="Picture 4" descr="twogea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09550"/>
            <a:ext cx="1333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Backlash Correction Logic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181100"/>
            <a:ext cx="8191500" cy="48117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Given a move to a position called Target:</a:t>
            </a:r>
          </a:p>
          <a:p>
            <a:pPr>
              <a:buFont typeface="Symbol" pitchFamily="18" charset="2"/>
              <a:buNone/>
            </a:pPr>
            <a:r>
              <a:rPr lang="en-US" altLang="en-US" dirty="0" smtClean="0"/>
              <a:t>IF backlash is disabled (0 = |BDST| &lt; |MRES|), OR, (move is in the preferred direction, AND, backlash parameters == slew parameters).</a:t>
            </a:r>
          </a:p>
          <a:p>
            <a:pPr lvl="1">
              <a:buFont typeface="Symbol" pitchFamily="18" charset="2"/>
              <a:buNone/>
            </a:pPr>
            <a:r>
              <a:rPr lang="en-US" altLang="en-US" dirty="0" smtClean="0"/>
              <a:t>THEN, skip backlash, move to Target using slew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ELSE IF the incremental distance &gt; |BDST|, OR, the move is Not in the preferred direction.</a:t>
            </a:r>
          </a:p>
          <a:p>
            <a:pPr lvl="1">
              <a:buFontTx/>
              <a:buNone/>
            </a:pPr>
            <a:r>
              <a:rPr lang="en-US" altLang="en-US" dirty="0" smtClean="0"/>
              <a:t>THEN, move to position (Target - BDST) using slew parameters, then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ELSE IF the incremental distance &lt;= |BDST|, AND, the move is in the preferred direction.</a:t>
            </a:r>
          </a:p>
          <a:p>
            <a:pPr lvl="1">
              <a:buFontTx/>
              <a:buNone/>
            </a:pPr>
            <a:r>
              <a:rPr lang="en-US" altLang="en-US" dirty="0" smtClean="0"/>
              <a:t>THEN, backlash is assumed to have been taken out;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ENDIF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Oval 15"/>
          <p:cNvSpPr>
            <a:spLocks noChangeArrowheads="1"/>
          </p:cNvSpPr>
          <p:nvPr/>
        </p:nvSpPr>
        <p:spPr bwMode="auto">
          <a:xfrm>
            <a:off x="1204913" y="29733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BACC</a:t>
            </a:r>
          </a:p>
        </p:txBody>
      </p:sp>
      <p:sp>
        <p:nvSpPr>
          <p:cNvPr id="57348" name="Oval 15"/>
          <p:cNvSpPr>
            <a:spLocks noChangeArrowheads="1"/>
          </p:cNvSpPr>
          <p:nvPr/>
        </p:nvSpPr>
        <p:spPr bwMode="auto">
          <a:xfrm>
            <a:off x="1235075" y="36258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BDST</a:t>
            </a:r>
          </a:p>
        </p:txBody>
      </p:sp>
      <p:sp>
        <p:nvSpPr>
          <p:cNvPr id="57349" name="Line 18"/>
          <p:cNvSpPr>
            <a:spLocks noChangeShapeType="1"/>
          </p:cNvSpPr>
          <p:nvPr/>
        </p:nvSpPr>
        <p:spPr bwMode="auto">
          <a:xfrm flipV="1">
            <a:off x="2260600" y="3527425"/>
            <a:ext cx="217170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0" name="Line 18"/>
          <p:cNvSpPr>
            <a:spLocks noChangeShapeType="1"/>
          </p:cNvSpPr>
          <p:nvPr/>
        </p:nvSpPr>
        <p:spPr bwMode="auto">
          <a:xfrm>
            <a:off x="2260600" y="2571750"/>
            <a:ext cx="2171700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1" name="Line 18"/>
          <p:cNvSpPr>
            <a:spLocks noChangeShapeType="1"/>
          </p:cNvSpPr>
          <p:nvPr/>
        </p:nvSpPr>
        <p:spPr bwMode="auto">
          <a:xfrm>
            <a:off x="2211388" y="3171825"/>
            <a:ext cx="2220912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2" name="Oval 15"/>
          <p:cNvSpPr>
            <a:spLocks noChangeArrowheads="1"/>
          </p:cNvSpPr>
          <p:nvPr/>
        </p:nvSpPr>
        <p:spPr bwMode="auto">
          <a:xfrm>
            <a:off x="1235075" y="23161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BVEL</a:t>
            </a:r>
          </a:p>
        </p:txBody>
      </p:sp>
      <p:sp>
        <p:nvSpPr>
          <p:cNvPr id="57353" name="Oval 16"/>
          <p:cNvSpPr>
            <a:spLocks noChangeArrowheads="1"/>
          </p:cNvSpPr>
          <p:nvPr/>
        </p:nvSpPr>
        <p:spPr bwMode="auto">
          <a:xfrm>
            <a:off x="1249363" y="23161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otor module distribution and build customization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68400"/>
            <a:ext cx="8191500" cy="5022850"/>
          </a:xfrm>
        </p:spPr>
        <p:txBody>
          <a:bodyPr/>
          <a:lstStyle/>
          <a:p>
            <a:endParaRPr lang="en-US" altLang="en-US" dirty="0" smtClean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Motor module web </a:t>
            </a:r>
            <a:r>
              <a:rPr lang="en-US" altLang="en-US" dirty="0" smtClean="0"/>
              <a:t>page.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>
                <a:hlinkClick r:id="rId3"/>
              </a:rPr>
              <a:t>http</a:t>
            </a:r>
            <a:r>
              <a:rPr lang="en-US" altLang="en-US" dirty="0">
                <a:hlinkClick r:id="rId3"/>
              </a:rPr>
              <a:t>://</a:t>
            </a:r>
            <a:r>
              <a:rPr lang="en-US" altLang="en-US" dirty="0" smtClean="0">
                <a:hlinkClick r:id="rId3"/>
              </a:rPr>
              <a:t>www.aps.anl.gov/bcda/synApps/motor/index.html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0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Motor module build customization.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To build examples; uncomment  three lines in &lt;motor&gt;/Makefile that begin with “#!”.</a:t>
            </a:r>
            <a:endParaRPr lang="en-US" altLang="en-US" dirty="0">
              <a:solidFill>
                <a:srgbClr val="40404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&lt;motor&gt;/configure/RELEASE: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If </a:t>
            </a:r>
            <a:r>
              <a:rPr lang="en-US" altLang="en-US" dirty="0">
                <a:solidFill>
                  <a:srgbClr val="404040"/>
                </a:solidFill>
              </a:rPr>
              <a:t>o</a:t>
            </a:r>
            <a:r>
              <a:rPr lang="en-US" altLang="en-US" dirty="0" smtClean="0">
                <a:solidFill>
                  <a:srgbClr val="404040"/>
                </a:solidFill>
              </a:rPr>
              <a:t>nly </a:t>
            </a:r>
            <a:r>
              <a:rPr lang="en-US" altLang="en-US" dirty="0">
                <a:solidFill>
                  <a:srgbClr val="404040"/>
                </a:solidFill>
              </a:rPr>
              <a:t>EPICS_BASE is </a:t>
            </a:r>
            <a:r>
              <a:rPr lang="en-US" altLang="en-US" dirty="0" smtClean="0">
                <a:solidFill>
                  <a:srgbClr val="404040"/>
                </a:solidFill>
              </a:rPr>
              <a:t>defined, only OMS and Soft Channel model #1 device/drivers are built.</a:t>
            </a:r>
            <a:endParaRPr lang="en-US" altLang="en-US" dirty="0">
              <a:solidFill>
                <a:srgbClr val="404040"/>
              </a:solidFill>
            </a:endParaRPr>
          </a:p>
          <a:p>
            <a:pPr lvl="2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ASYN is required for </a:t>
            </a:r>
            <a:r>
              <a:rPr lang="en-US" altLang="en-US" dirty="0" smtClean="0">
                <a:solidFill>
                  <a:srgbClr val="404040"/>
                </a:solidFill>
              </a:rPr>
              <a:t>everything else.</a:t>
            </a:r>
            <a:endParaRPr lang="en-US" altLang="en-US" dirty="0">
              <a:solidFill>
                <a:srgbClr val="40404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&lt;motor&gt;/motorApp/Makefile: Define which device/driver modules to build.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460500"/>
            <a:ext cx="7791450" cy="33401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>
                <a:solidFill>
                  <a:srgbClr val="000000"/>
                </a:solidFill>
                <a:sym typeface="Wingdings" pitchFamily="2" charset="2"/>
              </a:rPr>
              <a:t>MM  Motor Module distribution</a:t>
            </a:r>
            <a:endParaRPr lang="en-US" altLang="en-US" sz="1800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>
                <a:solidFill>
                  <a:srgbClr val="000000"/>
                </a:solidFill>
              </a:rPr>
              <a:t>MR </a:t>
            </a:r>
            <a:r>
              <a:rPr lang="en-US" altLang="en-US" sz="1800" dirty="0" smtClean="0">
                <a:solidFill>
                  <a:srgbClr val="000000"/>
                </a:solidFill>
                <a:sym typeface="Wingdings" pitchFamily="2" charset="2"/>
              </a:rPr>
              <a:t> Motor Record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EGU </a:t>
            </a:r>
            <a:r>
              <a:rPr lang="en-US" altLang="en-US" dirty="0" smtClean="0">
                <a:solidFill>
                  <a:srgbClr val="000000"/>
                </a:solidFill>
                <a:sym typeface="Wingdings" pitchFamily="2" charset="2"/>
              </a:rPr>
              <a:t> Engineering </a:t>
            </a: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Units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RPS </a:t>
            </a:r>
            <a:r>
              <a:rPr lang="en-US" altLang="en-US" dirty="0" smtClean="0">
                <a:solidFill>
                  <a:srgbClr val="000000"/>
                </a:solidFill>
                <a:sym typeface="Wingdings" pitchFamily="2" charset="2"/>
              </a:rPr>
              <a:t>Revolutions </a:t>
            </a: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Per Second</a:t>
            </a:r>
            <a:endParaRPr lang="en-US" altLang="en-US" sz="1800" dirty="0" smtClean="0">
              <a:solidFill>
                <a:srgbClr val="000000"/>
              </a:solidFill>
              <a:sym typeface="Wingdings" pitchFamily="2" charset="2"/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Stepper motors </a:t>
            </a:r>
            <a:r>
              <a:rPr lang="en-US" altLang="en-US" sz="1800" i="1" u="sng" dirty="0" smtClean="0"/>
              <a:t>step</a:t>
            </a:r>
            <a:r>
              <a:rPr lang="en-US" altLang="en-US" sz="1800" i="1" dirty="0" smtClean="0"/>
              <a:t> and e</a:t>
            </a:r>
            <a:r>
              <a:rPr lang="en-US" altLang="en-US" sz="1800" dirty="0" smtClean="0"/>
              <a:t>ncoders </a:t>
            </a:r>
            <a:r>
              <a:rPr lang="en-US" altLang="en-US" sz="1800" i="1" u="sng" dirty="0" smtClean="0"/>
              <a:t>tick.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Readback </a:t>
            </a:r>
            <a:r>
              <a:rPr lang="en-US" altLang="en-US" sz="1800" dirty="0" smtClean="0">
                <a:sym typeface="Wingdings" pitchFamily="2" charset="2"/>
              </a:rPr>
              <a:t> </a:t>
            </a:r>
            <a:r>
              <a:rPr lang="en-US" altLang="en-US" sz="1800" dirty="0" smtClean="0"/>
              <a:t>Feedback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 smtClean="0"/>
              <a:t>target position</a:t>
            </a:r>
            <a:r>
              <a:rPr lang="en-US" altLang="en-US" sz="1800" dirty="0" smtClean="0"/>
              <a:t> - a user requested, static, absolute position </a:t>
            </a:r>
            <a:r>
              <a:rPr lang="en-US" altLang="en-US" sz="1400" b="0" dirty="0" smtClean="0"/>
              <a:t>(VAL)</a:t>
            </a:r>
            <a:r>
              <a:rPr lang="en-US" altLang="en-US" sz="1800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 smtClean="0"/>
              <a:t>commanded position</a:t>
            </a:r>
            <a:r>
              <a:rPr lang="en-US" altLang="en-US" sz="1800" dirty="0" smtClean="0"/>
              <a:t> – the motor controller’s current, dynamic, absolute reference position </a:t>
            </a:r>
            <a:r>
              <a:rPr lang="en-US" altLang="en-US" sz="1400" b="0" dirty="0" smtClean="0"/>
              <a:t>(RMP)</a:t>
            </a:r>
            <a:r>
              <a:rPr lang="en-US" altLang="en-US" sz="1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2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What’s in </a:t>
            </a:r>
            <a:r>
              <a:rPr lang="en-US" altLang="en-US" dirty="0" smtClean="0"/>
              <a:t>the Motor module</a:t>
            </a:r>
            <a:r>
              <a:rPr lang="en-US" altLang="en-US" dirty="0" smtClean="0"/>
              <a:t>?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6563" y="1427163"/>
            <a:ext cx="8313737" cy="6507162"/>
          </a:xfrm>
        </p:spPr>
        <p:txBody>
          <a:bodyPr/>
          <a:lstStyle/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User displays - medm, CSS/Boy, caQtDm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(mostly commissioning, some application specific; e.g., fly scanning) (Location: &lt;motor&gt;/motorApp/op/*)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Databases –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(templates referenced by *.substitution files)</a:t>
            </a:r>
            <a:r>
              <a:rPr lang="en-US" altLang="en-US" b="0" dirty="0" smtClean="0">
                <a:solidFill>
                  <a:srgbClr val="000000"/>
                </a:solidFill>
              </a:rPr>
              <a:t>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MR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(*.dbd and 4,000+ *.cc)</a:t>
            </a:r>
            <a:r>
              <a:rPr lang="en-US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and common device/driver code shared by all device/drivers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&lt;motor&gt;/motorApp/MotorSrc)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3 different motor module device/driver </a:t>
            </a:r>
            <a:r>
              <a:rPr lang="en-US" dirty="0">
                <a:solidFill>
                  <a:srgbClr val="000000"/>
                </a:solidFill>
              </a:rPr>
              <a:t>architectures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dirty="0" smtClean="0">
                <a:solidFill>
                  <a:srgbClr val="000000"/>
                </a:solidFill>
              </a:rPr>
              <a:t>Model 1 </a:t>
            </a:r>
            <a:r>
              <a:rPr lang="en-US" sz="1400" dirty="0" smtClean="0">
                <a:solidFill>
                  <a:srgbClr val="000000"/>
                </a:solidFill>
              </a:rPr>
              <a:t>(unique device, used </a:t>
            </a:r>
            <a:r>
              <a:rPr lang="en-US" sz="1400" dirty="0" err="1" smtClean="0">
                <a:solidFill>
                  <a:srgbClr val="000000"/>
                </a:solidFill>
              </a:rPr>
              <a:t>asyn</a:t>
            </a:r>
            <a:r>
              <a:rPr lang="en-US" sz="1400" dirty="0" smtClean="0">
                <a:solidFill>
                  <a:srgbClr val="000000"/>
                </a:solidFill>
              </a:rPr>
              <a:t> for comm.), </a:t>
            </a:r>
            <a:r>
              <a:rPr lang="en-US" dirty="0" smtClean="0">
                <a:solidFill>
                  <a:srgbClr val="000000"/>
                </a:solidFill>
              </a:rPr>
              <a:t>Model 2 &amp; 3 </a:t>
            </a:r>
            <a:r>
              <a:rPr lang="en-US" sz="1400" dirty="0" smtClean="0">
                <a:solidFill>
                  <a:srgbClr val="000000"/>
                </a:solidFill>
              </a:rPr>
              <a:t>(common device, </a:t>
            </a:r>
            <a:r>
              <a:rPr lang="en-US" sz="1400" dirty="0" err="1" smtClean="0">
                <a:solidFill>
                  <a:srgbClr val="000000"/>
                </a:solidFill>
              </a:rPr>
              <a:t>asyn</a:t>
            </a:r>
            <a:r>
              <a:rPr lang="en-US" sz="1400" dirty="0" smtClean="0">
                <a:solidFill>
                  <a:srgbClr val="000000"/>
                </a:solidFill>
              </a:rPr>
              <a:t> integral)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sz="12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altLang="en-US" sz="12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en-US" sz="1200" dirty="0" smtClean="0">
                <a:solidFill>
                  <a:srgbClr val="000000"/>
                </a:solidFill>
                <a:hlinkClick r:id="rId2"/>
              </a:rPr>
              <a:t>subversion.xray.aps.anl.gov/synApps/motor/trunk/documentation/motorDeviceDriver.html</a:t>
            </a:r>
            <a:r>
              <a:rPr lang="en-US" altLang="en-US" sz="12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Vendor specific directories, device/driver code and *.dbd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(README docs) (Location: &lt;motor&gt;/motorApp/&lt;vendor-name&gt;Src)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Save/restore *.req files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Font typeface="Times" panose="02020603050405020304" pitchFamily="18" charset="0"/>
              <a:buNone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Times" panose="02020603050405020304" pitchFamily="18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What’s in </a:t>
            </a:r>
            <a:r>
              <a:rPr lang="en-US" altLang="en-US" dirty="0" smtClean="0"/>
              <a:t>the Motor module</a:t>
            </a:r>
            <a:r>
              <a:rPr lang="en-US" altLang="en-US" dirty="0" smtClean="0"/>
              <a:t>?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98500" y="1460500"/>
            <a:ext cx="8191500" cy="37338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Two IOC build examples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(w/ and w/o Asyn)</a:t>
            </a:r>
            <a:r>
              <a:rPr lang="en-US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with motor device/drivers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(build option) (Location: &lt;motor&gt;/motorExApp)</a:t>
            </a:r>
            <a:endParaRPr lang="en-US" altLang="en-US" b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iocBoot examples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(controller specific st.cmd and supporting *.cmd files) (build option) (Location: &lt;motor&gt;/iocBoot/*)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Documentation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(release notes, motor record and device/driver info) (Location: &lt;motor&gt;/documentation)</a:t>
            </a:r>
            <a:endParaRPr lang="en-US" altLang="en-US" b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What’s </a:t>
            </a:r>
            <a:r>
              <a:rPr lang="en-US" altLang="en-US" dirty="0" smtClean="0"/>
              <a:t>the Motor module </a:t>
            </a:r>
            <a:r>
              <a:rPr lang="en-US" altLang="en-US" dirty="0" smtClean="0"/>
              <a:t>for</a:t>
            </a:r>
            <a:r>
              <a:rPr lang="en-US" altLang="en-US" dirty="0" smtClean="0"/>
              <a:t>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064500" cy="103346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Device independence – motor hardware is transparent to users.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dirty="0" smtClean="0"/>
              <a:t>Same user displays and motor motion behavior, for all devices.</a:t>
            </a:r>
          </a:p>
          <a:p>
            <a:pPr lvl="1">
              <a:buFontTx/>
              <a:buNone/>
            </a:pPr>
            <a:endParaRPr lang="en-US" altLang="en-US" sz="1800" dirty="0" smtClean="0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7102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09600" y="4953000"/>
            <a:ext cx="80645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0858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4287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7716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2288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6860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1432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004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Common device and driver level software for all supported controllers.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Unsupported MR features are handled at the device/driver level; typically, by ignoring the request </a:t>
            </a:r>
            <a:r>
              <a:rPr lang="en-US" altLang="en-US" sz="1400" b="0" dirty="0"/>
              <a:t>(the price - LCD motor record features).</a:t>
            </a:r>
            <a:endParaRPr lang="en-US" altLang="en-US" sz="1800" b="0" dirty="0"/>
          </a:p>
        </p:txBody>
      </p:sp>
      <p:pic>
        <p:nvPicPr>
          <p:cNvPr id="58383" name="Picture 15" descr="motor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286000"/>
            <a:ext cx="1357313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5715000" y="3259138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429000" y="2514600"/>
            <a:ext cx="4876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/>
              <a:t>Available operations from this display;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Make absolute or incremental moves.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Define the current position.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Stop the current move.</a:t>
            </a:r>
          </a:p>
          <a:p>
            <a:pPr>
              <a:spcBef>
                <a:spcPct val="50000"/>
              </a:spcBef>
            </a:pPr>
            <a:r>
              <a:rPr lang="en-US" altLang="en-US" sz="1600" b="0" dirty="0"/>
              <a:t>without any controller specific information.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9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 autoUpdateAnimBg="0"/>
      <p:bldP spid="583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Supported Manufacturers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10665"/>
          </a:xfrm>
          <a:extLst/>
        </p:spPr>
        <p:txBody>
          <a:bodyPr numCol="2"/>
          <a:lstStyle/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Pro-Dex (OMS)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Newport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Schneider Electric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Advanced Control Systems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Mclennan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Physik Instrumente (PI)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MicroMo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Micos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Faulhaber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Parker Hannifin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New Focus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ACS Motion Control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Spectra-Physics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Thorlabs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Animatics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piezosystem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Kohzu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attocube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Aerotech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Hytec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nPoint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dirty="0" smtClean="0"/>
              <a:t> Micronix </a:t>
            </a:r>
            <a:endParaRPr lang="en-US" altLang="en-US" dirty="0" smtClean="0"/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SmarAct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Phytron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57150"/>
            <a:ext cx="8761412" cy="877888"/>
          </a:xfrm>
        </p:spPr>
        <p:txBody>
          <a:bodyPr/>
          <a:lstStyle/>
          <a:p>
            <a:pPr algn="ctr"/>
            <a:r>
              <a:rPr lang="en-US" altLang="en-US" dirty="0" smtClean="0"/>
              <a:t>Does motor controller XYZ have EPICS support?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460500"/>
            <a:ext cx="8191500" cy="3317875"/>
          </a:xfrm>
        </p:spPr>
        <p:txBody>
          <a:bodyPr/>
          <a:lstStyle/>
          <a:p>
            <a:r>
              <a:rPr lang="en-US" altLang="en-US" dirty="0" smtClean="0"/>
              <a:t>Motor record document.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hlinkClick r:id="rId3"/>
              </a:rPr>
              <a:t>http://www.aps.anl.gov/bcda/synApps/motor/R6-9/motorRecord.html</a:t>
            </a:r>
            <a:endParaRPr lang="en-US" altLang="en-US" sz="140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/>
              <a:t>MM location: &lt;motor&gt;/documentation/motorRecord.html</a:t>
            </a:r>
          </a:p>
          <a:p>
            <a:r>
              <a:rPr lang="en-US" altLang="en-US" dirty="0" smtClean="0"/>
              <a:t>EPICS Hardware Support: by Manufacturer</a:t>
            </a:r>
            <a:endParaRPr lang="en-US" altLang="en-US" sz="1400" b="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hlinkClick r:id="rId4"/>
              </a:rPr>
              <a:t>http://www.aps.anl.gov/epics/modules/manufacturer.php</a:t>
            </a:r>
            <a:endParaRPr lang="en-US" altLang="en-US" sz="140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/>
              <a:t>Not all controller support is distributed in the MM; e.g., Galil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000000"/>
                </a:solidFill>
              </a:rPr>
              <a:t>EPICS tech-talk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(search - ask)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hlinkClick r:id="rId5"/>
              </a:rPr>
              <a:t>http://www.aps.anl.gov/epics/tech-talk/index.php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Search for “Delta Tau Turbo PMAC2 VME Ultralight”</a:t>
            </a:r>
          </a:p>
          <a:p>
            <a:pPr lvl="2">
              <a:buFont typeface="Arial" charset="0"/>
              <a:buChar char="•"/>
            </a:pPr>
            <a:r>
              <a:rPr lang="en-US" altLang="en-US" sz="1400" i="0" dirty="0" smtClean="0">
                <a:solidFill>
                  <a:srgbClr val="000000"/>
                </a:solidFill>
                <a:hlinkClick r:id="rId6"/>
              </a:rPr>
              <a:t>http://www.aps.anl.gov/epics/tech-talk/2014/msg01793.php</a:t>
            </a:r>
            <a:r>
              <a:rPr lang="en-US" altLang="en-US" sz="1400" i="0" dirty="0" smtClean="0">
                <a:solidFill>
                  <a:srgbClr val="000000"/>
                </a:solidFill>
              </a:rPr>
              <a:t> </a:t>
            </a:r>
            <a:endParaRPr lang="en-US" altLang="en-US" sz="1400" dirty="0" smtClean="0"/>
          </a:p>
          <a:p>
            <a:r>
              <a:rPr lang="en-US" altLang="en-US" dirty="0" smtClean="0"/>
              <a:t>Support for stepper, servo, piezo</a:t>
            </a:r>
            <a:r>
              <a:rPr lang="en-US" altLang="en-US" b="0" dirty="0" smtClean="0"/>
              <a:t> </a:t>
            </a:r>
            <a:r>
              <a:rPr lang="en-US" altLang="en-US" sz="1400" b="0" dirty="0" smtClean="0"/>
              <a:t>(deflection and slip-stick)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motors</a:t>
            </a:r>
            <a:r>
              <a:rPr lang="en-US" altLang="en-US" b="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theme/theme1.xml><?xml version="1.0" encoding="utf-8"?>
<a:theme xmlns:a="http://schemas.openxmlformats.org/drawingml/2006/main" name="10_10_APS_Presentation tmplt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Office Them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lnDef>
  </a:objectDefaults>
  <a:extraClrSchemeLst>
    <a:extraClrScheme>
      <a:clrScheme name="Office Theme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5C0426"/>
      </a:accent1>
      <a:accent2>
        <a:srgbClr val="9D7D9E"/>
      </a:accent2>
      <a:accent3>
        <a:srgbClr val="FFFFFF"/>
      </a:accent3>
      <a:accent4>
        <a:srgbClr val="525252"/>
      </a:accent4>
      <a:accent5>
        <a:srgbClr val="B5AAAC"/>
      </a:accent5>
      <a:accent6>
        <a:srgbClr val="8E718F"/>
      </a:accent6>
      <a:hlink>
        <a:srgbClr val="253D51"/>
      </a:hlink>
      <a:folHlink>
        <a:srgbClr val="0D20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10_10_APS_Presentation tmplt</Template>
  <TotalTime>187</TotalTime>
  <Words>2114</Words>
  <Application>Microsoft Office PowerPoint</Application>
  <PresentationFormat>On-screen Show (4:3)</PresentationFormat>
  <Paragraphs>341</Paragraphs>
  <Slides>36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Symbol</vt:lpstr>
      <vt:lpstr>Times</vt:lpstr>
      <vt:lpstr>Trebuchet MS</vt:lpstr>
      <vt:lpstr>Wingdings</vt:lpstr>
      <vt:lpstr>10_10_APS_Presentation tmplt</vt:lpstr>
      <vt:lpstr>Equation</vt:lpstr>
      <vt:lpstr>EPICS Training 2015 Using Motors </vt:lpstr>
      <vt:lpstr>Overview</vt:lpstr>
      <vt:lpstr>Acknowledgments</vt:lpstr>
      <vt:lpstr>Terminology</vt:lpstr>
      <vt:lpstr>What’s in the Motor module?</vt:lpstr>
      <vt:lpstr>What’s in the Motor module?</vt:lpstr>
      <vt:lpstr>What’s the Motor module for?</vt:lpstr>
      <vt:lpstr>Supported Manufacturers</vt:lpstr>
      <vt:lpstr>Does motor controller XYZ have EPICS support?</vt:lpstr>
      <vt:lpstr>Features - scope </vt:lpstr>
      <vt:lpstr>Features - coordinate systems.</vt:lpstr>
      <vt:lpstr>Features - coordinate systems.</vt:lpstr>
      <vt:lpstr>Features – Move types </vt:lpstr>
      <vt:lpstr>PowerPoint Presentation</vt:lpstr>
      <vt:lpstr>Features – Velocity and Acceleration</vt:lpstr>
      <vt:lpstr>PowerPoint Presentation</vt:lpstr>
      <vt:lpstr>Features – Homing, Jogging</vt:lpstr>
      <vt:lpstr>PowerPoint Presentation</vt:lpstr>
      <vt:lpstr>Features – Set position, soft travel limits</vt:lpstr>
      <vt:lpstr>PowerPoint Presentation</vt:lpstr>
      <vt:lpstr>Features</vt:lpstr>
      <vt:lpstr>Configuration example</vt:lpstr>
      <vt:lpstr>Cont'd  Configuration example</vt:lpstr>
      <vt:lpstr>Cont'd  Configuration example</vt:lpstr>
      <vt:lpstr>Cont'd  Configuration example</vt:lpstr>
      <vt:lpstr>Feedback</vt:lpstr>
      <vt:lpstr>Cont'd  Feedback</vt:lpstr>
      <vt:lpstr>PowerPoint Presentation</vt:lpstr>
      <vt:lpstr>Feedback data flow</vt:lpstr>
      <vt:lpstr>PowerPoint Presentation</vt:lpstr>
      <vt:lpstr>Retries</vt:lpstr>
      <vt:lpstr>PowerPoint Presentation</vt:lpstr>
      <vt:lpstr>Backlash Correction</vt:lpstr>
      <vt:lpstr>Backlash Correction Logic</vt:lpstr>
      <vt:lpstr>PowerPoint Presentation</vt:lpstr>
      <vt:lpstr>Motor module distribution and build customization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EPICS Training 2015 Using Motors </dc:title>
  <dc:creator>Pete</dc:creator>
  <cp:lastModifiedBy>Ronald L. Sluiter</cp:lastModifiedBy>
  <cp:revision>22</cp:revision>
  <dcterms:created xsi:type="dcterms:W3CDTF">2015-02-12T21:39:21Z</dcterms:created>
  <dcterms:modified xsi:type="dcterms:W3CDTF">2015-02-16T14:46:36Z</dcterms:modified>
</cp:coreProperties>
</file>