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 Light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Titillium Web"/>
      <p:regular r:id="rId31"/>
      <p:bold r:id="rId32"/>
      <p:italic r:id="rId33"/>
      <p:boldItalic r:id="rId34"/>
    </p:embeddedFont>
    <p:embeddedFont>
      <p:font typeface="Squada One"/>
      <p:regular r:id="rId35"/>
    </p:embeddedFont>
    <p:embeddedFont>
      <p:font typeface="Nunito Sans SemiBold"/>
      <p:regular r:id="rId36"/>
      <p:bold r:id="rId37"/>
      <p:italic r:id="rId38"/>
      <p:boldItalic r:id="rId39"/>
    </p:embeddedFont>
    <p:embeddedFont>
      <p:font typeface="Roboto Light"/>
      <p:regular r:id="rId40"/>
      <p:bold r:id="rId41"/>
      <p:italic r:id="rId42"/>
      <p:boldItalic r:id="rId43"/>
    </p:embeddedFont>
    <p:embeddedFont>
      <p:font typeface="Nunito Sans ExtraBold"/>
      <p:bold r:id="rId44"/>
      <p:boldItalic r:id="rId45"/>
    </p:embeddedFont>
    <p:embeddedFont>
      <p:font typeface="Nunito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E4B04C-86EE-4F64-BC1F-273F57D9BB18}">
  <a:tblStyle styleId="{A1E4B04C-86EE-4F64-BC1F-273F57D9BB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regular.fntdata"/><Relationship Id="rId42" Type="http://schemas.openxmlformats.org/officeDocument/2006/relationships/font" Target="fonts/RobotoLight-italic.fntdata"/><Relationship Id="rId41" Type="http://schemas.openxmlformats.org/officeDocument/2006/relationships/font" Target="fonts/RobotoLight-bold.fntdata"/><Relationship Id="rId44" Type="http://schemas.openxmlformats.org/officeDocument/2006/relationships/font" Target="fonts/NunitoSansExtraBold-bold.fntdata"/><Relationship Id="rId43" Type="http://schemas.openxmlformats.org/officeDocument/2006/relationships/font" Target="fonts/RobotoLight-boldItalic.fntdata"/><Relationship Id="rId46" Type="http://schemas.openxmlformats.org/officeDocument/2006/relationships/font" Target="fonts/NunitoSans-regular.fntdata"/><Relationship Id="rId45" Type="http://schemas.openxmlformats.org/officeDocument/2006/relationships/font" Target="fonts/NunitoSansExtra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Sans-italic.fntdata"/><Relationship Id="rId47" Type="http://schemas.openxmlformats.org/officeDocument/2006/relationships/font" Target="fonts/NunitoSans-bold.fntdata"/><Relationship Id="rId49" Type="http://schemas.openxmlformats.org/officeDocument/2006/relationships/font" Target="fonts/Nuni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-regular.fntdata"/><Relationship Id="rId30" Type="http://schemas.openxmlformats.org/officeDocument/2006/relationships/font" Target="fonts/Roboto-boldItalic.fntdata"/><Relationship Id="rId33" Type="http://schemas.openxmlformats.org/officeDocument/2006/relationships/font" Target="fonts/TitilliumWeb-italic.fntdata"/><Relationship Id="rId32" Type="http://schemas.openxmlformats.org/officeDocument/2006/relationships/font" Target="fonts/TitilliumWeb-bold.fntdata"/><Relationship Id="rId35" Type="http://schemas.openxmlformats.org/officeDocument/2006/relationships/font" Target="fonts/SquadaOne-regular.fntdata"/><Relationship Id="rId34" Type="http://schemas.openxmlformats.org/officeDocument/2006/relationships/font" Target="fonts/TitilliumWeb-boldItalic.fntdata"/><Relationship Id="rId37" Type="http://schemas.openxmlformats.org/officeDocument/2006/relationships/font" Target="fonts/NunitoSansSemiBold-bold.fntdata"/><Relationship Id="rId36" Type="http://schemas.openxmlformats.org/officeDocument/2006/relationships/font" Target="fonts/NunitoSansSemiBold-regular.fntdata"/><Relationship Id="rId39" Type="http://schemas.openxmlformats.org/officeDocument/2006/relationships/font" Target="fonts/NunitoSansSemiBold-boldItalic.fntdata"/><Relationship Id="rId38" Type="http://schemas.openxmlformats.org/officeDocument/2006/relationships/font" Target="fonts/NunitoSansSemiBold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RobotoSlabLight-bold.fntdata"/><Relationship Id="rId25" Type="http://schemas.openxmlformats.org/officeDocument/2006/relationships/font" Target="fonts/RobotoSlabLight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29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7f7145eb3d_2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7f7145eb3d_2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7f7145eb3d_2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7f7145eb3d_2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7f7145eb3d_2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17f7145eb3d_2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73361ee3e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73361ee3e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73361ee3e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b136987cb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b136987cb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b136987cb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b136987cba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b136987cba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b136987cba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b136987cba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b136987cba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b136987cba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7f7145eb3d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7f7145eb3d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7f7145eb3d_2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7f7145eb3d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7f7145eb3d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7f7145eb3d_2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7f7145eb3d_2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7f7145eb3d_2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7f7145eb3d_2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73361ee3ea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73361ee3ea_2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173361ee3ea_2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84d3f9b208d0e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84d3f9b208d0e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b84d3f9b208d0e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b136987cba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b136987cba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b136987cba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b136987cba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b136987cba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b136987cba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b136987cba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b136987cba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b136987cba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73361ee3ea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73361ee3ea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73361ee3ea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b12a0f70be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b12a0f70be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b12a0f70be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b12a0f70b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b12a0f70b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b12a0f70be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b12a0f70b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b12a0f70b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b12a0f70be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rect b="b" l="l" r="r" t="t"/>
            <a:pathLst>
              <a:path extrusionOk="0" h="57273" w="51204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rect b="b" l="l" r="r" t="t"/>
            <a:pathLst>
              <a:path extrusionOk="0" h="57613" w="57997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rect b="b" l="l" r="r" t="t"/>
            <a:pathLst>
              <a:path extrusionOk="0" h="52784" w="21587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rect b="b" l="l" r="r" t="t"/>
            <a:pathLst>
              <a:path extrusionOk="0" h="88833" w="51066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rect b="b" l="l" r="r" t="t"/>
            <a:pathLst>
              <a:path extrusionOk="0" h="60134" w="36102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 1">
  <p:cSld name="2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2487950" y="-168499"/>
            <a:ext cx="4263000" cy="2517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 rot="5400000">
            <a:off x="3934472" y="-59473"/>
            <a:ext cx="5361831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11"/>
          <p:cNvSpPr/>
          <p:nvPr/>
        </p:nvSpPr>
        <p:spPr>
          <a:xfrm>
            <a:off x="27511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-192200" y="-18932"/>
            <a:ext cx="5244671" cy="5143477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946144" y="2753776"/>
            <a:ext cx="2197847" cy="2399187"/>
          </a:xfrm>
          <a:custGeom>
            <a:rect b="b" l="l" r="r" t="t"/>
            <a:pathLst>
              <a:path extrusionOk="0" h="9795" w="8973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6666178" y="0"/>
            <a:ext cx="2477813" cy="2304151"/>
          </a:xfrm>
          <a:custGeom>
            <a:rect b="b" l="l" r="r" t="t"/>
            <a:pathLst>
              <a:path extrusionOk="0" h="9407" w="10116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-11679" y="1723068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Google Shape;130;p12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rect b="b" l="l" r="r" t="t"/>
            <a:pathLst>
              <a:path extrusionOk="0" h="7151" w="23488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rect b="b" l="l" r="r" t="t"/>
            <a:pathLst>
              <a:path extrusionOk="0" h="4069" w="10393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rect b="b" l="l" r="r" t="t"/>
            <a:pathLst>
              <a:path extrusionOk="0" h="7288" w="13235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rect b="b" l="l" r="r" t="t"/>
            <a:pathLst>
              <a:path extrusionOk="0" h="2707" w="5865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rect b="b" l="l" r="r" t="t"/>
            <a:pathLst>
              <a:path extrusionOk="0" h="3099" w="1220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rect b="b" l="l" r="r" t="t"/>
            <a:pathLst>
              <a:path extrusionOk="0" h="4796" w="11622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rect b="b" l="l" r="r" t="t"/>
            <a:pathLst>
              <a:path extrusionOk="0" h="5916" w="68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72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/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0" sz="21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1" type="subTitle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rect b="b" l="l" r="r" t="t"/>
            <a:pathLst>
              <a:path extrusionOk="0" h="7151" w="23488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rect b="b" l="l" r="r" t="t"/>
            <a:pathLst>
              <a:path extrusionOk="0" h="4069" w="10393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rect b="b" l="l" r="r" t="t"/>
            <a:pathLst>
              <a:path extrusionOk="0" h="7288" w="13235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rect b="b" l="l" r="r" t="t"/>
            <a:pathLst>
              <a:path extrusionOk="0" h="2707" w="5865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rect b="b" l="l" r="r" t="t"/>
            <a:pathLst>
              <a:path extrusionOk="0" h="3099" w="1220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rect b="b" l="l" r="r" t="t"/>
            <a:pathLst>
              <a:path extrusionOk="0" h="4796" w="11622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rect b="b" l="l" r="r" t="t"/>
            <a:pathLst>
              <a:path extrusionOk="0" h="5916" w="68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5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3" name="Google Shape;153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2" type="subTitle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3" type="subTitle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4" type="subTitle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14"/>
          <p:cNvSpPr/>
          <p:nvPr/>
        </p:nvSpPr>
        <p:spPr>
          <a:xfrm rot="10800000">
            <a:off x="2945906" y="-1824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1825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6" y="-1824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5" y="3647533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4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0" y="742546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6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/>
          <p:nvPr>
            <p:ph idx="1" type="subTitle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9" name="Google Shape;169;p15"/>
          <p:cNvSpPr txBox="1"/>
          <p:nvPr>
            <p:ph idx="2" type="subTitle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15"/>
          <p:cNvSpPr txBox="1"/>
          <p:nvPr>
            <p:ph idx="3" type="subTitle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1" name="Google Shape;171;p15"/>
          <p:cNvSpPr txBox="1"/>
          <p:nvPr>
            <p:ph idx="4" type="subTitle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15"/>
          <p:cNvSpPr txBox="1"/>
          <p:nvPr>
            <p:ph idx="5" type="subTitle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6" type="subTitle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15"/>
          <p:cNvSpPr/>
          <p:nvPr/>
        </p:nvSpPr>
        <p:spPr>
          <a:xfrm flipH="1">
            <a:off x="3289156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 flipH="1">
            <a:off x="0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032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5" y="-1825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1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 txBox="1"/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INE + TITLE + SUBTITLE">
  <p:cSld name="2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0" sz="21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4" name="Google Shape;184;p1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6804150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8182185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6780000" dist="1714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7417929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4678424" y="4546187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0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0" y="3075"/>
            <a:ext cx="1944089" cy="1397138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4926743" y="0"/>
            <a:ext cx="2319503" cy="682705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913146" y="0"/>
            <a:ext cx="3226701" cy="1925135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3_Diapositiva de título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0" y="3475"/>
            <a:ext cx="9144000" cy="5136600"/>
          </a:xfrm>
          <a:prstGeom prst="rect">
            <a:avLst/>
          </a:prstGeom>
          <a:solidFill>
            <a:srgbClr val="FFFFFF">
              <a:alpha val="31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 txBox="1"/>
          <p:nvPr>
            <p:ph type="ctrTitle"/>
          </p:nvPr>
        </p:nvSpPr>
        <p:spPr>
          <a:xfrm>
            <a:off x="1079400" y="1222075"/>
            <a:ext cx="32871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4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b="0" sz="5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1" type="subTitle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rect b="b" l="l" r="r" t="t"/>
            <a:pathLst>
              <a:path extrusionOk="0" h="8582" w="17464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85738" rotWithShape="0" algn="bl" dir="83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rect b="b" l="l" r="r" t="t"/>
            <a:pathLst>
              <a:path extrusionOk="0" h="1072" w="3451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rect b="b" l="l" r="r" t="t"/>
            <a:pathLst>
              <a:path extrusionOk="0" h="9272" w="4615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rect b="b" l="l" r="r" t="t"/>
            <a:pathLst>
              <a:path extrusionOk="0" h="2562" w="5576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178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rect b="b" l="l" r="r" t="t"/>
            <a:pathLst>
              <a:path extrusionOk="0" h="4466" w="2874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rect b="b" l="l" r="r" t="t"/>
            <a:pathLst>
              <a:path extrusionOk="0" h="3756" w="16888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85738" rotWithShape="0" algn="bl" dir="1746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rect b="b" l="l" r="r" t="t"/>
            <a:pathLst>
              <a:path extrusionOk="0" h="10222" w="3686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rect b="b" l="l" r="r" t="t"/>
            <a:pathLst>
              <a:path extrusionOk="0" h="9742" w="11782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">
  <p:cSld name="7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idx="1" type="subTitle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cxnSp>
        <p:nvCxnSpPr>
          <p:cNvPr id="211" name="Google Shape;211;p19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19"/>
          <p:cNvSpPr txBox="1"/>
          <p:nvPr>
            <p:ph idx="2" type="subTitle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9"/>
          <p:cNvSpPr/>
          <p:nvPr/>
        </p:nvSpPr>
        <p:spPr>
          <a:xfrm flipH="1">
            <a:off x="116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 flipH="1">
            <a:off x="116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 flipH="1">
            <a:off x="750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 flipH="1">
            <a:off x="1817695" y="4620312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 flipH="1">
            <a:off x="116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 txBox="1"/>
          <p:nvPr>
            <p:ph hasCustomPrompt="1" type="title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b="0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idx="1" type="subTitle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4" name="Google Shape;224;p20"/>
          <p:cNvSpPr txBox="1"/>
          <p:nvPr>
            <p:ph idx="2" type="subTitle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rect b="b" l="l" r="r" t="t"/>
            <a:pathLst>
              <a:path extrusionOk="0" h="57273" w="51204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rect b="b" l="l" r="r" t="t"/>
            <a:pathLst>
              <a:path extrusionOk="0" h="57613" w="57997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rect b="b" l="l" r="r" t="t"/>
            <a:pathLst>
              <a:path extrusionOk="0" h="52784" w="21587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rect b="b" l="l" r="r" t="t"/>
            <a:pathLst>
              <a:path extrusionOk="0" h="88833" w="51066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rect b="b" l="l" r="r" t="t"/>
            <a:pathLst>
              <a:path extrusionOk="0" h="60134" w="36102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8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 txBox="1"/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10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1">
  <p:cSld name="10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2" type="subTitle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23"/>
          <p:cNvSpPr txBox="1"/>
          <p:nvPr>
            <p:ph idx="3" type="subTitle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5" type="subTitle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7" type="subTitle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8" type="subTitle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1" name="Google Shape;261;p23"/>
          <p:cNvSpPr txBox="1"/>
          <p:nvPr>
            <p:ph idx="9" type="subTitle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2" name="Google Shape;262;p23"/>
          <p:cNvSpPr txBox="1"/>
          <p:nvPr>
            <p:ph idx="13" type="subTitle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3" name="Google Shape;263;p23"/>
          <p:cNvSpPr txBox="1"/>
          <p:nvPr>
            <p:ph idx="14" type="subTitle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4" name="Google Shape;264;p23"/>
          <p:cNvSpPr txBox="1"/>
          <p:nvPr>
            <p:ph idx="15" type="subTitle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9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2914150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835821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757492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6" name="Google Shape;276;p24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 flipH="1">
            <a:off x="6835494" y="2521126"/>
            <a:ext cx="2308508" cy="2622377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 flipH="1">
            <a:off x="4168262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 txBox="1"/>
          <p:nvPr>
            <p:ph idx="1" type="subTitle"/>
          </p:nvPr>
        </p:nvSpPr>
        <p:spPr>
          <a:xfrm flipH="1">
            <a:off x="2903426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0" name="Google Shape;280;p24"/>
          <p:cNvSpPr txBox="1"/>
          <p:nvPr>
            <p:ph idx="2" type="subTitle"/>
          </p:nvPr>
        </p:nvSpPr>
        <p:spPr>
          <a:xfrm>
            <a:off x="3048262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1" name="Google Shape;281;p24"/>
          <p:cNvSpPr txBox="1"/>
          <p:nvPr>
            <p:ph idx="3" type="subTitle"/>
          </p:nvPr>
        </p:nvSpPr>
        <p:spPr>
          <a:xfrm flipH="1">
            <a:off x="4835822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2" name="Google Shape;282;p24"/>
          <p:cNvSpPr txBox="1"/>
          <p:nvPr>
            <p:ph idx="4" type="subTitle"/>
          </p:nvPr>
        </p:nvSpPr>
        <p:spPr>
          <a:xfrm>
            <a:off x="4980647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3" name="Google Shape;283;p24"/>
          <p:cNvSpPr txBox="1"/>
          <p:nvPr>
            <p:ph idx="5" type="subTitle"/>
          </p:nvPr>
        </p:nvSpPr>
        <p:spPr>
          <a:xfrm flipH="1">
            <a:off x="6768213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4" name="Google Shape;284;p24"/>
          <p:cNvSpPr txBox="1"/>
          <p:nvPr>
            <p:ph idx="6" type="subTitle"/>
          </p:nvPr>
        </p:nvSpPr>
        <p:spPr>
          <a:xfrm>
            <a:off x="6913050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1">
  <p:cSld name="1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/>
          <p:nvPr/>
        </p:nvSpPr>
        <p:spPr>
          <a:xfrm>
            <a:off x="607254" y="-74450"/>
            <a:ext cx="2347500" cy="531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88" name="Google Shape;288;p25"/>
          <p:cNvSpPr txBox="1"/>
          <p:nvPr>
            <p:ph type="ctrTitle"/>
          </p:nvPr>
        </p:nvSpPr>
        <p:spPr>
          <a:xfrm flipH="1">
            <a:off x="799804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9" name="Google Shape;289;p25"/>
          <p:cNvSpPr txBox="1"/>
          <p:nvPr>
            <p:ph idx="1" type="subTitle"/>
          </p:nvPr>
        </p:nvSpPr>
        <p:spPr>
          <a:xfrm>
            <a:off x="799804" y="3330788"/>
            <a:ext cx="18330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0" name="Google Shape;290;p25"/>
          <p:cNvSpPr/>
          <p:nvPr/>
        </p:nvSpPr>
        <p:spPr>
          <a:xfrm>
            <a:off x="4125313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438617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978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63950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386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6969648" y="0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4920000" dist="1047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5824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80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2">
  <p:cSld name="1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/>
          <p:nvPr/>
        </p:nvSpPr>
        <p:spPr>
          <a:xfrm>
            <a:off x="6033625" y="-46375"/>
            <a:ext cx="2347500" cy="5285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98" name="Google Shape;298;p26"/>
          <p:cNvSpPr txBox="1"/>
          <p:nvPr>
            <p:ph type="ctrTitle"/>
          </p:nvPr>
        </p:nvSpPr>
        <p:spPr>
          <a:xfrm flipH="1">
            <a:off x="5881688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9" name="Google Shape;299;p26"/>
          <p:cNvSpPr txBox="1"/>
          <p:nvPr>
            <p:ph idx="1" type="subTitle"/>
          </p:nvPr>
        </p:nvSpPr>
        <p:spPr>
          <a:xfrm>
            <a:off x="6357113" y="3330788"/>
            <a:ext cx="18330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0" name="Google Shape;300;p26"/>
          <p:cNvSpPr/>
          <p:nvPr/>
        </p:nvSpPr>
        <p:spPr>
          <a:xfrm flipH="1">
            <a:off x="3289156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 flipH="1">
            <a:off x="0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 flipH="1">
            <a:off x="6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032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 flipH="1">
            <a:off x="5" y="-1825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 flipH="1">
            <a:off x="1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Google Shape;35;p4"/>
          <p:cNvSpPr txBox="1"/>
          <p:nvPr>
            <p:ph idx="1" type="subTitle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subTitle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4" type="subTitle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subTitle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6" type="subTitle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hasCustomPrompt="1" idx="7" type="title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/>
          <p:nvPr>
            <p:ph hasCustomPrompt="1" idx="8" type="title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/>
          <p:nvPr>
            <p:ph hasCustomPrompt="1" idx="9" type="title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/>
          <p:nvPr>
            <p:ph idx="13" type="subTitle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4" type="subTitle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hasCustomPrompt="1" idx="15" type="title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rect b="b" l="l" r="r" t="t"/>
            <a:pathLst>
              <a:path extrusionOk="0" h="5931" w="19023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rect b="b" l="l" r="r" t="t"/>
            <a:pathLst>
              <a:path extrusionOk="0" h="5661" w="14932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rect b="b" l="l" r="r" t="t"/>
            <a:pathLst>
              <a:path extrusionOk="0" h="6458" w="25443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rect b="b" l="l" r="r" t="t"/>
            <a:pathLst>
              <a:path extrusionOk="0" h="4005" w="10233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rect b="b" l="l" r="r" t="t"/>
            <a:pathLst>
              <a:path extrusionOk="0" h="10371" w="20743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idx="1" type="subTitle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" type="subTitle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rect b="b" l="l" r="r" t="t"/>
            <a:pathLst>
              <a:path extrusionOk="0" h="84" w="6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rect b="b" l="l" r="r" t="t"/>
            <a:pathLst>
              <a:path extrusionOk="0" h="1" w="98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 + TEXT">
  <p:cSld name="1_Título y objetos_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12225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12227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518344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5191300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flipH="1">
            <a:off x="5811811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 txBox="1"/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" type="subTitle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 + TEXT 1">
  <p:cSld name="1_Título y objetos_3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 flipH="1">
            <a:off x="4842306" y="1547550"/>
            <a:ext cx="4365300" cy="204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12225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12227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 flipH="1">
            <a:off x="518344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 flipH="1">
            <a:off x="5191300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5811811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 txBox="1"/>
          <p:nvPr>
            <p:ph type="ctrTitle"/>
          </p:nvPr>
        </p:nvSpPr>
        <p:spPr>
          <a:xfrm>
            <a:off x="506096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1" type="subTitle"/>
          </p:nvPr>
        </p:nvSpPr>
        <p:spPr>
          <a:xfrm flipH="1">
            <a:off x="946950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+ SUBTITLE">
  <p:cSld name="1_Título y objetos_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2266913" y="876994"/>
            <a:ext cx="4606800" cy="4323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84" name="Google Shape;84;p8"/>
          <p:cNvSpPr txBox="1"/>
          <p:nvPr>
            <p:ph hasCustomPrompt="1" type="title"/>
          </p:nvPr>
        </p:nvSpPr>
        <p:spPr>
          <a:xfrm>
            <a:off x="1375175" y="2420792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8"/>
          <p:cNvSpPr txBox="1"/>
          <p:nvPr>
            <p:ph idx="1" type="subTitle"/>
          </p:nvPr>
        </p:nvSpPr>
        <p:spPr>
          <a:xfrm>
            <a:off x="2895188" y="3034744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5059867" y="0"/>
            <a:ext cx="4037101" cy="1751811"/>
          </a:xfrm>
          <a:custGeom>
            <a:rect b="b" l="l" r="r" t="t"/>
            <a:pathLst>
              <a:path extrusionOk="0" h="7152" w="1648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 flipH="1" rot="10800000">
            <a:off x="6" y="3324574"/>
            <a:ext cx="4319762" cy="1818924"/>
          </a:xfrm>
          <a:custGeom>
            <a:rect b="b" l="l" r="r" t="t"/>
            <a:pathLst>
              <a:path extrusionOk="0" h="7426" w="1763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6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 flipH="1" rot="10800000">
            <a:off x="7359611" y="0"/>
            <a:ext cx="1784388" cy="1829457"/>
          </a:xfrm>
          <a:custGeom>
            <a:rect b="b" l="l" r="r" t="t"/>
            <a:pathLst>
              <a:path extrusionOk="0" h="7469" w="7285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 flipH="1" rot="10800000">
            <a:off x="-132275" y="1"/>
            <a:ext cx="2896416" cy="2836160"/>
          </a:xfrm>
          <a:custGeom>
            <a:rect b="b" l="l" r="r" t="t"/>
            <a:pathLst>
              <a:path extrusionOk="0" h="11579" w="11825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 flipH="1" rot="10800000">
            <a:off x="-3926" y="3937414"/>
            <a:ext cx="6252828" cy="1206085"/>
          </a:xfrm>
          <a:custGeom>
            <a:rect b="b" l="l" r="r" t="t"/>
            <a:pathLst>
              <a:path extrusionOk="0" h="4924" w="25528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6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SUBTITLES">
  <p:cSld name="1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flipH="1">
            <a:off x="2266913" y="-50625"/>
            <a:ext cx="4606800" cy="4344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 txBox="1"/>
          <p:nvPr>
            <p:ph hasCustomPrompt="1" type="title"/>
          </p:nvPr>
        </p:nvSpPr>
        <p:spPr>
          <a:xfrm>
            <a:off x="1376775" y="1093017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9"/>
          <p:cNvSpPr txBox="1"/>
          <p:nvPr>
            <p:ph hasCustomPrompt="1" idx="2" type="title"/>
          </p:nvPr>
        </p:nvSpPr>
        <p:spPr>
          <a:xfrm>
            <a:off x="1376775" y="1953679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9"/>
          <p:cNvSpPr txBox="1"/>
          <p:nvPr>
            <p:ph hasCustomPrompt="1" idx="3" type="title"/>
          </p:nvPr>
        </p:nvSpPr>
        <p:spPr>
          <a:xfrm>
            <a:off x="1376775" y="2842917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895188" y="1662988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4" type="subTitle"/>
          </p:nvPr>
        </p:nvSpPr>
        <p:spPr>
          <a:xfrm>
            <a:off x="2895188" y="2543319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5" type="subTitle"/>
          </p:nvPr>
        </p:nvSpPr>
        <p:spPr>
          <a:xfrm>
            <a:off x="2895188" y="3423650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5059867" y="3391687"/>
            <a:ext cx="4037101" cy="1751811"/>
          </a:xfrm>
          <a:custGeom>
            <a:rect b="b" l="l" r="r" t="t"/>
            <a:pathLst>
              <a:path extrusionOk="0" h="7152" w="1648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6" y="0"/>
            <a:ext cx="4319762" cy="1818924"/>
          </a:xfrm>
          <a:custGeom>
            <a:rect b="b" l="l" r="r" t="t"/>
            <a:pathLst>
              <a:path extrusionOk="0" h="7426" w="1763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7359611" y="3314041"/>
            <a:ext cx="1784388" cy="1829457"/>
          </a:xfrm>
          <a:custGeom>
            <a:rect b="b" l="l" r="r" t="t"/>
            <a:pathLst>
              <a:path extrusionOk="0" h="7469" w="7285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-132275" y="2307337"/>
            <a:ext cx="2896416" cy="2836160"/>
          </a:xfrm>
          <a:custGeom>
            <a:rect b="b" l="l" r="r" t="t"/>
            <a:pathLst>
              <a:path extrusionOk="0" h="11579" w="11825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-3926" y="0"/>
            <a:ext cx="6252828" cy="1206085"/>
          </a:xfrm>
          <a:custGeom>
            <a:rect b="b" l="l" r="r" t="t"/>
            <a:pathLst>
              <a:path extrusionOk="0" h="4924" w="25528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0"/>
          <p:cNvSpPr txBox="1"/>
          <p:nvPr>
            <p:ph idx="2" type="ctrTitle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rect b="b" l="l" r="r" t="t"/>
            <a:pathLst>
              <a:path extrusionOk="0" h="9795" w="8973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rect b="b" l="l" r="r" t="t"/>
            <a:pathLst>
              <a:path extrusionOk="0" h="9407" w="10116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b="1" i="0" sz="3300" u="none" cap="none" strike="noStrik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ascalsuite.imd.ufrn.br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type="ctrTitle"/>
          </p:nvPr>
        </p:nvSpPr>
        <p:spPr>
          <a:xfrm>
            <a:off x="1232925" y="879525"/>
            <a:ext cx="64155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900"/>
              <a:t>Paralelização e Análise de  Escalabilidade</a:t>
            </a:r>
            <a:endParaRPr b="0" sz="2600"/>
          </a:p>
        </p:txBody>
      </p:sp>
      <p:sp>
        <p:nvSpPr>
          <p:cNvPr id="311" name="Google Shape;311;p28"/>
          <p:cNvSpPr txBox="1"/>
          <p:nvPr>
            <p:ph idx="1" type="subTitle"/>
          </p:nvPr>
        </p:nvSpPr>
        <p:spPr>
          <a:xfrm>
            <a:off x="2728325" y="2812500"/>
            <a:ext cx="3643500" cy="38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Fl</a:t>
            </a:r>
            <a:r>
              <a:rPr lang="es-ES"/>
              <a:t>ávio Henrique Lopes Barbosa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Jaysa Keylla Siqueira Barbosa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José Augusto Agripino de Oliveira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Klyfton Stanley Fernandes da Silva Queiroz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ctrTitle"/>
          </p:nvPr>
        </p:nvSpPr>
        <p:spPr>
          <a:xfrm flipH="1">
            <a:off x="991775" y="566600"/>
            <a:ext cx="4934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Trecho do código paralelizado</a:t>
            </a:r>
            <a:endParaRPr sz="2200"/>
          </a:p>
        </p:txBody>
      </p:sp>
      <p:pic>
        <p:nvPicPr>
          <p:cNvPr id="373" name="Google Shape;3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775" y="1099500"/>
            <a:ext cx="64198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850" y="870300"/>
            <a:ext cx="74485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-Matriz quadrada de ordem 4000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-Matriz quadrada de ordem 6000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-Matriz quadrada de ordem 8000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-Matriz quadrada de ordem 12000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-Matriz quadrada de ordem 16000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6" name="Google Shape;386;p39"/>
          <p:cNvSpPr txBox="1"/>
          <p:nvPr>
            <p:ph type="ctrTitle"/>
          </p:nvPr>
        </p:nvSpPr>
        <p:spPr>
          <a:xfrm flipH="1">
            <a:off x="448750" y="539050"/>
            <a:ext cx="3687300" cy="2076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/>
              <a:t>Resultados</a:t>
            </a:r>
            <a:endParaRPr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 txBox="1"/>
          <p:nvPr>
            <p:ph type="ctrTitle"/>
          </p:nvPr>
        </p:nvSpPr>
        <p:spPr>
          <a:xfrm flipH="1">
            <a:off x="991750" y="566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Ordem 4000 paralelo</a:t>
            </a:r>
            <a:endParaRPr sz="2200"/>
          </a:p>
        </p:txBody>
      </p:sp>
      <p:pic>
        <p:nvPicPr>
          <p:cNvPr id="393" name="Google Shape;3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750" y="1199469"/>
            <a:ext cx="661035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0"/>
          <p:cNvSpPr txBox="1"/>
          <p:nvPr>
            <p:ph type="ctrTitle"/>
          </p:nvPr>
        </p:nvSpPr>
        <p:spPr>
          <a:xfrm flipH="1">
            <a:off x="991750" y="25748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Ordem 6000 paralelo</a:t>
            </a:r>
            <a:endParaRPr sz="2200"/>
          </a:p>
        </p:txBody>
      </p:sp>
      <p:pic>
        <p:nvPicPr>
          <p:cNvPr id="395" name="Google Shape;39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750" y="3190375"/>
            <a:ext cx="66103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 txBox="1"/>
          <p:nvPr>
            <p:ph type="ctrTitle"/>
          </p:nvPr>
        </p:nvSpPr>
        <p:spPr>
          <a:xfrm flipH="1">
            <a:off x="991750" y="566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Ordem 8000 paralelo</a:t>
            </a:r>
            <a:endParaRPr sz="2200"/>
          </a:p>
        </p:txBody>
      </p:sp>
      <p:sp>
        <p:nvSpPr>
          <p:cNvPr id="402" name="Google Shape;402;p41"/>
          <p:cNvSpPr txBox="1"/>
          <p:nvPr>
            <p:ph type="ctrTitle"/>
          </p:nvPr>
        </p:nvSpPr>
        <p:spPr>
          <a:xfrm flipH="1">
            <a:off x="991750" y="25748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Ordem 12000 paralelo</a:t>
            </a:r>
            <a:endParaRPr sz="2200"/>
          </a:p>
        </p:txBody>
      </p:sp>
      <p:pic>
        <p:nvPicPr>
          <p:cNvPr id="403" name="Google Shape;4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750" y="1202300"/>
            <a:ext cx="66103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750" y="3235019"/>
            <a:ext cx="66103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ctrTitle"/>
          </p:nvPr>
        </p:nvSpPr>
        <p:spPr>
          <a:xfrm flipH="1">
            <a:off x="991750" y="566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Ordem 16000 paralelo</a:t>
            </a:r>
            <a:endParaRPr sz="2200"/>
          </a:p>
        </p:txBody>
      </p:sp>
      <p:pic>
        <p:nvPicPr>
          <p:cNvPr id="411" name="Google Shape;4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750" y="1221144"/>
            <a:ext cx="661035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2"/>
          <p:cNvSpPr txBox="1"/>
          <p:nvPr>
            <p:ph idx="4294967295" type="subTitle"/>
          </p:nvPr>
        </p:nvSpPr>
        <p:spPr>
          <a:xfrm>
            <a:off x="991750" y="2663225"/>
            <a:ext cx="7325700" cy="134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O gargalo é a função calculaMatrizes()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type="ctrTitle"/>
          </p:nvPr>
        </p:nvSpPr>
        <p:spPr>
          <a:xfrm flipH="1">
            <a:off x="991750" y="566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Análise de Escalabilidade</a:t>
            </a:r>
            <a:endParaRPr sz="2200"/>
          </a:p>
        </p:txBody>
      </p:sp>
      <p:graphicFrame>
        <p:nvGraphicFramePr>
          <p:cNvPr id="419" name="Google Shape;419;p43"/>
          <p:cNvGraphicFramePr/>
          <p:nvPr/>
        </p:nvGraphicFramePr>
        <p:xfrm>
          <a:off x="952488" y="1276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{A1E4B04C-86EE-4F64-BC1F-273F57D9BB18}</a:tableStyleId>
              </a:tblPr>
              <a:tblGrid>
                <a:gridCol w="1210500"/>
                <a:gridCol w="956350"/>
                <a:gridCol w="948725"/>
                <a:gridCol w="954825"/>
                <a:gridCol w="1056200"/>
                <a:gridCol w="10562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Entrada / Threads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4000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85.49s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53.99s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35.08s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40.74s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31.51s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6000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288.49s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170.70s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105.42s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107.85s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84.66s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8000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680.75s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397.86s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233.60s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214.18s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179.34s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12000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2294.69s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1276.18s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754.92s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600.01s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525.11s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16000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5419.71s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2954.21s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1735.73s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1302.59s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1146.97s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0" name="Google Shape;420;p43"/>
          <p:cNvSpPr txBox="1"/>
          <p:nvPr>
            <p:ph type="ctrTitle"/>
          </p:nvPr>
        </p:nvSpPr>
        <p:spPr>
          <a:xfrm flipH="1">
            <a:off x="991750" y="4114600"/>
            <a:ext cx="39480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Melhor detalhado no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pascal suite</a:t>
            </a:r>
            <a:r>
              <a:rPr lang="es-ES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>
            <p:ph type="ctrTitle"/>
          </p:nvPr>
        </p:nvSpPr>
        <p:spPr>
          <a:xfrm flipH="1">
            <a:off x="991625" y="566600"/>
            <a:ext cx="62769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Análise de SpeedUp (tempo serial / tempo paralelo)</a:t>
            </a:r>
            <a:endParaRPr sz="2200"/>
          </a:p>
        </p:txBody>
      </p:sp>
      <p:graphicFrame>
        <p:nvGraphicFramePr>
          <p:cNvPr id="427" name="Google Shape;427;p44"/>
          <p:cNvGraphicFramePr/>
          <p:nvPr/>
        </p:nvGraphicFramePr>
        <p:xfrm>
          <a:off x="991625" y="139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{A1E4B04C-86EE-4F64-BC1F-273F57D9BB18}</a:tableStyleId>
              </a:tblPr>
              <a:tblGrid>
                <a:gridCol w="1382800"/>
                <a:gridCol w="10302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Entrada / Threads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4000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1.58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2.43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2.10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2.71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6000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1.69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2.74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2.67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3.41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8000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1.71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2.91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3.17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3.80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12000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1.80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3.04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3.82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4.37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16000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1.83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3.12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4.16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4.73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>
            <p:ph type="ctrTitle"/>
          </p:nvPr>
        </p:nvSpPr>
        <p:spPr>
          <a:xfrm flipH="1">
            <a:off x="1051950" y="583700"/>
            <a:ext cx="54765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Análise de Eficiência (SpeedUp / nº de Threads)</a:t>
            </a:r>
            <a:endParaRPr/>
          </a:p>
        </p:txBody>
      </p:sp>
      <p:graphicFrame>
        <p:nvGraphicFramePr>
          <p:cNvPr id="434" name="Google Shape;434;p45"/>
          <p:cNvGraphicFramePr/>
          <p:nvPr/>
        </p:nvGraphicFramePr>
        <p:xfrm>
          <a:off x="1051950" y="135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{A1E4B04C-86EE-4F64-BC1F-273F57D9BB18}</a:tableStyleId>
              </a:tblPr>
              <a:tblGrid>
                <a:gridCol w="1382800"/>
                <a:gridCol w="10302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Entrada / Threads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4000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0.61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0.34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6000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0.85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0.43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8000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0.86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0.73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0.48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12000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0.90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0.76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0.24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0.55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16000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0.92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0.26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lt1"/>
                          </a:solidFill>
                        </a:rPr>
                        <a:t>0.59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6"/>
          <p:cNvSpPr txBox="1"/>
          <p:nvPr>
            <p:ph idx="1" type="subTitle"/>
          </p:nvPr>
        </p:nvSpPr>
        <p:spPr>
          <a:xfrm>
            <a:off x="4488175" y="433375"/>
            <a:ext cx="3940500" cy="313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Consertando o erro que havia na diretiva e retirando a função rand(), que possui uma semente compartilhada entre as threads do processo, gerando um enorme atraso devido ao protocolo de coerência de cache, o programa apresentou resultados satisfatórios!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O código é escalável, uma vez que aumentando apenas o tamanho do problema, a eficiência melhora. É preciso aumentar a entrada do problema em uma taxa maior que é aumentado o número de cores para que tenha um resultado satisfatório.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Não é fracamente escalável (o que é o ideal), pois aumentando </a:t>
            </a:r>
            <a:r>
              <a:rPr lang="es-ES"/>
              <a:t>as cores</a:t>
            </a:r>
            <a:r>
              <a:rPr lang="es-ES"/>
              <a:t> e a entrada do problema a uma mesma taxa, a eficiência diminui </a:t>
            </a:r>
            <a:r>
              <a:rPr lang="es-ES">
                <a:solidFill>
                  <a:schemeClr val="lt1"/>
                </a:solidFill>
              </a:rPr>
              <a:t>em vez de permanecer constante ou aumentar</a:t>
            </a:r>
            <a:r>
              <a:rPr lang="es-ES"/>
              <a:t>.</a:t>
            </a:r>
            <a:endParaRPr/>
          </a:p>
        </p:txBody>
      </p:sp>
      <p:sp>
        <p:nvSpPr>
          <p:cNvPr id="441" name="Google Shape;441;p46"/>
          <p:cNvSpPr txBox="1"/>
          <p:nvPr>
            <p:ph type="ctrTitle"/>
          </p:nvPr>
        </p:nvSpPr>
        <p:spPr>
          <a:xfrm flipH="1">
            <a:off x="448750" y="539050"/>
            <a:ext cx="3687300" cy="2076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/>
              <a:t>Conclusão</a:t>
            </a:r>
            <a:endParaRPr sz="5000"/>
          </a:p>
        </p:txBody>
      </p:sp>
      <p:sp>
        <p:nvSpPr>
          <p:cNvPr id="442" name="Google Shape;442;p46"/>
          <p:cNvSpPr txBox="1"/>
          <p:nvPr>
            <p:ph idx="1" type="subTitle"/>
          </p:nvPr>
        </p:nvSpPr>
        <p:spPr>
          <a:xfrm>
            <a:off x="1102975" y="3499275"/>
            <a:ext cx="7325700" cy="134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Não é fortemente escalável, já que ao aumentar apenas o número de cores e mantendo a entrada do problema constante, a eficiência diminui em vez de permanecer constante ou aumentar.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O gargalo continua sendo a função calculaMatrizes().</a:t>
            </a:r>
            <a:r>
              <a:rPr lang="es-ES">
                <a:solidFill>
                  <a:schemeClr val="lt1"/>
                </a:solidFill>
              </a:rPr>
              <a:t> Porém, com a diretiva correta e a eliminação da função rand(), foi possível amenizar drasticamente o tempo de processamento do código.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ctrTitle"/>
          </p:nvPr>
        </p:nvSpPr>
        <p:spPr>
          <a:xfrm flipH="1">
            <a:off x="1224628" y="1953325"/>
            <a:ext cx="30222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/>
              <a:t>Decomposi</a:t>
            </a:r>
            <a:r>
              <a:rPr lang="es-ES" sz="2900"/>
              <a:t>ção LU</a:t>
            </a:r>
            <a:endParaRPr sz="2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/>
              <a:t>Lower Upper</a:t>
            </a:r>
            <a:endParaRPr sz="2900"/>
          </a:p>
        </p:txBody>
      </p:sp>
      <p:sp>
        <p:nvSpPr>
          <p:cNvPr id="318" name="Google Shape;318;p29"/>
          <p:cNvSpPr txBox="1"/>
          <p:nvPr>
            <p:ph idx="1" type="subTitle"/>
          </p:nvPr>
        </p:nvSpPr>
        <p:spPr>
          <a:xfrm flipH="1">
            <a:off x="4493100" y="2667006"/>
            <a:ext cx="3751200" cy="9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Um dos motivos para introduzir a decomposição LU é que ela fornece uma maneira eficiente de calcular a matriz inversa, a qual tem muitas aplicações na engenharia; ela também fornece um meio de avaliar o condicionamento do sistema.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idx="2" type="subTitle"/>
          </p:nvPr>
        </p:nvSpPr>
        <p:spPr>
          <a:xfrm>
            <a:off x="1028250" y="841200"/>
            <a:ext cx="7477500" cy="3461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 decomposição pode ser dividida em dois passos:</a:t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 – Passo de decomposição: a matriz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é fatorada em duas matrizes triangulares, uma inferior L com elementos da diagonal principal iguais a 1, e uma superior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 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onde, realizando a multiplicação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L×U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obtemos a matriz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 – Resolução do sistema: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são usadas para determinar a solução do sistema,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x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através do processo:  </a:t>
            </a:r>
            <a:r>
              <a:rPr b="1" lang="es-ES" sz="14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Ax = b</a:t>
            </a:r>
            <a:br>
              <a:rPr b="1" lang="es-ES" sz="14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 = LU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então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LUx = y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Defina um vetor de incógnitas auxiliar,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 seja,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Ux = y. 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Logo,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Ly = b .</a:t>
            </a:r>
            <a:endParaRPr b="1"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Observe que no sistema acima,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 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é uma matriz triangular inferior,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 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é a matriz de termos independentes do sistema original e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é o vetor de incógnitas auxiliar. Resolvendo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Ly=b 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usando substituição progressiva, podemos usar a relação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Ux=y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para encontrar xx por substituição regressiva, já que </a:t>
            </a:r>
            <a:r>
              <a:rPr b="1"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</a:t>
            </a:r>
            <a:r>
              <a:rPr lang="es-ES"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é triangular superior.</a:t>
            </a:r>
            <a:endParaRPr/>
          </a:p>
        </p:txBody>
      </p:sp>
      <p:pic>
        <p:nvPicPr>
          <p:cNvPr id="325" name="Google Shape;3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975" y="2228095"/>
            <a:ext cx="792600" cy="4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2" y="0"/>
            <a:ext cx="901966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00" y="1530100"/>
            <a:ext cx="8333200" cy="20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type="ctrTitle"/>
          </p:nvPr>
        </p:nvSpPr>
        <p:spPr>
          <a:xfrm flipH="1">
            <a:off x="-380525" y="665025"/>
            <a:ext cx="3687300" cy="2076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/>
              <a:t>GCC</a:t>
            </a:r>
            <a:endParaRPr sz="5000"/>
          </a:p>
        </p:txBody>
      </p:sp>
      <p:sp>
        <p:nvSpPr>
          <p:cNvPr id="344" name="Google Shape;344;p33"/>
          <p:cNvSpPr txBox="1"/>
          <p:nvPr>
            <p:ph idx="1" type="subTitle"/>
          </p:nvPr>
        </p:nvSpPr>
        <p:spPr>
          <a:xfrm>
            <a:off x="4495625" y="1215702"/>
            <a:ext cx="3593100" cy="2076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O GCC é um compilador com recursos avançados e com as flags de otimização, o programador pode indicar ao compilador para que procure por laços e otimize-os .Tais recursos foram aplicados ao código de decomposição LU para matrizes.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idx="1" type="subTitle"/>
          </p:nvPr>
        </p:nvSpPr>
        <p:spPr>
          <a:xfrm>
            <a:off x="4516950" y="427700"/>
            <a:ext cx="4070700" cy="427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Foi preciso, antes de tudo, resolver o problema de não paralelização que o nosso código estava enfrentando.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 Ao analisarmos com calma o algoritmo, foi constatado que uma das diretivas, justo no gargalo do programa (função calcula matrizes), estava errada. Depois de consertar isso, conseguimos os resultados esperados: um problema escalável.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O código do programa paralelo, como o sequencial também, foi rodado em um nó exclusivo de computação do supercomputador do NPAD. Foi utilizado o pascal analyzer em conjunto com o pascal suite (também da UFRN), para obter os resultados de escalabilidade.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Além disso, para fins de usabilidade do pascal analyzer, a entrada foi alterada do número de threads para a ordem da matriz, pois antes era preciso alterar uma variável #define com a ordem. Isso ocorre devido à exigência do pascal analyzer da entrada ser a variação do tamanho do problema. E como ele já consegue distribuir o programa entre as cores da máquina, não é preciso adaptar duas entradas para receber o número de threads também.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1" name="Google Shape;351;p34"/>
          <p:cNvSpPr txBox="1"/>
          <p:nvPr>
            <p:ph type="ctrTitle"/>
          </p:nvPr>
        </p:nvSpPr>
        <p:spPr>
          <a:xfrm flipH="1">
            <a:off x="594150" y="710475"/>
            <a:ext cx="3687300" cy="2076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/>
              <a:t>Metodologia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/>
          <p:nvPr>
            <p:ph idx="4294967295" type="subTitle"/>
          </p:nvPr>
        </p:nvSpPr>
        <p:spPr>
          <a:xfrm>
            <a:off x="773550" y="1174175"/>
            <a:ext cx="7596900" cy="328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Compilando: </a:t>
            </a:r>
            <a:endParaRPr sz="12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$ gcc -g -Wall -pg -o decomposicaoLU decomposicaoLU.c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O script utilizado para o programa sequencial: 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#!/bin/bash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#SBATCH --time=0-0:7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#SBATCH --exclusive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./decomposicaoLU n &lt;ordem da matriz&gt;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58" name="Google Shape;358;p35"/>
          <p:cNvSpPr txBox="1"/>
          <p:nvPr>
            <p:ph idx="4294967295" type="subTitle"/>
          </p:nvPr>
        </p:nvSpPr>
        <p:spPr>
          <a:xfrm>
            <a:off x="773550" y="3792507"/>
            <a:ext cx="7596900" cy="83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Como não utilizamos o pascal suite para o programa sequencial, recorremos ao gprof:</a:t>
            </a:r>
            <a:endParaRPr sz="12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$  gprof decomposicaoLU gmon.out &gt; orden_n.txt</a:t>
            </a:r>
            <a:endParaRPr/>
          </a:p>
        </p:txBody>
      </p:sp>
      <p:sp>
        <p:nvSpPr>
          <p:cNvPr id="359" name="Google Shape;359;p35"/>
          <p:cNvSpPr txBox="1"/>
          <p:nvPr>
            <p:ph type="ctrTitle"/>
          </p:nvPr>
        </p:nvSpPr>
        <p:spPr>
          <a:xfrm flipH="1">
            <a:off x="991850" y="566600"/>
            <a:ext cx="42063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Metodologia para o código sequencial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type="ctrTitle"/>
          </p:nvPr>
        </p:nvSpPr>
        <p:spPr>
          <a:xfrm flipH="1">
            <a:off x="991850" y="566600"/>
            <a:ext cx="42063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Metodologia para o código paralelo</a:t>
            </a:r>
            <a:endParaRPr sz="2200"/>
          </a:p>
        </p:txBody>
      </p:sp>
      <p:sp>
        <p:nvSpPr>
          <p:cNvPr id="366" name="Google Shape;366;p36"/>
          <p:cNvSpPr txBox="1"/>
          <p:nvPr>
            <p:ph idx="4294967295" type="subTitle"/>
          </p:nvPr>
        </p:nvSpPr>
        <p:spPr>
          <a:xfrm>
            <a:off x="816050" y="1133425"/>
            <a:ext cx="8286600" cy="360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Compilando: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gcc -g -Wall -fopenmp -o omp_decomposicaoLU omp_decomposicaoLU.c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O script utilizado para o programa paralelo: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#!/bin/bash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#SBATCH --job-name=omp_LU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#SBATCH --time=0-10:0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#SBATCH --cpus-per-task=8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#SBATCH --hint=compute_bound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#SBATCH --exclusive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./pascalanalyzer -c 1,2,4,8,16 -</a:t>
            </a:r>
            <a:r>
              <a:rPr lang="es-ES" sz="1200">
                <a:solidFill>
                  <a:schemeClr val="lt1"/>
                </a:solidFill>
              </a:rPr>
              <a:t>i 40</a:t>
            </a:r>
            <a:r>
              <a:rPr lang="es-ES" sz="1200">
                <a:solidFill>
                  <a:schemeClr val="lt1"/>
                </a:solidFill>
              </a:rPr>
              <a:t>00,6000,8000,12000,16000 ./omp_decomposicaoLU -o omp_decomposicaoLU.json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