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87" r:id="rId6"/>
    <p:sldId id="388" r:id="rId7"/>
    <p:sldId id="389" r:id="rId8"/>
    <p:sldId id="390" r:id="rId9"/>
    <p:sldId id="392" r:id="rId10"/>
    <p:sldId id="393" r:id="rId11"/>
    <p:sldId id="394" r:id="rId12"/>
    <p:sldId id="35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BF286-8193-217E-0EAF-D219A659E469}" v="4" dt="2022-05-24T21:22:35.678"/>
    <p1510:client id="{49A0E165-B1E1-77B1-98D1-0BF786B062F9}" v="2" dt="2021-10-18T00:55:34.315"/>
    <p1510:client id="{71ED8176-532C-7603-2D2F-97CA0FFD1400}" v="1" dt="2023-09-27T18:47:19.008"/>
    <p1510:client id="{CCA47A4A-80F8-47F6-B8CF-E532641658B4}" v="6" dt="2021-04-22T13:02:26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BE93-0AA2-46BD-B759-B778FFB302DA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EF691-6E8D-4E79-B13B-1FE7E3F5E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63735-EE53-4EB7-99AF-2A107EA1B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F63C2-1768-43A1-BEF7-14D95BB7D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C2FC2D-3379-4E54-A7B3-1F17CD54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B448E-5F23-4934-A916-39680517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34206-0F57-4A69-BD1B-EA93616E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7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DE697-F187-46A0-8B19-9851B23F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F07023-1B02-4B74-8946-A549A366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80F60-DB13-42B4-B7D2-8C7E7365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3E49E-11E5-48F2-97B8-EF8144FB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01C6D-CD66-4619-8D5B-6B319B7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BE661F-E5CD-46B0-8BF9-B06DE393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C14A37-09CD-4794-B21A-28C867902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3F00CD-86D2-488A-9228-C8DA526D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32CC1-71F4-44F5-87C1-D5965E59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FBC082-322B-4377-A903-6B937C80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0DE7E-4E55-4BF5-A2E7-35C6F370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C375B-08EC-44CD-B4CF-E1253203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E1D35-086D-47F8-A525-BA9D54A8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52FD0-4079-4157-9C5F-9E88F8CC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6E04CA-DE4D-46A4-AA26-3414E1B9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65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091D5-F28F-4DF0-8859-3DFA81EF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E51DF9-147E-4892-9DD4-FF983430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12690B-8620-44ED-A2E4-16179630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A0ECC-3A04-4A79-AFD4-7AF63429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364C3-BF39-4672-9253-D0FD8FA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2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A8157-B80F-4000-A4E6-8ED7244E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48548-A589-4794-8152-C43473713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E81A07-EB63-448E-ADE4-8D36AD53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7EF6D2-EE61-4DF1-B321-E96A36D5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9E9185-D775-4F9A-9744-7402E5B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C3BEF0-A86C-496F-8B33-6BB9677C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5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C22C5-AF93-46BC-ACA0-11F8BA59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CDF5C6-3A20-4432-B198-ED98A5DE8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E32190-FB65-4181-B070-AEC8F67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8527F6-0293-4714-9087-6AC71EB04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211A88-283E-41CB-BF75-C0207605E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84273C-D5CB-40CC-A67F-E13BB4B1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00B364-9595-42FC-912C-FF0B104F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6ABB-B034-4E1B-A20F-78C03DEE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5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DDC2D-05B8-4FAD-9BAB-D612F7F9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3AF8E2-F9B4-4E8F-A823-60F8F201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702F26-D67D-407B-877F-F8F57452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97310A-F981-475E-A8F1-8ACB21A8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2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B0A7B6-6CA9-4AD3-BF84-F89582AA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E13D00-706D-47ED-B390-A3591588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E06B90-B1D8-4AEC-A606-2C553039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55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9116-BB51-4E16-ADF2-021A3430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1F783-32EF-433A-BCB1-3EFE2EC2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F5184F-67B9-40DE-AECF-BC3CD0D8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1DDE7-F038-4C2F-9478-ED882317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0F570B-8742-4539-AC1F-5319AA5C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8DDF5E-10AB-4DCF-8DF1-9D7F50AF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78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EA4F8-0F76-4AB0-A9BD-0A42942B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B62080-369B-4B79-9DBA-2B1A5649C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DE394C-E2B8-49BD-95F5-FEE70EAD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D58E1-3D08-4070-BD42-302510B0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595793-E701-45FC-A9BD-EE485C82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23136-0425-4D35-9FC6-D31948C6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60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1F650E-B6DE-474D-BBCD-CA0AB9D7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E4E4A8-2488-44D1-A46C-D086B9D3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EDE30-9F2B-420F-84DD-D6BFB0024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FA16-8780-414C-AD75-9B7028C47E7F}" type="datetimeFigureOut">
              <a:rPr lang="pt-BR" smtClean="0"/>
              <a:t>19/12/2023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0075A-47B3-4F1B-B960-85508CED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82355-93D6-4D8B-B444-FF5489C0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1209-F42D-484B-8079-4FA71C4ED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1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qwik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FCEBD8-C56C-42EF-891D-B70BD3AC7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pt-BR" sz="7200">
                <a:solidFill>
                  <a:schemeClr val="bg1"/>
                </a:solidFill>
              </a:rPr>
              <a:t>Teste baseado em propriedades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02A54-20D0-4071-A8B4-1FAF0DC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pt-BR"/>
              <a:t>Prof. Bernardo Copstein</a:t>
            </a:r>
          </a:p>
          <a:p>
            <a:pPr algn="l"/>
            <a:r>
              <a:rPr lang="pt-BR"/>
              <a:t>Baseado no livro “</a:t>
            </a:r>
            <a:r>
              <a:rPr lang="en-US" b="1"/>
              <a:t>Software Testing: From Theory to Practice</a:t>
            </a:r>
            <a:r>
              <a:rPr lang="en-US"/>
              <a:t>”</a:t>
            </a:r>
          </a:p>
          <a:p>
            <a:pPr algn="l"/>
            <a:r>
              <a:rPr lang="en-US"/>
              <a:t>Maurice Aniche e Arie Van Deursen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8D3EEE-D80E-4D3E-ADEE-92FB7D40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Teste baseado em 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C5C0A-90B1-4528-B2CF-77D4C236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2000"/>
              <a:t>Até agora usamos diferentes técnicas para gerar casos de teste potencialmente reveladores de falhas.</a:t>
            </a:r>
          </a:p>
          <a:p>
            <a:r>
              <a:rPr lang="pt-BR" sz="2000"/>
              <a:t>Outra abordagem é utilizar um software que gere grandes quantidades de casos de teste.</a:t>
            </a:r>
          </a:p>
          <a:p>
            <a:r>
              <a:rPr lang="pt-BR" sz="2000"/>
              <a:t>Para tanto precisamos identificar propriedades dos artefatos a serem testados de maneira que um gerador automático de casos de teste possa gerar casos que procurem “estressar” estas propriedades.</a:t>
            </a:r>
          </a:p>
          <a:p>
            <a:r>
              <a:rPr lang="pt-BR" sz="2000"/>
              <a:t>As asserções que definem as pré-condições, pós-condições e invariantes são um bom ponto de partida.</a:t>
            </a:r>
          </a:p>
        </p:txBody>
      </p:sp>
    </p:spTree>
    <p:extLst>
      <p:ext uri="{BB962C8B-B14F-4D97-AF65-F5344CB8AC3E}">
        <p14:creationId xmlns:p14="http://schemas.microsoft.com/office/powerpoint/2010/main" val="352168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105E5A-14B3-4CB9-A72E-F27B5262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Geradores de casos de teste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BEF0F-310A-41F1-9281-E1294E4C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pt-BR"/>
          </a:p>
          <a:p>
            <a:r>
              <a:rPr lang="pt-BR"/>
              <a:t>A ideia por traz de geradores de casos de teste é a geração aleatória de grandes volumes de casos de teste que procuram verificar uma determinada propriedade;</a:t>
            </a:r>
          </a:p>
          <a:p>
            <a:r>
              <a:rPr lang="pt-BR"/>
              <a:t>A primeira implementação desta abordagem foi chamada de </a:t>
            </a:r>
            <a:r>
              <a:rPr lang="pt-BR" i="1" err="1"/>
              <a:t>QuickCheck</a:t>
            </a:r>
            <a:r>
              <a:rPr lang="pt-BR"/>
              <a:t>, uma ferramenta desenvolvida para código escrito em </a:t>
            </a:r>
            <a:r>
              <a:rPr lang="pt-BR" err="1"/>
              <a:t>Haskell</a:t>
            </a:r>
            <a:r>
              <a:rPr lang="pt-BR"/>
              <a:t>. Hoje em dia a maioria das linguagens tem uma implementação de </a:t>
            </a:r>
            <a:r>
              <a:rPr lang="pt-BR" err="1"/>
              <a:t>quick</a:t>
            </a:r>
            <a:r>
              <a:rPr lang="pt-BR"/>
              <a:t> </a:t>
            </a:r>
            <a:r>
              <a:rPr lang="pt-BR" err="1"/>
              <a:t>check</a:t>
            </a:r>
            <a:r>
              <a:rPr lang="pt-BR"/>
              <a:t>. A implementação para Java chama-se</a:t>
            </a:r>
            <a:r>
              <a:rPr lang="pt-BR" b="0" i="0">
                <a:effectLst/>
                <a:latin typeface="Helvetica Neue"/>
              </a:rPr>
              <a:t> </a:t>
            </a:r>
            <a:r>
              <a:rPr lang="pt-BR" b="0" i="0" u="none" strike="noStrike" err="1">
                <a:effectLst/>
                <a:latin typeface="Helvetica Neue"/>
                <a:hlinkClick r:id="rId2"/>
              </a:rPr>
              <a:t>jqwik</a:t>
            </a:r>
            <a:r>
              <a:rPr lang="pt-BR" b="0" i="0">
                <a:effectLst/>
                <a:latin typeface="Helvetica Neue"/>
              </a:rPr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5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53917-1C4C-47B8-8EC8-E6D0373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Como funciona?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CB57D-5E28-42C7-9EA3-6BED48F0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pt-BR"/>
          </a:p>
          <a:p>
            <a:r>
              <a:rPr lang="pt-BR"/>
              <a:t>A ferramenta funciona integrada ao </a:t>
            </a:r>
            <a:r>
              <a:rPr lang="pt-BR" err="1"/>
              <a:t>Junit</a:t>
            </a:r>
            <a:endParaRPr lang="pt-BR"/>
          </a:p>
          <a:p>
            <a:r>
              <a:rPr lang="pt-BR"/>
              <a:t>Ao invés de escrever um driver de teste escreve-se uma classe que define propriedades</a:t>
            </a:r>
          </a:p>
          <a:p>
            <a:r>
              <a:rPr lang="pt-BR"/>
              <a:t>Cada propriedade deve ser anotada com @Property</a:t>
            </a:r>
          </a:p>
          <a:p>
            <a:r>
              <a:rPr lang="pt-BR"/>
              <a:t>A ferramenta inclui geradores para os tipos básicos (números, </a:t>
            </a:r>
            <a:r>
              <a:rPr lang="pt-BR" err="1"/>
              <a:t>strings</a:t>
            </a:r>
            <a:r>
              <a:rPr lang="pt-BR"/>
              <a:t>, listas, datas </a:t>
            </a:r>
            <a:r>
              <a:rPr lang="pt-BR" err="1"/>
              <a:t>etc</a:t>
            </a:r>
            <a:r>
              <a:rPr lang="pt-BR"/>
              <a:t>)</a:t>
            </a:r>
          </a:p>
          <a:p>
            <a:r>
              <a:rPr lang="pt-BR"/>
              <a:t>Outros geradores podem ser criados com a anotação @Provide</a:t>
            </a:r>
          </a:p>
        </p:txBody>
      </p:sp>
    </p:spTree>
    <p:extLst>
      <p:ext uri="{BB962C8B-B14F-4D97-AF65-F5344CB8AC3E}">
        <p14:creationId xmlns:p14="http://schemas.microsoft.com/office/powerpoint/2010/main" val="279843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09A5FE-0392-4889-BEDD-208F8C7A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pt-BR" sz="2800">
                <a:solidFill>
                  <a:srgbClr val="FFFFFF"/>
                </a:solidFill>
              </a:rPr>
              <a:t>Dependências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D4579-5EDB-499D-807F-58F59B93D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 fontScale="92500" lnSpcReduction="20000"/>
          </a:bodyPr>
          <a:lstStyle/>
          <a:p>
            <a:r>
              <a:rPr lang="pt-BR" sz="2000"/>
              <a:t>Para usar a ferramenta é necessário incluir as dependências abaixo no POM.</a:t>
            </a:r>
          </a:p>
          <a:p>
            <a:r>
              <a:rPr lang="pt-BR" sz="2000"/>
              <a:t>Na verdade apenas a dependência do </a:t>
            </a:r>
            <a:r>
              <a:rPr lang="pt-BR" sz="2000" err="1"/>
              <a:t>jqwik</a:t>
            </a:r>
            <a:r>
              <a:rPr lang="pt-BR" sz="2000"/>
              <a:t> é suficiente</a:t>
            </a:r>
          </a:p>
          <a:p>
            <a:r>
              <a:rPr lang="pt-BR" sz="2000"/>
              <a:t>O </a:t>
            </a:r>
            <a:r>
              <a:rPr lang="pt-BR" sz="2000" err="1"/>
              <a:t>asserj</a:t>
            </a:r>
            <a:r>
              <a:rPr lang="pt-BR" sz="2000"/>
              <a:t> permite escrever asserções mais elaboradas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C07ACD-54B9-4905-BC31-3EFC3205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2757269"/>
            <a:ext cx="5057398" cy="34606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&lt;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dependency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    &lt;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groupId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net.jqwik</a:t>
            </a:r>
            <a:r>
              <a:rPr lang="pt-BR" sz="1500" b="0">
                <a:effectLst/>
                <a:latin typeface="Consolas" panose="020B0609020204030204" pitchFamily="49" charset="0"/>
              </a:rPr>
              <a:t>&lt;/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groupId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    &lt;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artifactId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jqwik</a:t>
            </a:r>
            <a:r>
              <a:rPr lang="pt-BR" sz="1500" b="0">
                <a:effectLst/>
                <a:latin typeface="Consolas" panose="020B0609020204030204" pitchFamily="49" charset="0"/>
              </a:rPr>
              <a:t>&lt;/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artifactId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/>
              </a:rPr>
              <a:t>    &lt;version&gt;</a:t>
            </a:r>
            <a:r>
              <a:rPr lang="pt-BR" sz="1500">
                <a:latin typeface="Consolas"/>
              </a:rPr>
              <a:t>1.6.5&lt;/</a:t>
            </a:r>
            <a:r>
              <a:rPr lang="pt-BR" sz="1500" b="0">
                <a:effectLst/>
                <a:latin typeface="Consolas"/>
              </a:rPr>
              <a:t>version&gt;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    &lt;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scope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test</a:t>
            </a:r>
            <a:r>
              <a:rPr lang="pt-BR" sz="1500" b="0">
                <a:effectLst/>
                <a:latin typeface="Consolas" panose="020B0609020204030204" pitchFamily="49" charset="0"/>
              </a:rPr>
              <a:t>&lt;/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scope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&lt;/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dependency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&lt;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dependency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    &lt;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groupId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org.assertj</a:t>
            </a:r>
            <a:r>
              <a:rPr lang="pt-BR" sz="1500" b="0">
                <a:effectLst/>
                <a:latin typeface="Consolas" panose="020B0609020204030204" pitchFamily="49" charset="0"/>
              </a:rPr>
              <a:t>&lt;/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groupId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    &lt;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artifactId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assertj</a:t>
            </a:r>
            <a:r>
              <a:rPr lang="pt-BR" sz="1500" b="0">
                <a:effectLst/>
                <a:latin typeface="Consolas" panose="020B0609020204030204" pitchFamily="49" charset="0"/>
              </a:rPr>
              <a:t>-core&lt;/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artifactId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    &lt;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version</a:t>
            </a:r>
            <a:r>
              <a:rPr lang="pt-BR" sz="1500" b="0">
                <a:effectLst/>
                <a:latin typeface="Consolas" panose="020B0609020204030204" pitchFamily="49" charset="0"/>
              </a:rPr>
              <a:t>&gt;3.15.0&lt;/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version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    &lt;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scope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test</a:t>
            </a:r>
            <a:r>
              <a:rPr lang="pt-BR" sz="1500" b="0">
                <a:effectLst/>
                <a:latin typeface="Consolas" panose="020B0609020204030204" pitchFamily="49" charset="0"/>
              </a:rPr>
              <a:t>&lt;/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scope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500" b="0">
                <a:effectLst/>
                <a:latin typeface="Consolas" panose="020B0609020204030204" pitchFamily="49" charset="0"/>
              </a:rPr>
              <a:t>&lt;/</a:t>
            </a:r>
            <a:r>
              <a:rPr lang="pt-BR" sz="1500" b="0" err="1">
                <a:effectLst/>
                <a:latin typeface="Consolas" panose="020B0609020204030204" pitchFamily="49" charset="0"/>
              </a:rPr>
              <a:t>dependency</a:t>
            </a:r>
            <a:r>
              <a:rPr lang="pt-BR" sz="1500" b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500"/>
          </a:p>
        </p:txBody>
      </p:sp>
    </p:spTree>
    <p:extLst>
      <p:ext uri="{BB962C8B-B14F-4D97-AF65-F5344CB8AC3E}">
        <p14:creationId xmlns:p14="http://schemas.microsoft.com/office/powerpoint/2010/main" val="145089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09A5FE-0392-4889-BEDD-208F8C7A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108960"/>
            <a:ext cx="3722933" cy="698604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r>
              <a:rPr lang="pt-BR" sz="2800"/>
              <a:t>Exemplo:</a:t>
            </a:r>
            <a:endParaRPr lang="pt-BR" sz="2800">
              <a:solidFill>
                <a:srgbClr val="FFFFFF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D4579-5EDB-499D-807F-58F59B93D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1118382"/>
          </a:xfrm>
        </p:spPr>
        <p:txBody>
          <a:bodyPr>
            <a:normAutofit/>
          </a:bodyPr>
          <a:lstStyle/>
          <a:p>
            <a:r>
              <a:rPr lang="pt-BR" sz="2000"/>
              <a:t>Verifica que o comprimento de uma concatenação de </a:t>
            </a:r>
            <a:r>
              <a:rPr lang="pt-BR" sz="2000" err="1"/>
              <a:t>strings</a:t>
            </a:r>
            <a:r>
              <a:rPr lang="pt-BR" sz="2000"/>
              <a:t> é igual a soma dos comprimentos concatenados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C07ACD-54B9-4905-BC31-3EFC3205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055" y="1885071"/>
            <a:ext cx="5945945" cy="43328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 class PropertyTest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@Property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void concatenationLength(@ForAll String s1,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@ForAll String s2){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String s3 = s1 + s2;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Assertions.assertEquals(s1.length()+s2.length(),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s3.length());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500"/>
          </a:p>
        </p:txBody>
      </p:sp>
    </p:spTree>
    <p:extLst>
      <p:ext uri="{BB962C8B-B14F-4D97-AF65-F5344CB8AC3E}">
        <p14:creationId xmlns:p14="http://schemas.microsoft.com/office/powerpoint/2010/main" val="343471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4D6D3-8ECE-42DF-8823-865C12E5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sz="3700"/>
              <a:t>Outro exemplo: verifica se o aluno foi aprovado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37664-9D26-4703-8E3C-12012929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88" y="2253996"/>
            <a:ext cx="6443408" cy="4041648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public class PassingGradesPBTest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200" noProof="1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    private final PassingGrade pg = new PassingGrade();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200" noProof="1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    @Property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    void fail(@ForAll @FloatRange(min = 1f, max = 5.0f, maxIncluded = false) float grade)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        assertThat(pg.passed(grade)).isFalse();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  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200" noProof="1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    @Property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    void pass(@ForAll @FloatRange(min = 5.0f, max = 10.0f, maxIncluded = true) float grade)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        assertThat(pg.passed(grade)).isTrue();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  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050" noProof="1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050" noProof="1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F1BB298-F587-4600-9514-25528C97DAC3}"/>
              </a:ext>
            </a:extLst>
          </p:cNvPr>
          <p:cNvSpPr txBox="1">
            <a:spLocks/>
          </p:cNvSpPr>
          <p:nvPr/>
        </p:nvSpPr>
        <p:spPr>
          <a:xfrm>
            <a:off x="7508397" y="2176272"/>
            <a:ext cx="4683602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050" noProof="1"/>
              <a:t>    </a:t>
            </a:r>
            <a:r>
              <a:rPr lang="pt-BR" sz="1200" noProof="1"/>
              <a:t>@Property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 void invalid(@ForAll("invalidGrades") float grade) {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     assertThatThrownBy(() -&gt; {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         pg.passed(grade);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     })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     .isInstanceOf(IllegalArgumentException.class);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 }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pt-BR" sz="1200" noProof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>
                <a:solidFill>
                  <a:srgbClr val="FF0000"/>
                </a:solidFill>
              </a:rPr>
              <a:t>    @Provide</a:t>
            </a:r>
            <a:endParaRPr lang="pt-BR" sz="1200" noProof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 private Arbitrary&lt;Float&gt; invalidGrades() {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     return Arbitraries.oneOf(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             Arbitraries.floats().lessOrEqual(0.9f),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             Arbitraries.floats().greaterOrEqual(10.1f));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noProof="1"/>
              <a:t>    }</a:t>
            </a:r>
            <a:endParaRPr lang="pt-BR" sz="1200" noProof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pt-BR" sz="1200" noProof="1"/>
              <a:t>}</a:t>
            </a:r>
            <a:endParaRPr lang="pt-BR" sz="1050" noProof="1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BAC3F21-2CDF-41CC-97B5-88487E7887C9}"/>
              </a:ext>
            </a:extLst>
          </p:cNvPr>
          <p:cNvCxnSpPr/>
          <p:nvPr/>
        </p:nvCxnSpPr>
        <p:spPr>
          <a:xfrm>
            <a:off x="7399606" y="2176272"/>
            <a:ext cx="0" cy="411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7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1E0101-C485-47A4-8528-5E284E06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400" kern="1200">
                <a:latin typeface="+mj-lt"/>
                <a:ea typeface="+mj-ea"/>
                <a:cs typeface="+mj-cs"/>
              </a:rPr>
              <a:t>Analise também o código fornecido pelo professor relativo ao problema das encomendas de chocolate</a:t>
            </a:r>
            <a:endParaRPr lang="pt-BR" sz="3400" kern="1200">
              <a:latin typeface="+mj-lt"/>
              <a:cs typeface="Calibri Light"/>
            </a:endParaRP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84F20C-6A36-44BC-831E-4B4DF27F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7200"/>
              <a:t>Veja a lista de exercícios</a:t>
            </a: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erder Barriga? Veja 4 Técnicas de exercícios para ter resultados.">
            <a:extLst>
              <a:ext uri="{FF2B5EF4-FFF2-40B4-BE49-F238E27FC236}">
                <a16:creationId xmlns:a16="http://schemas.microsoft.com/office/drawing/2014/main" id="{1AA52304-301D-41CF-80C2-2DFFE5E2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63" y="2655691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10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4f5e2b21-ed28-4253-807f-296c84725fe0" xsi:nil="true"/>
    <Student_Groups xmlns="4f5e2b21-ed28-4253-807f-296c84725fe0">
      <UserInfo>
        <DisplayName/>
        <AccountId xsi:nil="true"/>
        <AccountType/>
      </UserInfo>
    </Student_Groups>
    <DefaultSectionNames xmlns="4f5e2b21-ed28-4253-807f-296c84725fe0" xsi:nil="true"/>
    <Invited_Teachers xmlns="4f5e2b21-ed28-4253-807f-296c84725fe0" xsi:nil="true"/>
    <Invited_Students xmlns="4f5e2b21-ed28-4253-807f-296c84725fe0" xsi:nil="true"/>
    <IsNotebookLocked xmlns="4f5e2b21-ed28-4253-807f-296c84725fe0" xsi:nil="true"/>
    <Students xmlns="4f5e2b21-ed28-4253-807f-296c84725fe0">
      <UserInfo>
        <DisplayName/>
        <AccountId xsi:nil="true"/>
        <AccountType/>
      </UserInfo>
    </Students>
    <Math_Settings xmlns="4f5e2b21-ed28-4253-807f-296c84725fe0" xsi:nil="true"/>
    <Has_Teacher_Only_SectionGroup xmlns="4f5e2b21-ed28-4253-807f-296c84725fe0" xsi:nil="true"/>
    <Is_Collaboration_Space_Locked xmlns="4f5e2b21-ed28-4253-807f-296c84725fe0" xsi:nil="true"/>
    <FolderType xmlns="4f5e2b21-ed28-4253-807f-296c84725fe0" xsi:nil="true"/>
    <Self_Registration_Enabled xmlns="4f5e2b21-ed28-4253-807f-296c84725fe0" xsi:nil="true"/>
    <AppVersion xmlns="4f5e2b21-ed28-4253-807f-296c84725fe0" xsi:nil="true"/>
    <NotebookType xmlns="4f5e2b21-ed28-4253-807f-296c84725fe0" xsi:nil="true"/>
    <Teachers xmlns="4f5e2b21-ed28-4253-807f-296c84725fe0">
      <UserInfo>
        <DisplayName/>
        <AccountId xsi:nil="true"/>
        <AccountType/>
      </UserInfo>
    </Teachers>
    <Templates xmlns="4f5e2b21-ed28-4253-807f-296c84725fe0" xsi:nil="true"/>
    <TeamsChannelId xmlns="4f5e2b21-ed28-4253-807f-296c84725fe0" xsi:nil="true"/>
    <Owner xmlns="4f5e2b21-ed28-4253-807f-296c84725fe0">
      <UserInfo>
        <DisplayName/>
        <AccountId xsi:nil="true"/>
        <AccountType/>
      </UserInfo>
    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98FF3BC7E9A644AE871E7927EEB2CE" ma:contentTypeVersion="27" ma:contentTypeDescription="Crie um novo documento." ma:contentTypeScope="" ma:versionID="7f945d886e56895e1acdb9ddb84b5039">
  <xsd:schema xmlns:xsd="http://www.w3.org/2001/XMLSchema" xmlns:xs="http://www.w3.org/2001/XMLSchema" xmlns:p="http://schemas.microsoft.com/office/2006/metadata/properties" xmlns:ns3="c7093443-b187-4887-8d79-c2ec9e6b40bd" xmlns:ns4="4f5e2b21-ed28-4253-807f-296c84725fe0" targetNamespace="http://schemas.microsoft.com/office/2006/metadata/properties" ma:root="true" ma:fieldsID="4fb3e39ecfe3b5e06a2c743338c6ed8f" ns3:_="" ns4:_="">
    <xsd:import namespace="c7093443-b187-4887-8d79-c2ec9e6b40bd"/>
    <xsd:import namespace="4f5e2b21-ed28-4253-807f-296c84725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93443-b187-4887-8d79-c2ec9e6b40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e2b21-ed28-4253-807f-296c84725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C1A0AA-7B01-4ABD-AF79-4ECAA2B0B71D}">
  <ds:schemaRefs>
    <ds:schemaRef ds:uri="4f5e2b21-ed28-4253-807f-296c84725fe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24B08D-4887-4CA4-8DC5-B333C3AB357D}">
  <ds:schemaRefs>
    <ds:schemaRef ds:uri="4f5e2b21-ed28-4253-807f-296c84725fe0"/>
    <ds:schemaRef ds:uri="c7093443-b187-4887-8d79-c2ec9e6b40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F7737B-C087-4F56-AC3A-9FAEDFA8D4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Teste baseado em propriedades</vt:lpstr>
      <vt:lpstr>Teste baseado em propriedades</vt:lpstr>
      <vt:lpstr>Geradores de casos de teste</vt:lpstr>
      <vt:lpstr>Como funciona?</vt:lpstr>
      <vt:lpstr>Dependências </vt:lpstr>
      <vt:lpstr>Exemplo:</vt:lpstr>
      <vt:lpstr>Outro exemplo: verifica se o aluno foi aprovado</vt:lpstr>
      <vt:lpstr>Analise também o código fornecido pelo professor relativo ao problema das encomendas de chocolate</vt:lpstr>
      <vt:lpstr>Veja a 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estrutural</dc:title>
  <dc:creator>Bernardo Copstein</dc:creator>
  <cp:revision>4</cp:revision>
  <dcterms:created xsi:type="dcterms:W3CDTF">2020-04-28T21:54:22Z</dcterms:created>
  <dcterms:modified xsi:type="dcterms:W3CDTF">2023-12-19T18:13:21Z</dcterms:modified>
</cp:coreProperties>
</file>