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314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312" r:id="rId21"/>
    <p:sldId id="277" r:id="rId22"/>
    <p:sldId id="278" r:id="rId23"/>
    <p:sldId id="279" r:id="rId24"/>
    <p:sldId id="313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22" r:id="rId56"/>
    <p:sldId id="323" r:id="rId57"/>
    <p:sldId id="324" r:id="rId58"/>
    <p:sldId id="325" r:id="rId59"/>
    <p:sldId id="327" r:id="rId60"/>
    <p:sldId id="321" r:id="rId61"/>
    <p:sldId id="329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345" r:id="rId75"/>
    <p:sldId id="346" r:id="rId76"/>
    <p:sldId id="347" r:id="rId77"/>
    <p:sldId id="332" r:id="rId78"/>
    <p:sldId id="364" r:id="rId79"/>
    <p:sldId id="365" r:id="rId80"/>
    <p:sldId id="366" r:id="rId81"/>
    <p:sldId id="367" r:id="rId82"/>
    <p:sldId id="368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8" r:id="rId94"/>
    <p:sldId id="359" r:id="rId95"/>
    <p:sldId id="360" r:id="rId96"/>
    <p:sldId id="362" r:id="rId97"/>
    <p:sldId id="363" r:id="rId9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87264-F77A-4DA8-BF8C-0A76DE0C1DCC}" type="datetimeFigureOut">
              <a:rPr lang="en-GB" smtClean="0"/>
              <a:t>11/11/2015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DAD14-D344-4BF8-8347-7CD376C3A8E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50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2" name="Shape 8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4" name="Shape 8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4" name="Shape 8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6" name="Shape 8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ECA6-4BD4-4029-AA54-57E1D5658015}" type="datetime1">
              <a:rPr lang="en-GB" smtClean="0"/>
              <a:t>11/11/2015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4744-E4A2-4B6E-B0D2-76725E3DE1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70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9728-4A84-40DA-A1EE-4C3EFFF49AE3}" type="datetime1">
              <a:rPr lang="en-GB" smtClean="0"/>
              <a:t>11/11/2015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4744-E4A2-4B6E-B0D2-76725E3DE1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52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06A8-95E0-475D-9987-81964FFFD9F2}" type="datetime1">
              <a:rPr lang="en-GB" smtClean="0"/>
              <a:t>11/11/2015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4744-E4A2-4B6E-B0D2-76725E3DE1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5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D0386-85E4-43B9-BCDC-BD58960E52B7}" type="datetime1">
              <a:rPr lang="en-GB" smtClean="0"/>
              <a:t>11/11/2015</a:t>
            </a:fld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antoni.espasa@uc3m.es</a:t>
            </a: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7AB81-7325-4B7E-A335-0D52CAC7160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8358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8484A-C7DC-4216-A564-5995D5DDAE0E}" type="datetime1">
              <a:rPr lang="en-GB" smtClean="0"/>
              <a:t>11/11/2015</a:t>
            </a:fld>
            <a:endParaRPr lang="es-ES_tradn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antoni.espasa@uc3m.es</a:t>
            </a:r>
            <a:endParaRPr lang="es-ES_trad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8940C-2D0B-4988-A65E-7ACD78FCB7D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1155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492B5-A5D4-40DE-A1C2-2688A1F74918}" type="datetime1">
              <a:rPr lang="en-GB" smtClean="0"/>
              <a:t>11/11/2015</a:t>
            </a:fld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antoni.espasa@uc3m.es</a:t>
            </a: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D81A6-05CE-4323-B14D-133162E9C15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267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7336-1F6F-4776-AF3F-77416060C631}" type="datetime1">
              <a:rPr lang="en-GB" smtClean="0"/>
              <a:t>11/11/2015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4744-E4A2-4B6E-B0D2-76725E3DE1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67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DE4-EE5C-4DE9-8B0C-832C8B942F74}" type="datetime1">
              <a:rPr lang="en-GB" smtClean="0"/>
              <a:t>11/11/2015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4744-E4A2-4B6E-B0D2-76725E3DE1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28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55C2-CC05-4124-8F1E-506BD8FA64C5}" type="datetime1">
              <a:rPr lang="en-GB" smtClean="0"/>
              <a:t>11/11/2015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4744-E4A2-4B6E-B0D2-76725E3DE1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27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ED40-8932-4EEE-96EF-F4CBA0FD840E}" type="datetime1">
              <a:rPr lang="en-GB" smtClean="0"/>
              <a:t>11/11/2015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4744-E4A2-4B6E-B0D2-76725E3DE1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23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6A79-E29D-4F27-948C-F621D0983C11}" type="datetime1">
              <a:rPr lang="en-GB" smtClean="0"/>
              <a:t>11/11/2015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4744-E4A2-4B6E-B0D2-76725E3DE1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60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7219-ABD9-4813-BC3E-2408822D6CE4}" type="datetime1">
              <a:rPr lang="en-GB" smtClean="0"/>
              <a:t>11/11/2015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4744-E4A2-4B6E-B0D2-76725E3DE1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93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6003-7560-479E-A20C-FCCBC97DFF5F}" type="datetime1">
              <a:rPr lang="en-GB" smtClean="0"/>
              <a:t>11/11/2015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4744-E4A2-4B6E-B0D2-76725E3DE1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0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BEB-2A50-41CB-A333-50D2FB5F9113}" type="datetime1">
              <a:rPr lang="en-GB" smtClean="0"/>
              <a:t>11/11/2015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4744-E4A2-4B6E-B0D2-76725E3DE1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41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0440-5F2F-435D-9BFE-64D2352A5713}" type="datetime1">
              <a:rPr lang="en-GB" smtClean="0"/>
              <a:t>11/11/2015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antoni.espasa@uc3m.es</a:t>
            </a:r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14744-E4A2-4B6E-B0D2-76725E3DE1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90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1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image" Target="../media/image8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0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134672" cy="3411811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/>
              <a:t/>
            </a:r>
            <a:br>
              <a:rPr lang="en-GB" sz="4000" b="1" dirty="0" smtClean="0"/>
            </a:br>
            <a:r>
              <a:rPr lang="en-GB" sz="4000" b="1" dirty="0"/>
              <a:t/>
            </a:r>
            <a:br>
              <a:rPr lang="en-GB" sz="4000" b="1" dirty="0"/>
            </a:br>
            <a:r>
              <a:rPr lang="en-GB" sz="4000" b="1" dirty="0" err="1" smtClean="0"/>
              <a:t>Modelos</a:t>
            </a:r>
            <a:r>
              <a:rPr lang="en-GB" sz="4000" b="1" dirty="0" smtClean="0"/>
              <a:t> </a:t>
            </a:r>
            <a:r>
              <a:rPr lang="en-GB" sz="4000" b="1" dirty="0" err="1"/>
              <a:t>Econométricos</a:t>
            </a:r>
            <a:r>
              <a:rPr lang="en-GB" sz="4000" b="1" dirty="0"/>
              <a:t> de Series </a:t>
            </a:r>
            <a:r>
              <a:rPr lang="en-GB" sz="4000" b="1" dirty="0" err="1"/>
              <a:t>Temporales</a:t>
            </a:r>
            <a:r>
              <a:rPr lang="en-GB" sz="4000" b="1" dirty="0"/>
              <a:t> para la </a:t>
            </a:r>
            <a:r>
              <a:rPr lang="en-GB" sz="4000" b="1" dirty="0" err="1"/>
              <a:t>Predicción</a:t>
            </a:r>
            <a:r>
              <a:rPr lang="en-GB" sz="4000" b="1" dirty="0"/>
              <a:t> y el </a:t>
            </a:r>
            <a:r>
              <a:rPr lang="en-GB" sz="4000" b="1" dirty="0" err="1"/>
              <a:t>Análisis</a:t>
            </a:r>
            <a:r>
              <a:rPr lang="en-GB" sz="4000" b="1" dirty="0"/>
              <a:t> de la </a:t>
            </a:r>
            <a:r>
              <a:rPr lang="en-GB" sz="4000" b="1" dirty="0" err="1"/>
              <a:t>Coyuntura</a:t>
            </a:r>
            <a:r>
              <a:rPr lang="en-GB" sz="4000" b="1" dirty="0"/>
              <a:t> </a:t>
            </a:r>
            <a:r>
              <a:rPr lang="en-GB" sz="4000" b="1" dirty="0" err="1" smtClean="0"/>
              <a:t>Económica</a:t>
            </a:r>
            <a:r>
              <a:rPr lang="en-GB" sz="4000" b="1" dirty="0" smtClean="0"/>
              <a:t>.</a:t>
            </a:r>
            <a:br>
              <a:rPr lang="en-GB" sz="4000" b="1" dirty="0" smtClean="0"/>
            </a:br>
            <a:r>
              <a:rPr lang="es-ES" sz="4000" dirty="0" smtClean="0"/>
              <a:t/>
            </a:r>
            <a:br>
              <a:rPr lang="es-ES" sz="4000" dirty="0" smtClean="0"/>
            </a:br>
            <a:r>
              <a:rPr lang="es-ES" sz="4000" dirty="0" smtClean="0"/>
              <a:t>CINVE-Facultad </a:t>
            </a:r>
            <a:r>
              <a:rPr lang="es-ES" sz="4000" dirty="0"/>
              <a:t>de Ciencias Económicas y Administración.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sz="3100" dirty="0" smtClean="0"/>
              <a:t>Noviembre 2015</a:t>
            </a:r>
            <a:br>
              <a:rPr lang="es-ES" sz="3100" dirty="0" smtClean="0"/>
            </a:br>
            <a:r>
              <a:rPr lang="es-ES" sz="3100" dirty="0" smtClean="0"/>
              <a:t>Prof. Antoni Espasa</a:t>
            </a:r>
            <a:endParaRPr lang="en-GB" sz="3100" b="1" dirty="0">
              <a:solidFill>
                <a:srgbClr val="FF0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4869160"/>
            <a:ext cx="7088832" cy="1440160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TEMA 4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PREDICCION CON MODELOS ECONOMETRICOS UNIECUACIONALES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096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_tradnl" smtClean="0"/>
              <a:t>antoni.espasa@uc3m.es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76250"/>
            <a:ext cx="8208962" cy="638175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CC3300"/>
                </a:solidFill>
              </a:rPr>
              <a:t>LOS INGRESOS DE UNA EMPRESA DE TURISMOSE RELACIONAN </a:t>
            </a:r>
            <a:r>
              <a:rPr lang="es-ES" sz="2800" smtClean="0"/>
              <a:t>CON VARIABLES COMO:</a:t>
            </a:r>
          </a:p>
          <a:p>
            <a:pPr eaLnBrk="1" hangingPunct="1"/>
            <a:r>
              <a:rPr lang="es-ES" sz="2800" smtClean="0"/>
              <a:t>-Un indicador de la renta de los turistas</a:t>
            </a:r>
          </a:p>
          <a:p>
            <a:pPr eaLnBrk="1" hangingPunct="1"/>
            <a:r>
              <a:rPr lang="es-ES" sz="2800" smtClean="0"/>
              <a:t>- indicadores de precios relativos respecto otras                empresas o respecto otros paises oferentes de servicios turísticos</a:t>
            </a:r>
          </a:p>
          <a:p>
            <a:pPr eaLnBrk="1" hangingPunct="1"/>
            <a:r>
              <a:rPr lang="es-ES" sz="2800" smtClean="0"/>
              <a:t>-etc.</a:t>
            </a:r>
          </a:p>
          <a:p>
            <a:pPr eaLnBrk="1" hangingPunct="1">
              <a:buFontTx/>
              <a:buNone/>
            </a:pPr>
            <a:endParaRPr lang="es-ES" sz="2800" smtClean="0"/>
          </a:p>
          <a:p>
            <a:pPr eaLnBrk="1" hangingPunct="1"/>
            <a:endParaRPr lang="es-ES" sz="2800" smtClean="0"/>
          </a:p>
        </p:txBody>
      </p:sp>
    </p:spTree>
    <p:extLst>
      <p:ext uri="{BB962C8B-B14F-4D97-AF65-F5344CB8AC3E}">
        <p14:creationId xmlns:p14="http://schemas.microsoft.com/office/powerpoint/2010/main" val="37979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_tradnl" smtClean="0"/>
              <a:t>antoni.espasa@uc3m.es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8913"/>
            <a:ext cx="8497887" cy="6264275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CC3300"/>
                </a:solidFill>
              </a:rPr>
              <a:t>EL TIPO DE CAMBIO ENTRE EL EURO Y EL DÓLAR </a:t>
            </a:r>
            <a:r>
              <a:rPr lang="es-ES" smtClean="0"/>
              <a:t>SE RELACIONA CON VARIABLES COMO :</a:t>
            </a:r>
          </a:p>
          <a:p>
            <a:pPr eaLnBrk="1" hangingPunct="1"/>
            <a:r>
              <a:rPr lang="es-ES" smtClean="0"/>
              <a:t>-</a:t>
            </a:r>
            <a:r>
              <a:rPr lang="es-ES" sz="2800" smtClean="0"/>
              <a:t>El diferencial</a:t>
            </a:r>
            <a:r>
              <a:rPr lang="es-ES" sz="2000" smtClean="0"/>
              <a:t> </a:t>
            </a:r>
            <a:r>
              <a:rPr lang="es-ES" sz="2800" smtClean="0"/>
              <a:t>entre las expectativas de crecimiento económico entre ambas áreas geográficas</a:t>
            </a:r>
          </a:p>
          <a:p>
            <a:pPr eaLnBrk="1" hangingPunct="1"/>
            <a:r>
              <a:rPr lang="es-ES" sz="2800" smtClean="0"/>
              <a:t>-el diferencial entre tipos de interés</a:t>
            </a:r>
          </a:p>
          <a:p>
            <a:pPr eaLnBrk="1" hangingPunct="1"/>
            <a:r>
              <a:rPr lang="es-ES" sz="2800" smtClean="0"/>
              <a:t>-el diferencial de inflación</a:t>
            </a:r>
          </a:p>
          <a:p>
            <a:pPr eaLnBrk="1" hangingPunct="1"/>
            <a:r>
              <a:rPr lang="es-ES" sz="2800" smtClean="0"/>
              <a:t>-etc.</a:t>
            </a:r>
            <a:endParaRPr lang="es-ES" sz="2800" smtClean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5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_tradnl" smtClean="0"/>
              <a:t>antoni.espasa@uc3m.es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76250"/>
            <a:ext cx="8435975" cy="5649913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CC3300"/>
                </a:solidFill>
              </a:rPr>
              <a:t>EL EMPLEO EN UN SECTOR INDUSTRIAL </a:t>
            </a:r>
            <a:r>
              <a:rPr lang="es-ES" sz="2800" smtClean="0"/>
              <a:t>SE RELACIONA CON VARIABLES COMO</a:t>
            </a:r>
            <a:r>
              <a:rPr lang="es-ES" smtClean="0">
                <a:solidFill>
                  <a:srgbClr val="CC3300"/>
                </a:solidFill>
              </a:rPr>
              <a:t>:</a:t>
            </a:r>
          </a:p>
          <a:p>
            <a:pPr eaLnBrk="1" hangingPunct="1">
              <a:buFontTx/>
              <a:buNone/>
            </a:pPr>
            <a:r>
              <a:rPr lang="es-ES" smtClean="0"/>
              <a:t>-la producción del sector</a:t>
            </a:r>
          </a:p>
          <a:p>
            <a:pPr eaLnBrk="1" hangingPunct="1">
              <a:buFontTx/>
              <a:buNone/>
            </a:pPr>
            <a:r>
              <a:rPr lang="es-ES" smtClean="0"/>
              <a:t>-el salario real en elsector</a:t>
            </a:r>
          </a:p>
          <a:p>
            <a:pPr eaLnBrk="1" hangingPunct="1">
              <a:buFontTx/>
              <a:buNone/>
            </a:pPr>
            <a:r>
              <a:rPr lang="es-ES" smtClean="0"/>
              <a:t>-etc.</a:t>
            </a:r>
          </a:p>
        </p:txBody>
      </p:sp>
    </p:spTree>
    <p:extLst>
      <p:ext uri="{BB962C8B-B14F-4D97-AF65-F5344CB8AC3E}">
        <p14:creationId xmlns:p14="http://schemas.microsoft.com/office/powerpoint/2010/main" val="38743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Modelos </a:t>
            </a:r>
            <a:r>
              <a:rPr lang="es-ES" dirty="0" err="1" smtClean="0"/>
              <a:t>uniecuacionales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rgbClr val="CC3300"/>
                </a:solidFill>
              </a:rPr>
              <a:t>Modelos </a:t>
            </a:r>
            <a:r>
              <a:rPr lang="es-ES_tradnl" b="1" dirty="0" err="1" smtClean="0">
                <a:solidFill>
                  <a:srgbClr val="CC3300"/>
                </a:solidFill>
              </a:rPr>
              <a:t>uniecuacionales</a:t>
            </a:r>
            <a:r>
              <a:rPr lang="es-ES_tradnl" b="1" dirty="0" smtClean="0"/>
              <a:t> para la predicción: todas las variables explicativas deben ser fuertemente exógenas.</a:t>
            </a:r>
          </a:p>
          <a:p>
            <a:r>
              <a:rPr lang="es-ES_tradnl" b="1" dirty="0" smtClean="0"/>
              <a:t> </a:t>
            </a:r>
            <a:r>
              <a:rPr lang="es-ES_tradnl" b="1" dirty="0" smtClean="0">
                <a:solidFill>
                  <a:srgbClr val="FF0000"/>
                </a:solidFill>
              </a:rPr>
              <a:t>Ejemplo</a:t>
            </a:r>
            <a:r>
              <a:rPr lang="es-ES_tradnl" b="1" dirty="0" smtClean="0"/>
              <a:t>, </a:t>
            </a:r>
            <a:r>
              <a:rPr lang="es-ES_tradnl" dirty="0" smtClean="0"/>
              <a:t>un modelo en el que se determine el número de turistas entrados en </a:t>
            </a:r>
            <a:r>
              <a:rPr lang="es-ES_tradnl" dirty="0" smtClean="0"/>
              <a:t>Uruguay </a:t>
            </a:r>
            <a:r>
              <a:rPr lang="es-ES_tradnl" dirty="0" smtClean="0"/>
              <a:t>en </a:t>
            </a:r>
            <a:r>
              <a:rPr lang="es-ES_tradnl" dirty="0" smtClean="0"/>
              <a:t>un determinado trimestre en función de un indicador de renta de los turistas y de indicadores de precios relativos.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antoni.espasa@uc3m.es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0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MODELOS ECONOMETRICOS DINAMICOS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err="1" smtClean="0"/>
              <a:t>Conjunto</a:t>
            </a:r>
            <a:r>
              <a:rPr lang="en-GB" b="1" dirty="0" smtClean="0"/>
              <a:t> </a:t>
            </a:r>
            <a:r>
              <a:rPr lang="en-GB" b="1" dirty="0" err="1" smtClean="0"/>
              <a:t>informativo</a:t>
            </a:r>
            <a:r>
              <a:rPr lang="en-GB" b="1" dirty="0" smtClean="0"/>
              <a:t> </a:t>
            </a:r>
            <a:r>
              <a:rPr lang="en-GB" b="1" dirty="0" err="1" smtClean="0"/>
              <a:t>univariante</a:t>
            </a:r>
            <a:endParaRPr lang="en-GB" b="1" dirty="0" smtClean="0"/>
          </a:p>
          <a:p>
            <a:r>
              <a:rPr lang="en-GB" dirty="0" smtClean="0"/>
              <a:t>- (1)  ARI(</a:t>
            </a:r>
            <a:r>
              <a:rPr lang="en-GB" dirty="0" err="1" smtClean="0"/>
              <a:t>p,d</a:t>
            </a:r>
            <a:r>
              <a:rPr lang="en-GB" dirty="0" smtClean="0"/>
              <a:t>)</a:t>
            </a:r>
          </a:p>
          <a:p>
            <a:r>
              <a:rPr lang="en-GB" b="1" dirty="0" err="1" smtClean="0"/>
              <a:t>Conjuntos</a:t>
            </a:r>
            <a:r>
              <a:rPr lang="en-GB" b="1" dirty="0" smtClean="0"/>
              <a:t> </a:t>
            </a:r>
            <a:r>
              <a:rPr lang="en-GB" b="1" dirty="0" err="1" smtClean="0"/>
              <a:t>informativos</a:t>
            </a:r>
            <a:r>
              <a:rPr lang="en-GB" b="1" dirty="0" smtClean="0"/>
              <a:t> </a:t>
            </a:r>
            <a:r>
              <a:rPr lang="en-GB" b="1" dirty="0" err="1" smtClean="0"/>
              <a:t>multivariantes</a:t>
            </a:r>
            <a:r>
              <a:rPr lang="en-GB" b="1" dirty="0" smtClean="0"/>
              <a:t>.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GB" b="1" dirty="0"/>
              <a:t> </a:t>
            </a:r>
            <a:r>
              <a:rPr lang="en-GB" b="1" dirty="0" smtClean="0"/>
              <a:t>    Son los </a:t>
            </a:r>
            <a:r>
              <a:rPr lang="en-GB" b="1" dirty="0" err="1" smtClean="0"/>
              <a:t>modelos</a:t>
            </a:r>
            <a:r>
              <a:rPr lang="en-GB" b="1" dirty="0" smtClean="0"/>
              <a:t> </a:t>
            </a:r>
            <a:r>
              <a:rPr lang="en-GB" b="1" dirty="0" err="1" smtClean="0"/>
              <a:t>econométricos</a:t>
            </a:r>
            <a:r>
              <a:rPr lang="en-GB" b="1" dirty="0" smtClean="0"/>
              <a:t> </a:t>
            </a:r>
            <a:r>
              <a:rPr lang="en-GB" b="1" dirty="0" err="1" smtClean="0"/>
              <a:t>propiamente</a:t>
            </a:r>
            <a:r>
              <a:rPr lang="en-GB" b="1" dirty="0" smtClean="0"/>
              <a:t> </a:t>
            </a:r>
            <a:r>
              <a:rPr lang="en-GB" b="1" dirty="0" err="1" smtClean="0"/>
              <a:t>dichos</a:t>
            </a:r>
            <a:r>
              <a:rPr lang="en-GB" b="1" dirty="0" smtClean="0"/>
              <a:t>: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GB" b="1" dirty="0">
                <a:solidFill>
                  <a:srgbClr val="FF3300"/>
                </a:solidFill>
              </a:rPr>
              <a:t> </a:t>
            </a:r>
            <a:r>
              <a:rPr lang="en-GB" b="1" dirty="0" smtClean="0">
                <a:solidFill>
                  <a:srgbClr val="FF3300"/>
                </a:solidFill>
              </a:rPr>
              <a:t>    </a:t>
            </a:r>
            <a:r>
              <a:rPr lang="en-GB" b="1" dirty="0" smtClean="0"/>
              <a:t>- </a:t>
            </a:r>
            <a:r>
              <a:rPr lang="en-GB" dirty="0" smtClean="0"/>
              <a:t>(2) </a:t>
            </a:r>
            <a:r>
              <a:rPr lang="en-GB" dirty="0" err="1" smtClean="0"/>
              <a:t>Modelos</a:t>
            </a:r>
            <a:r>
              <a:rPr lang="en-GB" dirty="0" smtClean="0"/>
              <a:t> </a:t>
            </a:r>
            <a:r>
              <a:rPr lang="en-GB" dirty="0" err="1" smtClean="0"/>
              <a:t>uniecuacionales</a:t>
            </a:r>
            <a:r>
              <a:rPr lang="en-GB" dirty="0" smtClean="0"/>
              <a:t>: </a:t>
            </a:r>
            <a:r>
              <a:rPr lang="en-GB" dirty="0" err="1" smtClean="0"/>
              <a:t>modelos</a:t>
            </a:r>
            <a:r>
              <a:rPr lang="en-GB" dirty="0" smtClean="0"/>
              <a:t> de </a:t>
            </a:r>
            <a:r>
              <a:rPr lang="en-GB" dirty="0" err="1" smtClean="0"/>
              <a:t>regresión</a:t>
            </a:r>
            <a:r>
              <a:rPr lang="en-GB" dirty="0" smtClean="0"/>
              <a:t> </a:t>
            </a:r>
            <a:r>
              <a:rPr lang="en-GB" dirty="0" err="1" smtClean="0"/>
              <a:t>dinámica</a:t>
            </a:r>
            <a:r>
              <a:rPr lang="en-GB" dirty="0" smtClean="0"/>
              <a:t>.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GB" dirty="0"/>
              <a:t> </a:t>
            </a:r>
            <a:r>
              <a:rPr lang="en-GB" dirty="0" smtClean="0"/>
              <a:t>    - (3)    </a:t>
            </a: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err="1" smtClean="0"/>
              <a:t>Modelos</a:t>
            </a:r>
            <a:r>
              <a:rPr lang="en-GB" dirty="0" smtClean="0"/>
              <a:t> </a:t>
            </a:r>
            <a:r>
              <a:rPr lang="en-GB" dirty="0" err="1" smtClean="0"/>
              <a:t>dinámicos</a:t>
            </a:r>
            <a:r>
              <a:rPr lang="en-GB" dirty="0" smtClean="0"/>
              <a:t> </a:t>
            </a:r>
            <a:r>
              <a:rPr lang="en-GB" dirty="0" err="1" smtClean="0"/>
              <a:t>multiecuacionales</a:t>
            </a:r>
            <a:r>
              <a:rPr lang="en-GB" dirty="0" smtClean="0"/>
              <a:t>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GB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s-ES" b="1" dirty="0" smtClean="0">
                <a:solidFill>
                  <a:srgbClr val="FF3300"/>
                </a:solidFill>
              </a:rPr>
              <a:t>La complejidad de los modelos anteriores es diferente y también lo es su utilidad. </a:t>
            </a:r>
            <a:endParaRPr lang="es-ES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s-ES" dirty="0"/>
              <a:t>	</a:t>
            </a:r>
            <a:endParaRPr lang="en-GB" b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antoni.espasa@uc3m.es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15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8000" b="1" dirty="0" smtClean="0">
                <a:solidFill>
                  <a:srgbClr val="CC3300"/>
                </a:solidFill>
              </a:rPr>
              <a:t>ANÁLISIS CUANTITATIVO EN LA EMPRESA</a:t>
            </a:r>
            <a:endParaRPr lang="en-GB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8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_tradnl" smtClean="0"/>
              <a:t>antoni.espasa@uc3m.es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200" dirty="0" smtClean="0">
                <a:solidFill>
                  <a:srgbClr val="CC3300"/>
                </a:solidFill>
              </a:rPr>
              <a:t>MODELOS UNIVARIANTES Y ANÁLISIS CUANTITATIVO EN LA EMPRESA.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sz="2800" dirty="0" smtClean="0">
                <a:solidFill>
                  <a:schemeClr val="folHlink"/>
                </a:solidFill>
              </a:rPr>
              <a:t>La realidad económica de una empresa no se compone de variables – series temporales – aisladas entre sí</a:t>
            </a:r>
            <a:r>
              <a:rPr lang="es-ES" sz="2800" dirty="0" smtClean="0"/>
              <a:t>,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sz="2800" dirty="0" smtClean="0"/>
              <a:t> sino que viene determinada por la </a:t>
            </a:r>
            <a:r>
              <a:rPr lang="es-ES" sz="2800" dirty="0" smtClean="0">
                <a:solidFill>
                  <a:srgbClr val="CC3300"/>
                </a:solidFill>
              </a:rPr>
              <a:t>interrelación existente entre distintas variables.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sz="2800" dirty="0" smtClean="0">
                <a:solidFill>
                  <a:srgbClr val="CC3300"/>
                </a:solidFill>
              </a:rPr>
              <a:t>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sz="2800" dirty="0" smtClean="0"/>
              <a:t>Así pues, los </a:t>
            </a:r>
            <a:r>
              <a:rPr lang="es-ES" sz="2800" dirty="0" smtClean="0">
                <a:solidFill>
                  <a:srgbClr val="CC3300"/>
                </a:solidFill>
              </a:rPr>
              <a:t>modelos ARIMA </a:t>
            </a:r>
            <a:r>
              <a:rPr lang="es-ES" sz="2800" dirty="0" err="1" smtClean="0">
                <a:solidFill>
                  <a:srgbClr val="CC3300"/>
                </a:solidFill>
              </a:rPr>
              <a:t>univariantes</a:t>
            </a:r>
            <a:r>
              <a:rPr lang="es-ES" sz="2800" dirty="0" smtClean="0"/>
              <a:t> de los temas anteriores constituyen </a:t>
            </a:r>
            <a:r>
              <a:rPr lang="es-ES" sz="2800" b="1" dirty="0" smtClean="0">
                <a:solidFill>
                  <a:srgbClr val="009900"/>
                </a:solidFill>
              </a:rPr>
              <a:t>un paso inicial</a:t>
            </a:r>
            <a:r>
              <a:rPr lang="es-ES" sz="2800" dirty="0" smtClean="0"/>
              <a:t>, necesario, para </a:t>
            </a:r>
            <a:r>
              <a:rPr lang="es-ES" sz="2800" dirty="0" err="1" smtClean="0"/>
              <a:t>modelizar</a:t>
            </a:r>
            <a:r>
              <a:rPr lang="es-ES" sz="2800" dirty="0" smtClean="0"/>
              <a:t> contextos económicos de interés en la empresa,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sz="2800" dirty="0" smtClean="0"/>
              <a:t> </a:t>
            </a:r>
            <a:r>
              <a:rPr lang="es-ES" sz="4000" b="1" dirty="0" smtClean="0">
                <a:solidFill>
                  <a:srgbClr val="009900"/>
                </a:solidFill>
              </a:rPr>
              <a:t>pero en sí mismos son de utilidad muy limitada, pues ignoran la interrelación entre variables. </a:t>
            </a:r>
          </a:p>
          <a:p>
            <a:pPr eaLnBrk="1" hangingPunct="1">
              <a:lnSpc>
                <a:spcPct val="80000"/>
              </a:lnSpc>
            </a:pPr>
            <a:endParaRPr lang="es-ES_tradnl" sz="2800" dirty="0" smtClean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8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_tradnl" smtClean="0"/>
              <a:t>antoni.espasa@uc3m.es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2800" smtClean="0">
                <a:solidFill>
                  <a:srgbClr val="CC3300"/>
                </a:solidFill>
              </a:rPr>
              <a:t>USOS DE UN MODELO ARIMA SOBRE UNA VARIABLE DE VENTAS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sz="1400" dirty="0" smtClean="0">
                <a:solidFill>
                  <a:srgbClr val="CC3300"/>
                </a:solidFill>
              </a:rPr>
              <a:t> </a:t>
            </a:r>
            <a:r>
              <a:rPr lang="es-ES" sz="2400" dirty="0" smtClean="0">
                <a:solidFill>
                  <a:srgbClr val="CC3300"/>
                </a:solidFill>
              </a:rPr>
              <a:t>Un modelo ARIMA sobre las ventas de un cierto producto</a:t>
            </a:r>
            <a:r>
              <a:rPr lang="es-ES" sz="2400" dirty="0" smtClean="0"/>
              <a:t> de una empresa en una determinada área geográfica resulta </a:t>
            </a:r>
            <a:r>
              <a:rPr lang="es-ES" sz="2400" dirty="0" smtClean="0">
                <a:solidFill>
                  <a:srgbClr val="CC3300"/>
                </a:solidFill>
              </a:rPr>
              <a:t>útil para un cierto </a:t>
            </a:r>
            <a:r>
              <a:rPr lang="es-ES" sz="2800" b="1" dirty="0" smtClean="0">
                <a:solidFill>
                  <a:srgbClr val="CC3300"/>
                </a:solidFill>
              </a:rPr>
              <a:t>análisis estructural </a:t>
            </a:r>
            <a:r>
              <a:rPr lang="es-ES" sz="2400" dirty="0" smtClean="0">
                <a:solidFill>
                  <a:srgbClr val="CC3300"/>
                </a:solidFill>
              </a:rPr>
              <a:t>sobre dichas ventas como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s-ES" sz="2400" dirty="0" smtClean="0">
              <a:solidFill>
                <a:srgbClr val="CC3300"/>
              </a:solidFill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sz="2400" dirty="0" smtClean="0"/>
              <a:t>      conocer sus </a:t>
            </a:r>
            <a:r>
              <a:rPr lang="es-ES" sz="2400" dirty="0" smtClean="0">
                <a:solidFill>
                  <a:srgbClr val="009900"/>
                </a:solidFill>
              </a:rPr>
              <a:t>características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sz="2400" dirty="0" smtClean="0"/>
              <a:t>                   tendenciales,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sz="2400" dirty="0" smtClean="0"/>
              <a:t>                   estacionales y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sz="2400" dirty="0" smtClean="0"/>
              <a:t>                   cíclicas,                y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s-ES" sz="24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sz="2400" dirty="0" smtClean="0"/>
              <a:t>      conocer la</a:t>
            </a:r>
            <a:r>
              <a:rPr lang="es-ES" sz="2400" dirty="0" smtClean="0">
                <a:solidFill>
                  <a:srgbClr val="009900"/>
                </a:solidFill>
              </a:rPr>
              <a:t> incertidumbre</a:t>
            </a:r>
            <a:r>
              <a:rPr lang="es-ES" sz="2400" dirty="0" smtClean="0"/>
              <a:t> asociada a sus expectativas futuras dadas sus realizaciones pasadas, etc.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s-ES" sz="24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sz="1400" dirty="0" smtClean="0"/>
              <a:t>     </a:t>
            </a:r>
            <a:endParaRPr lang="es-ES_tradnl" sz="1400" dirty="0" smtClean="0"/>
          </a:p>
        </p:txBody>
      </p:sp>
    </p:spTree>
    <p:extLst>
      <p:ext uri="{BB962C8B-B14F-4D97-AF65-F5344CB8AC3E}">
        <p14:creationId xmlns:p14="http://schemas.microsoft.com/office/powerpoint/2010/main" val="940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_tradnl" smtClean="0"/>
              <a:t>antoni.espasa@uc3m.es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200" smtClean="0">
                <a:solidFill>
                  <a:srgbClr val="CC3300"/>
                </a:solidFill>
              </a:rPr>
              <a:t>USOS DE UN MODELO ARIMA SOBRE UNA VARIABLE DE VENTAS</a:t>
            </a:r>
            <a:endParaRPr lang="es-ES" sz="3200" smtClean="0">
              <a:solidFill>
                <a:srgbClr val="CC3300"/>
              </a:solidFill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>
                <a:solidFill>
                  <a:srgbClr val="CC3300"/>
                </a:solidFill>
              </a:rPr>
              <a:t>EL MODELO ARIMA SE PUEDE UTILIZAR PARA </a:t>
            </a:r>
            <a:r>
              <a:rPr lang="es-ES" b="1" dirty="0" smtClean="0">
                <a:solidFill>
                  <a:srgbClr val="CC3300"/>
                </a:solidFill>
              </a:rPr>
              <a:t>PREDECIR.</a:t>
            </a:r>
          </a:p>
          <a:p>
            <a:pPr eaLnBrk="1" hangingPunct="1">
              <a:buFontTx/>
              <a:buNone/>
            </a:pPr>
            <a:r>
              <a:rPr lang="es-ES" sz="2800" dirty="0" smtClean="0"/>
              <a:t>En efecto. El modelo recoge la dependencia de las ventas en un determinado momento en función del pasado.</a:t>
            </a:r>
          </a:p>
          <a:p>
            <a:pPr eaLnBrk="1" hangingPunct="1">
              <a:buFontTx/>
              <a:buNone/>
            </a:pPr>
            <a:r>
              <a:rPr lang="es-ES" sz="2800" dirty="0" smtClean="0"/>
              <a:t>Así, esa relación de dependencia se puede utilizar para proyectar su valor futuro en el momento (</a:t>
            </a:r>
            <a:r>
              <a:rPr lang="es-ES" sz="2800" dirty="0" err="1"/>
              <a:t>n</a:t>
            </a:r>
            <a:r>
              <a:rPr lang="es-ES" sz="2800" dirty="0" err="1" smtClean="0"/>
              <a:t>+h</a:t>
            </a:r>
            <a:r>
              <a:rPr lang="es-ES" sz="2800" dirty="0" smtClean="0"/>
              <a:t>),conocido el pasado hasta el momento n .</a:t>
            </a:r>
          </a:p>
        </p:txBody>
      </p:sp>
    </p:spTree>
    <p:extLst>
      <p:ext uri="{BB962C8B-B14F-4D97-AF65-F5344CB8AC3E}">
        <p14:creationId xmlns:p14="http://schemas.microsoft.com/office/powerpoint/2010/main" val="42305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_tradnl" smtClean="0"/>
              <a:t>antoni.espasa@uc3m.es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200" smtClean="0">
                <a:solidFill>
                  <a:srgbClr val="CC3300"/>
                </a:solidFill>
              </a:rPr>
              <a:t>LIMITACIONES DE UN MODELO ARIMA SOBRE UNA VARIABLE DE VENTAS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dirty="0" smtClean="0"/>
              <a:t>  </a:t>
            </a:r>
            <a:r>
              <a:rPr lang="es-ES" sz="2800" dirty="0" smtClean="0"/>
              <a:t>pero el modelo anterior tiene un </a:t>
            </a:r>
            <a:r>
              <a:rPr lang="es-ES" sz="2800" dirty="0" smtClean="0">
                <a:solidFill>
                  <a:srgbClr val="009900"/>
                </a:solidFill>
              </a:rPr>
              <a:t>interés limitado dentro de las labores de planificación y gestión empresariales,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800" dirty="0" smtClean="0"/>
              <a:t> ya que </a:t>
            </a:r>
            <a:r>
              <a:rPr lang="es-ES" sz="2800" b="1" dirty="0" smtClean="0">
                <a:solidFill>
                  <a:srgbClr val="CC3300"/>
                </a:solidFill>
              </a:rPr>
              <a:t>no proporciona información estructural más relevante como la  relación de las ventas con otras variables</a:t>
            </a:r>
            <a:r>
              <a:rPr lang="es-ES" sz="2800" b="1" dirty="0" smtClean="0"/>
              <a:t> </a:t>
            </a:r>
            <a:r>
              <a:rPr lang="es-ES" sz="2800" dirty="0" smtClean="0"/>
              <a:t>como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800" dirty="0" smtClean="0"/>
              <a:t>              campañas publicitarias,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800" dirty="0" smtClean="0"/>
              <a:t>              cambios de precios relativos respecto a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800" dirty="0" smtClean="0"/>
              <a:t>               bienes sustitutivos,   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800" dirty="0" smtClean="0"/>
              <a:t>              renta de los consumidores,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800" dirty="0" smtClean="0"/>
              <a:t>              nivel de empleo,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800" dirty="0" smtClean="0"/>
              <a:t>              variables demográficas, sociales,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800" dirty="0" smtClean="0"/>
              <a:t>              variables meteorológicas, etc.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 smtClean="0"/>
          </a:p>
          <a:p>
            <a:pPr eaLnBrk="1" hangingPunct="1">
              <a:lnSpc>
                <a:spcPct val="90000"/>
              </a:lnSpc>
            </a:pPr>
            <a:endParaRPr lang="es-ES_tradnl" sz="2800" dirty="0" smtClean="0"/>
          </a:p>
        </p:txBody>
      </p:sp>
    </p:spTree>
    <p:extLst>
      <p:ext uri="{BB962C8B-B14F-4D97-AF65-F5344CB8AC3E}">
        <p14:creationId xmlns:p14="http://schemas.microsoft.com/office/powerpoint/2010/main" val="22601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b="1" dirty="0" smtClean="0">
                <a:solidFill>
                  <a:srgbClr val="FF0000"/>
                </a:solidFill>
              </a:rPr>
              <a:t>INTRODUCCION</a:t>
            </a:r>
            <a:endParaRPr lang="en-GB" sz="8800" b="1" dirty="0">
              <a:solidFill>
                <a:srgbClr val="FF000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45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b="1" dirty="0" smtClean="0">
                <a:solidFill>
                  <a:srgbClr val="FF0000"/>
                </a:solidFill>
              </a:rPr>
              <a:t>MODELOS VAR ESTACIONARIOS</a:t>
            </a:r>
            <a:endParaRPr lang="en-GB" sz="8800" b="1" dirty="0">
              <a:solidFill>
                <a:srgbClr val="FF000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002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" altLang="es-ES" sz="3600" smtClean="0">
                <a:solidFill>
                  <a:srgbClr val="CC3300"/>
                </a:solidFill>
              </a:rPr>
              <a:t> 	El modelo VAR(p) estacionario.</a:t>
            </a:r>
            <a:br>
              <a:rPr lang="es-ES" altLang="es-ES" sz="3600" smtClean="0">
                <a:solidFill>
                  <a:srgbClr val="CC3300"/>
                </a:solidFill>
              </a:rPr>
            </a:br>
            <a:endParaRPr lang="es-ES" altLang="es-ES" sz="3600" smtClean="0">
              <a:solidFill>
                <a:srgbClr val="CC330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800" dirty="0" smtClean="0"/>
              <a:t>En este tema se </a:t>
            </a:r>
            <a:r>
              <a:rPr lang="es-ES" altLang="es-ES" sz="2800" dirty="0" smtClean="0"/>
              <a:t>comienza estudiando </a:t>
            </a:r>
            <a:r>
              <a:rPr lang="es-ES" altLang="es-ES" sz="2800" dirty="0" smtClean="0"/>
              <a:t>modelos </a:t>
            </a:r>
            <a:r>
              <a:rPr lang="es-ES" altLang="es-ES" sz="2800" dirty="0" err="1" smtClean="0"/>
              <a:t>multiecuacionales</a:t>
            </a:r>
            <a:r>
              <a:rPr lang="es-ES" altLang="es-ES" sz="2800" dirty="0" smtClean="0"/>
              <a:t> (VAR) sobre variables estacionarias,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800" dirty="0" smtClean="0"/>
              <a:t> por lo que </a:t>
            </a:r>
            <a:r>
              <a:rPr lang="es-ES" altLang="es-ES" sz="2800" dirty="0" smtClean="0">
                <a:solidFill>
                  <a:srgbClr val="CC3300"/>
                </a:solidFill>
              </a:rPr>
              <a:t>si las variables originales no son estacionarias se supone que se conoce como transformarlas en estacionarias</a:t>
            </a:r>
            <a:r>
              <a:rPr lang="es-ES" altLang="es-ES" sz="28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800" dirty="0" smtClean="0"/>
              <a:t>para poder formular el modelo </a:t>
            </a:r>
            <a:r>
              <a:rPr lang="es-ES" altLang="es-ES" sz="2800" dirty="0" err="1" smtClean="0"/>
              <a:t>multiecuacional</a:t>
            </a:r>
            <a:r>
              <a:rPr lang="es-ES" altLang="es-ES" sz="2800" dirty="0" smtClean="0"/>
              <a:t> (VAR) sobre dichas transformaciones estacionarias.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800" dirty="0" smtClean="0"/>
              <a:t>En </a:t>
            </a:r>
            <a:r>
              <a:rPr lang="es-ES" altLang="es-ES" sz="2800" dirty="0" smtClean="0"/>
              <a:t>la segunda parte del tema </a:t>
            </a:r>
            <a:r>
              <a:rPr lang="es-ES" altLang="es-ES" sz="2800" dirty="0" smtClean="0"/>
              <a:t>se estudian los modelos </a:t>
            </a:r>
            <a:r>
              <a:rPr lang="es-ES" altLang="es-ES" sz="2800" dirty="0" err="1" smtClean="0"/>
              <a:t>multiecuacionales</a:t>
            </a:r>
            <a:r>
              <a:rPr lang="es-ES" altLang="es-ES" sz="2800" dirty="0" smtClean="0"/>
              <a:t> (VAR) sobre variables no estacionarias.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S" sz="2800" smtClean="0">
                <a:solidFill>
                  <a:srgbClr val="CC3300"/>
                </a:solidFill>
              </a:rPr>
              <a:t>CONDICIONALIZACIÓN RESPECTO EL PASADO.MODELOS UNIVARIANTES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ES" b="1" smtClean="0"/>
              <a:t>El modelo ARMA estacionario univariante</a:t>
            </a:r>
            <a:r>
              <a:rPr lang="es-ES_tradnl" altLang="es-ES" smtClean="0"/>
              <a:t> bajo el supuesto de distribuciones gaussianas se obtiene como: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ES" smtClean="0"/>
              <a:t>W</a:t>
            </a:r>
            <a:r>
              <a:rPr lang="es-ES_tradnl" altLang="es-ES" baseline="-25000" smtClean="0"/>
              <a:t>t</a:t>
            </a:r>
            <a:r>
              <a:rPr lang="es-ES_tradnl" altLang="es-ES" smtClean="0"/>
              <a:t> = E(W</a:t>
            </a:r>
            <a:r>
              <a:rPr lang="es-ES_tradnl" altLang="es-ES" baseline="-25000" smtClean="0"/>
              <a:t>t</a:t>
            </a:r>
            <a:r>
              <a:rPr lang="es-ES_tradnl" altLang="es-ES" smtClean="0"/>
              <a:t> | pasado) + a</a:t>
            </a:r>
            <a:r>
              <a:rPr lang="es-ES_tradnl" altLang="es-ES" baseline="-25000" smtClean="0"/>
              <a:t>t</a:t>
            </a:r>
            <a:r>
              <a:rPr lang="es-ES_tradnl" altLang="es-ES" smtClean="0"/>
              <a:t>,		(1)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ES" smtClean="0"/>
              <a:t>Var (a</a:t>
            </a:r>
            <a:r>
              <a:rPr lang="es-ES_tradnl" altLang="es-ES" baseline="-25000" smtClean="0"/>
              <a:t>t</a:t>
            </a:r>
            <a:r>
              <a:rPr lang="es-ES_tradnl" altLang="es-ES" smtClean="0"/>
              <a:t>) = </a:t>
            </a:r>
            <a:r>
              <a:rPr lang="es-ES_tradnl" altLang="es-ES" smtClean="0">
                <a:sym typeface="Symbol" pitchFamily="18" charset="2"/>
              </a:rPr>
              <a:t></a:t>
            </a:r>
            <a:r>
              <a:rPr lang="es-ES_tradnl" altLang="es-ES" baseline="30000" smtClean="0"/>
              <a:t>2</a:t>
            </a:r>
            <a:r>
              <a:rPr lang="es-ES_tradnl" altLang="es-ES" smtClean="0"/>
              <a:t>,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ES" smtClean="0"/>
              <a:t>en donde E(W</a:t>
            </a:r>
            <a:r>
              <a:rPr lang="es-ES_tradnl" altLang="es-ES" baseline="-25000" smtClean="0"/>
              <a:t>t</a:t>
            </a:r>
            <a:r>
              <a:rPr lang="es-ES_tradnl" altLang="es-ES" smtClean="0"/>
              <a:t> | pasado) se representa, en general, en términos de valores pasados de W</a:t>
            </a:r>
            <a:r>
              <a:rPr lang="es-ES_tradnl" altLang="es-ES" baseline="-25000" smtClean="0"/>
              <a:t>t</a:t>
            </a:r>
            <a:r>
              <a:rPr lang="es-ES_tradnl" altLang="es-ES" smtClean="0"/>
              <a:t> y a</a:t>
            </a:r>
            <a:r>
              <a:rPr lang="es-ES_tradnl" altLang="es-ES" baseline="-25000" smtClean="0"/>
              <a:t>t</a:t>
            </a:r>
            <a:r>
              <a:rPr lang="es-ES_tradnl" altLang="es-ES" smtClean="0"/>
              <a:t>.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6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323850" y="692150"/>
            <a:ext cx="82804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ES_tradnl" altLang="es-ES" sz="2800">
                <a:cs typeface="Times New Roman" pitchFamily="18" charset="0"/>
              </a:rPr>
              <a:t>	</a:t>
            </a:r>
            <a:r>
              <a:rPr lang="es-ES_tradnl" altLang="es-ES" sz="2800" b="1">
                <a:cs typeface="Times New Roman" pitchFamily="18" charset="0"/>
              </a:rPr>
              <a:t>A nivel multivariante</a:t>
            </a:r>
            <a:r>
              <a:rPr lang="es-ES_tradnl" altLang="es-ES" sz="2800">
                <a:cs typeface="Times New Roman" pitchFamily="18" charset="0"/>
              </a:rPr>
              <a:t> se puede proceder de forma idéntica. Ahora W</a:t>
            </a:r>
            <a:r>
              <a:rPr lang="es-ES_tradnl" altLang="es-ES" sz="2800" baseline="-30000">
                <a:cs typeface="Times New Roman" pitchFamily="18" charset="0"/>
              </a:rPr>
              <a:t>t</a:t>
            </a:r>
            <a:r>
              <a:rPr lang="es-ES_tradnl" altLang="es-ES" sz="2800">
                <a:cs typeface="Times New Roman" pitchFamily="18" charset="0"/>
              </a:rPr>
              <a:t> será un vector de n variables.</a:t>
            </a:r>
            <a:endParaRPr lang="es-ES_tradnl" altLang="es-ES" sz="2800"/>
          </a:p>
          <a:p>
            <a:pPr algn="just"/>
            <a:r>
              <a:rPr lang="es-ES_tradnl" altLang="es-ES" sz="2800">
                <a:cs typeface="Times New Roman" pitchFamily="18" charset="0"/>
              </a:rPr>
              <a:t>El modelo resultante será un modelo ARMA vectorial denominado VARMA (p,q).</a:t>
            </a:r>
          </a:p>
          <a:p>
            <a:pPr algn="just"/>
            <a:endParaRPr lang="es-ES_tradnl" altLang="es-ES" sz="2800"/>
          </a:p>
          <a:p>
            <a:pPr algn="just"/>
            <a:r>
              <a:rPr lang="es-ES_tradnl" altLang="es-ES" sz="2800">
                <a:cs typeface="Times New Roman" pitchFamily="18" charset="0"/>
              </a:rPr>
              <a:t>	</a:t>
            </a:r>
            <a:r>
              <a:rPr lang="es-ES_tradnl" altLang="es-ES" sz="2800" b="1">
                <a:cs typeface="Times New Roman" pitchFamily="18" charset="0"/>
              </a:rPr>
              <a:t>EJEMPLO: VARMA (1,1)</a:t>
            </a:r>
            <a:endParaRPr lang="es-ES_tradnl" altLang="es-ES" sz="2800"/>
          </a:p>
          <a:p>
            <a:pPr algn="just"/>
            <a:endParaRPr lang="es-ES_tradnl" altLang="es-ES" sz="280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50825" y="4005263"/>
          <a:ext cx="84963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Microsoft Editor de ecuaciones 3.0" r:id="rId3" imgW="3594100" imgH="482600" progId="Equation.3">
                  <p:embed/>
                </p:oleObj>
              </mc:Choice>
              <mc:Fallback>
                <p:oleObj name="Microsoft Editor de ecuaciones 3.0" r:id="rId3" imgW="3594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005263"/>
                        <a:ext cx="8496300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39750" y="5229225"/>
            <a:ext cx="388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altLang="es-ES" sz="2800">
                <a:cs typeface="Times New Roman" pitchFamily="18" charset="0"/>
              </a:rPr>
              <a:t>		var (a </a:t>
            </a:r>
            <a:r>
              <a:rPr lang="es-ES_tradnl" altLang="es-ES" sz="2800" baseline="-30000">
                <a:cs typeface="Times New Roman" pitchFamily="18" charset="0"/>
              </a:rPr>
              <a:t>t</a:t>
            </a:r>
            <a:r>
              <a:rPr lang="es-ES_tradnl" altLang="es-ES" sz="2800">
                <a:cs typeface="Times New Roman" pitchFamily="18" charset="0"/>
              </a:rPr>
              <a:t>) = </a:t>
            </a:r>
            <a:r>
              <a:rPr lang="es-ES_tradnl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endParaRPr lang="es-ES_tradnl" altLang="es-ES" sz="2800"/>
          </a:p>
          <a:p>
            <a:endParaRPr lang="es-ES_tradnl" altLang="es-E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03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4213" y="763588"/>
            <a:ext cx="7848600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ES_tradnl" altLang="es-ES" sz="2800" dirty="0"/>
              <a:t>	Para valores de p y q mayores la generalización del modelo es inmediata.</a:t>
            </a:r>
          </a:p>
          <a:p>
            <a:pPr algn="just" eaLnBrk="1" hangingPunct="1"/>
            <a:endParaRPr lang="es-ES_tradnl" altLang="es-ES" sz="2800" dirty="0"/>
          </a:p>
          <a:p>
            <a:pPr algn="just" eaLnBrk="1" hangingPunct="1"/>
            <a:r>
              <a:rPr lang="es-ES_tradnl" altLang="es-ES" sz="2800" dirty="0"/>
              <a:t>	</a:t>
            </a:r>
            <a:r>
              <a:rPr lang="es-ES_tradnl" altLang="es-ES" sz="2800" dirty="0">
                <a:solidFill>
                  <a:srgbClr val="CC3300"/>
                </a:solidFill>
              </a:rPr>
              <a:t>La construcción de modelos </a:t>
            </a:r>
            <a:r>
              <a:rPr lang="es-ES_tradnl" altLang="es-ES" sz="2800" dirty="0" err="1">
                <a:solidFill>
                  <a:srgbClr val="CC3300"/>
                </a:solidFill>
              </a:rPr>
              <a:t>VARMA,especialmente</a:t>
            </a:r>
            <a:r>
              <a:rPr lang="es-ES_tradnl" altLang="es-ES" sz="2800" dirty="0">
                <a:solidFill>
                  <a:srgbClr val="CC3300"/>
                </a:solidFill>
              </a:rPr>
              <a:t> en las etapas de especificación y validación, puede ser compleja. De hecho lo es y no suelen utilizarse mucho</a:t>
            </a:r>
            <a:r>
              <a:rPr lang="es-ES_tradnl" altLang="es-ES" sz="2800" dirty="0"/>
              <a:t>.</a:t>
            </a:r>
          </a:p>
          <a:p>
            <a:pPr algn="just" eaLnBrk="1" hangingPunct="1"/>
            <a:endParaRPr lang="es-ES_tradnl" altLang="es-ES" sz="2800" dirty="0"/>
          </a:p>
          <a:p>
            <a:pPr algn="just" eaLnBrk="1" hangingPunct="1"/>
            <a:r>
              <a:rPr lang="es-ES_tradnl" altLang="es-ES" sz="2800" dirty="0"/>
              <a:t>	Al igual que en el caso </a:t>
            </a:r>
            <a:r>
              <a:rPr lang="es-ES_tradnl" altLang="es-ES" sz="2800" dirty="0" err="1"/>
              <a:t>univariante</a:t>
            </a:r>
            <a:r>
              <a:rPr lang="es-ES_tradnl" altLang="es-ES" sz="2800" dirty="0"/>
              <a:t>, un modelo VARMA  invertible puede representarse de </a:t>
            </a:r>
            <a:r>
              <a:rPr lang="es-ES_tradnl" altLang="es-ES" sz="2800" b="1" dirty="0"/>
              <a:t>forma puramente </a:t>
            </a:r>
            <a:r>
              <a:rPr lang="es-ES_tradnl" altLang="es-ES" sz="2800" b="1" dirty="0" err="1"/>
              <a:t>autorregresiva</a:t>
            </a:r>
            <a:r>
              <a:rPr lang="es-ES_tradnl" altLang="es-ES" sz="2800" dirty="0"/>
              <a:t>.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9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39750" y="1403350"/>
            <a:ext cx="7993063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altLang="es-ES" sz="2800"/>
              <a:t>es decir,</a:t>
            </a:r>
          </a:p>
          <a:p>
            <a:pPr algn="ctr" eaLnBrk="1" hangingPunct="1"/>
            <a:endParaRPr lang="es-ES_tradnl" altLang="es-ES" sz="2800"/>
          </a:p>
          <a:p>
            <a:pPr algn="ctr" eaLnBrk="1" hangingPunct="1"/>
            <a:r>
              <a:rPr lang="es-ES_tradnl" altLang="es-ES" sz="2800"/>
              <a:t>W</a:t>
            </a:r>
            <a:r>
              <a:rPr lang="es-ES_tradnl" altLang="es-ES" sz="2800" baseline="-25000"/>
              <a:t>1t</a:t>
            </a:r>
            <a:r>
              <a:rPr lang="es-ES_tradnl" altLang="es-ES" sz="2800"/>
              <a:t> - </a:t>
            </a:r>
            <a:r>
              <a:rPr lang="es-ES_tradnl" altLang="es-ES" sz="2800">
                <a:sym typeface="Symbol" pitchFamily="18" charset="2"/>
              </a:rPr>
              <a:t></a:t>
            </a:r>
            <a:r>
              <a:rPr lang="es-ES_tradnl" altLang="es-ES" sz="2800" baseline="-25000"/>
              <a:t>11</a:t>
            </a:r>
            <a:r>
              <a:rPr lang="es-ES_tradnl" altLang="es-ES" sz="2800">
                <a:sym typeface="Symbol" pitchFamily="18" charset="2"/>
              </a:rPr>
              <a:t> W</a:t>
            </a:r>
            <a:r>
              <a:rPr lang="es-ES_tradnl" altLang="es-ES" sz="2800" baseline="-25000">
                <a:sym typeface="Symbol" pitchFamily="18" charset="2"/>
              </a:rPr>
              <a:t>1t-1</a:t>
            </a:r>
            <a:r>
              <a:rPr lang="es-ES_tradnl" altLang="es-ES" sz="2800">
                <a:sym typeface="Symbol" pitchFamily="18" charset="2"/>
              </a:rPr>
              <a:t> - </a:t>
            </a:r>
            <a:r>
              <a:rPr lang="es-ES_tradnl" altLang="es-ES" sz="2800" baseline="-25000"/>
              <a:t>12</a:t>
            </a:r>
            <a:r>
              <a:rPr lang="es-ES_tradnl" altLang="es-ES" sz="2800">
                <a:sym typeface="Symbol" pitchFamily="18" charset="2"/>
              </a:rPr>
              <a:t> W</a:t>
            </a:r>
            <a:r>
              <a:rPr lang="es-ES_tradnl" altLang="es-ES" sz="2800" baseline="-25000">
                <a:sym typeface="Symbol" pitchFamily="18" charset="2"/>
              </a:rPr>
              <a:t>2t-1</a:t>
            </a:r>
            <a:r>
              <a:rPr lang="es-ES_tradnl" altLang="es-ES" sz="2800">
                <a:sym typeface="Symbol" pitchFamily="18" charset="2"/>
              </a:rPr>
              <a:t> = a</a:t>
            </a:r>
            <a:r>
              <a:rPr lang="es-ES_tradnl" altLang="es-ES" sz="2800" baseline="-25000">
                <a:sym typeface="Symbol" pitchFamily="18" charset="2"/>
              </a:rPr>
              <a:t>1t</a:t>
            </a:r>
            <a:r>
              <a:rPr lang="es-ES_tradnl" altLang="es-ES" sz="2800">
                <a:sym typeface="Symbol" pitchFamily="18" charset="2"/>
              </a:rPr>
              <a:t> - </a:t>
            </a:r>
            <a:r>
              <a:rPr lang="es-ES_tradnl" altLang="es-ES" sz="2800" baseline="-25000"/>
              <a:t>11</a:t>
            </a:r>
            <a:r>
              <a:rPr lang="es-ES_tradnl" altLang="es-ES" sz="2800">
                <a:sym typeface="Symbol" pitchFamily="18" charset="2"/>
              </a:rPr>
              <a:t> a</a:t>
            </a:r>
            <a:r>
              <a:rPr lang="es-ES_tradnl" altLang="es-ES" sz="2800" baseline="-25000">
                <a:sym typeface="Symbol" pitchFamily="18" charset="2"/>
              </a:rPr>
              <a:t>1t-1</a:t>
            </a:r>
            <a:r>
              <a:rPr lang="es-ES_tradnl" altLang="es-ES" sz="2800">
                <a:sym typeface="Symbol" pitchFamily="18" charset="2"/>
              </a:rPr>
              <a:t> - </a:t>
            </a:r>
            <a:r>
              <a:rPr lang="es-ES_tradnl" altLang="es-ES" sz="2800" baseline="-25000"/>
              <a:t>12</a:t>
            </a:r>
            <a:r>
              <a:rPr lang="es-ES_tradnl" altLang="es-ES" sz="2800">
                <a:sym typeface="Symbol" pitchFamily="18" charset="2"/>
              </a:rPr>
              <a:t> a</a:t>
            </a:r>
            <a:r>
              <a:rPr lang="es-ES_tradnl" altLang="es-ES" sz="2800" baseline="-25000">
                <a:sym typeface="Symbol" pitchFamily="18" charset="2"/>
              </a:rPr>
              <a:t>2t-1</a:t>
            </a:r>
            <a:r>
              <a:rPr lang="es-ES_tradnl" altLang="es-ES" sz="2800">
                <a:sym typeface="Symbol" pitchFamily="18" charset="2"/>
              </a:rPr>
              <a:t>.</a:t>
            </a:r>
          </a:p>
          <a:p>
            <a:pPr algn="ctr" eaLnBrk="1" hangingPunct="1"/>
            <a:endParaRPr lang="es-ES_tradnl" altLang="es-ES" sz="2800">
              <a:sym typeface="Symbol" pitchFamily="18" charset="2"/>
            </a:endParaRPr>
          </a:p>
          <a:p>
            <a:pPr algn="ctr" eaLnBrk="1" hangingPunct="1"/>
            <a:endParaRPr lang="es-ES_tradnl" altLang="es-ES" sz="2800">
              <a:sym typeface="Symbol" pitchFamily="18" charset="2"/>
            </a:endParaRPr>
          </a:p>
          <a:p>
            <a:pPr algn="ctr" eaLnBrk="1" hangingPunct="1"/>
            <a:r>
              <a:rPr lang="en-GB" altLang="es-ES" sz="2800">
                <a:sym typeface="Symbol" pitchFamily="18" charset="2"/>
              </a:rPr>
              <a:t>W</a:t>
            </a:r>
            <a:r>
              <a:rPr lang="en-GB" altLang="es-ES" sz="2800" baseline="-25000">
                <a:sym typeface="Symbol" pitchFamily="18" charset="2"/>
              </a:rPr>
              <a:t>2t</a:t>
            </a:r>
            <a:r>
              <a:rPr lang="en-GB" altLang="es-ES" sz="2800">
                <a:sym typeface="Symbol" pitchFamily="18" charset="2"/>
              </a:rPr>
              <a:t> - </a:t>
            </a:r>
            <a:r>
              <a:rPr lang="es-ES_tradnl" altLang="es-ES" sz="2800">
                <a:sym typeface="Symbol" pitchFamily="18" charset="2"/>
              </a:rPr>
              <a:t></a:t>
            </a:r>
            <a:r>
              <a:rPr lang="en-GB" altLang="es-ES" sz="2800" baseline="-25000"/>
              <a:t>21</a:t>
            </a:r>
            <a:r>
              <a:rPr lang="en-GB" altLang="es-ES" sz="2800">
                <a:sym typeface="Symbol" pitchFamily="18" charset="2"/>
              </a:rPr>
              <a:t> W</a:t>
            </a:r>
            <a:r>
              <a:rPr lang="en-GB" altLang="es-ES" sz="2800" baseline="-25000">
                <a:sym typeface="Symbol" pitchFamily="18" charset="2"/>
              </a:rPr>
              <a:t>1t-1</a:t>
            </a:r>
            <a:r>
              <a:rPr lang="en-GB" altLang="es-ES" sz="2800">
                <a:sym typeface="Symbol" pitchFamily="18" charset="2"/>
              </a:rPr>
              <a:t> - </a:t>
            </a:r>
            <a:r>
              <a:rPr lang="es-ES_tradnl" altLang="es-ES" sz="2800">
                <a:sym typeface="Symbol" pitchFamily="18" charset="2"/>
              </a:rPr>
              <a:t></a:t>
            </a:r>
            <a:r>
              <a:rPr lang="en-GB" altLang="es-ES" sz="2800" baseline="-25000"/>
              <a:t>22</a:t>
            </a:r>
            <a:r>
              <a:rPr lang="en-GB" altLang="es-ES" sz="2800">
                <a:sym typeface="Symbol" pitchFamily="18" charset="2"/>
              </a:rPr>
              <a:t> W</a:t>
            </a:r>
            <a:r>
              <a:rPr lang="en-GB" altLang="es-ES" sz="2800" baseline="-25000">
                <a:sym typeface="Symbol" pitchFamily="18" charset="2"/>
              </a:rPr>
              <a:t>2t-1</a:t>
            </a:r>
            <a:r>
              <a:rPr lang="en-GB" altLang="es-ES" sz="2800">
                <a:sym typeface="Symbol" pitchFamily="18" charset="2"/>
              </a:rPr>
              <a:t> = a</a:t>
            </a:r>
            <a:r>
              <a:rPr lang="en-GB" altLang="es-ES" sz="2800" baseline="-25000">
                <a:sym typeface="Symbol" pitchFamily="18" charset="2"/>
              </a:rPr>
              <a:t>2t</a:t>
            </a:r>
            <a:r>
              <a:rPr lang="en-GB" altLang="es-ES" sz="2800">
                <a:sym typeface="Symbol" pitchFamily="18" charset="2"/>
              </a:rPr>
              <a:t> - </a:t>
            </a:r>
            <a:r>
              <a:rPr lang="es-ES_tradnl" altLang="es-ES" sz="2800">
                <a:sym typeface="Symbol" pitchFamily="18" charset="2"/>
              </a:rPr>
              <a:t></a:t>
            </a:r>
            <a:r>
              <a:rPr lang="en-GB" altLang="es-ES" sz="2800" baseline="-25000"/>
              <a:t>21</a:t>
            </a:r>
            <a:r>
              <a:rPr lang="en-GB" altLang="es-ES" sz="2800">
                <a:sym typeface="Symbol" pitchFamily="18" charset="2"/>
              </a:rPr>
              <a:t> a</a:t>
            </a:r>
            <a:r>
              <a:rPr lang="en-GB" altLang="es-ES" sz="2800" baseline="-25000">
                <a:sym typeface="Symbol" pitchFamily="18" charset="2"/>
              </a:rPr>
              <a:t>1t-1</a:t>
            </a:r>
            <a:r>
              <a:rPr lang="en-GB" altLang="es-ES" sz="2800">
                <a:sym typeface="Symbol" pitchFamily="18" charset="2"/>
              </a:rPr>
              <a:t> - </a:t>
            </a:r>
            <a:r>
              <a:rPr lang="es-ES_tradnl" altLang="es-ES" sz="2800">
                <a:sym typeface="Symbol" pitchFamily="18" charset="2"/>
              </a:rPr>
              <a:t></a:t>
            </a:r>
            <a:r>
              <a:rPr lang="en-GB" altLang="es-ES" sz="2800" baseline="-25000"/>
              <a:t>22</a:t>
            </a:r>
            <a:r>
              <a:rPr lang="en-GB" altLang="es-ES" sz="2800">
                <a:sym typeface="Symbol" pitchFamily="18" charset="2"/>
              </a:rPr>
              <a:t> a</a:t>
            </a:r>
            <a:r>
              <a:rPr lang="en-GB" altLang="es-ES" sz="2800" baseline="-25000">
                <a:sym typeface="Symbol" pitchFamily="18" charset="2"/>
              </a:rPr>
              <a:t>2t-1</a:t>
            </a:r>
            <a:r>
              <a:rPr lang="en-GB" altLang="es-ES" sz="2800">
                <a:sym typeface="Symbol" pitchFamily="18" charset="2"/>
              </a:rPr>
              <a:t>.</a:t>
            </a:r>
            <a:endParaRPr lang="es-ES_tradnl" altLang="es-ES" sz="2800">
              <a:sym typeface="Symbol" pitchFamily="18" charset="2"/>
            </a:endParaRPr>
          </a:p>
          <a:p>
            <a:pPr algn="ctr"/>
            <a:endParaRPr lang="es-ES_tradnl" altLang="es-E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39750" y="758825"/>
            <a:ext cx="7920038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altLang="es-ES" sz="2800"/>
              <a:t>También:</a:t>
            </a:r>
          </a:p>
          <a:p>
            <a:pPr algn="just" eaLnBrk="1" hangingPunct="1"/>
            <a:endParaRPr lang="es-ES_tradnl" altLang="es-ES" sz="2800"/>
          </a:p>
          <a:p>
            <a:pPr algn="just" eaLnBrk="1" hangingPunct="1"/>
            <a:r>
              <a:rPr lang="en-GB" altLang="es-ES" sz="2800"/>
              <a:t>W</a:t>
            </a:r>
            <a:r>
              <a:rPr lang="en-GB" altLang="es-ES" sz="2800" baseline="-25000"/>
              <a:t>1t</a:t>
            </a:r>
            <a:r>
              <a:rPr lang="en-GB" altLang="es-ES" sz="2800"/>
              <a:t> = </a:t>
            </a:r>
            <a:r>
              <a:rPr lang="es-ES_tradnl" altLang="es-ES" sz="2800">
                <a:sym typeface="Symbol" pitchFamily="18" charset="2"/>
              </a:rPr>
              <a:t></a:t>
            </a:r>
            <a:r>
              <a:rPr lang="en-GB" altLang="es-ES" sz="2800" baseline="-25000"/>
              <a:t>11</a:t>
            </a:r>
            <a:r>
              <a:rPr lang="en-GB" altLang="es-ES" sz="2800">
                <a:sym typeface="Symbol" pitchFamily="18" charset="2"/>
              </a:rPr>
              <a:t>W</a:t>
            </a:r>
            <a:r>
              <a:rPr lang="en-GB" altLang="es-ES" sz="2800" baseline="-25000">
                <a:sym typeface="Symbol" pitchFamily="18" charset="2"/>
              </a:rPr>
              <a:t>1t-1</a:t>
            </a:r>
            <a:r>
              <a:rPr lang="en-GB" altLang="es-ES" sz="2800">
                <a:sym typeface="Symbol" pitchFamily="18" charset="2"/>
              </a:rPr>
              <a:t>+</a:t>
            </a:r>
            <a:r>
              <a:rPr lang="es-ES_tradnl" altLang="es-ES" sz="2800">
                <a:sym typeface="Symbol" pitchFamily="18" charset="2"/>
              </a:rPr>
              <a:t></a:t>
            </a:r>
            <a:r>
              <a:rPr lang="en-GB" altLang="es-ES" sz="2800" baseline="-25000"/>
              <a:t>12</a:t>
            </a:r>
            <a:r>
              <a:rPr lang="en-GB" altLang="es-ES" sz="2800">
                <a:sym typeface="Symbol" pitchFamily="18" charset="2"/>
              </a:rPr>
              <a:t>W</a:t>
            </a:r>
            <a:r>
              <a:rPr lang="en-GB" altLang="es-ES" sz="2800" baseline="-25000">
                <a:sym typeface="Symbol" pitchFamily="18" charset="2"/>
              </a:rPr>
              <a:t>2t-1</a:t>
            </a:r>
            <a:r>
              <a:rPr lang="en-GB" altLang="es-ES" sz="2800">
                <a:sym typeface="Symbol" pitchFamily="18" charset="2"/>
              </a:rPr>
              <a:t> - </a:t>
            </a:r>
            <a:r>
              <a:rPr lang="es-ES_tradnl" altLang="es-ES" sz="2800">
                <a:sym typeface="Symbol" pitchFamily="18" charset="2"/>
              </a:rPr>
              <a:t></a:t>
            </a:r>
            <a:r>
              <a:rPr lang="en-GB" altLang="es-ES" sz="2800" baseline="-25000"/>
              <a:t>11</a:t>
            </a:r>
            <a:r>
              <a:rPr lang="en-GB" altLang="es-ES" sz="2800">
                <a:sym typeface="Symbol" pitchFamily="18" charset="2"/>
              </a:rPr>
              <a:t>a</a:t>
            </a:r>
            <a:r>
              <a:rPr lang="en-GB" altLang="es-ES" sz="2800" baseline="-25000">
                <a:sym typeface="Symbol" pitchFamily="18" charset="2"/>
              </a:rPr>
              <a:t>1t-1</a:t>
            </a:r>
            <a:r>
              <a:rPr lang="en-GB" altLang="es-ES" sz="2800">
                <a:sym typeface="Symbol" pitchFamily="18" charset="2"/>
              </a:rPr>
              <a:t> - </a:t>
            </a:r>
            <a:r>
              <a:rPr lang="es-ES_tradnl" altLang="es-ES" sz="2800">
                <a:sym typeface="Symbol" pitchFamily="18" charset="2"/>
              </a:rPr>
              <a:t></a:t>
            </a:r>
            <a:r>
              <a:rPr lang="en-GB" altLang="es-ES" sz="2800" baseline="-25000"/>
              <a:t>12</a:t>
            </a:r>
            <a:r>
              <a:rPr lang="en-GB" altLang="es-ES" sz="2800">
                <a:sym typeface="Symbol" pitchFamily="18" charset="2"/>
              </a:rPr>
              <a:t>a</a:t>
            </a:r>
            <a:r>
              <a:rPr lang="en-GB" altLang="es-ES" sz="2800" baseline="-25000">
                <a:sym typeface="Symbol" pitchFamily="18" charset="2"/>
              </a:rPr>
              <a:t>2t-1</a:t>
            </a:r>
            <a:r>
              <a:rPr lang="en-GB" altLang="es-ES" sz="2800">
                <a:sym typeface="Symbol" pitchFamily="18" charset="2"/>
              </a:rPr>
              <a:t>	+a</a:t>
            </a:r>
            <a:r>
              <a:rPr lang="en-GB" altLang="es-ES" sz="2800" baseline="-25000">
                <a:sym typeface="Symbol" pitchFamily="18" charset="2"/>
              </a:rPr>
              <a:t>1t</a:t>
            </a:r>
            <a:r>
              <a:rPr lang="en-GB" altLang="es-ES" sz="2800">
                <a:sym typeface="Symbol" pitchFamily="18" charset="2"/>
              </a:rPr>
              <a:t>.</a:t>
            </a:r>
          </a:p>
          <a:p>
            <a:pPr algn="just" eaLnBrk="1" hangingPunct="1"/>
            <a:r>
              <a:rPr lang="en-GB" altLang="es-ES" sz="2800">
                <a:sym typeface="Symbol" pitchFamily="18" charset="2"/>
              </a:rPr>
              <a:t>	--------------------1 ---------------------     --2--</a:t>
            </a:r>
          </a:p>
          <a:p>
            <a:pPr algn="just" eaLnBrk="1" hangingPunct="1"/>
            <a:r>
              <a:rPr lang="en-GB" altLang="es-ES" sz="2800">
                <a:sym typeface="Symbol" pitchFamily="18" charset="2"/>
              </a:rPr>
              <a:t>W</a:t>
            </a:r>
            <a:r>
              <a:rPr lang="en-GB" altLang="es-ES" sz="2800" baseline="-25000">
                <a:sym typeface="Symbol" pitchFamily="18" charset="2"/>
              </a:rPr>
              <a:t>2t</a:t>
            </a:r>
            <a:r>
              <a:rPr lang="en-GB" altLang="es-ES" sz="2800">
                <a:sym typeface="Symbol" pitchFamily="18" charset="2"/>
              </a:rPr>
              <a:t> = </a:t>
            </a:r>
            <a:r>
              <a:rPr lang="es-ES_tradnl" altLang="es-ES" sz="2800">
                <a:sym typeface="Symbol" pitchFamily="18" charset="2"/>
              </a:rPr>
              <a:t></a:t>
            </a:r>
            <a:r>
              <a:rPr lang="en-GB" altLang="es-ES" sz="2800" baseline="-25000"/>
              <a:t>21</a:t>
            </a:r>
            <a:r>
              <a:rPr lang="en-GB" altLang="es-ES" sz="2800">
                <a:sym typeface="Symbol" pitchFamily="18" charset="2"/>
              </a:rPr>
              <a:t> W</a:t>
            </a:r>
            <a:r>
              <a:rPr lang="en-GB" altLang="es-ES" sz="2800" baseline="-25000">
                <a:sym typeface="Symbol" pitchFamily="18" charset="2"/>
              </a:rPr>
              <a:t>1t-1</a:t>
            </a:r>
            <a:r>
              <a:rPr lang="en-GB" altLang="es-ES" sz="2800">
                <a:sym typeface="Symbol" pitchFamily="18" charset="2"/>
              </a:rPr>
              <a:t> + </a:t>
            </a:r>
            <a:r>
              <a:rPr lang="es-ES_tradnl" altLang="es-ES" sz="2800">
                <a:sym typeface="Symbol" pitchFamily="18" charset="2"/>
              </a:rPr>
              <a:t></a:t>
            </a:r>
            <a:r>
              <a:rPr lang="en-GB" altLang="es-ES" sz="2800" baseline="-25000"/>
              <a:t>22</a:t>
            </a:r>
            <a:r>
              <a:rPr lang="en-GB" altLang="es-ES" sz="2800">
                <a:sym typeface="Symbol" pitchFamily="18" charset="2"/>
              </a:rPr>
              <a:t> W</a:t>
            </a:r>
            <a:r>
              <a:rPr lang="en-GB" altLang="es-ES" sz="2800" baseline="-25000">
                <a:sym typeface="Symbol" pitchFamily="18" charset="2"/>
              </a:rPr>
              <a:t>2t-1</a:t>
            </a:r>
            <a:r>
              <a:rPr lang="en-GB" altLang="es-ES" sz="2800">
                <a:sym typeface="Symbol" pitchFamily="18" charset="2"/>
              </a:rPr>
              <a:t> - </a:t>
            </a:r>
            <a:r>
              <a:rPr lang="es-ES_tradnl" altLang="es-ES" sz="2800">
                <a:sym typeface="Symbol" pitchFamily="18" charset="2"/>
              </a:rPr>
              <a:t></a:t>
            </a:r>
            <a:r>
              <a:rPr lang="en-GB" altLang="es-ES" sz="2800" baseline="-25000"/>
              <a:t>21</a:t>
            </a:r>
            <a:r>
              <a:rPr lang="en-GB" altLang="es-ES" sz="2800">
                <a:sym typeface="Symbol" pitchFamily="18" charset="2"/>
              </a:rPr>
              <a:t> a</a:t>
            </a:r>
            <a:r>
              <a:rPr lang="en-GB" altLang="es-ES" sz="2800" baseline="-25000">
                <a:sym typeface="Symbol" pitchFamily="18" charset="2"/>
              </a:rPr>
              <a:t>1t-1</a:t>
            </a:r>
            <a:r>
              <a:rPr lang="en-GB" altLang="es-ES" sz="2800">
                <a:sym typeface="Symbol" pitchFamily="18" charset="2"/>
              </a:rPr>
              <a:t> - </a:t>
            </a:r>
            <a:r>
              <a:rPr lang="es-ES_tradnl" altLang="es-ES" sz="2800">
                <a:sym typeface="Symbol" pitchFamily="18" charset="2"/>
              </a:rPr>
              <a:t></a:t>
            </a:r>
            <a:r>
              <a:rPr lang="en-GB" altLang="es-ES" sz="2800" baseline="-25000"/>
              <a:t>22</a:t>
            </a:r>
            <a:r>
              <a:rPr lang="en-GB" altLang="es-ES" sz="2800">
                <a:sym typeface="Symbol" pitchFamily="18" charset="2"/>
              </a:rPr>
              <a:t> a</a:t>
            </a:r>
            <a:r>
              <a:rPr lang="en-GB" altLang="es-ES" sz="2800" baseline="-25000">
                <a:sym typeface="Symbol" pitchFamily="18" charset="2"/>
              </a:rPr>
              <a:t>2t-1</a:t>
            </a:r>
            <a:r>
              <a:rPr lang="en-GB" altLang="es-ES" sz="2800">
                <a:sym typeface="Symbol" pitchFamily="18" charset="2"/>
              </a:rPr>
              <a:t>+ a</a:t>
            </a:r>
            <a:r>
              <a:rPr lang="en-GB" altLang="es-ES" sz="2800" baseline="-25000">
                <a:sym typeface="Symbol" pitchFamily="18" charset="2"/>
              </a:rPr>
              <a:t>2t</a:t>
            </a:r>
          </a:p>
          <a:p>
            <a:pPr algn="just" eaLnBrk="1" hangingPunct="1"/>
            <a:r>
              <a:rPr lang="en-GB" altLang="es-ES" sz="2800">
                <a:sym typeface="Symbol" pitchFamily="18" charset="2"/>
              </a:rPr>
              <a:t>	</a:t>
            </a:r>
            <a:r>
              <a:rPr lang="es-ES_tradnl" altLang="es-ES" sz="2800">
                <a:sym typeface="Symbol" pitchFamily="18" charset="2"/>
              </a:rPr>
              <a:t>--------------------3-------------------------       -4-</a:t>
            </a:r>
          </a:p>
          <a:p>
            <a:pPr algn="just" eaLnBrk="1" hangingPunct="1"/>
            <a:r>
              <a:rPr lang="es-ES_tradnl" altLang="es-ES" sz="2800">
                <a:sym typeface="Symbol" pitchFamily="18" charset="2"/>
              </a:rPr>
              <a:t>1: Esperanza matemática de W</a:t>
            </a:r>
            <a:r>
              <a:rPr lang="es-ES_tradnl" altLang="es-ES" sz="2800" baseline="-25000">
                <a:sym typeface="Symbol" pitchFamily="18" charset="2"/>
              </a:rPr>
              <a:t>1t</a:t>
            </a:r>
            <a:r>
              <a:rPr lang="es-ES_tradnl" altLang="es-ES" sz="2800">
                <a:sym typeface="Symbol" pitchFamily="18" charset="2"/>
              </a:rPr>
              <a:t> respecto al pasado.</a:t>
            </a:r>
          </a:p>
          <a:p>
            <a:pPr algn="just" eaLnBrk="1" hangingPunct="1"/>
            <a:r>
              <a:rPr lang="es-ES_tradnl" altLang="es-ES" sz="2800">
                <a:sym typeface="Symbol" pitchFamily="18" charset="2"/>
              </a:rPr>
              <a:t>3: Esperanza matemática de W</a:t>
            </a:r>
            <a:r>
              <a:rPr lang="es-ES_tradnl" altLang="es-ES" sz="2800" baseline="-25000">
                <a:sym typeface="Symbol" pitchFamily="18" charset="2"/>
              </a:rPr>
              <a:t>2t</a:t>
            </a:r>
            <a:r>
              <a:rPr lang="es-ES_tradnl" altLang="es-ES" sz="2800">
                <a:sym typeface="Symbol" pitchFamily="18" charset="2"/>
              </a:rPr>
              <a:t> respecto al pasado.</a:t>
            </a:r>
          </a:p>
          <a:p>
            <a:pPr algn="just" eaLnBrk="1" hangingPunct="1"/>
            <a:r>
              <a:rPr lang="es-ES_tradnl" altLang="es-ES" sz="2800">
                <a:sym typeface="Symbol" pitchFamily="18" charset="2"/>
              </a:rPr>
              <a:t>2: Innovación de W</a:t>
            </a:r>
            <a:r>
              <a:rPr lang="es-ES_tradnl" altLang="es-ES" sz="2800" baseline="-25000">
                <a:sym typeface="Symbol" pitchFamily="18" charset="2"/>
              </a:rPr>
              <a:t>1t</a:t>
            </a:r>
          </a:p>
          <a:p>
            <a:pPr algn="just" eaLnBrk="1" hangingPunct="1"/>
            <a:r>
              <a:rPr lang="es-ES_tradnl" altLang="es-ES" sz="2800">
                <a:sym typeface="Symbol" pitchFamily="18" charset="2"/>
              </a:rPr>
              <a:t>4: Innovación de W</a:t>
            </a:r>
            <a:r>
              <a:rPr lang="es-ES_tradnl" altLang="es-ES" sz="2800" baseline="-25000">
                <a:sym typeface="Symbol" pitchFamily="18" charset="2"/>
              </a:rPr>
              <a:t>2t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0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4213" y="763588"/>
            <a:ext cx="7848600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ES_tradnl" altLang="es-ES" sz="2800" dirty="0"/>
              <a:t>	Para valores de p y q mayores la generalización del modelo es inmediata.</a:t>
            </a:r>
          </a:p>
          <a:p>
            <a:pPr algn="just" eaLnBrk="1" hangingPunct="1"/>
            <a:endParaRPr lang="es-ES_tradnl" altLang="es-ES" sz="2800" dirty="0"/>
          </a:p>
          <a:p>
            <a:pPr algn="just" eaLnBrk="1" hangingPunct="1"/>
            <a:r>
              <a:rPr lang="es-ES_tradnl" altLang="es-ES" sz="2800" dirty="0"/>
              <a:t>	</a:t>
            </a:r>
            <a:r>
              <a:rPr lang="es-ES_tradnl" altLang="es-ES" sz="2800" dirty="0">
                <a:solidFill>
                  <a:srgbClr val="CC3300"/>
                </a:solidFill>
              </a:rPr>
              <a:t>La construcción de modelos </a:t>
            </a:r>
            <a:r>
              <a:rPr lang="es-ES_tradnl" altLang="es-ES" sz="2800" dirty="0" err="1">
                <a:solidFill>
                  <a:srgbClr val="CC3300"/>
                </a:solidFill>
              </a:rPr>
              <a:t>VARMA,especialmente</a:t>
            </a:r>
            <a:r>
              <a:rPr lang="es-ES_tradnl" altLang="es-ES" sz="2800" dirty="0">
                <a:solidFill>
                  <a:srgbClr val="CC3300"/>
                </a:solidFill>
              </a:rPr>
              <a:t> en las etapas de especificación y validación, puede ser compleja. De hecho lo es y no suelen utilizarse mucho</a:t>
            </a:r>
            <a:r>
              <a:rPr lang="es-ES_tradnl" altLang="es-ES" sz="2800" dirty="0"/>
              <a:t>.</a:t>
            </a:r>
          </a:p>
          <a:p>
            <a:pPr algn="just" eaLnBrk="1" hangingPunct="1"/>
            <a:endParaRPr lang="es-ES_tradnl" altLang="es-ES" sz="2800" dirty="0"/>
          </a:p>
          <a:p>
            <a:pPr algn="just" eaLnBrk="1" hangingPunct="1"/>
            <a:r>
              <a:rPr lang="es-ES_tradnl" altLang="es-ES" sz="2800" dirty="0"/>
              <a:t>	Al igual que en el caso </a:t>
            </a:r>
            <a:r>
              <a:rPr lang="es-ES_tradnl" altLang="es-ES" sz="2800" dirty="0" err="1"/>
              <a:t>univariante</a:t>
            </a:r>
            <a:r>
              <a:rPr lang="es-ES_tradnl" altLang="es-ES" sz="2800" dirty="0"/>
              <a:t>, un modelo VARMA  invertible puede representarse de forma puramente </a:t>
            </a:r>
            <a:r>
              <a:rPr lang="es-ES_tradnl" altLang="es-ES" sz="2800" dirty="0" err="1"/>
              <a:t>autorregresiva</a:t>
            </a:r>
            <a:r>
              <a:rPr lang="es-ES_tradnl" altLang="es-ES" sz="2800" dirty="0"/>
              <a:t>.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3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611188" y="184150"/>
            <a:ext cx="78486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altLang="es-ES" sz="2800">
                <a:cs typeface="Times New Roman" pitchFamily="18" charset="0"/>
              </a:rPr>
              <a:t>	Cuando un modelo VARMA sólo tiene parte autorregresiva se le denomina </a:t>
            </a:r>
            <a:r>
              <a:rPr lang="es-ES_tradnl" altLang="es-ES" sz="2800" b="1">
                <a:cs typeface="Times New Roman" pitchFamily="18" charset="0"/>
              </a:rPr>
              <a:t>VAR (p).</a:t>
            </a:r>
            <a:r>
              <a:rPr lang="es-ES_tradnl" altLang="es-ES" sz="2800">
                <a:cs typeface="Times New Roman" pitchFamily="18" charset="0"/>
              </a:rPr>
              <a:t> Estos modelos son muy utilizados en economía.</a:t>
            </a:r>
            <a:endParaRPr lang="es-ES_tradnl" altLang="es-ES" sz="2800"/>
          </a:p>
          <a:p>
            <a:r>
              <a:rPr lang="es-ES_tradnl" altLang="es-ES" sz="4000" b="1">
                <a:solidFill>
                  <a:srgbClr val="CC3300"/>
                </a:solidFill>
                <a:cs typeface="Times New Roman" pitchFamily="18" charset="0"/>
              </a:rPr>
              <a:t>EJEMPLO: VAR (2).</a:t>
            </a:r>
            <a:endParaRPr lang="es-ES_tradnl" altLang="es-ES" sz="4000">
              <a:solidFill>
                <a:srgbClr val="CC3300"/>
              </a:solidFill>
            </a:endParaRPr>
          </a:p>
          <a:p>
            <a:endParaRPr lang="es-ES_tradnl" altLang="es-ES" sz="4000">
              <a:solidFill>
                <a:srgbClr val="CC3300"/>
              </a:solidFill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971550" y="2997200"/>
          <a:ext cx="785018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Microsoft Editor de ecuaciones 3.0" r:id="rId3" imgW="3733800" imgH="508000" progId="Equation.3">
                  <p:embed/>
                </p:oleObj>
              </mc:Choice>
              <mc:Fallback>
                <p:oleObj name="Microsoft Editor de ecuaciones 3.0" r:id="rId3" imgW="37338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97200"/>
                        <a:ext cx="7850188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684213" y="4005263"/>
            <a:ext cx="727233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49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_tradnl" altLang="es-ES" sz="2800">
                <a:cs typeface="Times New Roman" pitchFamily="18" charset="0"/>
              </a:rPr>
              <a:t>			(2)</a:t>
            </a:r>
            <a:endParaRPr lang="es-ES_tradnl" altLang="es-ES" sz="2800"/>
          </a:p>
          <a:p>
            <a:r>
              <a:rPr lang="es-ES_tradnl" altLang="es-ES" sz="2800">
                <a:cs typeface="Times New Roman" pitchFamily="18" charset="0"/>
              </a:rPr>
              <a:t>es decir,</a:t>
            </a:r>
            <a:endParaRPr lang="es-ES_tradnl" altLang="es-ES" sz="2800"/>
          </a:p>
          <a:p>
            <a:endParaRPr lang="es-ES_tradnl" altLang="es-ES" sz="2800"/>
          </a:p>
        </p:txBody>
      </p:sp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2987675" y="4797425"/>
          <a:ext cx="25923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cuación" r:id="rId5" imgW="825500" imgH="228600" progId="Equation.3">
                  <p:embed/>
                </p:oleObj>
              </mc:Choice>
              <mc:Fallback>
                <p:oleObj name="Ecuación" r:id="rId5" imgW="82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797425"/>
                        <a:ext cx="259238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539750" y="4800600"/>
            <a:ext cx="6121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ES_tradnl" altLang="es-ES" sz="2800">
                <a:cs typeface="Times New Roman" pitchFamily="18" charset="0"/>
              </a:rPr>
              <a:t>						</a:t>
            </a:r>
          </a:p>
          <a:p>
            <a:pPr algn="just" eaLnBrk="1" hangingPunct="1"/>
            <a:endParaRPr lang="es-ES_tradnl" altLang="es-ES" sz="2800">
              <a:cs typeface="Times New Roman" pitchFamily="18" charset="0"/>
            </a:endParaRPr>
          </a:p>
          <a:p>
            <a:pPr algn="just" eaLnBrk="1" hangingPunct="1"/>
            <a:r>
              <a:rPr lang="es-ES_tradnl" altLang="es-ES" sz="2800">
                <a:cs typeface="Times New Roman" pitchFamily="18" charset="0"/>
              </a:rPr>
              <a:t>donde </a:t>
            </a:r>
            <a:r>
              <a:rPr lang="es-ES_tradnl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</a:t>
            </a:r>
            <a:r>
              <a:rPr lang="es-ES_tradnl" altLang="es-ES" sz="2800">
                <a:cs typeface="Times New Roman" pitchFamily="18" charset="0"/>
              </a:rPr>
              <a:t> (L) es una matriz polinomial.</a:t>
            </a:r>
            <a:endParaRPr lang="es-ES_tradnl" altLang="es-E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4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333375"/>
            <a:ext cx="8280400" cy="6264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s-ES" sz="2800" dirty="0" smtClean="0"/>
              <a:t>En el caso </a:t>
            </a:r>
            <a:r>
              <a:rPr lang="es-ES" altLang="es-ES" sz="2800" b="1" dirty="0" err="1" smtClean="0">
                <a:solidFill>
                  <a:srgbClr val="CC3300"/>
                </a:solidFill>
              </a:rPr>
              <a:t>univariante,AR</a:t>
            </a:r>
            <a:r>
              <a:rPr lang="es-ES" altLang="es-ES" sz="2800" dirty="0" err="1" smtClean="0"/>
              <a:t>,se</a:t>
            </a:r>
            <a:r>
              <a:rPr lang="es-ES" altLang="es-ES" sz="2800" dirty="0" smtClean="0"/>
              <a:t> tiene una sola serie temporal y ,en consecuencia en el modelo aparece </a:t>
            </a:r>
            <a:r>
              <a:rPr lang="es-ES" altLang="es-ES" sz="2800" dirty="0" smtClean="0">
                <a:solidFill>
                  <a:srgbClr val="009900"/>
                </a:solidFill>
              </a:rPr>
              <a:t>una sola estructura dinámica recogida en el polinomio </a:t>
            </a:r>
            <a:r>
              <a:rPr lang="ru-RU" altLang="es-ES" dirty="0" smtClean="0">
                <a:solidFill>
                  <a:srgbClr val="009900"/>
                </a:solidFill>
                <a:cs typeface="Arial" charset="0"/>
              </a:rPr>
              <a:t>Ф</a:t>
            </a:r>
            <a:r>
              <a:rPr lang="es-ES" altLang="es-ES" baseline="-25000" dirty="0" smtClean="0">
                <a:solidFill>
                  <a:srgbClr val="009900"/>
                </a:solidFill>
              </a:rPr>
              <a:t>p</a:t>
            </a:r>
            <a:r>
              <a:rPr lang="es-ES" altLang="es-ES" dirty="0" smtClean="0">
                <a:solidFill>
                  <a:srgbClr val="009900"/>
                </a:solidFill>
              </a:rPr>
              <a:t>(L)</a:t>
            </a:r>
            <a:r>
              <a:rPr lang="es-ES" altLang="es-ES" sz="2800" dirty="0" smtClean="0"/>
              <a:t> .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2800" dirty="0" smtClean="0"/>
              <a:t>En el </a:t>
            </a:r>
            <a:r>
              <a:rPr lang="es-ES" altLang="es-ES" sz="2800" b="1" dirty="0" smtClean="0">
                <a:solidFill>
                  <a:srgbClr val="CC3300"/>
                </a:solidFill>
              </a:rPr>
              <a:t>caso </a:t>
            </a:r>
            <a:r>
              <a:rPr lang="es-ES" altLang="es-ES" sz="2800" b="1" dirty="0" err="1" smtClean="0">
                <a:solidFill>
                  <a:srgbClr val="CC3300"/>
                </a:solidFill>
              </a:rPr>
              <a:t>multivariante</a:t>
            </a:r>
            <a:r>
              <a:rPr lang="es-ES" altLang="es-ES" sz="2800" b="1" dirty="0" smtClean="0"/>
              <a:t> </a:t>
            </a:r>
            <a:r>
              <a:rPr lang="es-ES" altLang="es-ES" sz="2800" dirty="0" smtClean="0"/>
              <a:t>se tienen n ecuaciones y en cada una de ellas entran  estructuras dinámicas sobre cada </a:t>
            </a:r>
            <a:r>
              <a:rPr lang="es-ES" altLang="es-ES" sz="2800" dirty="0" err="1" smtClean="0"/>
              <a:t>variable,con</a:t>
            </a:r>
            <a:r>
              <a:rPr lang="es-ES" altLang="es-ES" sz="2800" dirty="0" smtClean="0"/>
              <a:t> lo que </a:t>
            </a:r>
            <a:r>
              <a:rPr lang="es-ES" altLang="es-ES" sz="2800" dirty="0" smtClean="0">
                <a:solidFill>
                  <a:srgbClr val="009900"/>
                </a:solidFill>
              </a:rPr>
              <a:t>la estructura dinámica del </a:t>
            </a:r>
            <a:r>
              <a:rPr lang="es-ES" altLang="es-ES" sz="2800" dirty="0" err="1" smtClean="0">
                <a:solidFill>
                  <a:srgbClr val="009900"/>
                </a:solidFill>
              </a:rPr>
              <a:t>modelo,vease</a:t>
            </a:r>
            <a:r>
              <a:rPr lang="es-ES" altLang="es-ES" sz="2800" dirty="0" smtClean="0">
                <a:solidFill>
                  <a:srgbClr val="009900"/>
                </a:solidFill>
              </a:rPr>
              <a:t> la ecuación (2) anterior, es </a:t>
            </a:r>
            <a:r>
              <a:rPr lang="es-ES" altLang="es-ES" sz="2800" b="1" dirty="0" smtClean="0">
                <a:solidFill>
                  <a:srgbClr val="009900"/>
                </a:solidFill>
              </a:rPr>
              <a:t>una matriz </a:t>
            </a:r>
            <a:r>
              <a:rPr lang="es-ES" altLang="es-ES" sz="2800" b="1" dirty="0" err="1" smtClean="0">
                <a:solidFill>
                  <a:srgbClr val="009900"/>
                </a:solidFill>
              </a:rPr>
              <a:t>polinomial</a:t>
            </a:r>
            <a:r>
              <a:rPr lang="es-ES" altLang="es-ES" sz="2800" b="1" dirty="0" smtClean="0">
                <a:solidFill>
                  <a:srgbClr val="009900"/>
                </a:solidFill>
              </a:rPr>
              <a:t>  de </a:t>
            </a:r>
            <a:r>
              <a:rPr lang="es-ES" altLang="es-ES" sz="2800" b="1" dirty="0" err="1" smtClean="0">
                <a:solidFill>
                  <a:srgbClr val="009900"/>
                </a:solidFill>
              </a:rPr>
              <a:t>nxn</a:t>
            </a:r>
            <a:r>
              <a:rPr lang="es-ES" altLang="es-ES" sz="2800" b="1" dirty="0" smtClean="0">
                <a:solidFill>
                  <a:srgbClr val="009900"/>
                </a:solidFill>
              </a:rPr>
              <a:t> elementos (polinomios): </a:t>
            </a:r>
            <a:r>
              <a:rPr lang="es-ES_tradnl" altLang="es-ES" sz="2800" b="1" dirty="0" smtClean="0">
                <a:solidFill>
                  <a:srgbClr val="009900"/>
                </a:solidFill>
                <a:sym typeface="Symbol" pitchFamily="18" charset="2"/>
              </a:rPr>
              <a:t></a:t>
            </a:r>
            <a:r>
              <a:rPr lang="es-ES_tradnl" altLang="es-ES" sz="2800" b="1" dirty="0" smtClean="0">
                <a:solidFill>
                  <a:srgbClr val="009900"/>
                </a:solidFill>
              </a:rPr>
              <a:t> (L) </a:t>
            </a:r>
            <a:r>
              <a:rPr lang="es-ES_tradnl" altLang="es-ES" sz="2800" dirty="0" smtClean="0">
                <a:solidFill>
                  <a:srgbClr val="0099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ES" sz="3600" dirty="0" smtClean="0"/>
              <a:t>La </a:t>
            </a:r>
            <a:r>
              <a:rPr lang="es-ES_tradnl" altLang="es-ES" sz="3600" dirty="0" err="1" smtClean="0"/>
              <a:t>jotésima</a:t>
            </a:r>
            <a:r>
              <a:rPr lang="es-ES_tradnl" altLang="es-ES" sz="3600" dirty="0" smtClean="0"/>
              <a:t> fila de la matriz </a:t>
            </a:r>
            <a:r>
              <a:rPr lang="es-ES_tradnl" altLang="es-ES" sz="3600" dirty="0" smtClean="0">
                <a:sym typeface="Symbol" pitchFamily="18" charset="2"/>
              </a:rPr>
              <a:t></a:t>
            </a:r>
            <a:r>
              <a:rPr lang="es-ES_tradnl" altLang="es-ES" sz="3600" dirty="0" smtClean="0"/>
              <a:t> (L) recoge los n polinomios que operan sobre las n variables en la </a:t>
            </a:r>
            <a:r>
              <a:rPr lang="es-ES_tradnl" altLang="es-ES" sz="3600" dirty="0" err="1" smtClean="0"/>
              <a:t>jotésima</a:t>
            </a:r>
            <a:r>
              <a:rPr lang="es-ES_tradnl" altLang="es-ES" sz="3600" dirty="0" smtClean="0"/>
              <a:t> ecuación.</a:t>
            </a:r>
          </a:p>
          <a:p>
            <a:pPr eaLnBrk="1" hangingPunct="1">
              <a:lnSpc>
                <a:spcPct val="90000"/>
              </a:lnSpc>
            </a:pPr>
            <a:endParaRPr lang="es-ES" altLang="es-ES" sz="2800" dirty="0" smtClean="0">
              <a:solidFill>
                <a:srgbClr val="0099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" sz="2800" dirty="0" smtClean="0"/>
              <a:t> 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4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_tradnl" smtClean="0"/>
              <a:t>antoni.espasa@uc3m.es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692150"/>
            <a:ext cx="8208962" cy="5472113"/>
          </a:xfrm>
        </p:spPr>
        <p:txBody>
          <a:bodyPr>
            <a:normAutofit fontScale="85000" lnSpcReduction="10000"/>
          </a:bodyPr>
          <a:lstStyle/>
          <a:p>
            <a:pPr marL="609600" indent="-609600" algn="just">
              <a:lnSpc>
                <a:spcPct val="80000"/>
              </a:lnSpc>
            </a:pPr>
            <a:r>
              <a:rPr lang="es-ES_tradnl" sz="4400" b="1" dirty="0" smtClean="0">
                <a:solidFill>
                  <a:srgbClr val="CC3300"/>
                </a:solidFill>
              </a:rPr>
              <a:t>Modelos para Conjuntos informativos </a:t>
            </a:r>
            <a:r>
              <a:rPr lang="es-ES_tradnl" sz="4400" b="1" dirty="0" err="1" smtClean="0">
                <a:solidFill>
                  <a:srgbClr val="CC3300"/>
                </a:solidFill>
              </a:rPr>
              <a:t>univariantes</a:t>
            </a:r>
            <a:r>
              <a:rPr lang="es-ES_tradnl" sz="4400" b="1" dirty="0" smtClean="0"/>
              <a:t>.</a:t>
            </a:r>
          </a:p>
          <a:p>
            <a:pPr marL="609600" indent="-609600" algn="just">
              <a:lnSpc>
                <a:spcPct val="80000"/>
              </a:lnSpc>
              <a:buNone/>
            </a:pPr>
            <a:r>
              <a:rPr lang="es-ES_tradnl" sz="4400" dirty="0"/>
              <a:t> </a:t>
            </a:r>
            <a:r>
              <a:rPr lang="es-ES_tradnl" sz="4400" dirty="0" smtClean="0"/>
              <a:t>   Modelos </a:t>
            </a:r>
            <a:r>
              <a:rPr lang="es-ES_tradnl" sz="4400" dirty="0" err="1" smtClean="0"/>
              <a:t>univariantes</a:t>
            </a:r>
            <a:r>
              <a:rPr lang="es-ES_tradnl" sz="4400" dirty="0" smtClean="0"/>
              <a:t> </a:t>
            </a:r>
            <a:r>
              <a:rPr lang="es-ES_tradnl" sz="4400" dirty="0" smtClean="0">
                <a:solidFill>
                  <a:srgbClr val="FF0000"/>
                </a:solidFill>
              </a:rPr>
              <a:t>con estructura para:</a:t>
            </a:r>
          </a:p>
          <a:p>
            <a:pPr marL="609600" indent="-609600" algn="just">
              <a:lnSpc>
                <a:spcPct val="80000"/>
              </a:lnSpc>
              <a:buNone/>
            </a:pPr>
            <a:r>
              <a:rPr lang="es-ES_tradnl" sz="4400" dirty="0" smtClean="0"/>
              <a:t>     (a) la </a:t>
            </a:r>
            <a:r>
              <a:rPr lang="es-ES_tradnl" sz="4400" dirty="0" err="1" smtClean="0"/>
              <a:t>evolutividad</a:t>
            </a:r>
            <a:r>
              <a:rPr lang="es-ES_tradnl" sz="4400" dirty="0" smtClean="0"/>
              <a:t> en el nivel medio y</a:t>
            </a:r>
          </a:p>
          <a:p>
            <a:pPr marL="609600" indent="-609600" algn="just">
              <a:lnSpc>
                <a:spcPct val="80000"/>
              </a:lnSpc>
              <a:buNone/>
            </a:pPr>
            <a:r>
              <a:rPr lang="es-ES_tradnl" sz="4400" dirty="0" smtClean="0"/>
              <a:t>     (b) la dependencia en las oscilaciones sobre la senda de </a:t>
            </a:r>
            <a:r>
              <a:rPr lang="es-ES_tradnl" sz="4400" dirty="0" err="1" smtClean="0"/>
              <a:t>evolutividad</a:t>
            </a:r>
            <a:r>
              <a:rPr lang="es-ES_tradnl" sz="4400" dirty="0" smtClean="0"/>
              <a:t>.</a:t>
            </a:r>
          </a:p>
          <a:p>
            <a:pPr marL="609600" indent="-609600" algn="just">
              <a:lnSpc>
                <a:spcPct val="80000"/>
              </a:lnSpc>
              <a:buNone/>
            </a:pPr>
            <a:r>
              <a:rPr lang="es-ES_tradnl" sz="4400" dirty="0"/>
              <a:t> </a:t>
            </a:r>
            <a:r>
              <a:rPr lang="es-ES_tradnl" sz="4400" dirty="0" smtClean="0"/>
              <a:t>  El presente viene determinado por los </a:t>
            </a:r>
            <a:r>
              <a:rPr lang="es-ES_tradnl" sz="4400" dirty="0" smtClean="0">
                <a:solidFill>
                  <a:srgbClr val="FF0000"/>
                </a:solidFill>
              </a:rPr>
              <a:t>valores pasados</a:t>
            </a:r>
            <a:r>
              <a:rPr lang="es-ES_tradnl" sz="4400" dirty="0" smtClean="0"/>
              <a:t>: (a) raíces unitarias y (b) de valor absoluto inferior a uno.</a:t>
            </a:r>
          </a:p>
          <a:p>
            <a:pPr marL="609600" indent="-609600" algn="just">
              <a:lnSpc>
                <a:spcPct val="80000"/>
              </a:lnSpc>
              <a:buNone/>
            </a:pPr>
            <a:r>
              <a:rPr lang="es-ES_tradnl" sz="4400" dirty="0" smtClean="0">
                <a:solidFill>
                  <a:srgbClr val="FF0000"/>
                </a:solidFill>
              </a:rPr>
              <a:t>Pueden incluir variables artificiales</a:t>
            </a:r>
            <a:r>
              <a:rPr lang="es-ES_tradnl" sz="4400" dirty="0" smtClean="0"/>
              <a:t>.</a:t>
            </a:r>
          </a:p>
          <a:p>
            <a:pPr marL="609600" indent="-609600" algn="just">
              <a:lnSpc>
                <a:spcPct val="80000"/>
              </a:lnSpc>
            </a:pPr>
            <a:endParaRPr lang="es-ES_tradnl" sz="2400" b="1" dirty="0" smtClean="0"/>
          </a:p>
          <a:p>
            <a:pPr marL="609600" indent="-609600" algn="just">
              <a:lnSpc>
                <a:spcPct val="80000"/>
              </a:lnSpc>
              <a:buFontTx/>
              <a:buNone/>
            </a:pPr>
            <a:endParaRPr lang="es-ES_tradnl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280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" altLang="es-ES" sz="4000" smtClean="0">
                <a:solidFill>
                  <a:srgbClr val="CC3300"/>
                </a:solidFill>
              </a:rPr>
              <a:t>LOS POLINOMIOS DINÁMICOS EN LOS MODELOS VAR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ES" sz="2800" smtClean="0"/>
              <a:t>Ejemplo del modelo (2) anterior.</a:t>
            </a:r>
          </a:p>
          <a:p>
            <a:pPr eaLnBrk="1" hangingPunct="1"/>
            <a:r>
              <a:rPr lang="es-ES" altLang="es-ES" sz="2800" smtClean="0"/>
              <a:t>En los </a:t>
            </a:r>
            <a:r>
              <a:rPr lang="es-ES" altLang="es-ES" sz="2800" smtClean="0">
                <a:solidFill>
                  <a:srgbClr val="009900"/>
                </a:solidFill>
              </a:rPr>
              <a:t>polinomios correspondientes a los  términos fuera de la diagonal principal</a:t>
            </a:r>
            <a:r>
              <a:rPr lang="es-ES" altLang="es-ES" sz="2800" smtClean="0"/>
              <a:t> de la matriz </a:t>
            </a:r>
            <a:r>
              <a:rPr lang="es-ES_tradnl" altLang="es-ES" sz="2800" smtClean="0">
                <a:sym typeface="Symbol" pitchFamily="18" charset="2"/>
              </a:rPr>
              <a:t></a:t>
            </a:r>
            <a:r>
              <a:rPr lang="es-ES_tradnl" altLang="es-ES" sz="2800" smtClean="0"/>
              <a:t> (L) </a:t>
            </a:r>
            <a:r>
              <a:rPr lang="es-ES" altLang="es-ES" sz="2800" smtClean="0"/>
              <a:t>se observa que sólo incorporan valores pasados a través de diferentes potencias del operador L.</a:t>
            </a:r>
          </a:p>
          <a:p>
            <a:pPr eaLnBrk="1" hangingPunct="1"/>
            <a:r>
              <a:rPr lang="es-ES" altLang="es-ES" sz="2800" smtClean="0"/>
              <a:t>Así el termino (1,2) de la </a:t>
            </a:r>
            <a:r>
              <a:rPr lang="es-ES" altLang="es-ES" sz="2400" smtClean="0"/>
              <a:t>matriz</a:t>
            </a:r>
            <a:r>
              <a:rPr lang="es-ES" altLang="es-ES" sz="2800" smtClean="0"/>
              <a:t> </a:t>
            </a:r>
            <a:r>
              <a:rPr lang="es-ES_tradnl" altLang="es-ES" sz="2800" smtClean="0">
                <a:sym typeface="Symbol" pitchFamily="18" charset="2"/>
              </a:rPr>
              <a:t></a:t>
            </a:r>
            <a:r>
              <a:rPr lang="es-ES_tradnl" altLang="es-ES" sz="2800" smtClean="0"/>
              <a:t> (L) recoge la influencia del pasado de </a:t>
            </a:r>
            <a:r>
              <a:rPr lang="en-GB" altLang="es-ES" sz="2800" smtClean="0">
                <a:sym typeface="Symbol" pitchFamily="18" charset="2"/>
              </a:rPr>
              <a:t>X</a:t>
            </a:r>
            <a:r>
              <a:rPr lang="en-GB" altLang="es-ES" sz="2800" baseline="-25000" smtClean="0">
                <a:sym typeface="Symbol" pitchFamily="18" charset="2"/>
              </a:rPr>
              <a:t>2t</a:t>
            </a:r>
            <a:r>
              <a:rPr lang="en-GB" altLang="es-ES" sz="2800" smtClean="0">
                <a:sym typeface="Symbol" pitchFamily="18" charset="2"/>
              </a:rPr>
              <a:t> en </a:t>
            </a:r>
            <a:r>
              <a:rPr lang="en-GB" altLang="es-ES" sz="2800" smtClean="0"/>
              <a:t>X</a:t>
            </a:r>
            <a:r>
              <a:rPr lang="en-GB" altLang="es-ES" sz="2800" baseline="-25000" smtClean="0"/>
              <a:t>1t</a:t>
            </a:r>
            <a:r>
              <a:rPr lang="en-GB" altLang="es-ES" sz="2800" smtClean="0"/>
              <a:t> </a:t>
            </a:r>
            <a:r>
              <a:rPr lang="es-ES" altLang="es-ES" sz="2800" smtClean="0"/>
              <a:t>y el término (2,1) la influencia del pasado de </a:t>
            </a:r>
            <a:r>
              <a:rPr lang="en-GB" altLang="es-ES" sz="2800" smtClean="0"/>
              <a:t>X</a:t>
            </a:r>
            <a:r>
              <a:rPr lang="en-GB" altLang="es-ES" sz="2800" baseline="-25000" smtClean="0"/>
              <a:t>1t</a:t>
            </a:r>
            <a:r>
              <a:rPr lang="en-GB" altLang="es-ES" sz="2800" smtClean="0"/>
              <a:t> en </a:t>
            </a:r>
            <a:r>
              <a:rPr lang="en-GB" altLang="es-ES" sz="2800" smtClean="0">
                <a:sym typeface="Symbol" pitchFamily="18" charset="2"/>
              </a:rPr>
              <a:t>X</a:t>
            </a:r>
            <a:r>
              <a:rPr lang="en-GB" altLang="es-ES" sz="2800" baseline="-25000" smtClean="0">
                <a:sym typeface="Symbol" pitchFamily="18" charset="2"/>
              </a:rPr>
              <a:t>2t</a:t>
            </a:r>
            <a:r>
              <a:rPr lang="en-GB" altLang="es-ES" sz="2800" smtClean="0"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endParaRPr lang="es-ES" altLang="es-ES" sz="2800" smtClean="0"/>
          </a:p>
          <a:p>
            <a:pPr eaLnBrk="1" hangingPunct="1"/>
            <a:endParaRPr lang="es-ES" altLang="es-ES" sz="2800" smtClean="0"/>
          </a:p>
          <a:p>
            <a:pPr eaLnBrk="1" hangingPunct="1"/>
            <a:endParaRPr lang="es-ES" altLang="es-ES" sz="2800" smtClean="0"/>
          </a:p>
          <a:p>
            <a:pPr eaLnBrk="1" hangingPunct="1"/>
            <a:endParaRPr lang="es-ES" altLang="es-ES" sz="2800" smtClean="0"/>
          </a:p>
          <a:p>
            <a:pPr eaLnBrk="1" hangingPunct="1"/>
            <a:endParaRPr lang="es-ES" altLang="es-ES" sz="2800" smtClean="0"/>
          </a:p>
          <a:p>
            <a:pPr eaLnBrk="1" hangingPunct="1"/>
            <a:endParaRPr lang="es-ES" altLang="es-ES" sz="2800" smtClean="0"/>
          </a:p>
          <a:p>
            <a:pPr eaLnBrk="1" hangingPunct="1"/>
            <a:endParaRPr lang="es-ES" altLang="es-ES" sz="2800" smtClean="0"/>
          </a:p>
          <a:p>
            <a:pPr eaLnBrk="1" hangingPunct="1"/>
            <a:endParaRPr lang="es-ES" altLang="es-ES" sz="2800" smtClean="0"/>
          </a:p>
          <a:p>
            <a:pPr eaLnBrk="1" hangingPunct="1"/>
            <a:endParaRPr lang="es-ES" altLang="es-ES" sz="2800" smtClean="0"/>
          </a:p>
          <a:p>
            <a:pPr eaLnBrk="1" hangingPunct="1"/>
            <a:endParaRPr lang="es-ES" altLang="es-ES" sz="2800" smtClean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1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435975" cy="5792788"/>
          </a:xfrm>
        </p:spPr>
        <p:txBody>
          <a:bodyPr/>
          <a:lstStyle/>
          <a:p>
            <a:pPr eaLnBrk="1" hangingPunct="1"/>
            <a:r>
              <a:rPr lang="es-ES" altLang="es-ES" smtClean="0"/>
              <a:t>Sin embargo, </a:t>
            </a:r>
            <a:r>
              <a:rPr lang="es-ES" altLang="es-ES" smtClean="0">
                <a:solidFill>
                  <a:srgbClr val="009900"/>
                </a:solidFill>
              </a:rPr>
              <a:t>los polinomios en la diagonal</a:t>
            </a:r>
          </a:p>
          <a:p>
            <a:pPr eaLnBrk="1" hangingPunct="1">
              <a:buFontTx/>
              <a:buNone/>
            </a:pPr>
            <a:r>
              <a:rPr lang="es-ES" altLang="es-ES" smtClean="0">
                <a:solidFill>
                  <a:srgbClr val="009900"/>
                </a:solidFill>
              </a:rPr>
              <a:t>    de </a:t>
            </a:r>
            <a:r>
              <a:rPr lang="es-ES_tradnl" altLang="es-ES" smtClean="0">
                <a:solidFill>
                  <a:srgbClr val="009900"/>
                </a:solidFill>
                <a:sym typeface="Symbol" pitchFamily="18" charset="2"/>
              </a:rPr>
              <a:t></a:t>
            </a:r>
            <a:r>
              <a:rPr lang="es-ES_tradnl" altLang="es-ES" smtClean="0">
                <a:solidFill>
                  <a:srgbClr val="009900"/>
                </a:solidFill>
              </a:rPr>
              <a:t> (L)</a:t>
            </a:r>
            <a:r>
              <a:rPr lang="es-ES_tradnl" altLang="es-ES" smtClean="0"/>
              <a:t> incorporan también la potencia cero de L</a:t>
            </a:r>
            <a:r>
              <a:rPr lang="es-ES" altLang="es-ES" smtClean="0"/>
              <a:t> (es decir,el presente) con coeficiente estandarizado en el valor unidad.</a:t>
            </a:r>
          </a:p>
          <a:p>
            <a:pPr eaLnBrk="1" hangingPunct="1">
              <a:buFontTx/>
              <a:buNone/>
            </a:pPr>
            <a:r>
              <a:rPr lang="es-ES" altLang="es-ES" smtClean="0"/>
              <a:t>Con ello al desarrollar el sistema como se hace a continuación en (3) y (4) </a:t>
            </a:r>
            <a:r>
              <a:rPr lang="es-ES" altLang="es-ES" smtClean="0">
                <a:solidFill>
                  <a:srgbClr val="CC3300"/>
                </a:solidFill>
              </a:rPr>
              <a:t>se puede despejar </a:t>
            </a:r>
            <a:r>
              <a:rPr lang="en-GB" altLang="es-ES" smtClean="0">
                <a:solidFill>
                  <a:srgbClr val="CC3300"/>
                </a:solidFill>
              </a:rPr>
              <a:t>X</a:t>
            </a:r>
            <a:r>
              <a:rPr lang="en-GB" altLang="es-ES" baseline="-25000" smtClean="0">
                <a:solidFill>
                  <a:srgbClr val="CC3300"/>
                </a:solidFill>
              </a:rPr>
              <a:t>1t</a:t>
            </a:r>
            <a:r>
              <a:rPr lang="en-GB" altLang="es-ES" smtClean="0">
                <a:solidFill>
                  <a:srgbClr val="CC3300"/>
                </a:solidFill>
              </a:rPr>
              <a:t> en la primera ecuación y </a:t>
            </a:r>
            <a:r>
              <a:rPr lang="en-GB" altLang="es-ES" smtClean="0">
                <a:solidFill>
                  <a:srgbClr val="CC3300"/>
                </a:solidFill>
                <a:sym typeface="Symbol" pitchFamily="18" charset="2"/>
              </a:rPr>
              <a:t>X</a:t>
            </a:r>
            <a:r>
              <a:rPr lang="en-GB" altLang="es-ES" baseline="-25000" smtClean="0">
                <a:solidFill>
                  <a:srgbClr val="CC3300"/>
                </a:solidFill>
                <a:sym typeface="Symbol" pitchFamily="18" charset="2"/>
              </a:rPr>
              <a:t>2t</a:t>
            </a:r>
            <a:r>
              <a:rPr lang="en-GB" altLang="es-ES" smtClean="0">
                <a:solidFill>
                  <a:srgbClr val="CC3300"/>
                </a:solidFill>
                <a:sym typeface="Symbol" pitchFamily="18" charset="2"/>
              </a:rPr>
              <a:t> en la segunda</a:t>
            </a:r>
            <a:r>
              <a:rPr lang="en-GB" altLang="es-ES" smtClean="0">
                <a:sym typeface="Symbol" pitchFamily="18" charset="2"/>
              </a:rPr>
              <a:t>.</a:t>
            </a:r>
            <a:endParaRPr lang="es-ES" altLang="es-ES" smtClean="0">
              <a:sym typeface="Symbol" pitchFamily="18" charset="2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81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-817563" y="1196975"/>
            <a:ext cx="9991726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altLang="es-ES" sz="2800">
                <a:cs typeface="Times New Roman" pitchFamily="18" charset="0"/>
              </a:rPr>
              <a:t>	Alternativamente el modelo (5)  se puede formular como</a:t>
            </a:r>
          </a:p>
          <a:p>
            <a:pPr algn="ctr" eaLnBrk="1" hangingPunct="1"/>
            <a:r>
              <a:rPr lang="en-GB" altLang="es-ES" sz="2800">
                <a:cs typeface="Times New Roman" pitchFamily="18" charset="0"/>
              </a:rPr>
              <a:t>X</a:t>
            </a:r>
            <a:r>
              <a:rPr lang="en-GB" altLang="es-ES" sz="2800" baseline="-30000">
                <a:cs typeface="Times New Roman" pitchFamily="18" charset="0"/>
              </a:rPr>
              <a:t>t</a:t>
            </a:r>
            <a:r>
              <a:rPr lang="en-GB" altLang="es-ES" sz="2800">
                <a:cs typeface="Times New Roman" pitchFamily="18" charset="0"/>
              </a:rPr>
              <a:t> = </a:t>
            </a:r>
            <a:r>
              <a:rPr lang="es-ES_tradnl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</a:t>
            </a:r>
            <a:r>
              <a:rPr lang="en-GB" altLang="es-ES" sz="2800" baseline="-30000">
                <a:cs typeface="Times New Roman" pitchFamily="18" charset="0"/>
              </a:rPr>
              <a:t>1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X</a:t>
            </a:r>
            <a:r>
              <a:rPr lang="en-GB" altLang="es-ES" sz="2800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t-1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- </a:t>
            </a:r>
            <a:r>
              <a:rPr lang="es-ES_tradnl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</a:t>
            </a:r>
            <a:r>
              <a:rPr lang="en-GB" altLang="es-ES" sz="2800" baseline="-30000">
                <a:cs typeface="Times New Roman" pitchFamily="18" charset="0"/>
              </a:rPr>
              <a:t>2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X</a:t>
            </a:r>
            <a:r>
              <a:rPr lang="en-GB" altLang="es-ES" sz="2800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t-2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a</a:t>
            </a:r>
            <a:r>
              <a:rPr lang="en-GB" altLang="es-ES" sz="2800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		(3)</a:t>
            </a:r>
          </a:p>
          <a:p>
            <a:pPr algn="ctr"/>
            <a:r>
              <a:rPr lang="es-ES_tradnl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donde </a:t>
            </a:r>
            <a:r>
              <a:rPr lang="es-ES_tradnl" altLang="es-ES" sz="2800" baseline="-30000">
                <a:cs typeface="Times New Roman" pitchFamily="18" charset="0"/>
              </a:rPr>
              <a:t>1</a:t>
            </a:r>
            <a:r>
              <a:rPr lang="es-ES_tradnl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y </a:t>
            </a:r>
            <a:r>
              <a:rPr lang="es-ES_tradnl" altLang="es-ES" sz="2800" baseline="-30000">
                <a:cs typeface="Times New Roman" pitchFamily="18" charset="0"/>
              </a:rPr>
              <a:t>2</a:t>
            </a:r>
            <a:r>
              <a:rPr lang="es-ES_tradnl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son matrices paramétricas,</a:t>
            </a:r>
            <a:endParaRPr lang="es-ES_tradnl" altLang="es-ES" sz="2800">
              <a:latin typeface="Times New Roman" pitchFamily="18" charset="0"/>
              <a:sym typeface="Symbol" pitchFamily="18" charset="2"/>
            </a:endParaRPr>
          </a:p>
          <a:p>
            <a:pPr algn="ctr"/>
            <a:endParaRPr lang="es-ES_tradnl" altLang="es-E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2411413" y="2708275"/>
          <a:ext cx="31686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cuación" r:id="rId3" imgW="1117115" imgH="482391" progId="Equation.3">
                  <p:embed/>
                </p:oleObj>
              </mc:Choice>
              <mc:Fallback>
                <p:oleObj name="Ecuación" r:id="rId3" imgW="1117115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708275"/>
                        <a:ext cx="3168650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1647825" y="3565525"/>
            <a:ext cx="2012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ES_tradnl" altLang="es-ES" sz="1200">
                <a:cs typeface="Times New Roman" pitchFamily="18" charset="0"/>
              </a:rPr>
              <a:t>		</a:t>
            </a:r>
            <a:endParaRPr lang="es-ES_tradnl" altLang="es-ES"/>
          </a:p>
        </p:txBody>
      </p:sp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2339975" y="4437063"/>
          <a:ext cx="3384550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cuación" r:id="rId5" imgW="1155700" imgH="482600" progId="Equation.3">
                  <p:embed/>
                </p:oleObj>
              </mc:Choice>
              <mc:Fallback>
                <p:oleObj name="Ecuación" r:id="rId5" imgW="1155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437063"/>
                        <a:ext cx="3384550" cy="1427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3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79388" y="-104775"/>
            <a:ext cx="878522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ES_tradnl" altLang="es-ES" sz="3200">
                <a:solidFill>
                  <a:srgbClr val="CC3300"/>
                </a:solidFill>
                <a:cs typeface="Times New Roman" pitchFamily="18" charset="0"/>
              </a:rPr>
              <a:t>MODELO VAR(2) DESARROLLLADO</a:t>
            </a:r>
          </a:p>
          <a:p>
            <a:pPr algn="just" eaLnBrk="1" hangingPunct="1"/>
            <a:r>
              <a:rPr lang="es-ES_tradnl" altLang="es-ES" sz="2800">
                <a:cs typeface="Times New Roman" pitchFamily="18" charset="0"/>
              </a:rPr>
              <a:t>Desarrollando (2), o (3) se obtiene</a:t>
            </a:r>
          </a:p>
          <a:p>
            <a:pPr algn="just" eaLnBrk="1" hangingPunct="1"/>
            <a:endParaRPr lang="es-ES_tradnl" altLang="es-ES" sz="2800"/>
          </a:p>
          <a:p>
            <a:pPr algn="just"/>
            <a:r>
              <a:rPr lang="en-GB" altLang="es-ES" sz="2800">
                <a:cs typeface="Times New Roman" pitchFamily="18" charset="0"/>
              </a:rPr>
              <a:t>X</a:t>
            </a:r>
            <a:r>
              <a:rPr lang="en-GB" altLang="es-ES" sz="2800" baseline="-30000">
                <a:cs typeface="Times New Roman" pitchFamily="18" charset="0"/>
              </a:rPr>
              <a:t>1t</a:t>
            </a:r>
            <a:r>
              <a:rPr lang="en-GB" altLang="es-ES" sz="2800">
                <a:cs typeface="Times New Roman" pitchFamily="18" charset="0"/>
              </a:rPr>
              <a:t> = </a:t>
            </a:r>
            <a:r>
              <a:rPr lang="es-ES_tradnl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</a:t>
            </a:r>
            <a:r>
              <a:rPr lang="en-GB" altLang="es-ES" sz="2800" baseline="-30000">
                <a:cs typeface="Times New Roman" pitchFamily="18" charset="0"/>
              </a:rPr>
              <a:t>11</a:t>
            </a:r>
            <a:r>
              <a:rPr lang="en-GB" altLang="es-ES" sz="28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X</a:t>
            </a:r>
            <a:r>
              <a:rPr lang="en-GB" altLang="es-ES" sz="2800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1t-1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s-ES_tradnl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</a:t>
            </a:r>
            <a:r>
              <a:rPr lang="en-GB" altLang="es-ES" sz="2800" baseline="-30000">
                <a:cs typeface="Times New Roman" pitchFamily="18" charset="0"/>
              </a:rPr>
              <a:t>12</a:t>
            </a:r>
            <a:r>
              <a:rPr lang="en-GB" altLang="es-ES" sz="28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GB" altLang="es-ES" sz="2800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2t-1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s-ES_tradnl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</a:t>
            </a:r>
            <a:r>
              <a:rPr lang="en-GB" altLang="es-ES" sz="2800" baseline="-30000">
                <a:cs typeface="Times New Roman" pitchFamily="18" charset="0"/>
              </a:rPr>
              <a:t>11</a:t>
            </a:r>
            <a:r>
              <a:rPr lang="en-GB" altLang="es-ES" sz="28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(2)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GB" altLang="es-ES" sz="2800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1t-2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s-ES_tradnl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</a:t>
            </a:r>
            <a:r>
              <a:rPr lang="en-GB" altLang="es-ES" sz="2800" baseline="-30000">
                <a:cs typeface="Times New Roman" pitchFamily="18" charset="0"/>
              </a:rPr>
              <a:t>12</a:t>
            </a:r>
            <a:r>
              <a:rPr lang="en-GB" altLang="es-ES" sz="28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(2)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GB" altLang="es-ES" sz="2800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2t-2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a</a:t>
            </a:r>
            <a:r>
              <a:rPr lang="en-GB" altLang="es-ES" sz="2800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1t          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(4a)</a:t>
            </a:r>
            <a:endParaRPr lang="en-GB" altLang="es-ES" sz="2800" baseline="-30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</a:p>
          <a:p>
            <a:pPr algn="just"/>
            <a:endParaRPr lang="es-ES_tradnl" altLang="es-ES" sz="2800">
              <a:latin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GB" altLang="es-ES" sz="2800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2t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s-ES_tradnl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</a:t>
            </a:r>
            <a:r>
              <a:rPr lang="en-GB" altLang="es-ES" sz="2800" baseline="-30000">
                <a:cs typeface="Times New Roman" pitchFamily="18" charset="0"/>
              </a:rPr>
              <a:t>21</a:t>
            </a:r>
            <a:r>
              <a:rPr lang="en-GB" altLang="es-ES" sz="28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X</a:t>
            </a:r>
            <a:r>
              <a:rPr lang="en-GB" altLang="es-ES" sz="2800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1t-1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s-ES_tradnl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</a:t>
            </a:r>
            <a:r>
              <a:rPr lang="en-GB" altLang="es-ES" sz="2800" baseline="-30000">
                <a:cs typeface="Times New Roman" pitchFamily="18" charset="0"/>
              </a:rPr>
              <a:t>22</a:t>
            </a:r>
            <a:r>
              <a:rPr lang="en-GB" altLang="es-ES" sz="28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GB" altLang="es-ES" sz="2800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2t-1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 </a:t>
            </a:r>
            <a:r>
              <a:rPr lang="es-ES_tradnl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</a:t>
            </a:r>
            <a:r>
              <a:rPr lang="en-GB" altLang="es-ES" sz="2800" baseline="-30000">
                <a:cs typeface="Times New Roman" pitchFamily="18" charset="0"/>
              </a:rPr>
              <a:t>21</a:t>
            </a:r>
            <a:r>
              <a:rPr lang="en-GB" altLang="es-ES" sz="28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(2)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GB" altLang="es-ES" sz="2800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1t-2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s-ES_tradnl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</a:t>
            </a:r>
            <a:r>
              <a:rPr lang="en-GB" altLang="es-ES" sz="2800" baseline="-30000">
                <a:cs typeface="Times New Roman" pitchFamily="18" charset="0"/>
              </a:rPr>
              <a:t>22</a:t>
            </a:r>
            <a:r>
              <a:rPr lang="en-GB" altLang="es-ES" sz="28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(2)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GB" altLang="es-ES" sz="2800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2t-2</a:t>
            </a:r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a</a:t>
            </a:r>
            <a:r>
              <a:rPr lang="en-GB" altLang="es-ES" sz="2800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2t</a:t>
            </a:r>
          </a:p>
          <a:p>
            <a:pPr algn="just"/>
            <a:r>
              <a:rPr lang="en-GB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(4b)</a:t>
            </a:r>
            <a:endParaRPr lang="es-ES_tradnl" altLang="es-ES" sz="2800">
              <a:latin typeface="Times New Roman" pitchFamily="18" charset="0"/>
              <a:sym typeface="Symbol" pitchFamily="18" charset="2"/>
            </a:endParaRPr>
          </a:p>
          <a:p>
            <a:pPr algn="just"/>
            <a:endParaRPr lang="es-ES_tradnl" altLang="es-E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s-ES_tradnl" altLang="es-E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Varianza residual:</a:t>
            </a:r>
          </a:p>
          <a:p>
            <a:pPr algn="just"/>
            <a:endParaRPr lang="es-ES_tradnl" altLang="es-E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3276600" y="4933950"/>
          <a:ext cx="4505325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cuación" r:id="rId3" imgW="1612800" imgH="482400" progId="Equation.3">
                  <p:embed/>
                </p:oleObj>
              </mc:Choice>
              <mc:Fallback>
                <p:oleObj name="Ecuación" r:id="rId3" imgW="1612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33950"/>
                        <a:ext cx="4505325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5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S" smtClean="0">
                <a:solidFill>
                  <a:srgbClr val="CC3300"/>
                </a:solidFill>
              </a:rPr>
              <a:t>REALIMENTACIÓN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ES" smtClean="0"/>
              <a:t>En los modelos VAR hay </a:t>
            </a:r>
            <a:r>
              <a:rPr lang="es-ES_tradnl" altLang="es-ES" smtClean="0">
                <a:solidFill>
                  <a:srgbClr val="CC3300"/>
                </a:solidFill>
              </a:rPr>
              <a:t>realimentación</a:t>
            </a:r>
            <a:r>
              <a:rPr lang="es-ES_tradnl" altLang="es-ES" smtClean="0"/>
              <a:t>.</a:t>
            </a:r>
          </a:p>
          <a:p>
            <a:pPr eaLnBrk="1" hangingPunct="1"/>
            <a:r>
              <a:rPr lang="es-ES_tradnl" altLang="es-ES" smtClean="0"/>
              <a:t>En el ejemplo anterior los retardos de x</a:t>
            </a:r>
            <a:r>
              <a:rPr lang="es-ES_tradnl" altLang="es-ES" baseline="-25000" smtClean="0"/>
              <a:t>2t </a:t>
            </a:r>
            <a:r>
              <a:rPr lang="es-ES_tradnl" altLang="es-ES" smtClean="0"/>
              <a:t> influyen en x</a:t>
            </a:r>
            <a:r>
              <a:rPr lang="es-ES_tradnl" altLang="es-ES" baseline="-25000" smtClean="0"/>
              <a:t>1t</a:t>
            </a:r>
            <a:r>
              <a:rPr lang="es-ES_tradnl" altLang="es-ES" smtClean="0"/>
              <a:t> y ,a su vez,los de x</a:t>
            </a:r>
            <a:r>
              <a:rPr lang="es-ES_tradnl" altLang="es-ES" baseline="-25000" smtClean="0"/>
              <a:t>1t </a:t>
            </a:r>
            <a:r>
              <a:rPr lang="es-ES_tradnl" altLang="es-ES" smtClean="0"/>
              <a:t>influyen en x</a:t>
            </a:r>
            <a:r>
              <a:rPr lang="es-ES_tradnl" altLang="es-ES" baseline="-25000" smtClean="0"/>
              <a:t>2t </a:t>
            </a:r>
            <a:r>
              <a:rPr lang="es-ES_tradnl" altLang="es-ES" smtClean="0"/>
              <a:t>.</a:t>
            </a:r>
          </a:p>
          <a:p>
            <a:pPr eaLnBrk="1" hangingPunct="1"/>
            <a:r>
              <a:rPr lang="es-ES_tradnl" altLang="es-ES" smtClean="0"/>
              <a:t>Además incorporan una </a:t>
            </a:r>
            <a:r>
              <a:rPr lang="es-ES_tradnl" altLang="es-ES" smtClean="0">
                <a:solidFill>
                  <a:srgbClr val="CC3300"/>
                </a:solidFill>
              </a:rPr>
              <a:t>dependencia contemporánea entre</a:t>
            </a:r>
            <a:r>
              <a:rPr lang="es-ES_tradnl" altLang="es-ES" baseline="-25000" smtClean="0">
                <a:solidFill>
                  <a:srgbClr val="CC3300"/>
                </a:solidFill>
              </a:rPr>
              <a:t> </a:t>
            </a:r>
            <a:r>
              <a:rPr lang="es-ES_tradnl" altLang="es-ES" smtClean="0">
                <a:solidFill>
                  <a:srgbClr val="CC3300"/>
                </a:solidFill>
              </a:rPr>
              <a:t>x</a:t>
            </a:r>
            <a:r>
              <a:rPr lang="es-ES_tradnl" altLang="es-ES" baseline="-25000" smtClean="0">
                <a:solidFill>
                  <a:srgbClr val="CC3300"/>
                </a:solidFill>
              </a:rPr>
              <a:t>1t </a:t>
            </a:r>
            <a:r>
              <a:rPr lang="es-ES_tradnl" altLang="es-ES" smtClean="0">
                <a:solidFill>
                  <a:srgbClr val="CC3300"/>
                </a:solidFill>
              </a:rPr>
              <a:t> y</a:t>
            </a:r>
            <a:r>
              <a:rPr lang="es-ES_tradnl" altLang="es-ES" baseline="-25000" smtClean="0">
                <a:solidFill>
                  <a:srgbClr val="CC3300"/>
                </a:solidFill>
              </a:rPr>
              <a:t>  </a:t>
            </a:r>
            <a:r>
              <a:rPr lang="es-ES_tradnl" altLang="es-ES" smtClean="0">
                <a:solidFill>
                  <a:srgbClr val="CC3300"/>
                </a:solidFill>
              </a:rPr>
              <a:t>x</a:t>
            </a:r>
            <a:r>
              <a:rPr lang="es-ES_tradnl" altLang="es-ES" baseline="-25000" smtClean="0">
                <a:solidFill>
                  <a:srgbClr val="CC3300"/>
                </a:solidFill>
              </a:rPr>
              <a:t>2t</a:t>
            </a:r>
            <a:r>
              <a:rPr lang="es-ES_tradnl" altLang="es-ES" smtClean="0"/>
              <a:t> a través de la covarianza residual.</a:t>
            </a:r>
            <a:endParaRPr lang="es-ES_tradnl" altLang="es-ES" baseline="-25000" smtClean="0"/>
          </a:p>
          <a:p>
            <a:pPr eaLnBrk="1" hangingPunct="1"/>
            <a:endParaRPr lang="es-ES_tradnl" altLang="es-ES" baseline="-25000" smtClean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291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 smtClean="0">
                <a:solidFill>
                  <a:srgbClr val="CC3300"/>
                </a:solidFill>
              </a:rPr>
              <a:t>VAR(p)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362950" cy="4641850"/>
          </a:xfrm>
        </p:spPr>
        <p:txBody>
          <a:bodyPr>
            <a:normAutofit fontScale="92500"/>
          </a:bodyPr>
          <a:lstStyle/>
          <a:p>
            <a:pPr algn="just" eaLnBrk="1" hangingPunct="1">
              <a:buFontTx/>
              <a:buNone/>
            </a:pPr>
            <a:r>
              <a:rPr lang="es-ES_tradnl" altLang="es-ES" sz="2800" smtClean="0"/>
              <a:t>La forma usual de formular el modelo VAR(p) es</a:t>
            </a:r>
          </a:p>
          <a:p>
            <a:pPr algn="just" eaLnBrk="1" hangingPunct="1">
              <a:buFontTx/>
              <a:buNone/>
            </a:pPr>
            <a:endParaRPr lang="es-ES_tradnl" altLang="es-ES" sz="2800" smtClean="0"/>
          </a:p>
          <a:p>
            <a:pPr algn="just" eaLnBrk="1" hangingPunct="1">
              <a:buFontTx/>
              <a:buNone/>
            </a:pPr>
            <a:endParaRPr lang="es-ES_tradnl" altLang="es-ES" sz="2800" smtClean="0"/>
          </a:p>
          <a:p>
            <a:pPr algn="just" eaLnBrk="1" hangingPunct="1">
              <a:buFontTx/>
              <a:buNone/>
            </a:pPr>
            <a:r>
              <a:rPr lang="es-ES_tradnl" altLang="es-ES" sz="2800" smtClean="0"/>
              <a:t>donde </a:t>
            </a:r>
            <a:r>
              <a:rPr lang="es-ES_tradnl" altLang="es-ES" sz="2800" smtClean="0">
                <a:sym typeface="Symbol" pitchFamily="18" charset="2"/>
              </a:rPr>
              <a:t></a:t>
            </a:r>
            <a:r>
              <a:rPr lang="es-ES_tradnl" altLang="es-ES" sz="2800" baseline="-25000" smtClean="0">
                <a:latin typeface="Verdana" pitchFamily="34" charset="0"/>
              </a:rPr>
              <a:t>j</a:t>
            </a:r>
            <a:r>
              <a:rPr lang="es-ES_tradnl" altLang="es-ES" sz="2800" smtClean="0">
                <a:latin typeface="Verdana" pitchFamily="34" charset="0"/>
              </a:rPr>
              <a:t>, j=1, …p son matrices nxn que recojen la dependencia de xt respecto a x</a:t>
            </a:r>
            <a:r>
              <a:rPr lang="es-ES_tradnl" altLang="es-ES" sz="2800" baseline="-25000" smtClean="0">
                <a:latin typeface="Verdana" pitchFamily="34" charset="0"/>
              </a:rPr>
              <a:t>t-p</a:t>
            </a:r>
            <a:r>
              <a:rPr lang="es-ES_tradnl" altLang="es-ES" sz="2800" smtClean="0">
                <a:latin typeface="Verdana" pitchFamily="34" charset="0"/>
              </a:rPr>
              <a:t>.</a:t>
            </a:r>
          </a:p>
          <a:p>
            <a:pPr algn="just" eaLnBrk="1" hangingPunct="1">
              <a:buFontTx/>
              <a:buNone/>
            </a:pPr>
            <a:r>
              <a:rPr lang="es-ES_tradnl" altLang="es-ES" sz="2800" smtClean="0">
                <a:latin typeface="Verdana" pitchFamily="34" charset="0"/>
              </a:rPr>
              <a:t>Los residuos tienen una matriz de varianzas y covarianzas </a:t>
            </a:r>
            <a:r>
              <a:rPr lang="es-ES_tradnl" altLang="es-ES" sz="2800" smtClean="0">
                <a:latin typeface="Verdana" pitchFamily="34" charset="0"/>
                <a:sym typeface="Symbol" pitchFamily="18" charset="2"/>
              </a:rPr>
              <a:t> que por definición es simétrica y en general no tiene restricciones cero.</a:t>
            </a:r>
            <a:r>
              <a:rPr lang="es-ES_tradnl" altLang="es-ES" sz="2800" smtClean="0"/>
              <a:t>							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2360761"/>
              </p:ext>
            </p:extLst>
          </p:nvPr>
        </p:nvGraphicFramePr>
        <p:xfrm>
          <a:off x="1908175" y="2133600"/>
          <a:ext cx="62150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cuación" r:id="rId3" imgW="2044440" imgH="241200" progId="Equation.3">
                  <p:embed/>
                </p:oleObj>
              </mc:Choice>
              <mc:Fallback>
                <p:oleObj name="Ecuación" r:id="rId3" imgW="2044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133600"/>
                        <a:ext cx="621506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antoni.espasa@uc3m.es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16390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ES" sz="4000" smtClean="0">
                <a:solidFill>
                  <a:srgbClr val="CC3300"/>
                </a:solidFill>
              </a:rPr>
              <a:t>FORMULACIÓN ALTERNATIVA DEL MODELO VAR(p)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28775"/>
            <a:ext cx="8362950" cy="44973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altLang="es-ES" sz="2800" smtClean="0"/>
              <a:t>para simplificar c = 0</a:t>
            </a:r>
          </a:p>
          <a:p>
            <a:pPr eaLnBrk="1" hangingPunct="1">
              <a:buFontTx/>
              <a:buNone/>
            </a:pPr>
            <a:r>
              <a:rPr lang="es-ES_tradnl" altLang="es-ES" sz="2800" smtClean="0"/>
              <a:t>También se puede escribir como:</a:t>
            </a:r>
            <a:endParaRPr lang="en-GB" altLang="es-ES" sz="2800" smtClean="0"/>
          </a:p>
          <a:p>
            <a:pPr algn="r" eaLnBrk="1" hangingPunct="1">
              <a:buFontTx/>
              <a:buNone/>
            </a:pPr>
            <a:endParaRPr lang="en-GB" altLang="es-ES" sz="2800" smtClean="0"/>
          </a:p>
          <a:p>
            <a:pPr algn="r" eaLnBrk="1" hangingPunct="1">
              <a:buFontTx/>
              <a:buNone/>
            </a:pPr>
            <a:r>
              <a:rPr lang="en-GB" altLang="es-ES" sz="2800" smtClean="0"/>
              <a:t>				</a:t>
            </a:r>
          </a:p>
          <a:p>
            <a:pPr eaLnBrk="1" hangingPunct="1">
              <a:buFontTx/>
              <a:buNone/>
            </a:pPr>
            <a:endParaRPr lang="en-GB" altLang="es-ES" sz="2800" smtClean="0"/>
          </a:p>
          <a:p>
            <a:pPr eaLnBrk="1" hangingPunct="1">
              <a:buFontTx/>
              <a:buNone/>
            </a:pPr>
            <a:r>
              <a:rPr lang="en-GB" altLang="es-ES" sz="2800" smtClean="0"/>
              <a:t>en donde</a:t>
            </a:r>
            <a:endParaRPr lang="es-ES_tradnl" altLang="es-ES" sz="280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s-ES_tradnl" altLang="es-ES" sz="2800" smtClean="0">
                <a:sym typeface="Symbol" pitchFamily="18" charset="2"/>
              </a:rPr>
              <a:t></a:t>
            </a:r>
            <a:r>
              <a:rPr lang="en-GB" altLang="es-ES" sz="2800" smtClean="0"/>
              <a:t>i = - (</a:t>
            </a:r>
            <a:r>
              <a:rPr lang="es-ES_tradnl" altLang="es-ES" sz="2800" smtClean="0">
                <a:sym typeface="Symbol" pitchFamily="18" charset="2"/>
              </a:rPr>
              <a:t></a:t>
            </a:r>
            <a:r>
              <a:rPr lang="es-ES_tradnl" altLang="es-ES" sz="2800" baseline="-25000" smtClean="0">
                <a:sym typeface="Symbol" pitchFamily="18" charset="2"/>
              </a:rPr>
              <a:t>i+</a:t>
            </a:r>
            <a:r>
              <a:rPr lang="en-GB" altLang="es-ES" sz="2800" baseline="-25000" smtClean="0"/>
              <a:t>1</a:t>
            </a:r>
            <a:r>
              <a:rPr lang="en-GB" altLang="es-ES" sz="2800" smtClean="0"/>
              <a:t> + … + </a:t>
            </a:r>
            <a:r>
              <a:rPr lang="es-ES_tradnl" altLang="es-ES" sz="2800" smtClean="0">
                <a:sym typeface="Symbol" pitchFamily="18" charset="2"/>
              </a:rPr>
              <a:t></a:t>
            </a:r>
            <a:r>
              <a:rPr lang="es-ES_tradnl" altLang="es-ES" sz="2800" baseline="-25000" smtClean="0">
                <a:sym typeface="Symbol" pitchFamily="18" charset="2"/>
              </a:rPr>
              <a:t>p</a:t>
            </a:r>
            <a:r>
              <a:rPr lang="en-GB" altLang="es-ES" sz="2800" smtClean="0"/>
              <a:t>)		i = 1, …, p-1</a:t>
            </a:r>
            <a:endParaRPr lang="es-ES_tradnl" altLang="es-ES" sz="280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s-ES_tradnl" altLang="es-ES" sz="2800" smtClean="0">
                <a:sym typeface="Symbol" pitchFamily="18" charset="2"/>
              </a:rPr>
              <a:t></a:t>
            </a:r>
            <a:r>
              <a:rPr lang="es-ES_tradnl" altLang="es-ES" sz="2800" smtClean="0"/>
              <a:t> = -(I - </a:t>
            </a:r>
            <a:r>
              <a:rPr lang="es-ES_tradnl" altLang="es-ES" sz="2800" smtClean="0">
                <a:sym typeface="Symbol" pitchFamily="18" charset="2"/>
              </a:rPr>
              <a:t></a:t>
            </a:r>
            <a:r>
              <a:rPr lang="es-ES_tradnl" altLang="es-ES" sz="2800" baseline="-25000" smtClean="0"/>
              <a:t>1</a:t>
            </a:r>
            <a:r>
              <a:rPr lang="es-ES_tradnl" altLang="es-ES" sz="2800" smtClean="0"/>
              <a:t>… - </a:t>
            </a:r>
            <a:r>
              <a:rPr lang="es-ES_tradnl" altLang="es-ES" sz="2800" smtClean="0">
                <a:sym typeface="Symbol" pitchFamily="18" charset="2"/>
              </a:rPr>
              <a:t></a:t>
            </a:r>
            <a:r>
              <a:rPr lang="es-ES_tradnl" altLang="es-ES" sz="2800" baseline="-25000" smtClean="0"/>
              <a:t>p</a:t>
            </a:r>
            <a:r>
              <a:rPr lang="es-ES_tradnl" altLang="es-ES" sz="2800" smtClean="0"/>
              <a:t>)</a:t>
            </a:r>
            <a:endParaRPr lang="es-ES" altLang="es-ES" sz="2800" smtClean="0"/>
          </a:p>
          <a:p>
            <a:pPr eaLnBrk="1" hangingPunct="1"/>
            <a:endParaRPr lang="es-ES_tradnl" altLang="es-ES" sz="2800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088063" y="1600200"/>
          <a:ext cx="1157287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cuación" r:id="rId3" imgW="114120" imgH="215640" progId="Equation.3">
                  <p:embed/>
                </p:oleObj>
              </mc:Choice>
              <mc:Fallback>
                <p:oleObj name="Ecuació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1600200"/>
                        <a:ext cx="1157287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086475" y="3938588"/>
          <a:ext cx="115887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cuación" r:id="rId5" imgW="114120" imgH="215640" progId="Equation.3">
                  <p:embed/>
                </p:oleObj>
              </mc:Choice>
              <mc:Fallback>
                <p:oleObj name="Ecuación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3938588"/>
                        <a:ext cx="1158875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900113" y="2997200"/>
          <a:ext cx="682148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cuación" r:id="rId6" imgW="2552400" imgH="241200" progId="Equation.3">
                  <p:embed/>
                </p:oleObj>
              </mc:Choice>
              <mc:Fallback>
                <p:oleObj name="Ecuación" r:id="rId6" imgW="255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7200"/>
                        <a:ext cx="6821487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7885113" y="3141663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2400"/>
              <a:t>(A)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antoni.espasa@uc3m.es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01588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360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altLang="es-ES" sz="2800" smtClean="0"/>
              <a:t>Ejemplo. p =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s-ES" sz="280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GB" altLang="es-ES" sz="2800" smtClean="0"/>
              <a:t>x</a:t>
            </a:r>
            <a:r>
              <a:rPr lang="en-GB" altLang="es-ES" sz="2800" baseline="-25000" smtClean="0"/>
              <a:t>t</a:t>
            </a:r>
            <a:r>
              <a:rPr lang="en-GB" altLang="es-ES" sz="2800" smtClean="0"/>
              <a:t> = </a:t>
            </a:r>
            <a:r>
              <a:rPr lang="ru-RU" altLang="es-ES" sz="2800" smtClean="0">
                <a:latin typeface="Verdana" pitchFamily="34" charset="0"/>
              </a:rPr>
              <a:t>Ф</a:t>
            </a:r>
            <a:r>
              <a:rPr lang="en-GB" altLang="es-ES" sz="2800" baseline="-25000" smtClean="0"/>
              <a:t>1</a:t>
            </a:r>
            <a:r>
              <a:rPr lang="en-GB" altLang="es-ES" sz="2800" smtClean="0"/>
              <a:t> x</a:t>
            </a:r>
            <a:r>
              <a:rPr lang="en-GB" altLang="es-ES" sz="2800" baseline="-25000" smtClean="0"/>
              <a:t>t-1</a:t>
            </a:r>
            <a:r>
              <a:rPr lang="en-GB" altLang="es-ES" sz="2800" smtClean="0"/>
              <a:t> + </a:t>
            </a:r>
            <a:r>
              <a:rPr lang="ru-RU" altLang="es-ES" sz="2800" smtClean="0">
                <a:latin typeface="Verdana" pitchFamily="34" charset="0"/>
              </a:rPr>
              <a:t>Ф</a:t>
            </a:r>
            <a:r>
              <a:rPr lang="en-GB" altLang="es-ES" sz="2800" smtClean="0"/>
              <a:t> </a:t>
            </a:r>
            <a:r>
              <a:rPr lang="en-GB" altLang="es-ES" sz="2800" baseline="-25000" smtClean="0"/>
              <a:t>2</a:t>
            </a:r>
            <a:r>
              <a:rPr lang="en-GB" altLang="es-ES" sz="2800" smtClean="0"/>
              <a:t> x</a:t>
            </a:r>
            <a:r>
              <a:rPr lang="en-GB" altLang="es-ES" sz="2800" baseline="-25000" smtClean="0"/>
              <a:t>t-2</a:t>
            </a:r>
            <a:r>
              <a:rPr lang="en-GB" altLang="es-ES" sz="2800" smtClean="0"/>
              <a:t> + a</a:t>
            </a:r>
            <a:r>
              <a:rPr lang="en-GB" altLang="es-ES" sz="2800" baseline="-25000" smtClean="0"/>
              <a:t>t</a:t>
            </a:r>
            <a:r>
              <a:rPr lang="en-GB" altLang="es-ES" sz="2800" smtClean="0"/>
              <a:t>	        (5)</a:t>
            </a:r>
            <a:endParaRPr lang="es-ES_tradnl" altLang="es-ES" sz="2800" smtClean="0">
              <a:sym typeface="Symbol" pitchFamily="18" charset="2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s-ES_tradnl" altLang="es-ES" sz="2800" smtClean="0">
                <a:sym typeface="Symbol" pitchFamily="18" charset="2"/>
              </a:rPr>
              <a:t></a:t>
            </a:r>
            <a:r>
              <a:rPr lang="en-GB" altLang="es-ES" sz="2800" smtClean="0"/>
              <a:t> x</a:t>
            </a:r>
            <a:r>
              <a:rPr lang="en-GB" altLang="es-ES" sz="2800" baseline="-25000" smtClean="0"/>
              <a:t>t</a:t>
            </a:r>
            <a:r>
              <a:rPr lang="en-GB" altLang="es-ES" sz="2800" smtClean="0"/>
              <a:t> = </a:t>
            </a:r>
            <a:r>
              <a:rPr lang="el-GR" altLang="es-ES" sz="2800" smtClean="0">
                <a:cs typeface="Arial" charset="0"/>
              </a:rPr>
              <a:t>π</a:t>
            </a:r>
            <a:r>
              <a:rPr lang="en-GB" altLang="es-ES" sz="2800" smtClean="0"/>
              <a:t> x</a:t>
            </a:r>
            <a:r>
              <a:rPr lang="en-GB" altLang="es-ES" sz="2800" baseline="-25000" smtClean="0"/>
              <a:t>t-1</a:t>
            </a:r>
            <a:r>
              <a:rPr lang="en-GB" altLang="es-ES" sz="2800" smtClean="0"/>
              <a:t> + </a:t>
            </a:r>
            <a:r>
              <a:rPr lang="en-GB" altLang="es-ES" sz="2800" smtClean="0">
                <a:sym typeface="Symbol" pitchFamily="18" charset="2"/>
              </a:rPr>
              <a:t></a:t>
            </a:r>
            <a:r>
              <a:rPr lang="es-ES_tradnl" altLang="es-ES" sz="2800" smtClean="0">
                <a:sym typeface="Symbol" pitchFamily="18" charset="2"/>
              </a:rPr>
              <a:t></a:t>
            </a:r>
            <a:r>
              <a:rPr lang="en-GB" altLang="es-ES" sz="2800" smtClean="0"/>
              <a:t> x</a:t>
            </a:r>
            <a:r>
              <a:rPr lang="en-GB" altLang="es-ES" sz="2800" baseline="-25000" smtClean="0"/>
              <a:t>t-1</a:t>
            </a:r>
            <a:r>
              <a:rPr lang="en-GB" altLang="es-ES" sz="2800" smtClean="0"/>
              <a:t> + a</a:t>
            </a:r>
            <a:r>
              <a:rPr lang="en-GB" altLang="es-ES" sz="2800" baseline="-25000" smtClean="0"/>
              <a:t>t</a:t>
            </a:r>
            <a:r>
              <a:rPr lang="en-GB" altLang="es-ES" sz="2800" smtClean="0"/>
              <a:t>		(6)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s-ES_tradnl" altLang="es-ES" sz="2800" smtClean="0">
              <a:sym typeface="Symbol" pitchFamily="18" charset="2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GB" altLang="es-ES" sz="2800" smtClean="0">
                <a:sym typeface="Symbol" pitchFamily="18" charset="2"/>
              </a:rPr>
              <a:t></a:t>
            </a:r>
            <a:r>
              <a:rPr lang="es-ES_tradnl" altLang="es-ES" sz="2800" smtClean="0">
                <a:sym typeface="Symbol" pitchFamily="18" charset="2"/>
              </a:rPr>
              <a:t> </a:t>
            </a:r>
            <a:r>
              <a:rPr lang="es-ES_tradnl" altLang="es-ES" sz="2800" baseline="-25000" smtClean="0"/>
              <a:t>1</a:t>
            </a:r>
            <a:r>
              <a:rPr lang="es-ES_tradnl" altLang="es-ES" sz="2800" smtClean="0"/>
              <a:t> = - </a:t>
            </a:r>
            <a:r>
              <a:rPr lang="ru-RU" altLang="es-ES" sz="2800" smtClean="0">
                <a:latin typeface="Verdana" pitchFamily="34" charset="0"/>
              </a:rPr>
              <a:t>Ф</a:t>
            </a:r>
            <a:r>
              <a:rPr lang="es-ES_tradnl" altLang="es-ES" sz="2800" baseline="-25000" smtClean="0">
                <a:sym typeface="Symbol" pitchFamily="18" charset="2"/>
              </a:rPr>
              <a:t>2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l-GR" altLang="es-ES" sz="2800" smtClean="0">
                <a:cs typeface="Arial" charset="0"/>
              </a:rPr>
              <a:t>π</a:t>
            </a:r>
            <a:r>
              <a:rPr lang="es-ES_tradnl" altLang="es-ES" sz="2800" smtClean="0"/>
              <a:t> = -(I - </a:t>
            </a:r>
            <a:r>
              <a:rPr lang="ru-RU" altLang="es-ES" sz="2800" smtClean="0">
                <a:latin typeface="Verdana" pitchFamily="34" charset="0"/>
              </a:rPr>
              <a:t>Ф</a:t>
            </a:r>
            <a:r>
              <a:rPr lang="es-ES_tradnl" altLang="es-ES" sz="2800" baseline="-25000" smtClean="0"/>
              <a:t>1</a:t>
            </a:r>
            <a:r>
              <a:rPr lang="es-ES_tradnl" altLang="es-ES" sz="2800" smtClean="0"/>
              <a:t> - </a:t>
            </a:r>
            <a:r>
              <a:rPr lang="ru-RU" altLang="es-ES" sz="2800" smtClean="0">
                <a:latin typeface="Verdana" pitchFamily="34" charset="0"/>
              </a:rPr>
              <a:t>Ф</a:t>
            </a:r>
            <a:r>
              <a:rPr lang="es-ES_tradnl" altLang="es-ES" sz="2800" baseline="-25000" smtClean="0"/>
              <a:t>2</a:t>
            </a:r>
            <a:r>
              <a:rPr lang="es-ES_tradnl" altLang="es-ES" sz="2800" smtClean="0"/>
              <a:t>).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s-ES_tradnl" altLang="es-E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altLang="es-ES" sz="2800" smtClean="0"/>
              <a:t>Se cumple (5) </a:t>
            </a:r>
            <a:r>
              <a:rPr lang="es-ES_tradnl" altLang="es-ES" sz="2800" smtClean="0">
                <a:sym typeface="Symbol" pitchFamily="18" charset="2"/>
              </a:rPr>
              <a:t></a:t>
            </a:r>
            <a:r>
              <a:rPr lang="es-ES_tradnl" altLang="es-ES" sz="2800" smtClean="0"/>
              <a:t> (6). En efecto</a:t>
            </a:r>
            <a:endParaRPr lang="en-GB" altLang="es-ES" sz="280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GB" altLang="es-ES" sz="2800" smtClean="0"/>
              <a:t>x</a:t>
            </a:r>
            <a:r>
              <a:rPr lang="en-GB" altLang="es-ES" sz="2800" baseline="-25000" smtClean="0"/>
              <a:t>t</a:t>
            </a:r>
            <a:r>
              <a:rPr lang="en-GB" altLang="es-ES" sz="2800" smtClean="0"/>
              <a:t> - x</a:t>
            </a:r>
            <a:r>
              <a:rPr lang="en-GB" altLang="es-ES" sz="2800" baseline="-25000" smtClean="0"/>
              <a:t>t-1</a:t>
            </a:r>
            <a:r>
              <a:rPr lang="en-GB" altLang="es-ES" sz="2800" smtClean="0"/>
              <a:t> = -x</a:t>
            </a:r>
            <a:r>
              <a:rPr lang="en-GB" altLang="es-ES" sz="2800" baseline="-25000" smtClean="0"/>
              <a:t>t-1</a:t>
            </a:r>
            <a:r>
              <a:rPr lang="en-GB" altLang="es-ES" sz="2800" smtClean="0"/>
              <a:t> + x</a:t>
            </a:r>
            <a:r>
              <a:rPr lang="en-GB" altLang="es-ES" sz="2800" baseline="-25000" smtClean="0"/>
              <a:t>t-1</a:t>
            </a:r>
            <a:r>
              <a:rPr lang="en-GB" altLang="es-ES" sz="2800" smtClean="0"/>
              <a:t> + </a:t>
            </a:r>
            <a:r>
              <a:rPr lang="ru-RU" altLang="es-ES" sz="2800" smtClean="0">
                <a:latin typeface="Verdana" pitchFamily="34" charset="0"/>
              </a:rPr>
              <a:t>Ф</a:t>
            </a:r>
            <a:r>
              <a:rPr lang="en-GB" altLang="es-ES" sz="2800" smtClean="0"/>
              <a:t> </a:t>
            </a:r>
            <a:r>
              <a:rPr lang="en-GB" altLang="es-ES" sz="2800" baseline="-25000" smtClean="0"/>
              <a:t>1</a:t>
            </a:r>
            <a:r>
              <a:rPr lang="en-GB" altLang="es-ES" sz="2800" smtClean="0"/>
              <a:t> x</a:t>
            </a:r>
            <a:r>
              <a:rPr lang="en-GB" altLang="es-ES" sz="2800" baseline="-25000" smtClean="0"/>
              <a:t>t-1</a:t>
            </a:r>
            <a:r>
              <a:rPr lang="en-GB" altLang="es-ES" sz="2800" smtClean="0"/>
              <a:t> +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GB" altLang="es-ES" sz="2800" smtClean="0"/>
              <a:t>				+ </a:t>
            </a:r>
            <a:r>
              <a:rPr lang="ru-RU" altLang="es-ES" sz="2800" smtClean="0">
                <a:latin typeface="Verdana" pitchFamily="34" charset="0"/>
              </a:rPr>
              <a:t>Ф</a:t>
            </a:r>
            <a:r>
              <a:rPr lang="en-GB" altLang="es-ES" sz="2800" smtClean="0"/>
              <a:t> </a:t>
            </a:r>
            <a:r>
              <a:rPr lang="es-ES_tradnl" altLang="es-ES" sz="2800" baseline="-25000" smtClean="0">
                <a:sym typeface="Symbol" pitchFamily="18" charset="2"/>
              </a:rPr>
              <a:t>2</a:t>
            </a:r>
            <a:r>
              <a:rPr lang="en-GB" altLang="es-ES" sz="2800" smtClean="0"/>
              <a:t> x</a:t>
            </a:r>
            <a:r>
              <a:rPr lang="en-GB" altLang="es-ES" sz="2800" baseline="-25000" smtClean="0"/>
              <a:t>t-1</a:t>
            </a:r>
            <a:r>
              <a:rPr lang="en-GB" altLang="es-ES" sz="2800" smtClean="0"/>
              <a:t>- </a:t>
            </a:r>
            <a:r>
              <a:rPr lang="ru-RU" altLang="es-ES" sz="2800" smtClean="0">
                <a:latin typeface="Verdana" pitchFamily="34" charset="0"/>
              </a:rPr>
              <a:t>Ф</a:t>
            </a:r>
            <a:r>
              <a:rPr lang="en-GB" altLang="es-ES" sz="2800" smtClean="0"/>
              <a:t> </a:t>
            </a:r>
            <a:r>
              <a:rPr lang="es-ES_tradnl" altLang="es-ES" sz="2800" baseline="-25000" smtClean="0">
                <a:sym typeface="Symbol" pitchFamily="18" charset="2"/>
              </a:rPr>
              <a:t>2</a:t>
            </a:r>
            <a:r>
              <a:rPr lang="en-GB" altLang="es-ES" sz="2800" smtClean="0"/>
              <a:t> x</a:t>
            </a:r>
            <a:r>
              <a:rPr lang="en-GB" altLang="es-ES" sz="2800" baseline="-25000" smtClean="0"/>
              <a:t>t-1</a:t>
            </a:r>
            <a:r>
              <a:rPr lang="en-GB" altLang="es-ES" sz="2800" smtClean="0"/>
              <a:t> + </a:t>
            </a:r>
            <a:r>
              <a:rPr lang="ru-RU" altLang="es-ES" sz="2800" smtClean="0">
                <a:latin typeface="Verdana" pitchFamily="34" charset="0"/>
              </a:rPr>
              <a:t>Ф</a:t>
            </a:r>
            <a:r>
              <a:rPr lang="en-GB" altLang="es-ES" sz="2800" smtClean="0"/>
              <a:t> </a:t>
            </a:r>
            <a:r>
              <a:rPr lang="en-GB" altLang="es-ES" sz="2800" baseline="-25000" smtClean="0"/>
              <a:t>2</a:t>
            </a:r>
            <a:r>
              <a:rPr lang="en-GB" altLang="es-ES" sz="2800" smtClean="0"/>
              <a:t> x</a:t>
            </a:r>
            <a:r>
              <a:rPr lang="en-GB" altLang="es-ES" sz="2800" baseline="-25000" smtClean="0"/>
              <a:t>t-2</a:t>
            </a:r>
            <a:r>
              <a:rPr lang="en-GB" altLang="es-ES" sz="2800" smtClean="0"/>
              <a:t> + a</a:t>
            </a:r>
            <a:r>
              <a:rPr lang="en-GB" altLang="es-ES" sz="2800" baseline="-25000" smtClean="0"/>
              <a:t>t</a:t>
            </a:r>
            <a:endParaRPr lang="es-ES" altLang="es-ES" sz="2800" baseline="-25000" smtClean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19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3168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altLang="es-ES" smtClean="0"/>
              <a:t>Ejemplo:</a:t>
            </a:r>
          </a:p>
          <a:p>
            <a:pPr algn="r" eaLnBrk="1" hangingPunct="1">
              <a:buFontTx/>
              <a:buNone/>
            </a:pPr>
            <a:r>
              <a:rPr lang="es-ES_tradnl" altLang="es-ES" smtClean="0"/>
              <a:t>(5’ )</a:t>
            </a:r>
          </a:p>
          <a:p>
            <a:pPr algn="r" eaLnBrk="1" hangingPunct="1">
              <a:buFontTx/>
              <a:buNone/>
            </a:pPr>
            <a:r>
              <a:rPr lang="es-ES_tradnl" altLang="es-ES" smtClean="0"/>
              <a:t>	</a:t>
            </a:r>
          </a:p>
          <a:p>
            <a:pPr algn="r" eaLnBrk="1" hangingPunct="1">
              <a:buFontTx/>
              <a:buNone/>
            </a:pPr>
            <a:endParaRPr lang="es-ES_tradnl" altLang="es-ES" smtClean="0"/>
          </a:p>
          <a:p>
            <a:pPr algn="r" eaLnBrk="1" hangingPunct="1">
              <a:buFontTx/>
              <a:buNone/>
            </a:pPr>
            <a:r>
              <a:rPr lang="es-ES_tradnl" altLang="es-ES" smtClean="0"/>
              <a:t>(6’ )</a:t>
            </a:r>
            <a:endParaRPr lang="es-ES" altLang="es-ES" smtClean="0"/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GB" altLang="es-ES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692275" y="1557338"/>
          <a:ext cx="5580063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cuación" r:id="rId3" imgW="2120900" imgH="482600" progId="Equation.3">
                  <p:embed/>
                </p:oleObj>
              </mc:Choice>
              <mc:Fallback>
                <p:oleObj name="Ecuación" r:id="rId3" imgW="2120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557338"/>
                        <a:ext cx="5580063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GB" altLang="es-ES"/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1042988" y="3170238"/>
          <a:ext cx="65532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cuación" r:id="rId5" imgW="2438400" imgH="482600" progId="Equation.3">
                  <p:embed/>
                </p:oleObj>
              </mc:Choice>
              <mc:Fallback>
                <p:oleObj name="Ecuación" r:id="rId5" imgW="2438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170238"/>
                        <a:ext cx="6553200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GB" altLang="es-ES"/>
          </a:p>
        </p:txBody>
      </p:sp>
      <p:graphicFrame>
        <p:nvGraphicFramePr>
          <p:cNvPr id="7172" name="Object 8"/>
          <p:cNvGraphicFramePr>
            <a:graphicFrameLocks noChangeAspect="1"/>
          </p:cNvGraphicFramePr>
          <p:nvPr/>
        </p:nvGraphicFramePr>
        <p:xfrm>
          <a:off x="2627313" y="4797425"/>
          <a:ext cx="374491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cuación" r:id="rId7" imgW="1562100" imgH="482600" progId="Equation.3">
                  <p:embed/>
                </p:oleObj>
              </mc:Choice>
              <mc:Fallback>
                <p:oleObj name="Ecuación" r:id="rId7" imgW="1562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797425"/>
                        <a:ext cx="3744912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181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4213" y="195263"/>
            <a:ext cx="8064500" cy="649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ES_tradnl" altLang="es-ES" sz="2800" b="1" dirty="0">
                <a:solidFill>
                  <a:srgbClr val="CC3300"/>
                </a:solidFill>
              </a:rPr>
              <a:t>El modelo </a:t>
            </a:r>
            <a:r>
              <a:rPr lang="es-ES_tradnl" altLang="es-ES" sz="2800" b="1" dirty="0" smtClean="0">
                <a:solidFill>
                  <a:srgbClr val="CC3300"/>
                </a:solidFill>
              </a:rPr>
              <a:t>VAR es un modelo SURE</a:t>
            </a:r>
            <a:endParaRPr lang="es-ES_tradnl" altLang="es-ES" sz="2800" dirty="0">
              <a:solidFill>
                <a:srgbClr val="CC3300"/>
              </a:solidFill>
            </a:endParaRPr>
          </a:p>
          <a:p>
            <a:pPr algn="just" eaLnBrk="1" hangingPunct="1"/>
            <a:r>
              <a:rPr lang="es-ES_tradnl" altLang="es-ES" sz="2800" dirty="0"/>
              <a:t>- Es un sistema de regresiones múltiples.</a:t>
            </a:r>
          </a:p>
          <a:p>
            <a:pPr algn="just" eaLnBrk="1" hangingPunct="1"/>
            <a:r>
              <a:rPr lang="es-ES_tradnl" altLang="es-ES" sz="2800" dirty="0"/>
              <a:t>- Que entra dentro de la clase  denominada  </a:t>
            </a:r>
            <a:r>
              <a:rPr lang="es-ES_tradnl" altLang="es-ES" sz="2800" dirty="0">
                <a:solidFill>
                  <a:srgbClr val="009900"/>
                </a:solidFill>
              </a:rPr>
              <a:t>“sistema de regresiones aparentemente no relacionadas”,</a:t>
            </a:r>
            <a:r>
              <a:rPr lang="es-ES_tradnl" altLang="es-ES" sz="2800" dirty="0"/>
              <a:t> y se conoce como </a:t>
            </a:r>
            <a:r>
              <a:rPr lang="es-ES_tradnl" altLang="es-ES" sz="2800" dirty="0">
                <a:solidFill>
                  <a:srgbClr val="CC3300"/>
                </a:solidFill>
              </a:rPr>
              <a:t>SURE</a:t>
            </a:r>
            <a:r>
              <a:rPr lang="es-ES_tradnl" altLang="es-ES" sz="2800" dirty="0"/>
              <a:t>, del inglés </a:t>
            </a:r>
            <a:r>
              <a:rPr lang="es-ES_tradnl" altLang="es-ES" sz="2800" b="1" dirty="0"/>
              <a:t>“</a:t>
            </a:r>
            <a:r>
              <a:rPr lang="es-ES_tradnl" altLang="es-ES" sz="2800" b="1" dirty="0" err="1"/>
              <a:t>seemingly</a:t>
            </a:r>
            <a:r>
              <a:rPr lang="es-ES_tradnl" altLang="es-ES" sz="2800" b="1" dirty="0"/>
              <a:t> </a:t>
            </a:r>
            <a:r>
              <a:rPr lang="es-ES_tradnl" altLang="es-ES" sz="2800" b="1" dirty="0" err="1"/>
              <a:t>unrelated</a:t>
            </a:r>
            <a:r>
              <a:rPr lang="es-ES_tradnl" altLang="es-ES" sz="2800" b="1" dirty="0"/>
              <a:t> </a:t>
            </a:r>
            <a:r>
              <a:rPr lang="es-ES_tradnl" altLang="es-ES" sz="2800" b="1" dirty="0" err="1"/>
              <a:t>regression</a:t>
            </a:r>
            <a:r>
              <a:rPr lang="es-ES_tradnl" altLang="es-ES" sz="2800" b="1" dirty="0"/>
              <a:t> </a:t>
            </a:r>
            <a:r>
              <a:rPr lang="es-ES_tradnl" altLang="es-ES" sz="2800" b="1" dirty="0" err="1"/>
              <a:t>equations</a:t>
            </a:r>
            <a:r>
              <a:rPr lang="es-ES_tradnl" altLang="es-ES" sz="2800" b="1" dirty="0"/>
              <a:t>”.</a:t>
            </a:r>
          </a:p>
          <a:p>
            <a:pPr algn="just" eaLnBrk="1" hangingPunct="1"/>
            <a:r>
              <a:rPr lang="es-ES_tradnl" altLang="es-ES" sz="2800" dirty="0"/>
              <a:t>- Se le denomina SURE porque la parte sistemática de las ecuaciones - la que relaciona las variables dependientes con los </a:t>
            </a:r>
            <a:r>
              <a:rPr lang="es-ES_tradnl" altLang="es-ES" sz="2800" dirty="0" err="1"/>
              <a:t>regresores</a:t>
            </a:r>
            <a:r>
              <a:rPr lang="es-ES_tradnl" altLang="es-ES" sz="2800" dirty="0"/>
              <a:t> - no recoge una relación contemporánea directa  entre variables .</a:t>
            </a:r>
          </a:p>
          <a:p>
            <a:pPr algn="just" eaLnBrk="1" hangingPunct="1"/>
            <a:r>
              <a:rPr lang="es-ES_tradnl" altLang="es-ES" sz="2800" dirty="0"/>
              <a:t>- </a:t>
            </a:r>
            <a:r>
              <a:rPr lang="es-ES_tradnl" altLang="es-ES" sz="2800" dirty="0">
                <a:solidFill>
                  <a:srgbClr val="009900"/>
                </a:solidFill>
              </a:rPr>
              <a:t>Toda la relación contemporánea entre las variables  está recogida en las covarianzas de la matriz </a:t>
            </a:r>
            <a:r>
              <a:rPr lang="es-ES_tradnl" altLang="es-ES" sz="2800" dirty="0">
                <a:solidFill>
                  <a:srgbClr val="009900"/>
                </a:solidFill>
                <a:sym typeface="Symbol" pitchFamily="18" charset="2"/>
              </a:rPr>
              <a:t></a:t>
            </a:r>
            <a:r>
              <a:rPr lang="es-ES_tradnl" altLang="es-ES" sz="2800" dirty="0">
                <a:solidFill>
                  <a:srgbClr val="009900"/>
                </a:solidFill>
              </a:rPr>
              <a:t> de los residuos.</a:t>
            </a:r>
            <a:r>
              <a:rPr lang="es-ES_tradnl" altLang="es-ES" sz="2800" dirty="0">
                <a:solidFill>
                  <a:srgbClr val="009900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8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b="1" dirty="0" smtClean="0">
                <a:solidFill>
                  <a:srgbClr val="CC3300"/>
                </a:solidFill>
              </a:rPr>
              <a:t>Modelos para Conjuntos informativos </a:t>
            </a:r>
            <a:r>
              <a:rPr lang="es-ES_tradnl" b="1" dirty="0" err="1" smtClean="0">
                <a:solidFill>
                  <a:srgbClr val="CC3300"/>
                </a:solidFill>
              </a:rPr>
              <a:t>multivariantes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algn="just">
              <a:lnSpc>
                <a:spcPct val="80000"/>
              </a:lnSpc>
            </a:pPr>
            <a:r>
              <a:rPr lang="es-ES_tradnl" sz="4400" b="1" dirty="0" smtClean="0"/>
              <a:t>Necesidad de la Teoría Económica en su formulación. Modelos </a:t>
            </a:r>
            <a:r>
              <a:rPr lang="es-ES_tradnl" sz="4400" b="1" dirty="0" err="1" smtClean="0"/>
              <a:t>multiecuacionales</a:t>
            </a:r>
            <a:r>
              <a:rPr lang="es-ES_tradnl" sz="4400" b="1" dirty="0" smtClean="0"/>
              <a:t>: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s-ES_tradnl" sz="2800" dirty="0" smtClean="0"/>
              <a:t>        - Selección de variables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s-ES_tradnl" sz="2800" dirty="0"/>
              <a:t> </a:t>
            </a:r>
            <a:r>
              <a:rPr lang="es-ES_tradnl" sz="2800" dirty="0" smtClean="0"/>
              <a:t>       - Posibles restricciones entre ellas.</a:t>
            </a:r>
            <a:endParaRPr lang="es-ES_tradnl" sz="3000" dirty="0" smtClean="0"/>
          </a:p>
          <a:p>
            <a:pPr marL="609600" indent="-609600" algn="just">
              <a:lnSpc>
                <a:spcPct val="80000"/>
              </a:lnSpc>
            </a:pPr>
            <a:endParaRPr lang="es-ES_tradnl" sz="4400" b="1" dirty="0" smtClean="0"/>
          </a:p>
          <a:p>
            <a:pPr marL="609600" indent="-609600" algn="just">
              <a:lnSpc>
                <a:spcPct val="80000"/>
              </a:lnSpc>
            </a:pPr>
            <a:r>
              <a:rPr lang="es-ES_tradnl" sz="4400" b="1" dirty="0" smtClean="0"/>
              <a:t>En la formulación de modelos econométricos resulta importante el concepto de </a:t>
            </a:r>
            <a:r>
              <a:rPr lang="es-ES_tradnl" sz="4400" b="1" dirty="0" err="1" smtClean="0"/>
              <a:t>exogeneidad</a:t>
            </a:r>
            <a:endParaRPr lang="es-ES_tradnl" sz="4400" b="1" dirty="0" smtClean="0"/>
          </a:p>
          <a:p>
            <a:pPr marL="609600" indent="-609600" algn="just">
              <a:lnSpc>
                <a:spcPct val="80000"/>
              </a:lnSpc>
            </a:pPr>
            <a:endParaRPr lang="es-ES_tradnl" b="1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antoni.espasa@uc3m.es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4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68313" y="414338"/>
            <a:ext cx="8351837" cy="607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ES_tradnl" altLang="es-ES" sz="2800" dirty="0"/>
              <a:t>- </a:t>
            </a:r>
            <a:r>
              <a:rPr lang="es-ES_tradnl" altLang="es-ES" sz="2800" b="1" dirty="0">
                <a:solidFill>
                  <a:srgbClr val="CC3300"/>
                </a:solidFill>
              </a:rPr>
              <a:t>El modelo VAR es un modelo SURE sin restricciones,</a:t>
            </a:r>
            <a:r>
              <a:rPr lang="es-ES_tradnl" altLang="es-ES" sz="2800" dirty="0">
                <a:solidFill>
                  <a:srgbClr val="CC3300"/>
                </a:solidFill>
              </a:rPr>
              <a:t> pues todos los </a:t>
            </a:r>
            <a:r>
              <a:rPr lang="es-ES_tradnl" altLang="es-ES" sz="2800" dirty="0" err="1">
                <a:solidFill>
                  <a:srgbClr val="CC3300"/>
                </a:solidFill>
              </a:rPr>
              <a:t>regresores</a:t>
            </a:r>
            <a:r>
              <a:rPr lang="es-ES_tradnl" altLang="es-ES" sz="2800" dirty="0">
                <a:solidFill>
                  <a:srgbClr val="CC3300"/>
                </a:solidFill>
              </a:rPr>
              <a:t> entran en todas las ecuaciones.</a:t>
            </a:r>
          </a:p>
          <a:p>
            <a:pPr algn="just" eaLnBrk="1" hangingPunct="1"/>
            <a:r>
              <a:rPr lang="es-ES_tradnl" altLang="es-ES" sz="2800" dirty="0"/>
              <a:t>-En general, la estimación por mínimos cuadrados ordinarios (MCO) de un modelo SURE no es eficiente, para ello se necesitan mínimos cuadrados generalizados( MCG).</a:t>
            </a:r>
          </a:p>
          <a:p>
            <a:pPr algn="just" eaLnBrk="1" hangingPunct="1"/>
            <a:r>
              <a:rPr lang="es-ES_tradnl" altLang="es-ES" sz="2800" dirty="0"/>
              <a:t>- Pero hay dos excepciones a lo anterior:</a:t>
            </a:r>
          </a:p>
          <a:p>
            <a:pPr algn="just" eaLnBrk="1" hangingPunct="1"/>
            <a:r>
              <a:rPr lang="es-ES_tradnl" altLang="es-ES" sz="2800" dirty="0"/>
              <a:t>	(a) si </a:t>
            </a:r>
            <a:r>
              <a:rPr lang="es-ES_tradnl" altLang="es-ES" sz="2800" dirty="0">
                <a:sym typeface="Symbol" pitchFamily="18" charset="2"/>
              </a:rPr>
              <a:t></a:t>
            </a:r>
            <a:r>
              <a:rPr lang="es-ES_tradnl" altLang="es-ES" sz="2800" dirty="0"/>
              <a:t> es diagonal y</a:t>
            </a:r>
            <a:endParaRPr lang="es-ES_tradnl" altLang="es-ES" sz="2800" dirty="0">
              <a:sym typeface="Symbol" pitchFamily="18" charset="2"/>
            </a:endParaRPr>
          </a:p>
          <a:p>
            <a:pPr algn="just" eaLnBrk="1" hangingPunct="1"/>
            <a:r>
              <a:rPr lang="es-ES_tradnl" altLang="es-ES" sz="2800" dirty="0">
                <a:sym typeface="Symbol" pitchFamily="18" charset="2"/>
              </a:rPr>
              <a:t>	(b) si el modelo SURE no tiene restricciones.</a:t>
            </a:r>
          </a:p>
          <a:p>
            <a:pPr algn="just" eaLnBrk="1" hangingPunct="1"/>
            <a:r>
              <a:rPr lang="es-ES_tradnl" altLang="es-ES" sz="2800" dirty="0">
                <a:sym typeface="Symbol" pitchFamily="18" charset="2"/>
              </a:rPr>
              <a:t>- </a:t>
            </a:r>
            <a:r>
              <a:rPr lang="es-ES_tradnl" altLang="es-ES" sz="2800" dirty="0">
                <a:solidFill>
                  <a:srgbClr val="CC3300"/>
                </a:solidFill>
                <a:sym typeface="Symbol" pitchFamily="18" charset="2"/>
              </a:rPr>
              <a:t>Por </a:t>
            </a:r>
            <a:r>
              <a:rPr lang="es-ES_tradnl" altLang="es-ES" sz="2800" dirty="0" err="1">
                <a:solidFill>
                  <a:srgbClr val="CC3300"/>
                </a:solidFill>
                <a:sym typeface="Symbol" pitchFamily="18" charset="2"/>
              </a:rPr>
              <a:t>tanto,según</a:t>
            </a:r>
            <a:r>
              <a:rPr lang="es-ES_tradnl" altLang="es-ES" sz="2800" dirty="0">
                <a:solidFill>
                  <a:srgbClr val="CC3300"/>
                </a:solidFill>
                <a:sym typeface="Symbol" pitchFamily="18" charset="2"/>
              </a:rPr>
              <a:t> (b), el modelo </a:t>
            </a:r>
            <a:r>
              <a:rPr lang="es-ES_tradnl" altLang="es-ES" sz="2800" b="1" dirty="0">
                <a:solidFill>
                  <a:srgbClr val="CC3300"/>
                </a:solidFill>
                <a:sym typeface="Symbol" pitchFamily="18" charset="2"/>
              </a:rPr>
              <a:t>VAR se puede estimar eficientemente ecuación por ecuación por MCO</a:t>
            </a:r>
            <a:r>
              <a:rPr lang="es-ES_tradnl" altLang="es-ES" sz="2800" b="1" dirty="0">
                <a:sym typeface="Symbol" pitchFamily="18" charset="2"/>
              </a:rPr>
              <a:t>.</a:t>
            </a:r>
          </a:p>
          <a:p>
            <a:pPr algn="just"/>
            <a:endParaRPr lang="es-ES_tradnl" altLang="es-E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64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 sz="3200" smtClean="0">
                <a:solidFill>
                  <a:srgbClr val="CC3300"/>
                </a:solidFill>
              </a:rPr>
              <a:t>LA CONDICIÓN DE ESTACIONARIEDAD DE UN MODELO VAR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557338"/>
            <a:ext cx="7926388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s-ES" sz="2000" smtClean="0"/>
              <a:t>La condición de estacionariedad en un modelo AR viene determinada por las raices  de la ecuación característica correspondiente al polinomio autoregresivo: todas ellas en valor absoluto deben ser menores que la unidad.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2000" smtClean="0"/>
              <a:t>En el modelo VAR</a:t>
            </a:r>
          </a:p>
          <a:p>
            <a:pPr eaLnBrk="1" hangingPunct="1">
              <a:lnSpc>
                <a:spcPct val="90000"/>
              </a:lnSpc>
            </a:pPr>
            <a:endParaRPr lang="es-ES" altLang="es-ES" sz="2000" smtClean="0"/>
          </a:p>
          <a:p>
            <a:pPr eaLnBrk="1" hangingPunct="1">
              <a:lnSpc>
                <a:spcPct val="90000"/>
              </a:lnSpc>
            </a:pPr>
            <a:endParaRPr lang="es-ES" altLang="es-ES" sz="2000" smtClean="0"/>
          </a:p>
          <a:p>
            <a:pPr eaLnBrk="1" hangingPunct="1">
              <a:lnSpc>
                <a:spcPct val="90000"/>
              </a:lnSpc>
            </a:pPr>
            <a:endParaRPr lang="es-ES" altLang="es-ES" sz="2000" smtClean="0"/>
          </a:p>
          <a:p>
            <a:pPr eaLnBrk="1" hangingPunct="1">
              <a:lnSpc>
                <a:spcPct val="90000"/>
              </a:lnSpc>
            </a:pPr>
            <a:r>
              <a:rPr lang="es-ES" altLang="es-ES" sz="2000" smtClean="0"/>
              <a:t>La estructura dinámica es una matriz  de polinomios y  </a:t>
            </a:r>
            <a:r>
              <a:rPr lang="es-ES" altLang="es-ES" sz="2000" smtClean="0">
                <a:solidFill>
                  <a:srgbClr val="CC3300"/>
                </a:solidFill>
              </a:rPr>
              <a:t>la ecuación característica ahora es la correspondiente al determinante de la matriz polinomial.</a:t>
            </a:r>
            <a:r>
              <a:rPr lang="es-ES" altLang="es-ES" sz="2000" smtClean="0"/>
              <a:t>Todas las raices de dicha ecuación característica  deben ser en valor absoluto menores que la unidad.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2000" smtClean="0">
                <a:solidFill>
                  <a:srgbClr val="CC33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s-ES" altLang="es-ES" sz="2000" smtClean="0">
              <a:solidFill>
                <a:srgbClr val="CC3300"/>
              </a:solidFill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178050" y="2930525"/>
          <a:ext cx="5362575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cuación" r:id="rId3" imgW="2158920" imgH="482400" progId="Equation.3">
                  <p:embed/>
                </p:oleObj>
              </mc:Choice>
              <mc:Fallback>
                <p:oleObj name="Ecuación" r:id="rId3" imgW="2158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2930525"/>
                        <a:ext cx="5362575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antoni.espasa@uc3m.es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11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ES" sz="4000" dirty="0" smtClean="0">
                <a:solidFill>
                  <a:srgbClr val="CC3300"/>
                </a:solidFill>
              </a:rPr>
              <a:t>Modelos </a:t>
            </a:r>
            <a:r>
              <a:rPr lang="es-ES_tradnl" altLang="es-ES" sz="4000" dirty="0" err="1" smtClean="0">
                <a:solidFill>
                  <a:srgbClr val="CC3300"/>
                </a:solidFill>
              </a:rPr>
              <a:t>univariantes</a:t>
            </a:r>
            <a:r>
              <a:rPr lang="es-ES_tradnl" altLang="es-ES" sz="4000" dirty="0" smtClean="0">
                <a:solidFill>
                  <a:srgbClr val="CC3300"/>
                </a:solidFill>
              </a:rPr>
              <a:t> derivados de un  modelo VAR</a:t>
            </a:r>
            <a:r>
              <a:rPr lang="es-ES_tradnl" altLang="es-ES" sz="4000" dirty="0" smtClean="0"/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ES" sz="2800" dirty="0" smtClean="0"/>
              <a:t>En  un modelo VAR de orden p en el que las matrices </a:t>
            </a:r>
            <a:r>
              <a:rPr lang="el-GR" altLang="es-ES" sz="2800" dirty="0" smtClean="0">
                <a:cs typeface="Arial" charset="0"/>
              </a:rPr>
              <a:t>Φ</a:t>
            </a:r>
            <a:r>
              <a:rPr lang="es-ES_tradnl" altLang="es-ES" sz="2800" dirty="0" smtClean="0">
                <a:cs typeface="Arial" charset="0"/>
              </a:rPr>
              <a:t> no sean diagonales se tiene que una </a:t>
            </a:r>
            <a:r>
              <a:rPr lang="es-ES_tradnl" altLang="es-ES" sz="2800" dirty="0" err="1" smtClean="0">
                <a:cs typeface="Arial" charset="0"/>
              </a:rPr>
              <a:t>variable,x</a:t>
            </a:r>
            <a:r>
              <a:rPr lang="es-ES_tradnl" altLang="es-ES" sz="2800" baseline="-25000" dirty="0" err="1" smtClean="0">
                <a:cs typeface="Arial" charset="0"/>
              </a:rPr>
              <a:t>j</a:t>
            </a:r>
            <a:r>
              <a:rPr lang="es-ES_tradnl" altLang="es-ES" sz="2800" dirty="0" smtClean="0">
                <a:cs typeface="Arial" charset="0"/>
              </a:rPr>
              <a:t> , depende de los p retardos de </a:t>
            </a:r>
            <a:r>
              <a:rPr lang="es-ES_tradnl" altLang="es-ES" sz="2800" dirty="0" err="1" smtClean="0">
                <a:cs typeface="Arial" charset="0"/>
              </a:rPr>
              <a:t>otra,x</a:t>
            </a:r>
            <a:r>
              <a:rPr lang="es-ES_tradnl" altLang="es-ES" sz="2800" baseline="-25000" dirty="0" err="1" smtClean="0">
                <a:cs typeface="Arial" charset="0"/>
              </a:rPr>
              <a:t>h</a:t>
            </a:r>
            <a:r>
              <a:rPr lang="es-ES_tradnl" altLang="es-ES" sz="2800" baseline="-25000" dirty="0" smtClean="0">
                <a:cs typeface="Arial" charset="0"/>
              </a:rPr>
              <a:t> </a:t>
            </a:r>
            <a:r>
              <a:rPr lang="es-ES_tradnl" altLang="es-ES" sz="2800" dirty="0" smtClean="0">
                <a:cs typeface="Arial" charset="0"/>
              </a:rPr>
              <a:t>,y  como el </a:t>
            </a:r>
            <a:r>
              <a:rPr lang="es-ES_tradnl" altLang="es-ES" sz="2800" dirty="0" err="1" smtClean="0">
                <a:cs typeface="Arial" charset="0"/>
              </a:rPr>
              <a:t>peésimo</a:t>
            </a:r>
            <a:r>
              <a:rPr lang="es-ES_tradnl" altLang="es-ES" sz="2800" dirty="0" smtClean="0">
                <a:cs typeface="Arial" charset="0"/>
              </a:rPr>
              <a:t> retardo de </a:t>
            </a:r>
            <a:r>
              <a:rPr lang="es-ES_tradnl" altLang="es-ES" sz="2800" dirty="0" err="1" smtClean="0">
                <a:cs typeface="Arial" charset="0"/>
              </a:rPr>
              <a:t>x</a:t>
            </a:r>
            <a:r>
              <a:rPr lang="es-ES_tradnl" altLang="es-ES" sz="2800" baseline="-25000" dirty="0" err="1" smtClean="0">
                <a:cs typeface="Arial" charset="0"/>
              </a:rPr>
              <a:t>h</a:t>
            </a:r>
            <a:r>
              <a:rPr lang="es-ES_tradnl" altLang="es-ES" sz="2800" baseline="-25000" dirty="0" smtClean="0">
                <a:cs typeface="Arial" charset="0"/>
              </a:rPr>
              <a:t> </a:t>
            </a:r>
            <a:r>
              <a:rPr lang="es-ES_tradnl" altLang="es-ES" sz="2800" dirty="0" smtClean="0">
                <a:cs typeface="Arial" charset="0"/>
              </a:rPr>
              <a:t>depende a su vez de los p retardos de </a:t>
            </a:r>
            <a:r>
              <a:rPr lang="es-ES_tradnl" altLang="es-ES" sz="2800" dirty="0" err="1" smtClean="0">
                <a:cs typeface="Arial" charset="0"/>
              </a:rPr>
              <a:t>x</a:t>
            </a:r>
            <a:r>
              <a:rPr lang="es-ES_tradnl" altLang="es-ES" sz="2800" baseline="-25000" dirty="0" err="1" smtClean="0">
                <a:cs typeface="Arial" charset="0"/>
              </a:rPr>
              <a:t>j</a:t>
            </a:r>
            <a:r>
              <a:rPr lang="es-ES_tradnl" altLang="es-ES" sz="2800" baseline="-25000" dirty="0" smtClean="0">
                <a:cs typeface="Arial" charset="0"/>
              </a:rPr>
              <a:t> </a:t>
            </a:r>
            <a:r>
              <a:rPr lang="es-ES_tradnl" altLang="es-ES" sz="2800" dirty="0" smtClean="0">
                <a:cs typeface="Arial" charset="0"/>
              </a:rPr>
              <a:t> se concluye que al resolver el modelo se obtienen </a:t>
            </a:r>
            <a:r>
              <a:rPr lang="es-ES_tradnl" altLang="es-ES" sz="2800" b="1" dirty="0" smtClean="0">
                <a:solidFill>
                  <a:srgbClr val="009900"/>
                </a:solidFill>
                <a:cs typeface="Arial" charset="0"/>
              </a:rPr>
              <a:t>modelos </a:t>
            </a:r>
            <a:r>
              <a:rPr lang="es-ES_tradnl" altLang="es-ES" sz="2800" b="1" dirty="0" err="1" smtClean="0">
                <a:solidFill>
                  <a:srgbClr val="009900"/>
                </a:solidFill>
                <a:cs typeface="Arial" charset="0"/>
              </a:rPr>
              <a:t>univariantes</a:t>
            </a:r>
            <a:r>
              <a:rPr lang="es-ES_tradnl" altLang="es-ES" sz="2800" b="1" dirty="0" smtClean="0">
                <a:solidFill>
                  <a:srgbClr val="009900"/>
                </a:solidFill>
                <a:cs typeface="Arial" charset="0"/>
              </a:rPr>
              <a:t> para cada variable que son  de orden superior a p.</a:t>
            </a:r>
          </a:p>
          <a:p>
            <a:pPr eaLnBrk="1" hangingPunct="1"/>
            <a:r>
              <a:rPr lang="es-ES_tradnl" altLang="es-ES" sz="2800" dirty="0" smtClean="0">
                <a:cs typeface="Arial" charset="0"/>
              </a:rPr>
              <a:t>Esto se ilustra en las 4 transparencias siguientes</a:t>
            </a:r>
            <a:r>
              <a:rPr lang="es-ES_tradnl" altLang="es-ES" sz="2800" dirty="0" smtClean="0">
                <a:solidFill>
                  <a:srgbClr val="009900"/>
                </a:solidFill>
                <a:cs typeface="Arial" charset="0"/>
              </a:rPr>
              <a:t>. </a:t>
            </a:r>
            <a:endParaRPr lang="el-GR" altLang="es-ES" sz="2800" dirty="0" smtClean="0">
              <a:solidFill>
                <a:srgbClr val="CC3300"/>
              </a:solidFill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7830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533400" y="733425"/>
            <a:ext cx="80010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altLang="es-ES" sz="2500" b="1">
                <a:solidFill>
                  <a:srgbClr val="CC3300"/>
                </a:solidFill>
                <a:latin typeface="Tahoma" pitchFamily="34" charset="0"/>
                <a:cs typeface="Times New Roman" pitchFamily="18" charset="0"/>
              </a:rPr>
              <a:t>DEPENDENCIA TEMPORAL Y CONDICIÓN DE ESTACIONARIEDAD DEL VAR (1).</a:t>
            </a:r>
          </a:p>
          <a:p>
            <a:pPr algn="just"/>
            <a:r>
              <a:rPr lang="en-GB" altLang="es-ES" sz="1200">
                <a:latin typeface="Tahoma" pitchFamily="34" charset="0"/>
                <a:cs typeface="Arial" charset="0"/>
              </a:rPr>
              <a:t> </a:t>
            </a:r>
            <a:endParaRPr lang="en-GB" altLang="es-ES" sz="1200">
              <a:latin typeface="Tahoma" pitchFamily="34" charset="0"/>
              <a:cs typeface="Times New Roman" pitchFamily="18" charset="0"/>
            </a:endParaRPr>
          </a:p>
          <a:p>
            <a:pPr algn="just"/>
            <a:r>
              <a:rPr lang="en-GB" altLang="es-ES" sz="1200">
                <a:latin typeface="Tahoma" pitchFamily="34" charset="0"/>
                <a:cs typeface="Arial" charset="0"/>
              </a:rPr>
              <a:t>							</a:t>
            </a:r>
            <a:r>
              <a:rPr lang="en-GB" altLang="es-ES" sz="2000">
                <a:latin typeface="Tahoma" pitchFamily="34" charset="0"/>
                <a:cs typeface="Arial" charset="0"/>
              </a:rPr>
              <a:t>(1)</a:t>
            </a:r>
            <a:endParaRPr lang="en-GB" altLang="es-ES" sz="2000">
              <a:latin typeface="Tahoma" pitchFamily="34" charset="0"/>
              <a:cs typeface="Times New Roman" pitchFamily="18" charset="0"/>
            </a:endParaRPr>
          </a:p>
          <a:p>
            <a:pPr algn="just"/>
            <a:r>
              <a:rPr lang="en-GB" altLang="es-ES" sz="1200">
                <a:latin typeface="Tahoma" pitchFamily="34" charset="0"/>
                <a:cs typeface="Arial" charset="0"/>
              </a:rPr>
              <a:t> </a:t>
            </a:r>
            <a:endParaRPr lang="en-GB" altLang="es-ES" sz="1200">
              <a:latin typeface="Tahoma" pitchFamily="34" charset="0"/>
              <a:cs typeface="Times New Roman" pitchFamily="18" charset="0"/>
            </a:endParaRPr>
          </a:p>
          <a:p>
            <a:pPr algn="just"/>
            <a:endParaRPr lang="es-ES_tradnl" altLang="es-ES" sz="1200">
              <a:latin typeface="Tahoma" pitchFamily="34" charset="0"/>
              <a:cs typeface="Arial" charset="0"/>
            </a:endParaRPr>
          </a:p>
          <a:p>
            <a:pPr algn="just"/>
            <a:endParaRPr lang="es-ES_tradnl" altLang="es-ES" sz="1200">
              <a:latin typeface="Tahoma" pitchFamily="34" charset="0"/>
              <a:cs typeface="Arial" charset="0"/>
            </a:endParaRPr>
          </a:p>
          <a:p>
            <a:pPr algn="just"/>
            <a:r>
              <a:rPr lang="en-GB" altLang="es-ES" sz="2000">
                <a:solidFill>
                  <a:srgbClr val="008000"/>
                </a:solidFill>
                <a:latin typeface="Tahoma" pitchFamily="34" charset="0"/>
                <a:cs typeface="Arial" charset="0"/>
              </a:rPr>
              <a:t>x</a:t>
            </a:r>
            <a:r>
              <a:rPr lang="en-GB" altLang="es-ES" sz="2000" baseline="-30000">
                <a:solidFill>
                  <a:srgbClr val="008000"/>
                </a:solidFill>
                <a:latin typeface="Tahoma" pitchFamily="34" charset="0"/>
                <a:cs typeface="Arial" charset="0"/>
              </a:rPr>
              <a:t>1t</a:t>
            </a:r>
            <a:r>
              <a:rPr lang="en-GB" altLang="es-ES" sz="2000">
                <a:solidFill>
                  <a:srgbClr val="008000"/>
                </a:solidFill>
                <a:latin typeface="Tahoma" pitchFamily="34" charset="0"/>
                <a:cs typeface="Arial" charset="0"/>
              </a:rPr>
              <a:t> = </a:t>
            </a:r>
            <a:r>
              <a:rPr lang="en-GB" altLang="es-ES" sz="2000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</a:t>
            </a:r>
            <a:r>
              <a:rPr lang="en-GB" altLang="es-ES" sz="2000" baseline="-30000">
                <a:solidFill>
                  <a:srgbClr val="008000"/>
                </a:solidFill>
                <a:latin typeface="Tahoma" pitchFamily="34" charset="0"/>
                <a:cs typeface="Arial" charset="0"/>
              </a:rPr>
              <a:t>11</a:t>
            </a:r>
            <a:r>
              <a:rPr lang="en-GB" altLang="es-ES" sz="2000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 x</a:t>
            </a:r>
            <a:r>
              <a:rPr lang="en-GB" altLang="es-ES" sz="2000" baseline="-30000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1t-1</a:t>
            </a:r>
            <a:r>
              <a:rPr lang="en-GB" altLang="es-ES" sz="2000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 + </a:t>
            </a:r>
            <a:r>
              <a:rPr lang="en-GB" altLang="es-ES" sz="2000" baseline="-30000">
                <a:solidFill>
                  <a:srgbClr val="008000"/>
                </a:solidFill>
                <a:latin typeface="Tahoma" pitchFamily="34" charset="0"/>
                <a:cs typeface="Arial" charset="0"/>
              </a:rPr>
              <a:t>12</a:t>
            </a:r>
            <a:r>
              <a:rPr lang="en-GB" altLang="es-ES" sz="2000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 x</a:t>
            </a:r>
            <a:r>
              <a:rPr lang="en-GB" altLang="es-ES" sz="2000" baseline="-30000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2t-1</a:t>
            </a:r>
            <a:r>
              <a:rPr lang="en-GB" altLang="es-ES" sz="2000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 + a</a:t>
            </a:r>
            <a:r>
              <a:rPr lang="en-GB" altLang="es-ES" sz="2000" baseline="-30000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1t</a:t>
            </a:r>
            <a:r>
              <a:rPr lang="en-GB" altLang="es-ES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				</a:t>
            </a:r>
            <a:r>
              <a:rPr lang="en-GB" altLang="es-ES" sz="2000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(2.1)</a:t>
            </a:r>
            <a:endParaRPr lang="en-GB" altLang="es-ES" sz="2000">
              <a:solidFill>
                <a:srgbClr val="008000"/>
              </a:solidFill>
              <a:latin typeface="Tahoma" pitchFamily="34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 </a:t>
            </a:r>
            <a:endParaRPr lang="en-GB" altLang="es-ES">
              <a:solidFill>
                <a:srgbClr val="008000"/>
              </a:solidFill>
              <a:latin typeface="Tahoma" pitchFamily="34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x</a:t>
            </a:r>
            <a:r>
              <a:rPr lang="en-GB" altLang="es-ES" sz="2000" baseline="-30000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2t</a:t>
            </a:r>
            <a:r>
              <a:rPr lang="en-GB" altLang="es-ES" sz="2000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 = </a:t>
            </a:r>
            <a:r>
              <a:rPr lang="en-GB" altLang="es-ES" sz="2000" baseline="-30000">
                <a:solidFill>
                  <a:srgbClr val="008000"/>
                </a:solidFill>
                <a:latin typeface="Tahoma" pitchFamily="34" charset="0"/>
                <a:cs typeface="Arial" charset="0"/>
              </a:rPr>
              <a:t>21</a:t>
            </a:r>
            <a:r>
              <a:rPr lang="en-GB" altLang="es-ES" sz="2000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 x</a:t>
            </a:r>
            <a:r>
              <a:rPr lang="en-GB" altLang="es-ES" sz="2000" baseline="-30000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1t-1</a:t>
            </a:r>
            <a:r>
              <a:rPr lang="en-GB" altLang="es-ES" sz="2000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 + </a:t>
            </a:r>
            <a:r>
              <a:rPr lang="en-GB" altLang="es-ES" sz="2000" baseline="-30000">
                <a:solidFill>
                  <a:srgbClr val="008000"/>
                </a:solidFill>
                <a:latin typeface="Tahoma" pitchFamily="34" charset="0"/>
                <a:cs typeface="Arial" charset="0"/>
              </a:rPr>
              <a:t>22</a:t>
            </a:r>
            <a:r>
              <a:rPr lang="en-GB" altLang="es-ES" sz="2000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 x</a:t>
            </a:r>
            <a:r>
              <a:rPr lang="en-GB" altLang="es-ES" sz="2000" baseline="-30000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2t-1</a:t>
            </a:r>
            <a:r>
              <a:rPr lang="en-GB" altLang="es-ES" sz="2000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 + a</a:t>
            </a:r>
            <a:r>
              <a:rPr lang="en-GB" altLang="es-ES" sz="2000" baseline="-30000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2t</a:t>
            </a:r>
            <a:r>
              <a:rPr lang="en-GB" altLang="es-ES" sz="1200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	</a:t>
            </a:r>
            <a:r>
              <a:rPr lang="en-GB" altLang="es-ES" sz="1200">
                <a:latin typeface="Tahoma" pitchFamily="34" charset="0"/>
                <a:cs typeface="Arial" charset="0"/>
                <a:sym typeface="Symbol" pitchFamily="18" charset="2"/>
              </a:rPr>
              <a:t>			</a:t>
            </a:r>
            <a:r>
              <a:rPr lang="en-GB" altLang="es-ES" sz="2000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(2.2)</a:t>
            </a:r>
            <a:endParaRPr lang="en-GB" altLang="es-ES" sz="2000">
              <a:solidFill>
                <a:srgbClr val="008000"/>
              </a:solidFill>
              <a:latin typeface="Tahoma" pitchFamily="34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1200">
                <a:solidFill>
                  <a:srgbClr val="008000"/>
                </a:solidFill>
                <a:latin typeface="Tahoma" pitchFamily="34" charset="0"/>
                <a:cs typeface="Arial" charset="0"/>
                <a:sym typeface="Symbol" pitchFamily="18" charset="2"/>
              </a:rPr>
              <a:t> </a:t>
            </a:r>
            <a:endParaRPr lang="en-GB" altLang="es-ES" sz="1200">
              <a:solidFill>
                <a:srgbClr val="008000"/>
              </a:solidFill>
              <a:latin typeface="Tahoma" pitchFamily="34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500">
                <a:latin typeface="Tahoma" pitchFamily="34" charset="0"/>
                <a:cs typeface="Arial" charset="0"/>
                <a:sym typeface="Symbol" pitchFamily="18" charset="2"/>
              </a:rPr>
              <a:t>DESPEJANDO x</a:t>
            </a:r>
            <a:r>
              <a:rPr lang="en-GB" altLang="es-ES" sz="2500" baseline="-30000">
                <a:latin typeface="Tahoma" pitchFamily="34" charset="0"/>
                <a:cs typeface="Arial" charset="0"/>
                <a:sym typeface="Symbol" pitchFamily="18" charset="2"/>
              </a:rPr>
              <a:t>2t</a:t>
            </a:r>
            <a:r>
              <a:rPr lang="en-GB" altLang="es-ES" sz="2500">
                <a:latin typeface="Tahoma" pitchFamily="34" charset="0"/>
                <a:cs typeface="Arial" charset="0"/>
                <a:sym typeface="Symbol" pitchFamily="18" charset="2"/>
              </a:rPr>
              <a:t> y SUSTITUYENDO EN (2.1)</a:t>
            </a:r>
            <a:endParaRPr lang="en-GB" altLang="es-ES" sz="2500">
              <a:latin typeface="Tahoma" pitchFamily="34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1200">
                <a:latin typeface="Tahoma" pitchFamily="34" charset="0"/>
                <a:cs typeface="Arial" charset="0"/>
                <a:sym typeface="Symbol" pitchFamily="18" charset="2"/>
              </a:rPr>
              <a:t> </a:t>
            </a:r>
            <a:endParaRPr lang="en-GB" altLang="es-ES" sz="1200">
              <a:latin typeface="Tahoma" pitchFamily="34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1200">
                <a:latin typeface="Tahoma" pitchFamily="34" charset="0"/>
                <a:cs typeface="Arial" charset="0"/>
                <a:sym typeface="Symbol" pitchFamily="18" charset="2"/>
              </a:rPr>
              <a:t> </a:t>
            </a:r>
            <a:endParaRPr lang="en-GB" altLang="es-ES" sz="1200">
              <a:latin typeface="Tahoma" pitchFamily="34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1200">
                <a:latin typeface="Tahoma" pitchFamily="34" charset="0"/>
                <a:cs typeface="Arial" charset="0"/>
                <a:sym typeface="Symbol" pitchFamily="18" charset="2"/>
              </a:rPr>
              <a:t> </a:t>
            </a:r>
            <a:endParaRPr lang="en-GB" altLang="es-ES" sz="1200">
              <a:latin typeface="Tahoma" pitchFamily="34" charset="0"/>
              <a:cs typeface="Times New Roman" pitchFamily="18" charset="0"/>
              <a:sym typeface="Symbol" pitchFamily="18" charset="2"/>
            </a:endParaRPr>
          </a:p>
          <a:p>
            <a:endParaRPr lang="en-GB" altLang="es-ES" sz="1200">
              <a:latin typeface="Tahoma" pitchFamily="34" charset="0"/>
              <a:cs typeface="Arial" charset="0"/>
              <a:sym typeface="Symbol" pitchFamily="18" charset="2"/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762000" y="1676400"/>
          <a:ext cx="28956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3" imgW="2070100" imgH="482600" progId="Equation.3">
                  <p:embed/>
                </p:oleObj>
              </mc:Choice>
              <mc:Fallback>
                <p:oleObj r:id="rId3" imgW="2070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28956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1295400" y="4433888"/>
          <a:ext cx="17526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r:id="rId5" imgW="1219200" imgH="469900" progId="Equation.3">
                  <p:embed/>
                </p:oleObj>
              </mc:Choice>
              <mc:Fallback>
                <p:oleObj r:id="rId5" imgW="1219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33888"/>
                        <a:ext cx="1752600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528638" y="5116513"/>
          <a:ext cx="4583112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cuación" r:id="rId7" imgW="3238200" imgH="609480" progId="Equation.3">
                  <p:embed/>
                </p:oleObj>
              </mc:Choice>
              <mc:Fallback>
                <p:oleObj name="Ecuación" r:id="rId7" imgW="3238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5116513"/>
                        <a:ext cx="4583112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532813" y="5851525"/>
            <a:ext cx="6111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6000"/>
              <a:t>x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33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533400" y="441325"/>
            <a:ext cx="80010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altLang="es-ES" sz="2000" dirty="0">
                <a:solidFill>
                  <a:srgbClr val="CC3300"/>
                </a:solidFill>
                <a:cs typeface="Arial" charset="0"/>
              </a:rPr>
              <a:t>(1 - 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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</a:rPr>
              <a:t>11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L) (1 - 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</a:rPr>
              <a:t>22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L) x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1t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= 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</a:rPr>
              <a:t>12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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</a:rPr>
              <a:t>21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x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1t-2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+ 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</a:rPr>
              <a:t>12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a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2t-1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+ (1- 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</a:rPr>
              <a:t>22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L) a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1t</a:t>
            </a:r>
            <a:endParaRPr lang="en-GB" altLang="es-ES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 </a:t>
            </a:r>
            <a:endParaRPr lang="en-GB" altLang="es-ES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[(1- 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</a:rPr>
              <a:t>11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L) (1- 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</a:rPr>
              <a:t>22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L) - 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</a:rPr>
              <a:t>12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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</a:rPr>
              <a:t>21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L</a:t>
            </a:r>
            <a:r>
              <a:rPr lang="en-GB" altLang="es-ES" sz="2000" baseline="30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2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] x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1t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= 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</a:rPr>
              <a:t>12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a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2t-1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+ (1- 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</a:rPr>
              <a:t>22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L) a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1t 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.	(3)</a:t>
            </a:r>
            <a:endParaRPr lang="en-GB" altLang="es-ES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 dirty="0">
                <a:cs typeface="Arial" charset="0"/>
                <a:sym typeface="Symbol" pitchFamily="18" charset="2"/>
              </a:rPr>
              <a:t> </a:t>
            </a:r>
            <a:endParaRPr lang="en-GB" altLang="es-E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 dirty="0">
                <a:cs typeface="Arial" charset="0"/>
                <a:sym typeface="Symbol" pitchFamily="18" charset="2"/>
              </a:rPr>
              <a:t>IGUALMENTE</a:t>
            </a:r>
            <a:endParaRPr lang="en-GB" altLang="es-E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 dirty="0">
                <a:cs typeface="Arial" charset="0"/>
                <a:sym typeface="Symbol" pitchFamily="18" charset="2"/>
              </a:rPr>
              <a:t> </a:t>
            </a:r>
            <a:endParaRPr lang="en-GB" altLang="es-E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[(1- 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</a:rPr>
              <a:t>11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L) (1- 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</a:rPr>
              <a:t>22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L) - 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</a:rPr>
              <a:t>12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- 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</a:rPr>
              <a:t>21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L</a:t>
            </a:r>
            <a:r>
              <a:rPr lang="en-GB" altLang="es-ES" sz="2000" baseline="30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2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] x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2t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= 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</a:rPr>
              <a:t>21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a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1t-1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+ (1- 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</a:rPr>
              <a:t>11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L) a</a:t>
            </a:r>
            <a:r>
              <a:rPr lang="en-GB" altLang="es-ES" sz="2000" baseline="-30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2t</a:t>
            </a:r>
            <a:r>
              <a:rPr lang="en-GB" altLang="es-ES" sz="2000" dirty="0">
                <a:solidFill>
                  <a:srgbClr val="CC3300"/>
                </a:solidFill>
                <a:cs typeface="Arial" charset="0"/>
                <a:sym typeface="Symbol" pitchFamily="18" charset="2"/>
              </a:rPr>
              <a:t> .	(4)</a:t>
            </a:r>
            <a:endParaRPr lang="en-GB" altLang="es-ES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 dirty="0">
                <a:cs typeface="Arial" charset="0"/>
                <a:sym typeface="Symbol" pitchFamily="18" charset="2"/>
              </a:rPr>
              <a:t> </a:t>
            </a:r>
            <a:endParaRPr lang="en-GB" altLang="es-E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 dirty="0">
                <a:cs typeface="Arial" charset="0"/>
                <a:sym typeface="Symbol" pitchFamily="18" charset="2"/>
              </a:rPr>
              <a:t>DE (3) Y (4) SE DESPRENDE QUE LA DEPENDENCIA TEMPORAL SOBRE EL PROPIO PASADO ES SUPERIOR A 1.</a:t>
            </a:r>
            <a:endParaRPr lang="en-GB" altLang="es-E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 dirty="0">
                <a:cs typeface="Arial" charset="0"/>
                <a:sym typeface="Symbol" pitchFamily="18" charset="2"/>
              </a:rPr>
              <a:t> </a:t>
            </a:r>
            <a:endParaRPr lang="en-GB" altLang="es-E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 b="1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LA CONDICIÓN DE ESTACIONARIEDAD ES QUE EL POLINOMIO</a:t>
            </a:r>
            <a:endParaRPr lang="en-GB" altLang="es-ES" sz="20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 </a:t>
            </a:r>
            <a:endParaRPr lang="en-GB" altLang="es-ES" sz="20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[(1- </a:t>
            </a:r>
            <a:r>
              <a:rPr lang="en-GB" altLang="es-ES" sz="2000" baseline="-30000" dirty="0">
                <a:solidFill>
                  <a:srgbClr val="008000"/>
                </a:solidFill>
                <a:cs typeface="Arial" charset="0"/>
              </a:rPr>
              <a:t>11</a:t>
            </a:r>
            <a:r>
              <a:rPr lang="en-GB" altLang="es-ES" sz="2000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L) (1- </a:t>
            </a:r>
            <a:r>
              <a:rPr lang="en-GB" altLang="es-ES" sz="2000" baseline="-30000" dirty="0">
                <a:solidFill>
                  <a:srgbClr val="008000"/>
                </a:solidFill>
                <a:cs typeface="Arial" charset="0"/>
              </a:rPr>
              <a:t>2</a:t>
            </a:r>
            <a:r>
              <a:rPr lang="en-GB" altLang="es-ES" sz="2000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L) - </a:t>
            </a:r>
            <a:r>
              <a:rPr lang="en-GB" altLang="es-ES" sz="2000" baseline="-30000" dirty="0">
                <a:solidFill>
                  <a:srgbClr val="008000"/>
                </a:solidFill>
                <a:cs typeface="Arial" charset="0"/>
              </a:rPr>
              <a:t>12</a:t>
            </a:r>
            <a:r>
              <a:rPr lang="en-GB" altLang="es-ES" sz="2000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 </a:t>
            </a:r>
            <a:r>
              <a:rPr lang="en-GB" altLang="es-ES" sz="2000" baseline="-30000" dirty="0">
                <a:solidFill>
                  <a:srgbClr val="008000"/>
                </a:solidFill>
                <a:cs typeface="Arial" charset="0"/>
              </a:rPr>
              <a:t>22</a:t>
            </a:r>
            <a:r>
              <a:rPr lang="en-GB" altLang="es-ES" sz="2000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 L</a:t>
            </a:r>
            <a:r>
              <a:rPr lang="en-GB" altLang="es-ES" sz="2000" baseline="30000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2</a:t>
            </a:r>
            <a:r>
              <a:rPr lang="en-GB" altLang="es-ES" sz="2000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 ]					(5)</a:t>
            </a:r>
            <a:endParaRPr lang="en-GB" altLang="es-ES" sz="20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 </a:t>
            </a:r>
            <a:endParaRPr lang="en-GB" altLang="es-ES" sz="20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SEA ESTACIONARIO.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532813" y="5851525"/>
            <a:ext cx="6111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6000"/>
              <a:t>x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7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381000" y="609600"/>
            <a:ext cx="8382000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altLang="es-ES" sz="2500">
                <a:solidFill>
                  <a:srgbClr val="CC3300"/>
                </a:solidFill>
                <a:cs typeface="Arial" charset="0"/>
              </a:rPr>
              <a:t>EL SISTEMA (1) SE PUEDE ESCRIBIR</a:t>
            </a:r>
            <a:endParaRPr lang="en-GB" altLang="es-ES" sz="250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altLang="es-ES" sz="2500">
                <a:cs typeface="Arial" charset="0"/>
              </a:rPr>
              <a:t> </a:t>
            </a:r>
            <a:endParaRPr lang="en-GB" altLang="es-ES" sz="25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altLang="es-ES" sz="2500">
                <a:cs typeface="Arial" charset="0"/>
              </a:rPr>
              <a:t> </a:t>
            </a:r>
            <a:endParaRPr lang="en-GB" altLang="es-ES" sz="25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altLang="es-ES" sz="2500">
                <a:cs typeface="Arial" charset="0"/>
              </a:rPr>
              <a:t> </a:t>
            </a:r>
            <a:endParaRPr lang="en-GB" altLang="es-ES" sz="25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altLang="es-ES" sz="2500">
                <a:cs typeface="Arial" charset="0"/>
              </a:rPr>
              <a:t> </a:t>
            </a:r>
            <a:endParaRPr lang="en-GB" altLang="es-ES" sz="25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altLang="es-ES" sz="2500">
                <a:cs typeface="Arial" charset="0"/>
                <a:sym typeface="Symbol" pitchFamily="18" charset="2"/>
              </a:rPr>
              <a:t></a:t>
            </a:r>
            <a:r>
              <a:rPr lang="en-GB" altLang="es-ES" sz="2500">
                <a:cs typeface="Arial" charset="0"/>
              </a:rPr>
              <a:t>(L) = </a:t>
            </a:r>
            <a:endParaRPr lang="en-GB" altLang="es-ES" sz="25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500">
                <a:cs typeface="Arial" charset="0"/>
                <a:sym typeface="Symbol" pitchFamily="18" charset="2"/>
              </a:rPr>
              <a:t> </a:t>
            </a:r>
            <a:endParaRPr lang="es-ES_tradnl" altLang="es-ES" sz="2500">
              <a:cs typeface="Arial" charset="0"/>
              <a:sym typeface="Symbol" pitchFamily="18" charset="2"/>
            </a:endParaRPr>
          </a:p>
          <a:p>
            <a:pPr algn="just"/>
            <a:r>
              <a:rPr lang="en-GB" altLang="es-ES" sz="2500">
                <a:cs typeface="Times New Roman" pitchFamily="18" charset="0"/>
                <a:sym typeface="Symbol" pitchFamily="18" charset="2"/>
              </a:rPr>
              <a:t>(L) = </a:t>
            </a:r>
            <a:endParaRPr lang="en-GB" altLang="es-ES" sz="25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endParaRPr lang="es-ES_tradnl" altLang="es-ES" sz="2500">
              <a:cs typeface="Arial" charset="0"/>
              <a:sym typeface="Symbol" pitchFamily="18" charset="2"/>
            </a:endParaRPr>
          </a:p>
          <a:p>
            <a:pPr algn="just"/>
            <a:r>
              <a:rPr lang="en-GB" altLang="es-ES" sz="2500">
                <a:solidFill>
                  <a:srgbClr val="CC3300"/>
                </a:solidFill>
                <a:cs typeface="Arial" charset="0"/>
                <a:sym typeface="Symbol" pitchFamily="18" charset="2"/>
              </a:rPr>
              <a:t>det </a:t>
            </a:r>
            <a:r>
              <a:rPr lang="en-GB" altLang="es-ES" sz="2500">
                <a:solidFill>
                  <a:srgbClr val="CC3300"/>
                </a:solidFill>
                <a:cs typeface="Arial" charset="0"/>
              </a:rPr>
              <a:t> (L) = (1 - </a:t>
            </a:r>
            <a:r>
              <a:rPr lang="en-GB" altLang="es-ES" sz="2500">
                <a:solidFill>
                  <a:srgbClr val="CC3300"/>
                </a:solidFill>
                <a:cs typeface="Arial" charset="0"/>
                <a:sym typeface="Symbol" pitchFamily="18" charset="2"/>
              </a:rPr>
              <a:t></a:t>
            </a:r>
            <a:r>
              <a:rPr lang="en-GB" altLang="es-ES" sz="2500" baseline="-30000">
                <a:solidFill>
                  <a:srgbClr val="CC3300"/>
                </a:solidFill>
                <a:cs typeface="Arial" charset="0"/>
              </a:rPr>
              <a:t>11</a:t>
            </a:r>
            <a:r>
              <a:rPr lang="en-GB" altLang="es-ES" sz="2500">
                <a:solidFill>
                  <a:srgbClr val="CC3300"/>
                </a:solidFill>
                <a:cs typeface="Arial" charset="0"/>
                <a:sym typeface="Symbol" pitchFamily="18" charset="2"/>
              </a:rPr>
              <a:t>) (1- </a:t>
            </a:r>
            <a:r>
              <a:rPr lang="en-GB" altLang="es-ES" sz="2500" baseline="-30000">
                <a:solidFill>
                  <a:srgbClr val="CC3300"/>
                </a:solidFill>
                <a:cs typeface="Arial" charset="0"/>
              </a:rPr>
              <a:t>22</a:t>
            </a:r>
            <a:r>
              <a:rPr lang="en-GB" altLang="es-ES" sz="2500">
                <a:solidFill>
                  <a:srgbClr val="CC3300"/>
                </a:solidFill>
                <a:cs typeface="Arial" charset="0"/>
                <a:sym typeface="Symbol" pitchFamily="18" charset="2"/>
              </a:rPr>
              <a:t>L) - </a:t>
            </a:r>
            <a:r>
              <a:rPr lang="en-GB" altLang="es-ES" sz="2500" baseline="-30000">
                <a:solidFill>
                  <a:srgbClr val="CC3300"/>
                </a:solidFill>
                <a:cs typeface="Arial" charset="0"/>
              </a:rPr>
              <a:t>12</a:t>
            </a:r>
            <a:r>
              <a:rPr lang="en-GB" altLang="es-ES" sz="2500">
                <a:solidFill>
                  <a:srgbClr val="CC3300"/>
                </a:solidFill>
                <a:cs typeface="Arial" charset="0"/>
                <a:sym typeface="Symbol" pitchFamily="18" charset="2"/>
              </a:rPr>
              <a:t> </a:t>
            </a:r>
            <a:r>
              <a:rPr lang="en-GB" altLang="es-ES" sz="2500" baseline="-30000">
                <a:solidFill>
                  <a:srgbClr val="CC3300"/>
                </a:solidFill>
                <a:cs typeface="Arial" charset="0"/>
              </a:rPr>
              <a:t>21</a:t>
            </a:r>
            <a:r>
              <a:rPr lang="en-GB" altLang="es-ES" sz="2500">
                <a:solidFill>
                  <a:srgbClr val="CC3300"/>
                </a:solidFill>
                <a:cs typeface="Arial" charset="0"/>
                <a:sym typeface="Symbol" pitchFamily="18" charset="2"/>
              </a:rPr>
              <a:t> L</a:t>
            </a:r>
            <a:r>
              <a:rPr lang="en-GB" altLang="es-ES" sz="2500" baseline="30000">
                <a:solidFill>
                  <a:srgbClr val="CC3300"/>
                </a:solidFill>
                <a:cs typeface="Arial" charset="0"/>
                <a:sym typeface="Symbol" pitchFamily="18" charset="2"/>
              </a:rPr>
              <a:t>2</a:t>
            </a:r>
            <a:r>
              <a:rPr lang="en-GB" altLang="es-ES" sz="2500">
                <a:solidFill>
                  <a:srgbClr val="CC3300"/>
                </a:solidFill>
                <a:cs typeface="Arial" charset="0"/>
                <a:sym typeface="Symbol" pitchFamily="18" charset="2"/>
              </a:rPr>
              <a:t>.</a:t>
            </a:r>
            <a:endParaRPr lang="en-GB" altLang="es-ES" sz="2500">
              <a:solidFill>
                <a:srgbClr val="CC33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500">
                <a:cs typeface="Arial" charset="0"/>
                <a:sym typeface="Symbol" pitchFamily="18" charset="2"/>
              </a:rPr>
              <a:t> </a:t>
            </a:r>
            <a:endParaRPr lang="en-GB" altLang="es-ES" sz="25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500">
                <a:cs typeface="Arial" charset="0"/>
                <a:sym typeface="Symbol" pitchFamily="18" charset="2"/>
              </a:rPr>
              <a:t>LA CONDICIÓN DE ESTACIONARIEDAD ES QUE EL POLINOMIO DEL DETERMINANTE det </a:t>
            </a:r>
            <a:r>
              <a:rPr lang="en-GB" altLang="es-ES" sz="2500">
                <a:cs typeface="Arial" charset="0"/>
              </a:rPr>
              <a:t> (L) SEA ESTACIONARIO.</a:t>
            </a:r>
            <a:endParaRPr lang="en-GB" altLang="es-ES" sz="2500">
              <a:cs typeface="Arial" charset="0"/>
              <a:sym typeface="Symbol" pitchFamily="18" charset="2"/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914400" y="1676400"/>
          <a:ext cx="2438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3" imgW="1689100" imgH="508000" progId="Equation.3">
                  <p:embed/>
                </p:oleObj>
              </mc:Choice>
              <mc:Fallback>
                <p:oleObj r:id="rId3" imgW="1689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24384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1752600" y="2590800"/>
          <a:ext cx="1371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r:id="rId5" imgW="875920" imgH="406224" progId="Equation.3">
                  <p:embed/>
                </p:oleObj>
              </mc:Choice>
              <mc:Fallback>
                <p:oleObj r:id="rId5" imgW="87592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13716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1828800" y="3200400"/>
          <a:ext cx="1524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r:id="rId7" imgW="1244600" imgH="482600" progId="Equation.3">
                  <p:embed/>
                </p:oleObj>
              </mc:Choice>
              <mc:Fallback>
                <p:oleObj r:id="rId7" imgW="1244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15240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532813" y="5851525"/>
            <a:ext cx="6111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6000"/>
              <a:t>x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1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1000" y="304800"/>
            <a:ext cx="8458200" cy="585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altLang="es-ES" sz="2000">
                <a:cs typeface="Arial" charset="0"/>
              </a:rPr>
              <a:t>ES DECIR, QUE EN </a:t>
            </a:r>
            <a:endParaRPr lang="en-GB" altLang="es-ES" sz="20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altLang="es-ES" sz="2000">
                <a:cs typeface="Arial" charset="0"/>
              </a:rPr>
              <a:t>1-(</a:t>
            </a:r>
            <a:r>
              <a:rPr lang="en-GB" altLang="es-ES" sz="2000">
                <a:cs typeface="Arial" charset="0"/>
                <a:sym typeface="Symbol" pitchFamily="18" charset="2"/>
              </a:rPr>
              <a:t></a:t>
            </a:r>
            <a:r>
              <a:rPr lang="en-GB" altLang="es-ES" sz="2000" baseline="-30000">
                <a:cs typeface="Arial" charset="0"/>
              </a:rPr>
              <a:t>11</a:t>
            </a:r>
            <a:r>
              <a:rPr lang="en-GB" altLang="es-ES" sz="2000">
                <a:cs typeface="Arial" charset="0"/>
                <a:sym typeface="Symbol" pitchFamily="18" charset="2"/>
              </a:rPr>
              <a:t> + </a:t>
            </a:r>
            <a:r>
              <a:rPr lang="en-GB" altLang="es-ES" sz="2000">
                <a:cs typeface="Arial" charset="0"/>
              </a:rPr>
              <a:t> </a:t>
            </a:r>
            <a:r>
              <a:rPr lang="en-GB" altLang="es-ES" sz="2000" baseline="-30000">
                <a:cs typeface="Arial" charset="0"/>
                <a:sym typeface="Symbol" pitchFamily="18" charset="2"/>
              </a:rPr>
              <a:t>12</a:t>
            </a:r>
            <a:r>
              <a:rPr lang="en-GB" altLang="es-ES" sz="2000">
                <a:cs typeface="Arial" charset="0"/>
                <a:sym typeface="Symbol" pitchFamily="18" charset="2"/>
              </a:rPr>
              <a:t>) L + (</a:t>
            </a:r>
            <a:r>
              <a:rPr lang="en-GB" altLang="es-ES" sz="2000" baseline="-30000">
                <a:cs typeface="Arial" charset="0"/>
              </a:rPr>
              <a:t>11</a:t>
            </a:r>
            <a:r>
              <a:rPr lang="en-GB" altLang="es-ES" sz="2000">
                <a:cs typeface="Arial" charset="0"/>
                <a:sym typeface="Symbol" pitchFamily="18" charset="2"/>
              </a:rPr>
              <a:t> </a:t>
            </a:r>
            <a:r>
              <a:rPr lang="en-GB" altLang="es-ES" sz="2000" baseline="-30000">
                <a:cs typeface="Arial" charset="0"/>
              </a:rPr>
              <a:t>22</a:t>
            </a:r>
            <a:r>
              <a:rPr lang="en-GB" altLang="es-ES" sz="2000">
                <a:cs typeface="Arial" charset="0"/>
                <a:sym typeface="Symbol" pitchFamily="18" charset="2"/>
              </a:rPr>
              <a:t>- </a:t>
            </a:r>
            <a:r>
              <a:rPr lang="en-GB" altLang="es-ES" sz="2000" baseline="-30000">
                <a:cs typeface="Arial" charset="0"/>
              </a:rPr>
              <a:t>12</a:t>
            </a:r>
            <a:r>
              <a:rPr lang="en-GB" altLang="es-ES" sz="2000">
                <a:cs typeface="Arial" charset="0"/>
                <a:sym typeface="Symbol" pitchFamily="18" charset="2"/>
              </a:rPr>
              <a:t> </a:t>
            </a:r>
            <a:r>
              <a:rPr lang="en-GB" altLang="es-ES" sz="2000" baseline="-30000">
                <a:cs typeface="Arial" charset="0"/>
              </a:rPr>
              <a:t>21</a:t>
            </a:r>
            <a:r>
              <a:rPr lang="en-GB" altLang="es-ES" sz="2000">
                <a:cs typeface="Arial" charset="0"/>
                <a:sym typeface="Symbol" pitchFamily="18" charset="2"/>
              </a:rPr>
              <a:t>) L</a:t>
            </a:r>
            <a:r>
              <a:rPr lang="en-GB" altLang="es-ES" sz="2000" baseline="30000">
                <a:cs typeface="Arial" charset="0"/>
                <a:sym typeface="Symbol" pitchFamily="18" charset="2"/>
              </a:rPr>
              <a:t>2</a:t>
            </a:r>
            <a:r>
              <a:rPr lang="en-GB" altLang="es-ES" sz="2000">
                <a:cs typeface="Arial" charset="0"/>
                <a:sym typeface="Symbol" pitchFamily="18" charset="2"/>
              </a:rPr>
              <a:t> = 0,				(6)</a:t>
            </a:r>
            <a:endParaRPr lang="en-GB" altLang="es-ES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>
                <a:cs typeface="Arial" charset="0"/>
                <a:sym typeface="Symbol" pitchFamily="18" charset="2"/>
              </a:rPr>
              <a:t>  </a:t>
            </a:r>
            <a:endParaRPr lang="en-GB" altLang="es-ES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>
                <a:cs typeface="Arial" charset="0"/>
                <a:sym typeface="Symbol" pitchFamily="18" charset="2"/>
              </a:rPr>
              <a:t>O REFORMULANDO (6) COMO</a:t>
            </a:r>
            <a:endParaRPr lang="en-GB" altLang="es-ES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>
                <a:cs typeface="Arial" charset="0"/>
                <a:sym typeface="Symbol" pitchFamily="18" charset="2"/>
              </a:rPr>
              <a:t>1 - </a:t>
            </a:r>
            <a:r>
              <a:rPr lang="en-GB" altLang="es-ES" sz="2000" baseline="-30000">
                <a:cs typeface="Arial" charset="0"/>
              </a:rPr>
              <a:t>1</a:t>
            </a:r>
            <a:r>
              <a:rPr lang="en-GB" altLang="es-ES" sz="2000">
                <a:cs typeface="Arial" charset="0"/>
                <a:sym typeface="Symbol" pitchFamily="18" charset="2"/>
              </a:rPr>
              <a:t> L - </a:t>
            </a:r>
            <a:r>
              <a:rPr lang="en-GB" altLang="es-ES" sz="2000" baseline="-30000">
                <a:cs typeface="Arial" charset="0"/>
              </a:rPr>
              <a:t>2</a:t>
            </a:r>
            <a:r>
              <a:rPr lang="en-GB" altLang="es-ES" sz="2000">
                <a:cs typeface="Arial" charset="0"/>
                <a:sym typeface="Symbol" pitchFamily="18" charset="2"/>
              </a:rPr>
              <a:t> L</a:t>
            </a:r>
            <a:r>
              <a:rPr lang="en-GB" altLang="es-ES" sz="2000" baseline="30000">
                <a:cs typeface="Arial" charset="0"/>
                <a:sym typeface="Symbol" pitchFamily="18" charset="2"/>
              </a:rPr>
              <a:t>2</a:t>
            </a:r>
            <a:r>
              <a:rPr lang="en-GB" altLang="es-ES" sz="2000">
                <a:cs typeface="Arial" charset="0"/>
                <a:sym typeface="Symbol" pitchFamily="18" charset="2"/>
              </a:rPr>
              <a:t> = 0,						(7)</a:t>
            </a:r>
            <a:endParaRPr lang="en-GB" altLang="es-ES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>
                <a:cs typeface="Arial" charset="0"/>
                <a:sym typeface="Symbol" pitchFamily="18" charset="2"/>
              </a:rPr>
              <a:t> </a:t>
            </a:r>
            <a:endParaRPr lang="en-GB" altLang="es-ES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>
                <a:solidFill>
                  <a:srgbClr val="008000"/>
                </a:solidFill>
                <a:cs typeface="Arial" charset="0"/>
                <a:sym typeface="Symbol" pitchFamily="18" charset="2"/>
              </a:rPr>
              <a:t>LAS RAÍCES</a:t>
            </a:r>
            <a:r>
              <a:rPr lang="en-GB" altLang="es-ES" sz="2000">
                <a:solidFill>
                  <a:srgbClr val="008000"/>
                </a:solidFill>
                <a:cs typeface="Arial" charset="0"/>
                <a:sym typeface="Symbol" pitchFamily="18" charset="2"/>
              </a:rPr>
              <a:t> </a:t>
            </a:r>
            <a:r>
              <a:rPr lang="en-GB" altLang="es-ES" sz="2000" baseline="-30000">
                <a:solidFill>
                  <a:srgbClr val="008000"/>
                </a:solidFill>
                <a:cs typeface="Arial" charset="0"/>
              </a:rPr>
              <a:t>1</a:t>
            </a:r>
            <a:r>
              <a:rPr lang="en-GB" altLang="es-ES" sz="2000">
                <a:solidFill>
                  <a:srgbClr val="008000"/>
                </a:solidFill>
                <a:cs typeface="Arial" charset="0"/>
                <a:sym typeface="Symbol" pitchFamily="18" charset="2"/>
              </a:rPr>
              <a:t> y </a:t>
            </a:r>
            <a:r>
              <a:rPr lang="en-GB" altLang="es-ES" sz="2000" baseline="-30000">
                <a:solidFill>
                  <a:srgbClr val="008000"/>
                </a:solidFill>
                <a:cs typeface="Arial" charset="0"/>
              </a:rPr>
              <a:t>2</a:t>
            </a:r>
            <a:r>
              <a:rPr lang="en-GB" altLang="es-ES" sz="2000">
                <a:solidFill>
                  <a:srgbClr val="008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GB" altLang="es-ES">
                <a:solidFill>
                  <a:srgbClr val="008000"/>
                </a:solidFill>
                <a:cs typeface="Arial" charset="0"/>
                <a:sym typeface="Symbol" pitchFamily="18" charset="2"/>
              </a:rPr>
              <a:t>DEL POLINOMIO SOBRE LA VARIABLE AUXILIAR</a:t>
            </a:r>
            <a:r>
              <a:rPr lang="en-GB" altLang="es-ES" sz="2000">
                <a:solidFill>
                  <a:srgbClr val="008000"/>
                </a:solidFill>
                <a:cs typeface="Arial" charset="0"/>
                <a:sym typeface="Symbol" pitchFamily="18" charset="2"/>
              </a:rPr>
              <a:t> z</a:t>
            </a:r>
            <a:endParaRPr lang="en-GB" altLang="es-ES" sz="2000">
              <a:solidFill>
                <a:srgbClr val="008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>
                <a:solidFill>
                  <a:srgbClr val="008000"/>
                </a:solidFill>
                <a:cs typeface="Arial" charset="0"/>
                <a:sym typeface="Symbol" pitchFamily="18" charset="2"/>
              </a:rPr>
              <a:t>1 - </a:t>
            </a:r>
            <a:r>
              <a:rPr lang="en-GB" altLang="es-ES" sz="2000" baseline="-30000">
                <a:solidFill>
                  <a:srgbClr val="008000"/>
                </a:solidFill>
                <a:cs typeface="Arial" charset="0"/>
              </a:rPr>
              <a:t>1</a:t>
            </a:r>
            <a:r>
              <a:rPr lang="en-GB" altLang="es-ES" sz="2000">
                <a:solidFill>
                  <a:srgbClr val="008000"/>
                </a:solidFill>
                <a:cs typeface="Arial" charset="0"/>
                <a:sym typeface="Symbol" pitchFamily="18" charset="2"/>
              </a:rPr>
              <a:t> z - </a:t>
            </a:r>
            <a:r>
              <a:rPr lang="en-GB" altLang="es-ES" sz="2000" baseline="-30000">
                <a:solidFill>
                  <a:srgbClr val="008000"/>
                </a:solidFill>
                <a:cs typeface="Arial" charset="0"/>
              </a:rPr>
              <a:t>2</a:t>
            </a:r>
            <a:r>
              <a:rPr lang="en-GB" altLang="es-ES" sz="2000">
                <a:solidFill>
                  <a:srgbClr val="008000"/>
                </a:solidFill>
                <a:cs typeface="Arial" charset="0"/>
                <a:sym typeface="Symbol" pitchFamily="18" charset="2"/>
              </a:rPr>
              <a:t> z</a:t>
            </a:r>
            <a:r>
              <a:rPr lang="en-GB" altLang="es-ES" sz="2000" baseline="30000">
                <a:solidFill>
                  <a:srgbClr val="008000"/>
                </a:solidFill>
                <a:cs typeface="Arial" charset="0"/>
                <a:sym typeface="Symbol" pitchFamily="18" charset="2"/>
              </a:rPr>
              <a:t>2</a:t>
            </a:r>
            <a:r>
              <a:rPr lang="en-GB" altLang="es-ES" sz="2000">
                <a:solidFill>
                  <a:srgbClr val="008000"/>
                </a:solidFill>
                <a:cs typeface="Arial" charset="0"/>
                <a:sym typeface="Symbol" pitchFamily="18" charset="2"/>
              </a:rPr>
              <a:t> = 0,</a:t>
            </a:r>
            <a:endParaRPr lang="en-GB" altLang="es-ES" sz="2000">
              <a:solidFill>
                <a:srgbClr val="008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>
                <a:solidFill>
                  <a:srgbClr val="008000"/>
                </a:solidFill>
                <a:cs typeface="Arial" charset="0"/>
                <a:sym typeface="Symbol" pitchFamily="18" charset="2"/>
              </a:rPr>
              <a:t> </a:t>
            </a:r>
            <a:endParaRPr lang="en-GB" altLang="es-ES" sz="2000">
              <a:solidFill>
                <a:srgbClr val="008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>
                <a:solidFill>
                  <a:srgbClr val="008000"/>
                </a:solidFill>
                <a:cs typeface="Arial" charset="0"/>
                <a:sym typeface="Symbol" pitchFamily="18" charset="2"/>
              </a:rPr>
              <a:t>SEAN EN VALOR ABSOLUTO SUPERIORES A LA UNIDAD. </a:t>
            </a:r>
            <a:endParaRPr lang="en-GB" altLang="es-ES" sz="2000">
              <a:solidFill>
                <a:srgbClr val="008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>
                <a:cs typeface="Arial" charset="0"/>
                <a:sym typeface="Symbol" pitchFamily="18" charset="2"/>
              </a:rPr>
              <a:t>ESO EQUIVALE A QUE LAS RAÍCES DEL POLINOMIO, G</a:t>
            </a:r>
            <a:r>
              <a:rPr lang="en-GB" altLang="es-ES" sz="2000" baseline="-30000">
                <a:cs typeface="Arial" charset="0"/>
                <a:sym typeface="Symbol" pitchFamily="18" charset="2"/>
              </a:rPr>
              <a:t>1</a:t>
            </a:r>
            <a:r>
              <a:rPr lang="en-GB" altLang="es-ES" sz="2000">
                <a:cs typeface="Arial" charset="0"/>
                <a:sym typeface="Symbol" pitchFamily="18" charset="2"/>
              </a:rPr>
              <a:t> y G</a:t>
            </a:r>
            <a:r>
              <a:rPr lang="en-GB" altLang="es-ES" sz="2000" baseline="-30000">
                <a:cs typeface="Arial" charset="0"/>
                <a:sym typeface="Symbol" pitchFamily="18" charset="2"/>
              </a:rPr>
              <a:t>2</a:t>
            </a:r>
            <a:r>
              <a:rPr lang="en-GB" altLang="es-ES" sz="2000">
                <a:cs typeface="Arial" charset="0"/>
                <a:sym typeface="Symbol" pitchFamily="18" charset="2"/>
              </a:rPr>
              <a:t>,</a:t>
            </a:r>
            <a:endParaRPr lang="en-GB" altLang="es-ES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>
                <a:solidFill>
                  <a:srgbClr val="CC3300"/>
                </a:solidFill>
                <a:cs typeface="Arial" charset="0"/>
                <a:sym typeface="Symbol" pitchFamily="18" charset="2"/>
              </a:rPr>
              <a:t> </a:t>
            </a:r>
            <a:endParaRPr lang="en-GB" altLang="es-ES" sz="2000">
              <a:solidFill>
                <a:srgbClr val="CC33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>
                <a:solidFill>
                  <a:srgbClr val="CC3300"/>
                </a:solidFill>
                <a:cs typeface="Arial" charset="0"/>
                <a:sym typeface="Symbol" pitchFamily="18" charset="2"/>
              </a:rPr>
              <a:t>z</a:t>
            </a:r>
            <a:r>
              <a:rPr lang="en-GB" altLang="es-ES" sz="2000" baseline="30000">
                <a:solidFill>
                  <a:srgbClr val="CC3300"/>
                </a:solidFill>
                <a:cs typeface="Arial" charset="0"/>
                <a:sym typeface="Symbol" pitchFamily="18" charset="2"/>
              </a:rPr>
              <a:t>2</a:t>
            </a:r>
            <a:r>
              <a:rPr lang="en-GB" altLang="es-ES" sz="2000">
                <a:solidFill>
                  <a:srgbClr val="CC3300"/>
                </a:solidFill>
                <a:cs typeface="Arial" charset="0"/>
                <a:sym typeface="Symbol" pitchFamily="18" charset="2"/>
              </a:rPr>
              <a:t> - </a:t>
            </a:r>
            <a:r>
              <a:rPr lang="en-GB" altLang="es-ES" sz="2000" baseline="-30000">
                <a:solidFill>
                  <a:srgbClr val="CC3300"/>
                </a:solidFill>
                <a:cs typeface="Arial" charset="0"/>
              </a:rPr>
              <a:t>1</a:t>
            </a:r>
            <a:r>
              <a:rPr lang="en-GB" altLang="es-ES" sz="2000">
                <a:solidFill>
                  <a:srgbClr val="CC3300"/>
                </a:solidFill>
                <a:cs typeface="Arial" charset="0"/>
                <a:sym typeface="Symbol" pitchFamily="18" charset="2"/>
              </a:rPr>
              <a:t> z - </a:t>
            </a:r>
            <a:r>
              <a:rPr lang="en-GB" altLang="es-ES" sz="2000" baseline="-30000">
                <a:solidFill>
                  <a:srgbClr val="CC3300"/>
                </a:solidFill>
                <a:cs typeface="Arial" charset="0"/>
              </a:rPr>
              <a:t>2</a:t>
            </a:r>
            <a:r>
              <a:rPr lang="en-GB" altLang="es-ES" sz="2000">
                <a:solidFill>
                  <a:srgbClr val="CC3300"/>
                </a:solidFill>
                <a:cs typeface="Arial" charset="0"/>
                <a:sym typeface="Symbol" pitchFamily="18" charset="2"/>
              </a:rPr>
              <a:t> = 0			</a:t>
            </a:r>
            <a:r>
              <a:rPr lang="es-ES_tradnl" altLang="es-ES" sz="2000">
                <a:solidFill>
                  <a:srgbClr val="CC3300"/>
                </a:solidFill>
                <a:cs typeface="Arial" charset="0"/>
                <a:sym typeface="Symbol" pitchFamily="18" charset="2"/>
              </a:rPr>
              <a:t>	</a:t>
            </a:r>
            <a:r>
              <a:rPr lang="en-GB" altLang="es-ES" sz="2000">
                <a:solidFill>
                  <a:srgbClr val="CC3300"/>
                </a:solidFill>
                <a:cs typeface="Arial" charset="0"/>
                <a:sym typeface="Symbol" pitchFamily="18" charset="2"/>
              </a:rPr>
              <a:t>			(8)</a:t>
            </a:r>
            <a:endParaRPr lang="en-GB" altLang="es-ES" sz="2000">
              <a:solidFill>
                <a:srgbClr val="CC33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>
                <a:solidFill>
                  <a:srgbClr val="CC3300"/>
                </a:solidFill>
                <a:cs typeface="Arial" charset="0"/>
                <a:sym typeface="Symbol" pitchFamily="18" charset="2"/>
              </a:rPr>
              <a:t> </a:t>
            </a:r>
            <a:endParaRPr lang="en-GB" altLang="es-ES" sz="2000">
              <a:solidFill>
                <a:srgbClr val="CC33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>
                <a:solidFill>
                  <a:srgbClr val="CC3300"/>
                </a:solidFill>
                <a:cs typeface="Arial" charset="0"/>
                <a:sym typeface="Symbol" pitchFamily="18" charset="2"/>
              </a:rPr>
              <a:t>SEAN EN VALOR ABSOLUTO INFERIORES A LA UNIDAD, YA QUE</a:t>
            </a:r>
            <a:endParaRPr lang="en-GB" altLang="es-ES">
              <a:solidFill>
                <a:srgbClr val="CC33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>
                <a:solidFill>
                  <a:srgbClr val="CC3300"/>
                </a:solidFill>
                <a:cs typeface="Arial" charset="0"/>
                <a:sym typeface="Symbol" pitchFamily="18" charset="2"/>
              </a:rPr>
              <a:t>G</a:t>
            </a:r>
            <a:r>
              <a:rPr lang="en-GB" altLang="es-ES" sz="2000" baseline="-30000">
                <a:solidFill>
                  <a:srgbClr val="CC3300"/>
                </a:solidFill>
                <a:cs typeface="Arial" charset="0"/>
                <a:sym typeface="Symbol" pitchFamily="18" charset="2"/>
              </a:rPr>
              <a:t>1</a:t>
            </a:r>
            <a:r>
              <a:rPr lang="en-GB" altLang="es-ES" sz="2000">
                <a:solidFill>
                  <a:srgbClr val="CC3300"/>
                </a:solidFill>
                <a:cs typeface="Arial" charset="0"/>
                <a:sym typeface="Symbol" pitchFamily="18" charset="2"/>
              </a:rPr>
              <a:t> = </a:t>
            </a:r>
            <a:r>
              <a:rPr lang="en-GB" altLang="es-ES" sz="2000" baseline="-30000">
                <a:solidFill>
                  <a:srgbClr val="CC3300"/>
                </a:solidFill>
                <a:cs typeface="Arial" charset="0"/>
              </a:rPr>
              <a:t>1</a:t>
            </a:r>
            <a:r>
              <a:rPr lang="en-GB" altLang="es-ES" sz="2000" baseline="30000">
                <a:solidFill>
                  <a:srgbClr val="CC3300"/>
                </a:solidFill>
                <a:cs typeface="Arial" charset="0"/>
                <a:sym typeface="Symbol" pitchFamily="18" charset="2"/>
              </a:rPr>
              <a:t>-1</a:t>
            </a:r>
            <a:endParaRPr lang="en-GB" altLang="es-ES" sz="2000">
              <a:solidFill>
                <a:srgbClr val="CC33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>
                <a:solidFill>
                  <a:srgbClr val="CC3300"/>
                </a:solidFill>
                <a:cs typeface="Arial" charset="0"/>
                <a:sym typeface="Symbol" pitchFamily="18" charset="2"/>
              </a:rPr>
              <a:t>G</a:t>
            </a:r>
            <a:r>
              <a:rPr lang="en-GB" altLang="es-ES" sz="2000" baseline="-30000">
                <a:solidFill>
                  <a:srgbClr val="CC3300"/>
                </a:solidFill>
                <a:cs typeface="Arial" charset="0"/>
                <a:sym typeface="Symbol" pitchFamily="18" charset="2"/>
              </a:rPr>
              <a:t>2</a:t>
            </a:r>
            <a:r>
              <a:rPr lang="en-GB" altLang="es-ES" sz="2000">
                <a:solidFill>
                  <a:srgbClr val="CC3300"/>
                </a:solidFill>
                <a:cs typeface="Arial" charset="0"/>
                <a:sym typeface="Symbol" pitchFamily="18" charset="2"/>
              </a:rPr>
              <a:t> = </a:t>
            </a:r>
            <a:r>
              <a:rPr lang="en-GB" altLang="es-ES" sz="2000" baseline="-30000">
                <a:solidFill>
                  <a:srgbClr val="CC3300"/>
                </a:solidFill>
                <a:cs typeface="Arial" charset="0"/>
              </a:rPr>
              <a:t>2</a:t>
            </a:r>
            <a:r>
              <a:rPr lang="en-GB" altLang="es-ES" sz="2000" baseline="30000">
                <a:solidFill>
                  <a:srgbClr val="CC3300"/>
                </a:solidFill>
                <a:cs typeface="Arial" charset="0"/>
                <a:sym typeface="Symbol" pitchFamily="18" charset="2"/>
              </a:rPr>
              <a:t>-1</a:t>
            </a:r>
            <a:r>
              <a:rPr lang="en-GB" altLang="es-ES" sz="2000">
                <a:solidFill>
                  <a:srgbClr val="CC3300"/>
                </a:solidFill>
                <a:cs typeface="Arial" charset="0"/>
                <a:sym typeface="Symbol" pitchFamily="18" charset="2"/>
              </a:rPr>
              <a:t>.</a:t>
            </a:r>
            <a:endParaRPr lang="en-GB" altLang="es-ES" sz="2000">
              <a:solidFill>
                <a:srgbClr val="CC33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>
                <a:cs typeface="Arial" charset="0"/>
                <a:sym typeface="Symbol" pitchFamily="18" charset="2"/>
              </a:rPr>
              <a:t> </a:t>
            </a:r>
            <a:endParaRPr lang="en-GB" altLang="es-ES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>
                <a:cs typeface="Arial" charset="0"/>
                <a:sym typeface="Symbol" pitchFamily="18" charset="2"/>
              </a:rPr>
              <a:t>A (8) SE LE DENOMINA </a:t>
            </a:r>
            <a:r>
              <a:rPr lang="en-GB" altLang="es-ES" sz="2000" b="1" u="sng">
                <a:solidFill>
                  <a:srgbClr val="CC3300"/>
                </a:solidFill>
                <a:cs typeface="Arial" charset="0"/>
                <a:sym typeface="Symbol" pitchFamily="18" charset="2"/>
              </a:rPr>
              <a:t>ECUACIÓN CHARACTERÍSTICA</a:t>
            </a:r>
            <a:r>
              <a:rPr lang="en-GB" altLang="es-ES" sz="2000">
                <a:cs typeface="Arial" charset="0"/>
                <a:sym typeface="Symbol" pitchFamily="18" charset="2"/>
              </a:rPr>
              <a:t>.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532813" y="5851525"/>
            <a:ext cx="6111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6000"/>
              <a:t>x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250825" y="260350"/>
            <a:ext cx="858837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s-ES" sz="2000" b="1">
                <a:cs typeface="Arial" charset="0"/>
              </a:rPr>
              <a:t>EJEMPLOS VAR</a:t>
            </a:r>
            <a:endParaRPr lang="en-GB" altLang="es-ES" sz="20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altLang="es-ES" sz="2000">
                <a:cs typeface="Arial" charset="0"/>
              </a:rPr>
              <a:t>  </a:t>
            </a:r>
            <a:r>
              <a:rPr lang="en-GB" altLang="es-ES" sz="2400">
                <a:solidFill>
                  <a:srgbClr val="CC3300"/>
                </a:solidFill>
                <a:cs typeface="Arial" charset="0"/>
              </a:rPr>
              <a:t>ESTOS EJEMPLOS ESTÁN TOMADOS DE ENDERS (1995). </a:t>
            </a:r>
            <a:endParaRPr lang="en-GB" altLang="es-ES" sz="2400">
              <a:solidFill>
                <a:srgbClr val="CC3300"/>
              </a:solidFill>
              <a:latin typeface="Times New Roman" pitchFamily="18" charset="0"/>
            </a:endParaRP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2309813" y="1704975"/>
          <a:ext cx="353377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cuación" r:id="rId3" imgW="2743200" imgH="672840" progId="Equation.3">
                  <p:embed/>
                </p:oleObj>
              </mc:Choice>
              <mc:Fallback>
                <p:oleObj name="Ecuación" r:id="rId3" imgW="274320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1704975"/>
                        <a:ext cx="3533775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04800" y="2667000"/>
            <a:ext cx="83820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altLang="es-ES" sz="2600" b="1" u="sng">
                <a:cs typeface="Arial" charset="0"/>
              </a:rPr>
              <a:t>EJEMPLO 1</a:t>
            </a:r>
          </a:p>
          <a:p>
            <a:pPr algn="just"/>
            <a:r>
              <a:rPr lang="en-GB" altLang="es-ES" sz="1200">
                <a:cs typeface="Arial" charset="0"/>
              </a:rPr>
              <a:t> </a:t>
            </a:r>
            <a:endParaRPr lang="en-GB" altLang="es-ES" sz="12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altLang="es-ES" sz="2000">
                <a:solidFill>
                  <a:srgbClr val="008000"/>
                </a:solidFill>
                <a:cs typeface="Arial" charset="0"/>
                <a:sym typeface="Symbol" pitchFamily="18" charset="2"/>
              </a:rPr>
              <a:t></a:t>
            </a:r>
            <a:r>
              <a:rPr lang="en-GB" altLang="es-ES" sz="2000" baseline="-30000">
                <a:solidFill>
                  <a:srgbClr val="008000"/>
                </a:solidFill>
                <a:cs typeface="Arial" charset="0"/>
              </a:rPr>
              <a:t>11</a:t>
            </a:r>
            <a:r>
              <a:rPr lang="en-GB" altLang="es-ES" sz="2000">
                <a:solidFill>
                  <a:srgbClr val="008000"/>
                </a:solidFill>
                <a:cs typeface="Arial" charset="0"/>
                <a:sym typeface="Symbol" pitchFamily="18" charset="2"/>
              </a:rPr>
              <a:t> = </a:t>
            </a:r>
            <a:r>
              <a:rPr lang="en-GB" altLang="es-ES" sz="2000" baseline="-30000">
                <a:solidFill>
                  <a:srgbClr val="008000"/>
                </a:solidFill>
                <a:cs typeface="Arial" charset="0"/>
              </a:rPr>
              <a:t>22</a:t>
            </a:r>
            <a:r>
              <a:rPr lang="en-GB" altLang="es-ES" sz="2000">
                <a:solidFill>
                  <a:srgbClr val="008000"/>
                </a:solidFill>
                <a:cs typeface="Arial" charset="0"/>
                <a:sym typeface="Symbol" pitchFamily="18" charset="2"/>
              </a:rPr>
              <a:t> = 0.7		</a:t>
            </a:r>
            <a:r>
              <a:rPr lang="en-GB" altLang="es-ES" sz="2000" baseline="-30000">
                <a:solidFill>
                  <a:srgbClr val="008000"/>
                </a:solidFill>
                <a:cs typeface="Arial" charset="0"/>
              </a:rPr>
              <a:t>12</a:t>
            </a:r>
            <a:r>
              <a:rPr lang="en-GB" altLang="es-ES" sz="2000">
                <a:solidFill>
                  <a:srgbClr val="008000"/>
                </a:solidFill>
                <a:cs typeface="Arial" charset="0"/>
                <a:sym typeface="Symbol" pitchFamily="18" charset="2"/>
              </a:rPr>
              <a:t> = </a:t>
            </a:r>
            <a:r>
              <a:rPr lang="en-GB" altLang="es-ES" sz="2000" baseline="-30000">
                <a:solidFill>
                  <a:srgbClr val="008000"/>
                </a:solidFill>
                <a:cs typeface="Arial" charset="0"/>
              </a:rPr>
              <a:t>21</a:t>
            </a:r>
            <a:r>
              <a:rPr lang="en-GB" altLang="es-ES" sz="2000">
                <a:solidFill>
                  <a:srgbClr val="008000"/>
                </a:solidFill>
                <a:cs typeface="Arial" charset="0"/>
                <a:sym typeface="Symbol" pitchFamily="18" charset="2"/>
              </a:rPr>
              <a:t> = 0.2</a:t>
            </a:r>
            <a:endParaRPr lang="es-ES_tradnl" altLang="es-ES" sz="2000">
              <a:solidFill>
                <a:srgbClr val="008000"/>
              </a:solidFill>
              <a:cs typeface="Arial" charset="0"/>
              <a:sym typeface="Symbol" pitchFamily="18" charset="2"/>
            </a:endParaRPr>
          </a:p>
          <a:p>
            <a:pPr algn="just"/>
            <a:endParaRPr lang="en-GB" altLang="es-ES" sz="2000">
              <a:solidFill>
                <a:srgbClr val="008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000">
                <a:cs typeface="Arial" charset="0"/>
                <a:sym typeface="Symbol" pitchFamily="18" charset="2"/>
              </a:rPr>
              <a:t>La ecuación característica es </a:t>
            </a:r>
            <a:endParaRPr lang="en-GB" altLang="es-ES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1200">
                <a:cs typeface="Arial" charset="0"/>
                <a:sym typeface="Symbol" pitchFamily="18" charset="2"/>
              </a:rPr>
              <a:t> </a:t>
            </a:r>
            <a:endParaRPr lang="en-GB" altLang="es-ES" sz="12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>
                <a:cs typeface="Arial" charset="0"/>
                <a:sym typeface="Symbol" pitchFamily="18" charset="2"/>
              </a:rPr>
              <a:t>z</a:t>
            </a:r>
            <a:r>
              <a:rPr lang="en-GB" altLang="es-ES" baseline="30000">
                <a:cs typeface="Arial" charset="0"/>
                <a:sym typeface="Symbol" pitchFamily="18" charset="2"/>
              </a:rPr>
              <a:t>2</a:t>
            </a:r>
            <a:r>
              <a:rPr lang="en-GB" altLang="es-ES">
                <a:cs typeface="Arial" charset="0"/>
                <a:sym typeface="Symbol" pitchFamily="18" charset="2"/>
              </a:rPr>
              <a:t> – (</a:t>
            </a:r>
            <a:r>
              <a:rPr lang="en-GB" altLang="es-ES" baseline="-30000">
                <a:cs typeface="Arial" charset="0"/>
              </a:rPr>
              <a:t>11</a:t>
            </a:r>
            <a:r>
              <a:rPr lang="en-GB" altLang="es-ES">
                <a:cs typeface="Arial" charset="0"/>
                <a:sym typeface="Symbol" pitchFamily="18" charset="2"/>
              </a:rPr>
              <a:t> + </a:t>
            </a:r>
            <a:r>
              <a:rPr lang="en-GB" altLang="es-ES" baseline="-30000">
                <a:cs typeface="Arial" charset="0"/>
              </a:rPr>
              <a:t>22</a:t>
            </a:r>
            <a:r>
              <a:rPr lang="en-GB" altLang="es-ES">
                <a:cs typeface="Arial" charset="0"/>
                <a:sym typeface="Symbol" pitchFamily="18" charset="2"/>
              </a:rPr>
              <a:t>) z + (</a:t>
            </a:r>
            <a:r>
              <a:rPr lang="en-GB" altLang="es-ES" baseline="-30000">
                <a:cs typeface="Arial" charset="0"/>
              </a:rPr>
              <a:t>11</a:t>
            </a:r>
            <a:r>
              <a:rPr lang="en-GB" altLang="es-ES">
                <a:cs typeface="Arial" charset="0"/>
                <a:sym typeface="Symbol" pitchFamily="18" charset="2"/>
              </a:rPr>
              <a:t> </a:t>
            </a:r>
            <a:r>
              <a:rPr lang="en-GB" altLang="es-ES" baseline="-30000">
                <a:cs typeface="Arial" charset="0"/>
              </a:rPr>
              <a:t>22</a:t>
            </a:r>
            <a:r>
              <a:rPr lang="en-GB" altLang="es-ES">
                <a:cs typeface="Arial" charset="0"/>
                <a:sym typeface="Symbol" pitchFamily="18" charset="2"/>
              </a:rPr>
              <a:t> - </a:t>
            </a:r>
            <a:r>
              <a:rPr lang="en-GB" altLang="es-ES" baseline="-30000">
                <a:cs typeface="Arial" charset="0"/>
              </a:rPr>
              <a:t>21</a:t>
            </a:r>
            <a:r>
              <a:rPr lang="en-GB" altLang="es-ES">
                <a:cs typeface="Arial" charset="0"/>
                <a:sym typeface="Symbol" pitchFamily="18" charset="2"/>
              </a:rPr>
              <a:t> </a:t>
            </a:r>
            <a:r>
              <a:rPr lang="en-GB" altLang="es-ES" baseline="-30000">
                <a:cs typeface="Arial" charset="0"/>
              </a:rPr>
              <a:t>22</a:t>
            </a:r>
            <a:r>
              <a:rPr lang="en-GB" altLang="es-ES">
                <a:cs typeface="Arial" charset="0"/>
                <a:sym typeface="Symbol" pitchFamily="18" charset="2"/>
              </a:rPr>
              <a:t>) = 0</a:t>
            </a:r>
            <a:endParaRPr lang="en-GB" altLang="es-ES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1200">
                <a:cs typeface="Arial" charset="0"/>
                <a:sym typeface="Symbol" pitchFamily="18" charset="2"/>
              </a:rPr>
              <a:t> </a:t>
            </a:r>
            <a:endParaRPr lang="en-GB" altLang="es-ES" sz="12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>
                <a:cs typeface="Arial" charset="0"/>
                <a:sym typeface="Symbol" pitchFamily="18" charset="2"/>
              </a:rPr>
              <a:t>Y SUS DOS RAICES HAN DE SER EN VALOR ABSOLUTO INFERIORES A LA UNIDAD.</a:t>
            </a:r>
            <a:endParaRPr lang="en-GB" altLang="es-ES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1200">
                <a:cs typeface="Arial" charset="0"/>
                <a:sym typeface="Symbol" pitchFamily="18" charset="2"/>
              </a:rPr>
              <a:t> </a:t>
            </a:r>
            <a:endParaRPr lang="en-GB" altLang="es-ES" sz="12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>
                <a:solidFill>
                  <a:srgbClr val="008000"/>
                </a:solidFill>
                <a:cs typeface="Arial" charset="0"/>
                <a:sym typeface="Symbol" pitchFamily="18" charset="2"/>
              </a:rPr>
              <a:t>DE HECHO  SON 0.9 Y 0.5</a:t>
            </a:r>
            <a:endParaRPr lang="en-GB" altLang="es-ES">
              <a:solidFill>
                <a:srgbClr val="008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1200">
                <a:cs typeface="Arial" charset="0"/>
                <a:sym typeface="Symbol" pitchFamily="18" charset="2"/>
              </a:rPr>
              <a:t> </a:t>
            </a:r>
            <a:endParaRPr lang="en-GB" altLang="es-ES" sz="12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GB" altLang="es-ES">
                <a:cs typeface="Arial" charset="0"/>
                <a:sym typeface="Symbol" pitchFamily="18" charset="2"/>
              </a:rPr>
              <a:t>COMO </a:t>
            </a:r>
            <a:r>
              <a:rPr lang="en-GB" altLang="es-ES">
                <a:cs typeface="Times New Roman" pitchFamily="18" charset="0"/>
                <a:sym typeface="Symbol" pitchFamily="18" charset="2"/>
              </a:rPr>
              <a:t></a:t>
            </a:r>
            <a:r>
              <a:rPr lang="en-GB" altLang="es-ES" baseline="-30000">
                <a:cs typeface="Arial" charset="0"/>
              </a:rPr>
              <a:t>12</a:t>
            </a:r>
            <a:r>
              <a:rPr lang="en-GB" altLang="es-ES">
                <a:cs typeface="Arial" charset="0"/>
                <a:sym typeface="Symbol" pitchFamily="18" charset="2"/>
              </a:rPr>
              <a:t> y  </a:t>
            </a:r>
            <a:r>
              <a:rPr lang="en-GB" altLang="es-ES">
                <a:cs typeface="Times New Roman" pitchFamily="18" charset="0"/>
                <a:sym typeface="Symbol" pitchFamily="18" charset="2"/>
              </a:rPr>
              <a:t></a:t>
            </a:r>
            <a:r>
              <a:rPr lang="en-GB" altLang="es-ES" baseline="-30000">
                <a:cs typeface="Arial" charset="0"/>
              </a:rPr>
              <a:t>21</a:t>
            </a:r>
            <a:r>
              <a:rPr lang="en-GB" altLang="es-ES">
                <a:cs typeface="Arial" charset="0"/>
                <a:sym typeface="Symbol" pitchFamily="18" charset="2"/>
              </a:rPr>
              <a:t> SON POSITIVOS LA CORRELACIÓN CRUZADA ENTRE x</a:t>
            </a:r>
            <a:r>
              <a:rPr lang="en-GB" altLang="es-ES" baseline="-30000">
                <a:cs typeface="Arial" charset="0"/>
                <a:sym typeface="Symbol" pitchFamily="18" charset="2"/>
              </a:rPr>
              <a:t>1t</a:t>
            </a:r>
            <a:r>
              <a:rPr lang="en-GB" altLang="es-ES">
                <a:cs typeface="Arial" charset="0"/>
                <a:sym typeface="Symbol" pitchFamily="18" charset="2"/>
              </a:rPr>
              <a:t> y x</a:t>
            </a:r>
            <a:r>
              <a:rPr lang="en-GB" altLang="es-ES" baseline="-30000">
                <a:cs typeface="Arial" charset="0"/>
                <a:sym typeface="Symbol" pitchFamily="18" charset="2"/>
              </a:rPr>
              <a:t>2t-1</a:t>
            </a:r>
            <a:r>
              <a:rPr lang="en-GB" altLang="es-ES">
                <a:cs typeface="Arial" charset="0"/>
                <a:sym typeface="Symbol" pitchFamily="18" charset="2"/>
              </a:rPr>
              <a:t> y x</a:t>
            </a:r>
            <a:r>
              <a:rPr lang="en-GB" altLang="es-ES" baseline="-30000">
                <a:cs typeface="Arial" charset="0"/>
                <a:sym typeface="Symbol" pitchFamily="18" charset="2"/>
              </a:rPr>
              <a:t>2t</a:t>
            </a:r>
            <a:r>
              <a:rPr lang="en-GB" altLang="es-ES">
                <a:cs typeface="Arial" charset="0"/>
                <a:sym typeface="Symbol" pitchFamily="18" charset="2"/>
              </a:rPr>
              <a:t> y x</a:t>
            </a:r>
            <a:r>
              <a:rPr lang="en-GB" altLang="es-ES" baseline="-30000">
                <a:cs typeface="Arial" charset="0"/>
                <a:sym typeface="Symbol" pitchFamily="18" charset="2"/>
              </a:rPr>
              <a:t>1t-1</a:t>
            </a:r>
            <a:r>
              <a:rPr lang="en-GB" altLang="es-ES">
                <a:cs typeface="Arial" charset="0"/>
                <a:sym typeface="Symbol" pitchFamily="18" charset="2"/>
              </a:rPr>
              <a:t> ES POSITIVA.</a:t>
            </a:r>
            <a:r>
              <a:rPr lang="en-GB" altLang="es-ES" sz="1400">
                <a:latin typeface="Times New Roman" pitchFamily="18" charset="0"/>
                <a:sym typeface="Symbol" pitchFamily="18" charset="2"/>
              </a:rPr>
              <a:t> </a:t>
            </a:r>
            <a:endParaRPr lang="en-GB" altLang="es-ES" sz="120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8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57200" y="1143000"/>
            <a:ext cx="81534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altLang="es-ES" sz="2800" b="1" u="sng">
                <a:cs typeface="Arial" charset="0"/>
              </a:rPr>
              <a:t>EJEMPLO 2</a:t>
            </a:r>
          </a:p>
          <a:p>
            <a:pPr algn="just"/>
            <a:r>
              <a:rPr lang="en-GB" altLang="es-ES" sz="2800">
                <a:cs typeface="Arial" charset="0"/>
              </a:rPr>
              <a:t> </a:t>
            </a:r>
            <a:endParaRPr lang="en-GB" altLang="es-ES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altLang="es-ES" sz="2800">
                <a:solidFill>
                  <a:srgbClr val="CC3300"/>
                </a:solidFill>
                <a:cs typeface="Arial" charset="0"/>
                <a:sym typeface="Symbol" pitchFamily="18" charset="2"/>
              </a:rPr>
              <a:t></a:t>
            </a:r>
            <a:r>
              <a:rPr lang="en-GB" altLang="es-ES" sz="2800" baseline="-30000">
                <a:solidFill>
                  <a:srgbClr val="CC3300"/>
                </a:solidFill>
                <a:cs typeface="Arial" charset="0"/>
              </a:rPr>
              <a:t>11</a:t>
            </a:r>
            <a:r>
              <a:rPr lang="en-GB" altLang="es-ES" sz="2800">
                <a:solidFill>
                  <a:srgbClr val="CC3300"/>
                </a:solidFill>
                <a:cs typeface="Arial" charset="0"/>
                <a:sym typeface="Symbol" pitchFamily="18" charset="2"/>
              </a:rPr>
              <a:t> = </a:t>
            </a:r>
            <a:r>
              <a:rPr lang="en-GB" altLang="es-ES" sz="2800" baseline="-30000">
                <a:solidFill>
                  <a:srgbClr val="CC3300"/>
                </a:solidFill>
                <a:cs typeface="Arial" charset="0"/>
              </a:rPr>
              <a:t>22</a:t>
            </a:r>
            <a:r>
              <a:rPr lang="en-GB" altLang="es-ES" sz="2800">
                <a:solidFill>
                  <a:srgbClr val="CC3300"/>
                </a:solidFill>
                <a:cs typeface="Arial" charset="0"/>
                <a:sym typeface="Symbol" pitchFamily="18" charset="2"/>
              </a:rPr>
              <a:t> = 0.5		</a:t>
            </a:r>
            <a:r>
              <a:rPr lang="en-GB" altLang="es-ES" sz="2800" baseline="-30000">
                <a:solidFill>
                  <a:srgbClr val="CC3300"/>
                </a:solidFill>
                <a:cs typeface="Arial" charset="0"/>
              </a:rPr>
              <a:t>12</a:t>
            </a:r>
            <a:r>
              <a:rPr lang="en-GB" altLang="es-ES" sz="2800">
                <a:solidFill>
                  <a:srgbClr val="CC3300"/>
                </a:solidFill>
                <a:cs typeface="Arial" charset="0"/>
                <a:sym typeface="Symbol" pitchFamily="18" charset="2"/>
              </a:rPr>
              <a:t> = </a:t>
            </a:r>
            <a:r>
              <a:rPr lang="en-GB" altLang="es-ES" sz="2800" baseline="-30000">
                <a:solidFill>
                  <a:srgbClr val="CC3300"/>
                </a:solidFill>
                <a:cs typeface="Arial" charset="0"/>
              </a:rPr>
              <a:t>21</a:t>
            </a:r>
            <a:r>
              <a:rPr lang="en-GB" altLang="es-ES" sz="2800">
                <a:solidFill>
                  <a:srgbClr val="CC3300"/>
                </a:solidFill>
                <a:cs typeface="Arial" charset="0"/>
                <a:sym typeface="Symbol" pitchFamily="18" charset="2"/>
              </a:rPr>
              <a:t> = -0.2</a:t>
            </a:r>
            <a:endParaRPr lang="en-GB" altLang="es-ES" sz="2800">
              <a:solidFill>
                <a:srgbClr val="CC33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800">
                <a:cs typeface="Arial" charset="0"/>
                <a:sym typeface="Symbol" pitchFamily="18" charset="2"/>
              </a:rPr>
              <a:t> </a:t>
            </a:r>
            <a:endParaRPr lang="en-GB" altLang="es-E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800">
                <a:solidFill>
                  <a:srgbClr val="008000"/>
                </a:solidFill>
                <a:cs typeface="Arial" charset="0"/>
                <a:sym typeface="Symbol" pitchFamily="18" charset="2"/>
              </a:rPr>
              <a:t>G</a:t>
            </a:r>
            <a:r>
              <a:rPr lang="en-GB" altLang="es-ES" sz="2800" baseline="-30000">
                <a:solidFill>
                  <a:srgbClr val="008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GB" altLang="es-ES" sz="2800">
                <a:solidFill>
                  <a:srgbClr val="008000"/>
                </a:solidFill>
                <a:cs typeface="Arial" charset="0"/>
                <a:sym typeface="Symbol" pitchFamily="18" charset="2"/>
              </a:rPr>
              <a:t> = 0.7  y G</a:t>
            </a:r>
            <a:r>
              <a:rPr lang="en-GB" altLang="es-ES" sz="2800" baseline="-30000">
                <a:solidFill>
                  <a:srgbClr val="008000"/>
                </a:solidFill>
                <a:cs typeface="Arial" charset="0"/>
                <a:sym typeface="Symbol" pitchFamily="18" charset="2"/>
              </a:rPr>
              <a:t>2</a:t>
            </a:r>
            <a:r>
              <a:rPr lang="en-GB" altLang="es-ES" sz="2800">
                <a:solidFill>
                  <a:srgbClr val="008000"/>
                </a:solidFill>
                <a:cs typeface="Arial" charset="0"/>
                <a:sym typeface="Symbol" pitchFamily="18" charset="2"/>
              </a:rPr>
              <a:t> = 0.3:</a:t>
            </a:r>
            <a:r>
              <a:rPr lang="en-GB" altLang="es-ES" sz="2800">
                <a:cs typeface="Arial" charset="0"/>
                <a:sym typeface="Symbol" pitchFamily="18" charset="2"/>
              </a:rPr>
              <a:t> PROCESO ESTACIONARIO.</a:t>
            </a:r>
            <a:endParaRPr lang="en-GB" altLang="es-E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800">
                <a:cs typeface="Arial" charset="0"/>
                <a:sym typeface="Symbol" pitchFamily="18" charset="2"/>
              </a:rPr>
              <a:t> </a:t>
            </a:r>
            <a:endParaRPr lang="en-GB" altLang="es-E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800">
                <a:cs typeface="Arial" charset="0"/>
                <a:sym typeface="Symbol" pitchFamily="18" charset="2"/>
              </a:rPr>
              <a:t></a:t>
            </a:r>
            <a:r>
              <a:rPr lang="en-GB" altLang="es-ES" sz="2800" baseline="-30000">
                <a:cs typeface="Arial" charset="0"/>
              </a:rPr>
              <a:t>12</a:t>
            </a:r>
            <a:r>
              <a:rPr lang="en-GB" altLang="es-ES" sz="2800">
                <a:cs typeface="Arial" charset="0"/>
                <a:sym typeface="Symbol" pitchFamily="18" charset="2"/>
              </a:rPr>
              <a:t> y </a:t>
            </a:r>
            <a:r>
              <a:rPr lang="en-GB" altLang="es-ES" sz="2800" baseline="-30000">
                <a:cs typeface="Arial" charset="0"/>
              </a:rPr>
              <a:t>21</a:t>
            </a:r>
            <a:r>
              <a:rPr lang="en-GB" altLang="es-ES" sz="2800">
                <a:cs typeface="Arial" charset="0"/>
                <a:sym typeface="Symbol" pitchFamily="18" charset="2"/>
              </a:rPr>
              <a:t> NEGATIVAS: CORRELACIÓN CRUZADA: NEGATIVA.</a:t>
            </a:r>
            <a:endParaRPr lang="en-GB" altLang="es-E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endParaRPr lang="en-GB" altLang="es-ES" sz="2800">
              <a:cs typeface="Arial" charset="0"/>
              <a:sym typeface="Symbol" pitchFamily="18" charset="2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5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457200" y="304800"/>
            <a:ext cx="8229600" cy="55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altLang="es-ES" sz="2800" b="1" u="sng">
                <a:cs typeface="Arial" charset="0"/>
              </a:rPr>
              <a:t>EJEMPLO 3</a:t>
            </a:r>
          </a:p>
          <a:p>
            <a:pPr algn="just"/>
            <a:r>
              <a:rPr lang="en-GB" altLang="es-ES" sz="2800">
                <a:cs typeface="Arial" charset="0"/>
              </a:rPr>
              <a:t> </a:t>
            </a:r>
            <a:endParaRPr lang="en-GB" altLang="es-ES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altLang="es-ES" sz="2800">
                <a:solidFill>
                  <a:srgbClr val="CC3300"/>
                </a:solidFill>
                <a:cs typeface="Arial" charset="0"/>
                <a:sym typeface="Symbol" pitchFamily="18" charset="2"/>
              </a:rPr>
              <a:t></a:t>
            </a:r>
            <a:r>
              <a:rPr lang="en-GB" altLang="es-ES" sz="2800" baseline="-30000">
                <a:solidFill>
                  <a:srgbClr val="CC3300"/>
                </a:solidFill>
                <a:cs typeface="Arial" charset="0"/>
              </a:rPr>
              <a:t>11</a:t>
            </a:r>
            <a:r>
              <a:rPr lang="en-GB" altLang="es-ES" sz="2800">
                <a:solidFill>
                  <a:srgbClr val="CC3300"/>
                </a:solidFill>
                <a:cs typeface="Arial" charset="0"/>
                <a:sym typeface="Symbol" pitchFamily="18" charset="2"/>
              </a:rPr>
              <a:t> = </a:t>
            </a:r>
            <a:r>
              <a:rPr lang="en-GB" altLang="es-ES" sz="2800" baseline="-30000">
                <a:solidFill>
                  <a:srgbClr val="CC3300"/>
                </a:solidFill>
                <a:cs typeface="Arial" charset="0"/>
              </a:rPr>
              <a:t>22</a:t>
            </a:r>
            <a:r>
              <a:rPr lang="en-GB" altLang="es-ES" sz="2800">
                <a:solidFill>
                  <a:srgbClr val="CC3300"/>
                </a:solidFill>
                <a:cs typeface="Arial" charset="0"/>
                <a:sym typeface="Symbol" pitchFamily="18" charset="2"/>
              </a:rPr>
              <a:t> = </a:t>
            </a:r>
            <a:r>
              <a:rPr lang="en-GB" altLang="es-ES" sz="2800" baseline="-30000">
                <a:solidFill>
                  <a:srgbClr val="CC3300"/>
                </a:solidFill>
                <a:cs typeface="Arial" charset="0"/>
              </a:rPr>
              <a:t>12</a:t>
            </a:r>
            <a:r>
              <a:rPr lang="en-GB" altLang="es-ES" sz="2800">
                <a:solidFill>
                  <a:srgbClr val="CC3300"/>
                </a:solidFill>
                <a:cs typeface="Arial" charset="0"/>
                <a:sym typeface="Symbol" pitchFamily="18" charset="2"/>
              </a:rPr>
              <a:t> = </a:t>
            </a:r>
            <a:r>
              <a:rPr lang="en-GB" altLang="es-ES" sz="2800" baseline="-30000">
                <a:solidFill>
                  <a:srgbClr val="CC3300"/>
                </a:solidFill>
                <a:cs typeface="Arial" charset="0"/>
              </a:rPr>
              <a:t>21</a:t>
            </a:r>
            <a:r>
              <a:rPr lang="en-GB" altLang="es-ES" sz="2800">
                <a:solidFill>
                  <a:srgbClr val="CC3300"/>
                </a:solidFill>
                <a:cs typeface="Arial" charset="0"/>
                <a:sym typeface="Symbol" pitchFamily="18" charset="2"/>
              </a:rPr>
              <a:t> = 0.5.</a:t>
            </a:r>
            <a:endParaRPr lang="en-GB" altLang="es-ES" sz="2800">
              <a:solidFill>
                <a:srgbClr val="CC33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800">
                <a:cs typeface="Arial" charset="0"/>
                <a:sym typeface="Symbol" pitchFamily="18" charset="2"/>
              </a:rPr>
              <a:t> </a:t>
            </a:r>
            <a:endParaRPr lang="en-GB" altLang="es-E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800">
                <a:cs typeface="Arial" charset="0"/>
                <a:sym typeface="Symbol" pitchFamily="18" charset="2"/>
              </a:rPr>
              <a:t>LA ECUACIÓN CHARACTERÍSTICA ES:</a:t>
            </a:r>
            <a:endParaRPr lang="en-GB" altLang="es-E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800">
                <a:cs typeface="Arial" charset="0"/>
                <a:sym typeface="Symbol" pitchFamily="18" charset="2"/>
              </a:rPr>
              <a:t> </a:t>
            </a:r>
            <a:endParaRPr lang="en-GB" altLang="es-E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800">
                <a:solidFill>
                  <a:srgbClr val="008000"/>
                </a:solidFill>
                <a:cs typeface="Arial" charset="0"/>
                <a:sym typeface="Symbol" pitchFamily="18" charset="2"/>
              </a:rPr>
              <a:t>1 – z + 0.z</a:t>
            </a:r>
            <a:r>
              <a:rPr lang="en-GB" altLang="es-ES" sz="2800" baseline="30000">
                <a:solidFill>
                  <a:srgbClr val="008000"/>
                </a:solidFill>
                <a:cs typeface="Arial" charset="0"/>
                <a:sym typeface="Symbol" pitchFamily="18" charset="2"/>
              </a:rPr>
              <a:t>2</a:t>
            </a:r>
            <a:r>
              <a:rPr lang="en-GB" altLang="es-ES" sz="2800">
                <a:solidFill>
                  <a:srgbClr val="008000"/>
                </a:solidFill>
                <a:cs typeface="Arial" charset="0"/>
                <a:sym typeface="Symbol" pitchFamily="18" charset="2"/>
              </a:rPr>
              <a:t>,</a:t>
            </a:r>
            <a:endParaRPr lang="en-GB" altLang="es-ES" sz="2800">
              <a:solidFill>
                <a:srgbClr val="008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800">
                <a:cs typeface="Arial" charset="0"/>
                <a:sym typeface="Symbol" pitchFamily="18" charset="2"/>
              </a:rPr>
              <a:t> </a:t>
            </a:r>
            <a:endParaRPr lang="en-GB" altLang="es-E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GB" altLang="es-ES" sz="2800">
                <a:cs typeface="Arial" charset="0"/>
                <a:sym typeface="Symbol" pitchFamily="18" charset="2"/>
              </a:rPr>
              <a:t>ES DECIR,EL POLINOMIO DETERMINAMENTAL  ES SÓLO  DE PRIMER ORDEN. LA ÚNICA RAÍZ ES LA UNIDAD. EL PROCESO ES </a:t>
            </a:r>
            <a:r>
              <a:rPr lang="en-GB" altLang="es-ES" sz="2800" b="1">
                <a:solidFill>
                  <a:srgbClr val="CC3300"/>
                </a:solidFill>
                <a:cs typeface="Arial" charset="0"/>
                <a:sym typeface="Symbol" pitchFamily="18" charset="2"/>
              </a:rPr>
              <a:t>NO ESTACIONARIO.</a:t>
            </a:r>
            <a:endParaRPr lang="en-GB" altLang="es-ES" sz="2800" b="1">
              <a:solidFill>
                <a:srgbClr val="CC33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endParaRPr lang="en-GB" altLang="es-E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9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</a:rPr>
              <a:t>VARIABLES EXOGENAS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algn="just">
              <a:lnSpc>
                <a:spcPct val="80000"/>
              </a:lnSpc>
            </a:pPr>
            <a:r>
              <a:rPr lang="es-ES_tradnl" b="1" dirty="0" smtClean="0">
                <a:solidFill>
                  <a:schemeClr val="folHlink"/>
                </a:solidFill>
              </a:rPr>
              <a:t>Variables exógenas:</a:t>
            </a:r>
            <a:r>
              <a:rPr lang="es-ES_tradnl" b="1" dirty="0" smtClean="0"/>
              <a:t> afectan a la determinación del fenómeno de interés, pero en el análisis concreto que se está realizando: </a:t>
            </a:r>
          </a:p>
          <a:p>
            <a:pPr marL="609600" indent="-609600" algn="just">
              <a:lnSpc>
                <a:spcPct val="80000"/>
              </a:lnSpc>
            </a:pPr>
            <a:r>
              <a:rPr lang="es-ES_tradnl" b="1" dirty="0" smtClean="0"/>
              <a:t>- estimación e inferencia,</a:t>
            </a:r>
          </a:p>
          <a:p>
            <a:pPr marL="609600" indent="-609600" algn="just">
              <a:lnSpc>
                <a:spcPct val="80000"/>
              </a:lnSpc>
            </a:pPr>
            <a:r>
              <a:rPr lang="es-ES_tradnl" b="1" dirty="0" smtClean="0"/>
              <a:t>- predicción,</a:t>
            </a:r>
          </a:p>
          <a:p>
            <a:pPr marL="609600" indent="-609600" algn="just">
              <a:lnSpc>
                <a:spcPct val="80000"/>
              </a:lnSpc>
            </a:pPr>
            <a:r>
              <a:rPr lang="es-ES_tradnl" b="1" dirty="0" smtClean="0"/>
              <a:t>- simulación</a:t>
            </a:r>
          </a:p>
          <a:p>
            <a:pPr marL="609600" indent="-609600" algn="just">
              <a:lnSpc>
                <a:spcPct val="80000"/>
              </a:lnSpc>
            </a:pPr>
            <a:r>
              <a:rPr lang="es-ES_tradnl" b="1" dirty="0" smtClean="0"/>
              <a:t> </a:t>
            </a:r>
            <a:r>
              <a:rPr lang="es-ES_tradnl" b="1" dirty="0" smtClean="0">
                <a:solidFill>
                  <a:srgbClr val="FF0000"/>
                </a:solidFill>
              </a:rPr>
              <a:t>no vienen afectadas por él.</a:t>
            </a:r>
          </a:p>
          <a:p>
            <a:r>
              <a:rPr lang="es-ES" dirty="0" smtClean="0"/>
              <a:t>Se puede hacer el análisis econométrico condicional a las variables exógenas.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antoni.espasa@uc3m.es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4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57200" y="304800"/>
            <a:ext cx="8229600" cy="55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altLang="es-ES" sz="2800">
                <a:cs typeface="Arial" charset="0"/>
                <a:sym typeface="Symbol" pitchFamily="18" charset="2"/>
              </a:rPr>
              <a:t>	EL EJEMPLO 3 ES LA GENERALIZACIÓN BIVARIANTE DE UN SENDERO ALEATORIO EN EL QUE LAS DOS VARIABLES SE MUEVEN CONJUNTAMENTE.</a:t>
            </a:r>
          </a:p>
          <a:p>
            <a:pPr algn="just"/>
            <a:endParaRPr lang="en-GB" altLang="es-ES" sz="2800">
              <a:cs typeface="Arial" charset="0"/>
              <a:sym typeface="Symbol" pitchFamily="18" charset="2"/>
            </a:endParaRPr>
          </a:p>
          <a:p>
            <a:pPr algn="just"/>
            <a:r>
              <a:rPr lang="en-GB" altLang="es-ES" sz="2800">
                <a:cs typeface="Arial" charset="0"/>
                <a:sym typeface="Symbol" pitchFamily="18" charset="2"/>
              </a:rPr>
              <a:t>Esto quedará más claro en el tema 8 al observar que el modelo de este ejemplo se puede escribir como</a:t>
            </a:r>
          </a:p>
          <a:p>
            <a:pPr algn="ctr"/>
            <a:r>
              <a:rPr lang="en-GB" altLang="es-ES" sz="2800">
                <a:cs typeface="Arial" charset="0"/>
                <a:sym typeface="Symbol" pitchFamily="18" charset="2"/>
              </a:rPr>
              <a:t>∆x</a:t>
            </a:r>
            <a:r>
              <a:rPr lang="en-GB" altLang="es-ES" sz="2800" baseline="-25000">
                <a:cs typeface="Arial" charset="0"/>
                <a:sym typeface="Symbol" pitchFamily="18" charset="2"/>
              </a:rPr>
              <a:t>1t</a:t>
            </a:r>
            <a:r>
              <a:rPr lang="en-GB" altLang="es-ES" sz="2800">
                <a:cs typeface="Arial" charset="0"/>
                <a:sym typeface="Symbol" pitchFamily="18" charset="2"/>
              </a:rPr>
              <a:t> = -0.5 (x</a:t>
            </a:r>
            <a:r>
              <a:rPr lang="en-GB" altLang="es-ES" sz="2800" baseline="-25000">
                <a:cs typeface="Arial" charset="0"/>
                <a:sym typeface="Symbol" pitchFamily="18" charset="2"/>
              </a:rPr>
              <a:t>t-1</a:t>
            </a:r>
            <a:r>
              <a:rPr lang="en-GB" altLang="es-ES" sz="2800">
                <a:cs typeface="Arial" charset="0"/>
                <a:sym typeface="Symbol" pitchFamily="18" charset="2"/>
              </a:rPr>
              <a:t> – y</a:t>
            </a:r>
            <a:r>
              <a:rPr lang="en-GB" altLang="es-ES" sz="2800" baseline="-25000">
                <a:cs typeface="Arial" charset="0"/>
                <a:sym typeface="Symbol" pitchFamily="18" charset="2"/>
              </a:rPr>
              <a:t>t-1</a:t>
            </a:r>
            <a:r>
              <a:rPr lang="en-GB" altLang="es-ES" sz="2800">
                <a:cs typeface="Arial" charset="0"/>
                <a:sym typeface="Symbol" pitchFamily="18" charset="2"/>
              </a:rPr>
              <a:t>) + a</a:t>
            </a:r>
            <a:r>
              <a:rPr lang="en-GB" altLang="es-ES" sz="2800" baseline="-25000">
                <a:cs typeface="Arial" charset="0"/>
                <a:sym typeface="Symbol" pitchFamily="18" charset="2"/>
              </a:rPr>
              <a:t>1t</a:t>
            </a:r>
            <a:endParaRPr lang="en-GB" altLang="es-ES" sz="2800">
              <a:cs typeface="Arial" charset="0"/>
              <a:sym typeface="Symbol" pitchFamily="18" charset="2"/>
            </a:endParaRPr>
          </a:p>
          <a:p>
            <a:pPr algn="ctr"/>
            <a:r>
              <a:rPr lang="en-GB" altLang="es-ES" sz="2800">
                <a:cs typeface="Arial" charset="0"/>
                <a:sym typeface="Symbol" pitchFamily="18" charset="2"/>
              </a:rPr>
              <a:t>∆x</a:t>
            </a:r>
            <a:r>
              <a:rPr lang="en-GB" altLang="es-ES" sz="2800" baseline="-25000">
                <a:cs typeface="Arial" charset="0"/>
                <a:sym typeface="Symbol" pitchFamily="18" charset="2"/>
              </a:rPr>
              <a:t>2t</a:t>
            </a:r>
            <a:r>
              <a:rPr lang="en-GB" altLang="es-ES" sz="2800">
                <a:cs typeface="Arial" charset="0"/>
                <a:sym typeface="Symbol" pitchFamily="18" charset="2"/>
              </a:rPr>
              <a:t> = 0.5 (x</a:t>
            </a:r>
            <a:r>
              <a:rPr lang="en-GB" altLang="es-ES" sz="2800" baseline="-25000">
                <a:cs typeface="Arial" charset="0"/>
                <a:sym typeface="Symbol" pitchFamily="18" charset="2"/>
              </a:rPr>
              <a:t>t-1</a:t>
            </a:r>
            <a:r>
              <a:rPr lang="en-GB" altLang="es-ES" sz="2800">
                <a:cs typeface="Arial" charset="0"/>
                <a:sym typeface="Symbol" pitchFamily="18" charset="2"/>
              </a:rPr>
              <a:t> – y</a:t>
            </a:r>
            <a:r>
              <a:rPr lang="en-GB" altLang="es-ES" sz="2800" baseline="-25000">
                <a:cs typeface="Arial" charset="0"/>
                <a:sym typeface="Symbol" pitchFamily="18" charset="2"/>
              </a:rPr>
              <a:t>t-1</a:t>
            </a:r>
            <a:r>
              <a:rPr lang="en-GB" altLang="es-ES" sz="2800">
                <a:cs typeface="Arial" charset="0"/>
                <a:sym typeface="Symbol" pitchFamily="18" charset="2"/>
              </a:rPr>
              <a:t>) + a</a:t>
            </a:r>
            <a:r>
              <a:rPr lang="en-GB" altLang="es-ES" sz="2800" baseline="-25000">
                <a:cs typeface="Arial" charset="0"/>
                <a:sym typeface="Symbol" pitchFamily="18" charset="2"/>
              </a:rPr>
              <a:t>2t</a:t>
            </a:r>
            <a:endParaRPr lang="en-GB" altLang="es-ES" sz="2800">
              <a:cs typeface="Arial" charset="0"/>
              <a:sym typeface="Symbol" pitchFamily="18" charset="2"/>
            </a:endParaRPr>
          </a:p>
          <a:p>
            <a:pPr algn="ctr"/>
            <a:endParaRPr lang="en-GB" altLang="es-ES" sz="2800">
              <a:cs typeface="Arial" charset="0"/>
              <a:sym typeface="Symbol" pitchFamily="18" charset="2"/>
            </a:endParaRPr>
          </a:p>
          <a:p>
            <a:pPr algn="just"/>
            <a:r>
              <a:rPr lang="en-GB" altLang="es-ES" sz="2800">
                <a:cs typeface="Arial" charset="0"/>
                <a:sym typeface="Symbol" pitchFamily="18" charset="2"/>
              </a:rPr>
              <a:t>siendo el término (x</a:t>
            </a:r>
            <a:r>
              <a:rPr lang="en-GB" altLang="es-ES" sz="2800" baseline="-25000">
                <a:cs typeface="Arial" charset="0"/>
                <a:sym typeface="Symbol" pitchFamily="18" charset="2"/>
              </a:rPr>
              <a:t>t-1</a:t>
            </a:r>
            <a:r>
              <a:rPr lang="en-GB" altLang="es-ES" sz="2800">
                <a:cs typeface="Arial" charset="0"/>
                <a:sym typeface="Symbol" pitchFamily="18" charset="2"/>
              </a:rPr>
              <a:t> – y</a:t>
            </a:r>
            <a:r>
              <a:rPr lang="en-GB" altLang="es-ES" sz="2800" baseline="-25000">
                <a:cs typeface="Arial" charset="0"/>
                <a:sym typeface="Symbol" pitchFamily="18" charset="2"/>
              </a:rPr>
              <a:t>t-1</a:t>
            </a:r>
            <a:r>
              <a:rPr lang="en-GB" altLang="es-ES" sz="2800">
                <a:cs typeface="Arial" charset="0"/>
                <a:sym typeface="Symbol" pitchFamily="18" charset="2"/>
              </a:rPr>
              <a:t>) el que hace que x</a:t>
            </a:r>
            <a:r>
              <a:rPr lang="en-GB" altLang="es-ES" sz="2800" baseline="-25000">
                <a:cs typeface="Arial" charset="0"/>
                <a:sym typeface="Symbol" pitchFamily="18" charset="2"/>
              </a:rPr>
              <a:t>t</a:t>
            </a:r>
            <a:r>
              <a:rPr lang="en-GB" altLang="es-ES" sz="2800">
                <a:cs typeface="Arial" charset="0"/>
                <a:sym typeface="Symbol" pitchFamily="18" charset="2"/>
              </a:rPr>
              <a:t> e y</a:t>
            </a:r>
            <a:r>
              <a:rPr lang="en-GB" altLang="es-ES" sz="2800" baseline="-25000">
                <a:cs typeface="Arial" charset="0"/>
                <a:sym typeface="Symbol" pitchFamily="18" charset="2"/>
              </a:rPr>
              <a:t>t</a:t>
            </a:r>
            <a:r>
              <a:rPr lang="en-GB" altLang="es-ES" sz="2800">
                <a:cs typeface="Arial" charset="0"/>
                <a:sym typeface="Symbol" pitchFamily="18" charset="2"/>
              </a:rPr>
              <a:t> se muevan conjuntamente a largo plazo.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20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533400" y="1066800"/>
            <a:ext cx="8153400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altLang="es-ES" sz="2800" b="1" u="sng">
                <a:cs typeface="Arial" charset="0"/>
              </a:rPr>
              <a:t>EJEMPLO 4</a:t>
            </a:r>
          </a:p>
          <a:p>
            <a:pPr algn="just"/>
            <a:r>
              <a:rPr lang="en-GB" altLang="es-ES" sz="2800">
                <a:cs typeface="Arial" charset="0"/>
              </a:rPr>
              <a:t> </a:t>
            </a:r>
            <a:endParaRPr lang="es-ES_tradnl" altLang="es-ES" sz="2800">
              <a:cs typeface="Arial" charset="0"/>
            </a:endParaRPr>
          </a:p>
          <a:p>
            <a:pPr algn="just"/>
            <a:endParaRPr lang="en-GB" altLang="es-ES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altLang="es-ES" sz="2800">
                <a:cs typeface="Arial" charset="0"/>
              </a:rPr>
              <a:t> </a:t>
            </a:r>
            <a:endParaRPr lang="es-ES_tradnl" altLang="es-ES" sz="2800">
              <a:cs typeface="Arial" charset="0"/>
            </a:endParaRPr>
          </a:p>
          <a:p>
            <a:pPr algn="just"/>
            <a:endParaRPr lang="es-ES_tradnl" altLang="es-ES" sz="2800">
              <a:cs typeface="Arial" charset="0"/>
            </a:endParaRPr>
          </a:p>
          <a:p>
            <a:pPr algn="just"/>
            <a:endParaRPr lang="en-GB" altLang="es-ES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altLang="es-ES" sz="2800">
                <a:cs typeface="Arial" charset="0"/>
              </a:rPr>
              <a:t>ES IGUAL QUE EL EJEMPLO ANTERIOR, PERO CON UN </a:t>
            </a:r>
            <a:r>
              <a:rPr lang="en-GB" altLang="es-ES" sz="2800">
                <a:solidFill>
                  <a:srgbClr val="008000"/>
                </a:solidFill>
                <a:cs typeface="Arial" charset="0"/>
              </a:rPr>
              <a:t>CRECIMIENTO DETERMINÍSTICO.</a:t>
            </a:r>
          </a:p>
          <a:p>
            <a:pPr algn="just"/>
            <a:r>
              <a:rPr lang="en-GB" altLang="es-ES" sz="2800">
                <a:solidFill>
                  <a:srgbClr val="CC3300"/>
                </a:solidFill>
                <a:cs typeface="Arial" charset="0"/>
              </a:rPr>
              <a:t> LA TRANSPARENCIA SIGUIENTE ,TOMADA DE ENDERS(1995), RECOGE EJEMPLOS DE SERIES ARTIFICIALES GENERADAS CON CADA UNO DE LOS 4 MODELOS ANTERIORES</a:t>
            </a:r>
            <a:r>
              <a:rPr lang="en-GB" altLang="es-ES" sz="2800">
                <a:solidFill>
                  <a:srgbClr val="008000"/>
                </a:solidFill>
                <a:cs typeface="Arial" charset="0"/>
              </a:rPr>
              <a:t>.</a:t>
            </a:r>
            <a:endParaRPr lang="en-GB" altLang="es-ES" sz="2800">
              <a:solidFill>
                <a:srgbClr val="008000"/>
              </a:solidFill>
              <a:latin typeface="Times New Roman" pitchFamily="18" charset="0"/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822325" y="2205038"/>
          <a:ext cx="800576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cuación" r:id="rId3" imgW="2603160" imgH="482400" progId="Equation.3">
                  <p:embed/>
                </p:oleObj>
              </mc:Choice>
              <mc:Fallback>
                <p:oleObj name="Ecuación" r:id="rId3" imgW="2603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2205038"/>
                        <a:ext cx="8005763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2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auto0"/>
          <p:cNvPicPr>
            <a:picLocks noChangeAspect="1" noChangeArrowheads="1"/>
          </p:cNvPicPr>
          <p:nvPr>
            <p:ph/>
          </p:nvPr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4663" y="304800"/>
            <a:ext cx="5724525" cy="6172200"/>
          </a:xfrm>
          <a:noFill/>
        </p:spPr>
      </p:pic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antoni.espasa@uc3m.es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396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" altLang="es-ES" sz="4000" smtClean="0"/>
              <a:t>EJEMPLO TOMADO DE BALLABRIGA Y SEBASTIÁN 1992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700213"/>
            <a:ext cx="7380288" cy="2808287"/>
          </a:xfrm>
          <a:noFill/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68313" y="465296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ES" altLang="es-ES" sz="2800">
                <a:solidFill>
                  <a:schemeClr val="tx2"/>
                </a:solidFill>
              </a:rPr>
              <a:t>El modelo relaciona un tipo de interés a largo (</a:t>
            </a:r>
            <a:r>
              <a:rPr lang="es-ES" altLang="es-ES" sz="2800">
                <a:solidFill>
                  <a:schemeClr val="tx2"/>
                </a:solidFill>
                <a:sym typeface="Symbol" pitchFamily="18" charset="2"/>
              </a:rPr>
              <a:t>r</a:t>
            </a:r>
            <a:r>
              <a:rPr lang="es-ES" altLang="es-ES" sz="2800" baseline="-25000">
                <a:solidFill>
                  <a:schemeClr val="tx2"/>
                </a:solidFill>
                <a:sym typeface="Symbol" pitchFamily="18" charset="2"/>
              </a:rPr>
              <a:t>t</a:t>
            </a:r>
            <a:r>
              <a:rPr lang="es-ES" altLang="es-ES" sz="2800">
                <a:solidFill>
                  <a:schemeClr val="tx2"/>
                </a:solidFill>
                <a:sym typeface="Symbol" pitchFamily="18" charset="2"/>
              </a:rPr>
              <a:t>), el déficit público (d</a:t>
            </a:r>
            <a:r>
              <a:rPr lang="es-ES" altLang="es-ES" sz="2800" baseline="-25000">
                <a:solidFill>
                  <a:schemeClr val="tx2"/>
                </a:solidFill>
                <a:sym typeface="Symbol" pitchFamily="18" charset="2"/>
              </a:rPr>
              <a:t>t</a:t>
            </a:r>
            <a:r>
              <a:rPr lang="es-ES" altLang="es-ES" sz="2800">
                <a:solidFill>
                  <a:schemeClr val="tx2"/>
                </a:solidFill>
                <a:sym typeface="Symbol" pitchFamily="18" charset="2"/>
              </a:rPr>
              <a:t>) y los activos líquidos en manos del público (alp</a:t>
            </a:r>
            <a:r>
              <a:rPr lang="es-ES" altLang="es-ES" sz="2800" baseline="-25000">
                <a:solidFill>
                  <a:schemeClr val="tx2"/>
                </a:solidFill>
                <a:sym typeface="Symbol" pitchFamily="18" charset="2"/>
              </a:rPr>
              <a:t>t</a:t>
            </a:r>
            <a:r>
              <a:rPr lang="es-ES" altLang="es-ES" sz="2800">
                <a:solidFill>
                  <a:schemeClr val="tx2"/>
                </a:solidFill>
                <a:sym typeface="Symbol" pitchFamily="18" charset="2"/>
              </a:rPr>
              <a:t>). Las dos útlimas variables están medidas en ratios sobre el PIB.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antoni.espasa@uc3m.es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363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 sz="2800" smtClean="0">
                <a:solidFill>
                  <a:srgbClr val="CC3300"/>
                </a:solidFill>
              </a:rPr>
              <a:t>LA DEPENDENCIA CONTEMPORÁNEA EN LA MATRIZ DE VARIANZAS Y COVARIANZAS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9613" y="2643188"/>
            <a:ext cx="4049712" cy="1905000"/>
          </a:xfrm>
          <a:noFill/>
        </p:spPr>
      </p:pic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9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62950" cy="5241925"/>
          </a:xfrm>
        </p:spPr>
        <p:txBody>
          <a:bodyPr/>
          <a:lstStyle/>
          <a:p>
            <a:pPr eaLnBrk="1" hangingPunct="1"/>
            <a:r>
              <a:rPr lang="es-ES_tradnl" altLang="es-ES" sz="3600" dirty="0" smtClean="0">
                <a:solidFill>
                  <a:srgbClr val="CC3300"/>
                </a:solidFill>
              </a:rPr>
              <a:t> </a:t>
            </a:r>
            <a:r>
              <a:rPr lang="es-ES_tradnl" altLang="es-ES" sz="3600" dirty="0" smtClean="0">
                <a:solidFill>
                  <a:srgbClr val="CC3300"/>
                </a:solidFill>
              </a:rPr>
              <a:t>ESPECIFICACIÓN  Y ESTIMACIÓN  MODELOS VAR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3822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S" sz="3200" smtClean="0">
                <a:solidFill>
                  <a:srgbClr val="CC3300"/>
                </a:solidFill>
              </a:rPr>
              <a:t>ESPECIFICACIÓN  Y ESTIMACIÓN  MODELOS VAR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12875"/>
            <a:ext cx="7920038" cy="459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altLang="es-ES" sz="2800" dirty="0" smtClean="0"/>
              <a:t>Los modelos VAR se han popularizado en el análisis económico porque son relativamente sencillos de construir.</a:t>
            </a:r>
          </a:p>
          <a:p>
            <a:pPr eaLnBrk="1" hangingPunct="1">
              <a:buFontTx/>
              <a:buNone/>
            </a:pPr>
            <a:r>
              <a:rPr lang="es-ES_tradnl" altLang="es-ES" sz="2800" dirty="0" smtClean="0"/>
              <a:t>En </a:t>
            </a:r>
            <a:r>
              <a:rPr lang="es-ES_tradnl" altLang="es-ES" sz="2800" dirty="0" smtClean="0">
                <a:solidFill>
                  <a:srgbClr val="009900"/>
                </a:solidFill>
              </a:rPr>
              <a:t>la etapa de especificación</a:t>
            </a:r>
            <a:r>
              <a:rPr lang="es-ES_tradnl" altLang="es-ES" sz="2800" dirty="0" smtClean="0"/>
              <a:t> inicial sólo hay que determinar el orden p del </a:t>
            </a:r>
            <a:r>
              <a:rPr lang="es-ES_tradnl" altLang="es-ES" sz="2800" dirty="0" err="1" smtClean="0"/>
              <a:t>porceso</a:t>
            </a:r>
            <a:r>
              <a:rPr lang="es-ES_tradnl" altLang="es-ES" sz="2800" dirty="0" smtClean="0"/>
              <a:t> que se puede hacer utilizando el estadístico AIC</a:t>
            </a:r>
            <a:r>
              <a:rPr lang="es-ES_tradnl" altLang="es-ES" sz="2800" dirty="0" smtClean="0"/>
              <a:t>. Sobre </a:t>
            </a:r>
            <a:r>
              <a:rPr lang="es-ES_tradnl" altLang="es-ES" sz="2800" dirty="0" smtClean="0"/>
              <a:t>el modelo VAR formulado </a:t>
            </a:r>
            <a:r>
              <a:rPr lang="es-ES_tradnl" altLang="es-ES" sz="2800" dirty="0" smtClean="0"/>
              <a:t>como</a:t>
            </a:r>
          </a:p>
          <a:p>
            <a:pPr eaLnBrk="1" hangingPunct="1">
              <a:buFontTx/>
              <a:buNone/>
            </a:pPr>
            <a:endParaRPr lang="es-ES_tradnl" altLang="es-ES" sz="2800" dirty="0" smtClean="0"/>
          </a:p>
          <a:p>
            <a:pPr eaLnBrk="1" hangingPunct="1">
              <a:buFontTx/>
              <a:buNone/>
            </a:pPr>
            <a:endParaRPr lang="es-ES_tradnl" altLang="es-ES" sz="2800" dirty="0" smtClean="0"/>
          </a:p>
          <a:p>
            <a:pPr eaLnBrk="1" hangingPunct="1">
              <a:buFontTx/>
              <a:buNone/>
            </a:pPr>
            <a:endParaRPr lang="es-ES_tradnl" altLang="es-ES" sz="2800" dirty="0" smtClean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cuación" r:id="rId3" imgW="114120" imgH="215640" progId="Equation.3">
                  <p:embed/>
                </p:oleObj>
              </mc:Choice>
              <mc:Fallback>
                <p:oleObj name="Ecuació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4046538" y="26368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cuación" r:id="rId5" imgW="114120" imgH="215640" progId="Equation.3">
                  <p:embed/>
                </p:oleObj>
              </mc:Choice>
              <mc:Fallback>
                <p:oleObj name="Ecuación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263683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731796"/>
              </p:ext>
            </p:extLst>
          </p:nvPr>
        </p:nvGraphicFramePr>
        <p:xfrm>
          <a:off x="1331640" y="4797152"/>
          <a:ext cx="62150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cuación" r:id="rId6" imgW="2044440" imgH="241200" progId="Equation.3">
                  <p:embed/>
                </p:oleObj>
              </mc:Choice>
              <mc:Fallback>
                <p:oleObj name="Ecuación" r:id="rId6" imgW="20444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797152"/>
                        <a:ext cx="621506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antoni.espasa@uc3m.es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73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S" smtClean="0">
                <a:solidFill>
                  <a:srgbClr val="CC3300"/>
                </a:solidFill>
              </a:rPr>
              <a:t>AIC MULTIECUACIONAL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ES_tradnl" altLang="es-ES" sz="2800" smtClean="0"/>
              <a:t>A nivel multiecuacional</a:t>
            </a:r>
          </a:p>
          <a:p>
            <a:pPr eaLnBrk="1" hangingPunct="1">
              <a:buFontTx/>
              <a:buNone/>
            </a:pPr>
            <a:r>
              <a:rPr lang="es-ES_tradnl" altLang="es-ES" sz="2800" smtClean="0"/>
              <a:t>              </a:t>
            </a:r>
            <a:r>
              <a:rPr lang="es-ES_tradnl" altLang="es-ES" sz="2800" smtClean="0">
                <a:solidFill>
                  <a:srgbClr val="CC3300"/>
                </a:solidFill>
              </a:rPr>
              <a:t>AIC=Tx logdet[</a:t>
            </a:r>
            <a:r>
              <a:rPr lang="el-GR" altLang="es-ES" sz="2800" smtClean="0">
                <a:solidFill>
                  <a:srgbClr val="CC3300"/>
                </a:solidFill>
                <a:cs typeface="Arial" charset="0"/>
              </a:rPr>
              <a:t>Ω</a:t>
            </a:r>
            <a:r>
              <a:rPr lang="es-ES" altLang="es-ES" sz="2800" smtClean="0">
                <a:solidFill>
                  <a:srgbClr val="CC3300"/>
                </a:solidFill>
                <a:cs typeface="Arial" charset="0"/>
              </a:rPr>
              <a:t>] +2r,</a:t>
            </a:r>
            <a:endParaRPr lang="el-GR" altLang="es-ES" sz="2800" smtClean="0">
              <a:cs typeface="Arial" charset="0"/>
            </a:endParaRPr>
          </a:p>
          <a:p>
            <a:pPr eaLnBrk="1" hangingPunct="1">
              <a:buFontTx/>
              <a:buNone/>
            </a:pPr>
            <a:endParaRPr lang="es-ES_tradnl" altLang="es-ES" sz="2800" smtClean="0"/>
          </a:p>
          <a:p>
            <a:pPr eaLnBrk="1" hangingPunct="1">
              <a:buFontTx/>
              <a:buNone/>
            </a:pPr>
            <a:r>
              <a:rPr lang="es-ES" altLang="es-ES" sz="2800" smtClean="0">
                <a:cs typeface="Arial" charset="0"/>
              </a:rPr>
              <a:t>donde </a:t>
            </a:r>
            <a:r>
              <a:rPr lang="el-GR" altLang="es-ES" sz="2800" smtClean="0">
                <a:cs typeface="Arial" charset="0"/>
              </a:rPr>
              <a:t>Ω</a:t>
            </a:r>
            <a:r>
              <a:rPr lang="es-ES" altLang="es-ES" sz="2800" smtClean="0">
                <a:cs typeface="Arial" charset="0"/>
              </a:rPr>
              <a:t> es la matriz de varianzas y covarianzas de los residuos y r el número total de parámetros estimados en todas las ecuaciones. </a:t>
            </a:r>
          </a:p>
          <a:p>
            <a:pPr eaLnBrk="1" hangingPunct="1">
              <a:buFontTx/>
              <a:buNone/>
            </a:pPr>
            <a:r>
              <a:rPr lang="es-ES_tradnl" altLang="es-ES" sz="2800" smtClean="0"/>
              <a:t>En </a:t>
            </a:r>
            <a:r>
              <a:rPr lang="es-ES_tradnl" altLang="es-ES" sz="2800" smtClean="0">
                <a:solidFill>
                  <a:srgbClr val="009900"/>
                </a:solidFill>
              </a:rPr>
              <a:t>la etapa de estimación</a:t>
            </a:r>
            <a:r>
              <a:rPr lang="es-ES_tradnl" altLang="es-ES" sz="2800" smtClean="0"/>
              <a:t> ,un modelo VAR sin restricciones se puede estimar eficientemente aplicando MCO a cada ecuación aisladamente.</a:t>
            </a:r>
          </a:p>
          <a:p>
            <a:pPr eaLnBrk="1" hangingPunct="1"/>
            <a:endParaRPr lang="es-ES_tradnl" altLang="es-ES" sz="2800" smtClean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119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S" sz="4000" smtClean="0">
                <a:solidFill>
                  <a:srgbClr val="CC3300"/>
                </a:solidFill>
              </a:rPr>
              <a:t>MODELOS VAR SIN RESTRICCIONES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ES" sz="2800" smtClean="0">
                <a:solidFill>
                  <a:srgbClr val="009900"/>
                </a:solidFill>
              </a:rPr>
              <a:t>LOS MODELOS VAR SIN RESTRICCIONES</a:t>
            </a:r>
            <a:r>
              <a:rPr lang="es-ES_tradnl" altLang="es-ES" sz="2800" smtClean="0"/>
              <a:t> SE PUEDEN ESTIMAR EFICIENTEMENTE APLICANDO MCO A CADA ECUACIÓN DE MODO INDIVIDUAL.</a:t>
            </a:r>
          </a:p>
          <a:p>
            <a:pPr eaLnBrk="1" hangingPunct="1"/>
            <a:r>
              <a:rPr lang="es-ES_tradnl" altLang="es-ES" sz="2800" smtClean="0">
                <a:solidFill>
                  <a:srgbClr val="009900"/>
                </a:solidFill>
              </a:rPr>
              <a:t>SI EL MODELO VAR INCORPORA RESTRICCIONES</a:t>
            </a:r>
            <a:r>
              <a:rPr lang="es-ES_tradnl" altLang="es-ES" sz="2800" smtClean="0"/>
              <a:t> LA ESTIMACIÓN EFICIENTE REQUIERE LA ESTIMACIÓN CONJUNTA DE TODAS LAS ECUACIONES.</a:t>
            </a:r>
          </a:p>
          <a:p>
            <a:pPr eaLnBrk="1" hangingPunct="1">
              <a:buFontTx/>
              <a:buNone/>
            </a:pPr>
            <a:r>
              <a:rPr lang="es-ES_tradnl" altLang="es-ES" sz="2000" smtClean="0"/>
              <a:t>ES DECIR,APLICANDO MÍNIMOS CUADRADOS GENERALIZADOS AL SISTEMA DE n ECUACIONES.</a:t>
            </a:r>
            <a:endParaRPr lang="es-ES_tradnl" altLang="es-ES" sz="2800" smtClean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1052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S" sz="4000" smtClean="0">
                <a:solidFill>
                  <a:srgbClr val="CC3300"/>
                </a:solidFill>
              </a:rPr>
              <a:t>PREDICCIÓN CON MODELOS VAR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ES" smtClean="0"/>
              <a:t>Sin embargo,la predicción de una variable en un modelo VAR necesita realizarse utilizando todo el modelo conjuntamente.</a:t>
            </a:r>
          </a:p>
          <a:p>
            <a:pPr eaLnBrk="1" hangingPunct="1"/>
            <a:r>
              <a:rPr lang="es-ES_tradnl" altLang="es-ES" smtClean="0"/>
              <a:t>En efecto, la predicción de una variable necesita de predicciones de otras variables que para su generación necesitan a su vez  predicciones de la primera variable.</a:t>
            </a:r>
          </a:p>
          <a:p>
            <a:pPr eaLnBrk="1" hangingPunct="1"/>
            <a:endParaRPr lang="es-ES_tradnl" altLang="es-ES" sz="2000" smtClean="0"/>
          </a:p>
          <a:p>
            <a:pPr eaLnBrk="1" hangingPunct="1"/>
            <a:endParaRPr lang="es-ES_tradnl" altLang="es-ES" smtClean="0"/>
          </a:p>
          <a:p>
            <a:pPr eaLnBrk="1" hangingPunct="1"/>
            <a:endParaRPr lang="es-ES_tradnl" altLang="es-ES" smtClean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23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_tradnl" smtClean="0"/>
              <a:t>antoni.espasa@uc3m.es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353425" cy="5473700"/>
          </a:xfrm>
        </p:spPr>
        <p:txBody>
          <a:bodyPr>
            <a:normAutofit/>
          </a:bodyPr>
          <a:lstStyle/>
          <a:p>
            <a:pPr marL="609600" indent="-609600" algn="just">
              <a:lnSpc>
                <a:spcPct val="80000"/>
              </a:lnSpc>
            </a:pPr>
            <a:endParaRPr lang="es-ES_tradnl" sz="2400" b="1" dirty="0" smtClean="0">
              <a:solidFill>
                <a:srgbClr val="CC3300"/>
              </a:solidFill>
            </a:endParaRPr>
          </a:p>
          <a:p>
            <a:pPr marL="609600" indent="-609600" algn="just">
              <a:lnSpc>
                <a:spcPct val="80000"/>
              </a:lnSpc>
            </a:pPr>
            <a:r>
              <a:rPr lang="es-ES_tradnl" sz="4000" b="1" dirty="0" smtClean="0"/>
              <a:t>Para conjuntos informativos </a:t>
            </a:r>
            <a:r>
              <a:rPr lang="es-ES_tradnl" sz="4000" b="1" dirty="0" err="1" smtClean="0"/>
              <a:t>multivariantes</a:t>
            </a:r>
            <a:r>
              <a:rPr lang="es-ES_tradnl" sz="4000" b="1" dirty="0" smtClean="0"/>
              <a:t> aunque la variable de interés sea escalar, los modelos en principio deben ser </a:t>
            </a:r>
            <a:r>
              <a:rPr lang="es-ES_tradnl" sz="4000" b="1" dirty="0" err="1" smtClean="0">
                <a:solidFill>
                  <a:srgbClr val="FF0000"/>
                </a:solidFill>
              </a:rPr>
              <a:t>multiecuacionales</a:t>
            </a:r>
            <a:r>
              <a:rPr lang="es-ES_tradnl" sz="4000" b="1" dirty="0" smtClean="0"/>
              <a:t>,</a:t>
            </a:r>
          </a:p>
          <a:p>
            <a:pPr marL="609600" indent="-609600" algn="just">
              <a:lnSpc>
                <a:spcPct val="80000"/>
              </a:lnSpc>
            </a:pPr>
            <a:r>
              <a:rPr lang="es-ES_tradnl" sz="4000" b="1" dirty="0" smtClean="0"/>
              <a:t> pero dependiendo de la presencia de variables exógenas se pueden formular </a:t>
            </a:r>
            <a:r>
              <a:rPr lang="es-ES_tradnl" sz="4000" b="1" dirty="0" smtClean="0">
                <a:solidFill>
                  <a:srgbClr val="FF0000"/>
                </a:solidFill>
              </a:rPr>
              <a:t>modelos </a:t>
            </a:r>
            <a:r>
              <a:rPr lang="es-ES_tradnl" sz="4000" b="1" dirty="0" err="1" smtClean="0">
                <a:solidFill>
                  <a:srgbClr val="FF0000"/>
                </a:solidFill>
              </a:rPr>
              <a:t>uniecuacionales</a:t>
            </a:r>
            <a:r>
              <a:rPr lang="es-ES_tradnl" sz="4000" b="1" dirty="0" smtClean="0"/>
              <a:t>.</a:t>
            </a:r>
          </a:p>
          <a:p>
            <a:pPr marL="609600" indent="-609600" algn="just">
              <a:lnSpc>
                <a:spcPct val="80000"/>
              </a:lnSpc>
            </a:pPr>
            <a:endParaRPr lang="es-ES_tradnl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669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S" sz="2800" smtClean="0">
                <a:solidFill>
                  <a:srgbClr val="CC3300"/>
                </a:solidFill>
              </a:rPr>
              <a:t>ESTRUCTURAS RESTRICTIVAS DE UN MODELO VAR DE INTERÉS PARA LA PREDICCIÓN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ES" dirty="0" smtClean="0"/>
              <a:t>Si las variables de un modelo VAR cumplen determinadas propiedades es posible </a:t>
            </a:r>
            <a:r>
              <a:rPr lang="es-ES_tradnl" altLang="es-ES" dirty="0" smtClean="0">
                <a:solidFill>
                  <a:srgbClr val="009900"/>
                </a:solidFill>
              </a:rPr>
              <a:t>simplificar el modelo VAR</a:t>
            </a:r>
            <a:r>
              <a:rPr lang="es-ES_tradnl" altLang="es-ES" dirty="0" smtClean="0"/>
              <a:t> ,de modo que resulte más sencillo operar con </a:t>
            </a:r>
            <a:r>
              <a:rPr lang="es-ES_tradnl" altLang="es-ES" dirty="0" err="1" smtClean="0"/>
              <a:t>él,sobre</a:t>
            </a:r>
            <a:r>
              <a:rPr lang="es-ES_tradnl" altLang="es-ES" dirty="0" smtClean="0"/>
              <a:t> todo con fines de predicción.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ES" dirty="0" smtClean="0"/>
              <a:t>Estas restricciones se estudian en la sección </a:t>
            </a:r>
            <a:r>
              <a:rPr lang="es-ES_tradnl" altLang="es-ES" dirty="0" err="1" smtClean="0"/>
              <a:t>siguiente,pero</a:t>
            </a:r>
            <a:r>
              <a:rPr lang="es-ES_tradnl" altLang="es-ES" dirty="0" smtClean="0"/>
              <a:t> antes es necesario introducir  el  concepto de </a:t>
            </a:r>
            <a:r>
              <a:rPr lang="es-ES_tradnl" altLang="es-ES" b="1" dirty="0" smtClean="0">
                <a:solidFill>
                  <a:srgbClr val="009900"/>
                </a:solidFill>
              </a:rPr>
              <a:t>causalidad en el sentido de </a:t>
            </a:r>
            <a:r>
              <a:rPr lang="es-ES_tradnl" altLang="es-ES" b="1" dirty="0" err="1" smtClean="0">
                <a:solidFill>
                  <a:srgbClr val="009900"/>
                </a:solidFill>
              </a:rPr>
              <a:t>Granger</a:t>
            </a:r>
            <a:r>
              <a:rPr lang="es-ES_tradnl" altLang="es-ES" b="1" dirty="0" smtClean="0">
                <a:solidFill>
                  <a:srgbClr val="009900"/>
                </a:solidFill>
              </a:rPr>
              <a:t>.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68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FF0000"/>
                </a:solidFill>
              </a:rPr>
              <a:t>Modelos</a:t>
            </a:r>
            <a:r>
              <a:rPr lang="en-GB" b="1" dirty="0" smtClean="0">
                <a:solidFill>
                  <a:srgbClr val="FF0000"/>
                </a:solidFill>
              </a:rPr>
              <a:t> VAR </a:t>
            </a:r>
            <a:r>
              <a:rPr lang="en-GB" b="1" dirty="0" err="1" smtClean="0">
                <a:solidFill>
                  <a:srgbClr val="FF0000"/>
                </a:solidFill>
              </a:rPr>
              <a:t>recursivos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 </a:t>
            </a:r>
            <a:r>
              <a:rPr lang="en-GB" dirty="0" err="1" smtClean="0"/>
              <a:t>ellos</a:t>
            </a:r>
            <a:r>
              <a:rPr lang="en-GB" dirty="0" smtClean="0"/>
              <a:t> no hay </a:t>
            </a:r>
            <a:r>
              <a:rPr lang="en-GB" dirty="0" err="1" smtClean="0"/>
              <a:t>realimentación</a:t>
            </a:r>
            <a:r>
              <a:rPr lang="en-GB" dirty="0" smtClean="0"/>
              <a:t> .</a:t>
            </a:r>
          </a:p>
          <a:p>
            <a:r>
              <a:rPr lang="en-GB" dirty="0" smtClean="0"/>
              <a:t>Se </a:t>
            </a:r>
            <a:r>
              <a:rPr lang="en-GB" dirty="0" err="1" smtClean="0"/>
              <a:t>puede</a:t>
            </a:r>
            <a:r>
              <a:rPr lang="en-GB" dirty="0" smtClean="0"/>
              <a:t> </a:t>
            </a:r>
            <a:r>
              <a:rPr lang="en-GB" dirty="0" err="1" smtClean="0"/>
              <a:t>sacar</a:t>
            </a:r>
            <a:r>
              <a:rPr lang="en-GB" dirty="0" smtClean="0"/>
              <a:t> del </a:t>
            </a:r>
            <a:r>
              <a:rPr lang="en-GB" dirty="0" err="1" smtClean="0"/>
              <a:t>sistema</a:t>
            </a:r>
            <a:r>
              <a:rPr lang="en-GB" dirty="0" smtClean="0"/>
              <a:t> VAR la </a:t>
            </a:r>
            <a:r>
              <a:rPr lang="en-GB" dirty="0" err="1" smtClean="0"/>
              <a:t>ecuación</a:t>
            </a:r>
            <a:r>
              <a:rPr lang="en-GB" dirty="0" smtClean="0"/>
              <a:t> de </a:t>
            </a:r>
            <a:r>
              <a:rPr lang="en-GB" dirty="0" err="1" smtClean="0"/>
              <a:t>interés</a:t>
            </a:r>
            <a:r>
              <a:rPr lang="en-GB" dirty="0" smtClean="0"/>
              <a:t> y</a:t>
            </a:r>
          </a:p>
          <a:p>
            <a:r>
              <a:rPr lang="en-GB" dirty="0" err="1" smtClean="0"/>
              <a:t>hacer</a:t>
            </a:r>
            <a:r>
              <a:rPr lang="en-GB" dirty="0" smtClean="0"/>
              <a:t> el </a:t>
            </a:r>
            <a:r>
              <a:rPr lang="en-GB" dirty="0" err="1" smtClean="0"/>
              <a:t>estudio</a:t>
            </a:r>
            <a:r>
              <a:rPr lang="en-GB" dirty="0" smtClean="0"/>
              <a:t> </a:t>
            </a:r>
            <a:r>
              <a:rPr lang="en-GB" dirty="0" err="1" smtClean="0"/>
              <a:t>econométrico</a:t>
            </a:r>
            <a:r>
              <a:rPr lang="en-GB" dirty="0" smtClean="0"/>
              <a:t> a </a:t>
            </a:r>
            <a:r>
              <a:rPr lang="en-GB" dirty="0" err="1" smtClean="0"/>
              <a:t>partir</a:t>
            </a:r>
            <a:r>
              <a:rPr lang="en-GB" dirty="0" smtClean="0"/>
              <a:t> de </a:t>
            </a:r>
            <a:r>
              <a:rPr lang="en-GB" dirty="0" err="1" smtClean="0"/>
              <a:t>ella</a:t>
            </a:r>
            <a:r>
              <a:rPr lang="en-GB" dirty="0" smtClean="0"/>
              <a:t> </a:t>
            </a:r>
            <a:r>
              <a:rPr lang="en-GB" dirty="0" err="1" smtClean="0"/>
              <a:t>exclusivamente</a:t>
            </a:r>
            <a:r>
              <a:rPr lang="en-GB" dirty="0" smtClean="0"/>
              <a:t>, de forma </a:t>
            </a:r>
            <a:r>
              <a:rPr lang="en-GB" dirty="0" err="1" smtClean="0"/>
              <a:t>condicional</a:t>
            </a:r>
            <a:r>
              <a:rPr lang="en-GB" dirty="0" smtClean="0"/>
              <a:t> a los </a:t>
            </a:r>
            <a:r>
              <a:rPr lang="en-GB" dirty="0" err="1" smtClean="0"/>
              <a:t>valores</a:t>
            </a:r>
            <a:r>
              <a:rPr lang="en-GB" dirty="0" smtClean="0"/>
              <a:t> de </a:t>
            </a:r>
            <a:r>
              <a:rPr lang="en-GB" dirty="0" err="1" smtClean="0"/>
              <a:t>las</a:t>
            </a:r>
            <a:r>
              <a:rPr lang="en-GB" dirty="0" smtClean="0"/>
              <a:t> variables </a:t>
            </a:r>
            <a:r>
              <a:rPr lang="en-GB" dirty="0" err="1" smtClean="0"/>
              <a:t>explicativas</a:t>
            </a:r>
            <a:r>
              <a:rPr lang="en-GB" dirty="0" smtClean="0"/>
              <a:t>.</a:t>
            </a:r>
          </a:p>
          <a:p>
            <a:r>
              <a:rPr lang="en-GB" dirty="0" smtClean="0"/>
              <a:t>Lo anterior </a:t>
            </a:r>
            <a:r>
              <a:rPr lang="en-GB" dirty="0" err="1" smtClean="0"/>
              <a:t>constituye</a:t>
            </a:r>
            <a:r>
              <a:rPr lang="en-GB" dirty="0" smtClean="0"/>
              <a:t> un </a:t>
            </a:r>
            <a:r>
              <a:rPr lang="en-GB" b="1" dirty="0" err="1" smtClean="0"/>
              <a:t>modelo</a:t>
            </a:r>
            <a:r>
              <a:rPr lang="en-GB" b="1" dirty="0" smtClean="0"/>
              <a:t> de </a:t>
            </a:r>
            <a:r>
              <a:rPr lang="en-GB" b="1" dirty="0" err="1" smtClean="0"/>
              <a:t>regresión</a:t>
            </a:r>
            <a:r>
              <a:rPr lang="en-GB" b="1" dirty="0" smtClean="0"/>
              <a:t> </a:t>
            </a:r>
            <a:r>
              <a:rPr lang="en-GB" b="1" dirty="0" err="1" smtClean="0"/>
              <a:t>dinámica</a:t>
            </a:r>
            <a:r>
              <a:rPr lang="en-GB" b="1" dirty="0" smtClean="0"/>
              <a:t>.</a:t>
            </a:r>
            <a:endParaRPr lang="en-GB" b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175250" y="5251450"/>
            <a:ext cx="165100" cy="774700"/>
          </a:xfrm>
          <a:custGeom>
            <a:avLst/>
            <a:gdLst>
              <a:gd name="connsiteX0" fmla="*/ 158750 w 165100"/>
              <a:gd name="connsiteY0" fmla="*/ 768350 h 774700"/>
              <a:gd name="connsiteX1" fmla="*/ 82550 w 165100"/>
              <a:gd name="connsiteY1" fmla="*/ 704850 h 774700"/>
              <a:gd name="connsiteX2" fmla="*/ 82550 w 165100"/>
              <a:gd name="connsiteY2" fmla="*/ 450850 h 774700"/>
              <a:gd name="connsiteX3" fmla="*/ 6350 w 165100"/>
              <a:gd name="connsiteY3" fmla="*/ 387350 h 774700"/>
              <a:gd name="connsiteX4" fmla="*/ 82550 w 165100"/>
              <a:gd name="connsiteY4" fmla="*/ 323850 h 774700"/>
              <a:gd name="connsiteX5" fmla="*/ 82550 w 165100"/>
              <a:gd name="connsiteY5" fmla="*/ 69850 h 774700"/>
              <a:gd name="connsiteX6" fmla="*/ 158750 w 165100"/>
              <a:gd name="connsiteY6" fmla="*/ 635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65100" h="774700">
                <a:moveTo>
                  <a:pt x="158750" y="768350"/>
                </a:moveTo>
                <a:cubicBezTo>
                  <a:pt x="116713" y="768350"/>
                  <a:pt x="82550" y="739914"/>
                  <a:pt x="82550" y="704850"/>
                </a:cubicBezTo>
                <a:lnTo>
                  <a:pt x="82550" y="450850"/>
                </a:lnTo>
                <a:cubicBezTo>
                  <a:pt x="82550" y="415785"/>
                  <a:pt x="48386" y="387350"/>
                  <a:pt x="6350" y="387350"/>
                </a:cubicBezTo>
                <a:cubicBezTo>
                  <a:pt x="48386" y="387350"/>
                  <a:pt x="82550" y="358914"/>
                  <a:pt x="82550" y="323850"/>
                </a:cubicBezTo>
                <a:lnTo>
                  <a:pt x="82550" y="69850"/>
                </a:lnTo>
                <a:cubicBezTo>
                  <a:pt x="82550" y="34797"/>
                  <a:pt x="116713" y="6350"/>
                  <a:pt x="1587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1917700"/>
            <a:ext cx="406400" cy="889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348880"/>
            <a:ext cx="393700" cy="457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3700" y="5511800"/>
            <a:ext cx="254000" cy="304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92900" y="5232400"/>
            <a:ext cx="2794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0" y="6477000"/>
            <a:ext cx="1511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antoni.espasa@uc3m.es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4328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12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540000" y="673100"/>
            <a:ext cx="4825360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990000"/>
                </a:solidFill>
                <a:latin typeface="Calibri" pitchFamily="18" charset="0"/>
                <a:cs typeface="Times New Roman" pitchFamily="18" charset="0"/>
              </a:rPr>
              <a:t>MODELO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990000"/>
                </a:solidFill>
                <a:latin typeface="Calibri" pitchFamily="18" charset="0"/>
                <a:cs typeface="Calibri" pitchFamily="18" charset="0"/>
              </a:rPr>
              <a:t>VAR RECURSIVO</a:t>
            </a:r>
            <a:endParaRPr lang="en-US" altLang="zh-CN" sz="3600" dirty="0" smtClean="0">
              <a:solidFill>
                <a:srgbClr val="99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2603500" y="2032000"/>
            <a:ext cx="495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</a:t>
            </a:r>
            <a:r>
              <a:rPr lang="en-US" altLang="zh-CN" sz="187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365500" y="2197100"/>
            <a:ext cx="22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7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11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695700" y="2032000"/>
            <a:ext cx="1054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</a:t>
            </a:r>
            <a:r>
              <a:rPr lang="en-US" altLang="zh-CN" sz="187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t-1</a:t>
            </a:r>
            <a:r>
              <a:rPr lang="en-US" altLang="zh-CN" sz="27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7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1t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603500" y="2451100"/>
            <a:ext cx="482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</a:t>
            </a:r>
            <a:r>
              <a:rPr lang="en-US" altLang="zh-CN" sz="187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365500" y="2451100"/>
            <a:ext cx="1016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187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21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</a:t>
            </a:r>
            <a:r>
              <a:rPr lang="en-US" altLang="zh-CN" sz="187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t-1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635500" y="2451100"/>
            <a:ext cx="14605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187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</a:t>
            </a:r>
            <a:r>
              <a:rPr lang="en-US" altLang="zh-CN" sz="187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t-1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7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206500" y="3263900"/>
            <a:ext cx="6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endParaRPr lang="en-US" altLang="zh-CN" sz="1802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2730500" y="5308600"/>
            <a:ext cx="1219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Cov(a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t1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,a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2t’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486400" y="53086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400800" y="5308600"/>
            <a:ext cx="241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870700" y="53086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t’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400800" y="5588000"/>
            <a:ext cx="609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t’</a:t>
            </a:r>
          </a:p>
        </p:txBody>
      </p:sp>
    </p:spTree>
    <p:extLst>
      <p:ext uri="{BB962C8B-B14F-4D97-AF65-F5344CB8AC3E}">
        <p14:creationId xmlns:p14="http://schemas.microsoft.com/office/powerpoint/2010/main" val="22628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91513" cy="5459412"/>
          </a:xfrm>
        </p:spPr>
        <p:txBody>
          <a:bodyPr/>
          <a:lstStyle/>
          <a:p>
            <a:pPr eaLnBrk="1" hangingPunct="1"/>
            <a:r>
              <a:rPr lang="es-ES" altLang="es-ES" dirty="0" smtClean="0">
                <a:solidFill>
                  <a:srgbClr val="CC3300"/>
                </a:solidFill>
              </a:rPr>
              <a:t>CAUSALIDAD </a:t>
            </a:r>
            <a:r>
              <a:rPr lang="es-ES" altLang="es-ES" dirty="0" smtClean="0">
                <a:solidFill>
                  <a:srgbClr val="CC3300"/>
                </a:solidFill>
              </a:rPr>
              <a:t>EN EL SENTIDO DE GRANGER</a:t>
            </a:r>
            <a:endParaRPr lang="es-ES_tradnl" altLang="es-ES" dirty="0" smtClean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261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" altLang="es-ES" sz="4000" smtClean="0">
                <a:solidFill>
                  <a:srgbClr val="CC3300"/>
                </a:solidFill>
              </a:rPr>
              <a:t>CAUSALIDAD EN EL SENTIDO DE GRANGER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84213" y="1989138"/>
            <a:ext cx="7559675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_tradnl" altLang="es-ES" sz="2800"/>
              <a:t>En un sistema bivariante de 2 variables (y,z), la variable y no causa a la variable z en el sentido de Granger si para todo s&gt;0, el error cuadrático medio (ECM) de la predicción de z</a:t>
            </a:r>
            <a:r>
              <a:rPr lang="es-ES_tradnl" altLang="es-ES" sz="2800" baseline="-25000"/>
              <a:t>t+s</a:t>
            </a:r>
            <a:r>
              <a:rPr lang="es-ES_tradnl" altLang="es-ES" sz="2800"/>
              <a:t> dado (z</a:t>
            </a:r>
            <a:r>
              <a:rPr lang="es-ES_tradnl" altLang="es-ES" sz="2800" baseline="-25000"/>
              <a:t>1</a:t>
            </a:r>
            <a:r>
              <a:rPr lang="es-ES_tradnl" altLang="es-ES" sz="2800"/>
              <a:t>, …, z</a:t>
            </a:r>
            <a:r>
              <a:rPr lang="es-ES_tradnl" altLang="es-ES" sz="2800" baseline="-25000"/>
              <a:t>t</a:t>
            </a:r>
            <a:r>
              <a:rPr lang="es-ES_tradnl" altLang="es-ES" sz="2800"/>
              <a:t>) es el mismo que el ECM de la predicción de z</a:t>
            </a:r>
            <a:r>
              <a:rPr lang="es-ES_tradnl" altLang="es-ES" sz="2800" baseline="-25000"/>
              <a:t>t+s</a:t>
            </a:r>
            <a:r>
              <a:rPr lang="es-ES_tradnl" altLang="es-ES" sz="2800"/>
              <a:t> dado (y</a:t>
            </a:r>
            <a:r>
              <a:rPr lang="es-ES_tradnl" altLang="es-ES" sz="2800" baseline="-25000"/>
              <a:t>1</a:t>
            </a:r>
            <a:r>
              <a:rPr lang="es-ES_tradnl" altLang="es-ES" sz="2800"/>
              <a:t>, …, y</a:t>
            </a:r>
            <a:r>
              <a:rPr lang="es-ES_tradnl" altLang="es-ES" sz="2800" baseline="-25000"/>
              <a:t>t</a:t>
            </a:r>
            <a:r>
              <a:rPr lang="es-ES_tradnl" altLang="es-ES" sz="2800"/>
              <a:t>, z</a:t>
            </a:r>
            <a:r>
              <a:rPr lang="es-ES_tradnl" altLang="es-ES" sz="2800" baseline="-25000"/>
              <a:t>1</a:t>
            </a:r>
            <a:r>
              <a:rPr lang="es-ES_tradnl" altLang="es-ES" sz="2800"/>
              <a:t>, …, z</a:t>
            </a:r>
            <a:r>
              <a:rPr lang="es-ES_tradnl" altLang="es-ES" sz="2800" baseline="-25000"/>
              <a:t>t</a:t>
            </a:r>
            <a:r>
              <a:rPr lang="es-ES_tradnl" altLang="es-ES" sz="280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57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11188" y="0"/>
            <a:ext cx="7559675" cy="744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_tradnl" altLang="es-ES" sz="2800">
                <a:solidFill>
                  <a:srgbClr val="CC3300"/>
                </a:solidFill>
              </a:rPr>
              <a:t>Para contrastar la causalidad de Granger de una variable y hacia una variable</a:t>
            </a:r>
            <a:r>
              <a:rPr lang="es-ES_tradnl" altLang="es-ES" sz="2800"/>
              <a:t> </a:t>
            </a:r>
            <a:r>
              <a:rPr lang="es-ES_tradnl" altLang="es-ES" sz="2800">
                <a:solidFill>
                  <a:srgbClr val="CC3300"/>
                </a:solidFill>
              </a:rPr>
              <a:t>z</a:t>
            </a:r>
            <a:r>
              <a:rPr lang="es-ES_tradnl" altLang="es-ES" sz="2800"/>
              <a:t> se formula  el modelo siguiente :</a:t>
            </a:r>
          </a:p>
          <a:p>
            <a:pPr algn="just" eaLnBrk="1" hangingPunct="1">
              <a:spcBef>
                <a:spcPct val="50000"/>
              </a:spcBef>
            </a:pPr>
            <a:endParaRPr lang="es-ES_tradnl" altLang="es-ES" sz="2800"/>
          </a:p>
          <a:p>
            <a:pPr algn="ctr" eaLnBrk="1" hangingPunct="1">
              <a:spcBef>
                <a:spcPct val="50000"/>
              </a:spcBef>
            </a:pPr>
            <a:r>
              <a:rPr lang="es-ES_tradnl" altLang="es-ES" sz="2800"/>
              <a:t>Z</a:t>
            </a:r>
            <a:r>
              <a:rPr lang="es-ES_tradnl" altLang="es-ES" sz="2800" baseline="-25000"/>
              <a:t>t</a:t>
            </a:r>
            <a:r>
              <a:rPr lang="es-ES_tradnl" altLang="es-ES" sz="2800"/>
              <a:t> = c + </a:t>
            </a:r>
            <a:r>
              <a:rPr lang="es-ES_tradnl" altLang="es-ES" sz="2800">
                <a:sym typeface="Symbol" pitchFamily="18" charset="2"/>
              </a:rPr>
              <a:t></a:t>
            </a:r>
            <a:r>
              <a:rPr lang="es-ES_tradnl" altLang="es-ES" sz="2800" baseline="-25000">
                <a:sym typeface="Symbol" pitchFamily="18" charset="2"/>
              </a:rPr>
              <a:t>1</a:t>
            </a:r>
            <a:r>
              <a:rPr lang="es-ES_tradnl" altLang="es-ES" sz="2800">
                <a:sym typeface="Symbol" pitchFamily="18" charset="2"/>
              </a:rPr>
              <a:t> z</a:t>
            </a:r>
            <a:r>
              <a:rPr lang="es-ES_tradnl" altLang="es-ES" sz="2800" baseline="-25000">
                <a:sym typeface="Symbol" pitchFamily="18" charset="2"/>
              </a:rPr>
              <a:t>t-1</a:t>
            </a:r>
            <a:r>
              <a:rPr lang="es-ES_tradnl" altLang="es-ES" sz="2800">
                <a:sym typeface="Symbol" pitchFamily="18" charset="2"/>
              </a:rPr>
              <a:t> + … + </a:t>
            </a:r>
            <a:r>
              <a:rPr lang="es-ES_tradnl" altLang="es-ES" sz="2800" baseline="-25000">
                <a:sym typeface="Symbol" pitchFamily="18" charset="2"/>
              </a:rPr>
              <a:t>p</a:t>
            </a:r>
            <a:r>
              <a:rPr lang="es-ES_tradnl" altLang="es-ES" sz="2800">
                <a:sym typeface="Symbol" pitchFamily="18" charset="2"/>
              </a:rPr>
              <a:t> z</a:t>
            </a:r>
            <a:r>
              <a:rPr lang="es-ES_tradnl" altLang="es-ES" sz="2800" baseline="-25000">
                <a:sym typeface="Symbol" pitchFamily="18" charset="2"/>
              </a:rPr>
              <a:t>t-p</a:t>
            </a:r>
            <a:r>
              <a:rPr lang="es-ES_tradnl" altLang="es-ES" sz="2800">
                <a:sym typeface="Symbol" pitchFamily="18" charset="2"/>
              </a:rPr>
              <a:t> + </a:t>
            </a:r>
            <a:r>
              <a:rPr lang="es-ES_tradnl" altLang="es-ES" sz="2800" baseline="-25000">
                <a:sym typeface="Symbol" pitchFamily="18" charset="2"/>
              </a:rPr>
              <a:t>1</a:t>
            </a:r>
            <a:r>
              <a:rPr lang="es-ES_tradnl" altLang="es-ES" sz="2800">
                <a:sym typeface="Symbol" pitchFamily="18" charset="2"/>
              </a:rPr>
              <a:t> y</a:t>
            </a:r>
            <a:r>
              <a:rPr lang="es-ES_tradnl" altLang="es-ES" sz="2800" baseline="-25000">
                <a:sym typeface="Symbol" pitchFamily="18" charset="2"/>
              </a:rPr>
              <a:t>t-1</a:t>
            </a:r>
            <a:r>
              <a:rPr lang="es-ES_tradnl" altLang="es-ES" sz="2800">
                <a:sym typeface="Symbol" pitchFamily="18" charset="2"/>
              </a:rPr>
              <a:t> +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_tradnl" altLang="es-ES" sz="2800">
                <a:sym typeface="Symbol" pitchFamily="18" charset="2"/>
              </a:rPr>
              <a:t>	+ … + </a:t>
            </a:r>
            <a:r>
              <a:rPr lang="es-ES_tradnl" altLang="es-ES" sz="2800" baseline="-25000">
                <a:sym typeface="Symbol" pitchFamily="18" charset="2"/>
              </a:rPr>
              <a:t>p</a:t>
            </a:r>
            <a:r>
              <a:rPr lang="es-ES_tradnl" altLang="es-ES" sz="2800">
                <a:sym typeface="Symbol" pitchFamily="18" charset="2"/>
              </a:rPr>
              <a:t>y</a:t>
            </a:r>
            <a:r>
              <a:rPr lang="es-ES_tradnl" altLang="es-ES" sz="2800" baseline="-25000">
                <a:sym typeface="Symbol" pitchFamily="18" charset="2"/>
              </a:rPr>
              <a:t>t-p</a:t>
            </a:r>
            <a:r>
              <a:rPr lang="es-ES_tradnl" altLang="es-ES" sz="2800">
                <a:sym typeface="Symbol" pitchFamily="18" charset="2"/>
              </a:rPr>
              <a:t>+a</a:t>
            </a:r>
            <a:r>
              <a:rPr lang="es-ES_tradnl" altLang="es-ES" sz="2800" baseline="-25000">
                <a:sym typeface="Symbol" pitchFamily="18" charset="2"/>
              </a:rPr>
              <a:t>t</a:t>
            </a:r>
            <a:r>
              <a:rPr lang="es-ES_tradnl" altLang="es-ES" sz="2800">
                <a:sym typeface="Symbol" pitchFamily="18" charset="2"/>
              </a:rPr>
              <a:t>    y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_tradnl" altLang="es-ES" sz="2800">
                <a:sym typeface="Symbol" pitchFamily="18" charset="2"/>
              </a:rPr>
              <a:t>se contrasta la hipótesis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_tradnl" altLang="es-ES" sz="3200">
                <a:sym typeface="Symbol" pitchFamily="18" charset="2"/>
              </a:rPr>
              <a:t>H</a:t>
            </a:r>
            <a:r>
              <a:rPr lang="es-ES_tradnl" altLang="es-ES" sz="3200" baseline="-25000">
                <a:sym typeface="Symbol" pitchFamily="18" charset="2"/>
              </a:rPr>
              <a:t>0</a:t>
            </a:r>
            <a:r>
              <a:rPr lang="es-ES_tradnl" altLang="es-ES" sz="3200">
                <a:sym typeface="Symbol" pitchFamily="18" charset="2"/>
              </a:rPr>
              <a:t> : </a:t>
            </a:r>
            <a:r>
              <a:rPr lang="es-ES_tradnl" altLang="es-ES" sz="3200" baseline="-25000">
                <a:sym typeface="Symbol" pitchFamily="18" charset="2"/>
              </a:rPr>
              <a:t>1</a:t>
            </a:r>
            <a:r>
              <a:rPr lang="es-ES_tradnl" altLang="es-ES" sz="3200">
                <a:sym typeface="Symbol" pitchFamily="18" charset="2"/>
              </a:rPr>
              <a:t> = … = </a:t>
            </a:r>
            <a:r>
              <a:rPr lang="es-ES_tradnl" altLang="es-ES" sz="3200" baseline="-25000">
                <a:sym typeface="Symbol" pitchFamily="18" charset="2"/>
              </a:rPr>
              <a:t>p</a:t>
            </a:r>
            <a:r>
              <a:rPr lang="es-ES_tradnl" altLang="es-ES" sz="3200">
                <a:sym typeface="Symbol" pitchFamily="18" charset="2"/>
              </a:rPr>
              <a:t> = 0.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_tradnl" altLang="es-ES" sz="2800">
                <a:solidFill>
                  <a:srgbClr val="009900"/>
                </a:solidFill>
                <a:sym typeface="Symbol" pitchFamily="18" charset="2"/>
              </a:rPr>
              <a:t>Si no se rechaza H</a:t>
            </a:r>
            <a:r>
              <a:rPr lang="es-ES_tradnl" altLang="es-ES" sz="2800" baseline="-25000">
                <a:solidFill>
                  <a:srgbClr val="009900"/>
                </a:solidFill>
                <a:sym typeface="Symbol" pitchFamily="18" charset="2"/>
              </a:rPr>
              <a:t>0 </a:t>
            </a:r>
            <a:r>
              <a:rPr lang="es-ES_tradnl" altLang="es-ES" sz="2800">
                <a:solidFill>
                  <a:srgbClr val="009900"/>
                </a:solidFill>
                <a:sym typeface="Symbol" pitchFamily="18" charset="2"/>
              </a:rPr>
              <a:t>se dice que la variable y no causa a la variable z en el sentido de Granger.</a:t>
            </a:r>
          </a:p>
          <a:p>
            <a:pPr algn="ctr" eaLnBrk="1" hangingPunct="1">
              <a:spcBef>
                <a:spcPct val="50000"/>
              </a:spcBef>
            </a:pPr>
            <a:endParaRPr lang="es-ES_tradnl" altLang="es-ES" sz="2800">
              <a:sym typeface="Symbol" pitchFamily="18" charset="2"/>
            </a:endParaRPr>
          </a:p>
          <a:p>
            <a:pPr algn="just" eaLnBrk="1" hangingPunct="1">
              <a:spcBef>
                <a:spcPct val="50000"/>
              </a:spcBef>
            </a:pPr>
            <a:endParaRPr lang="es-ES_tradnl" altLang="es-ES" sz="28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682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333375"/>
            <a:ext cx="8713787" cy="6191250"/>
          </a:xfrm>
        </p:spPr>
        <p:txBody>
          <a:bodyPr/>
          <a:lstStyle/>
          <a:p>
            <a:pPr eaLnBrk="1" hangingPunct="1"/>
            <a:r>
              <a:rPr lang="es-ES" altLang="es-ES" smtClean="0">
                <a:solidFill>
                  <a:srgbClr val="CC3300"/>
                </a:solidFill>
              </a:rPr>
              <a:t>En el modelo anterior puede ocurrir que </a:t>
            </a:r>
          </a:p>
          <a:p>
            <a:pPr eaLnBrk="1" hangingPunct="1"/>
            <a:r>
              <a:rPr lang="es-ES" altLang="es-ES" smtClean="0"/>
              <a:t>- </a:t>
            </a:r>
            <a:r>
              <a:rPr lang="es-ES" altLang="es-ES" smtClean="0">
                <a:solidFill>
                  <a:srgbClr val="009900"/>
                </a:solidFill>
              </a:rPr>
              <a:t>la hipótesis H</a:t>
            </a:r>
            <a:r>
              <a:rPr lang="es-ES" altLang="es-ES" baseline="-25000" smtClean="0">
                <a:solidFill>
                  <a:srgbClr val="009900"/>
                </a:solidFill>
              </a:rPr>
              <a:t>0</a:t>
            </a:r>
            <a:r>
              <a:rPr lang="es-ES" altLang="es-ES" smtClean="0"/>
              <a:t> </a:t>
            </a:r>
            <a:r>
              <a:rPr lang="es-ES" altLang="es-ES" smtClean="0">
                <a:solidFill>
                  <a:srgbClr val="009900"/>
                </a:solidFill>
              </a:rPr>
              <a:t>sea cierta</a:t>
            </a:r>
            <a:r>
              <a:rPr lang="es-ES" altLang="es-ES" smtClean="0"/>
              <a:t> y en tal caso el pasado de la  variable </a:t>
            </a:r>
            <a:r>
              <a:rPr lang="es-ES" altLang="es-ES" b="1" smtClean="0"/>
              <a:t>y</a:t>
            </a:r>
            <a:r>
              <a:rPr lang="es-ES" altLang="es-ES" smtClean="0"/>
              <a:t> no influye en la determinación del presente de la variable </a:t>
            </a:r>
            <a:r>
              <a:rPr lang="es-ES" altLang="es-ES" b="1" smtClean="0"/>
              <a:t>z</a:t>
            </a:r>
            <a:r>
              <a:rPr lang="es-ES" altLang="es-ES" smtClean="0"/>
              <a:t>,y se dice que </a:t>
            </a:r>
            <a:r>
              <a:rPr lang="es-ES" altLang="es-ES" b="1" smtClean="0"/>
              <a:t>y no causa a z</a:t>
            </a:r>
            <a:r>
              <a:rPr lang="es-ES" altLang="es-ES" smtClean="0"/>
              <a:t>.</a:t>
            </a:r>
          </a:p>
          <a:p>
            <a:pPr eaLnBrk="1" hangingPunct="1"/>
            <a:r>
              <a:rPr lang="es-ES" altLang="es-ES" smtClean="0"/>
              <a:t>-</a:t>
            </a:r>
            <a:r>
              <a:rPr lang="es-ES" altLang="es-ES" smtClean="0">
                <a:solidFill>
                  <a:srgbClr val="009900"/>
                </a:solidFill>
              </a:rPr>
              <a:t>que H</a:t>
            </a:r>
            <a:r>
              <a:rPr lang="es-ES" altLang="es-ES" baseline="-25000" smtClean="0">
                <a:solidFill>
                  <a:srgbClr val="009900"/>
                </a:solidFill>
              </a:rPr>
              <a:t>0 </a:t>
            </a:r>
            <a:r>
              <a:rPr lang="es-ES" altLang="es-ES" smtClean="0">
                <a:solidFill>
                  <a:srgbClr val="009900"/>
                </a:solidFill>
              </a:rPr>
              <a:t>no sea cierta</a:t>
            </a:r>
            <a:r>
              <a:rPr lang="es-ES" altLang="es-ES" smtClean="0"/>
              <a:t> ,en cuyo caso el pasado de la variable y afecta al presente de la variable z,y se dice que la variable  </a:t>
            </a:r>
            <a:r>
              <a:rPr lang="es-ES" altLang="es-ES" b="1" smtClean="0"/>
              <a:t>y causa a la  z en el sentido de Granger.</a:t>
            </a:r>
            <a:r>
              <a:rPr lang="es-ES" altLang="es-ES" b="1" baseline="-25000" smtClean="0"/>
              <a:t> </a:t>
            </a:r>
            <a:endParaRPr lang="es-ES" altLang="es-ES" b="1" smtClean="0"/>
          </a:p>
        </p:txBody>
      </p:sp>
    </p:spTree>
    <p:extLst>
      <p:ext uri="{BB962C8B-B14F-4D97-AF65-F5344CB8AC3E}">
        <p14:creationId xmlns:p14="http://schemas.microsoft.com/office/powerpoint/2010/main" val="23852395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" altLang="es-ES" sz="4000" smtClean="0">
                <a:solidFill>
                  <a:srgbClr val="CC3300"/>
                </a:solidFill>
              </a:rPr>
              <a:t>CAUSALIDAD DE GRANGER EN UN PAR DE VARIABLES</a:t>
            </a:r>
            <a:r>
              <a:rPr lang="es-ES" altLang="es-ES" sz="4000" smtClean="0"/>
              <a:t> </a:t>
            </a:r>
            <a:r>
              <a:rPr lang="es-ES" altLang="es-ES" sz="4000" smtClean="0">
                <a:solidFill>
                  <a:srgbClr val="CC3300"/>
                </a:solidFill>
              </a:rPr>
              <a:t>(Z,Y)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ES" smtClean="0"/>
              <a:t>Con la regresión anterior se puede contrastar si la variable  y causa o no a la  z.</a:t>
            </a:r>
          </a:p>
          <a:p>
            <a:pPr eaLnBrk="1" hangingPunct="1"/>
            <a:r>
              <a:rPr lang="es-ES" altLang="es-ES" smtClean="0"/>
              <a:t>Así mismo,mediante una regresión de y</a:t>
            </a:r>
            <a:r>
              <a:rPr lang="es-ES" altLang="es-ES" baseline="-25000" smtClean="0"/>
              <a:t>t</a:t>
            </a:r>
            <a:r>
              <a:rPr lang="es-ES" altLang="es-ES" smtClean="0"/>
              <a:t> sobre sus propios retardos y sobre los retardos de z se puede contrastar si z causa o no a la variable y.</a:t>
            </a:r>
          </a:p>
        </p:txBody>
      </p:sp>
    </p:spTree>
    <p:extLst>
      <p:ext uri="{BB962C8B-B14F-4D97-AF65-F5344CB8AC3E}">
        <p14:creationId xmlns:p14="http://schemas.microsoft.com/office/powerpoint/2010/main" val="7776065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" altLang="es-ES" sz="4000" smtClean="0">
                <a:solidFill>
                  <a:srgbClr val="CC3300"/>
                </a:solidFill>
              </a:rPr>
              <a:t>RESULTADOS DE CAUSALIDAD EN UN PAR DE VARIABLES (Z,Y)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" sz="2400" smtClean="0"/>
              <a:t>En un par de variables (z,y) se puede contrastar: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" sz="2400" smtClean="0"/>
              <a:t>   (1) la causalidad de y sobre z 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" sz="2400" smtClean="0"/>
              <a:t>   (2)la de z sobre y,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" sz="2400" smtClean="0"/>
              <a:t>a partir de dos regresiones: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" sz="2400" smtClean="0"/>
              <a:t>   (1) una sobre el regresando  z</a:t>
            </a:r>
            <a:r>
              <a:rPr lang="es-ES" altLang="es-ES" sz="2400" baseline="-25000" smtClean="0"/>
              <a:t>t </a:t>
            </a:r>
            <a:r>
              <a:rPr lang="es-ES" altLang="es-ES" sz="2400" smtClean="0"/>
              <a:t>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" sz="2400" smtClean="0"/>
              <a:t>   (2) otra sobre el regresando  y</a:t>
            </a:r>
            <a:r>
              <a:rPr lang="es-ES" altLang="es-ES" sz="2400" baseline="-25000" smtClean="0"/>
              <a:t>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" sz="2400" smtClean="0"/>
              <a:t> con todos los retardos de z e y en ambos casos.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" sz="2400" smtClean="0">
                <a:solidFill>
                  <a:schemeClr val="accent2"/>
                </a:solidFill>
              </a:rPr>
              <a:t>Los resultados pueden ser los siguientes: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" sz="2400" smtClean="0">
                <a:solidFill>
                  <a:srgbClr val="CC3300"/>
                </a:solidFill>
              </a:rPr>
              <a:t>-(A) ausencia de causalidad en ambos sentidos.</a:t>
            </a:r>
            <a:r>
              <a:rPr lang="es-ES" altLang="es-ES" sz="2400" smtClean="0"/>
              <a:t>En ambas regresiones no se rechaza que los retardos de la otra variable tengan coeficiente cero. </a:t>
            </a:r>
          </a:p>
        </p:txBody>
      </p:sp>
    </p:spTree>
    <p:extLst>
      <p:ext uri="{BB962C8B-B14F-4D97-AF65-F5344CB8AC3E}">
        <p14:creationId xmlns:p14="http://schemas.microsoft.com/office/powerpoint/2010/main" val="2548922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333375"/>
            <a:ext cx="8518525" cy="5892800"/>
          </a:xfrm>
        </p:spPr>
        <p:txBody>
          <a:bodyPr/>
          <a:lstStyle/>
          <a:p>
            <a:pPr eaLnBrk="1" hangingPunct="1"/>
            <a:r>
              <a:rPr lang="es-ES" altLang="es-ES" smtClean="0">
                <a:solidFill>
                  <a:srgbClr val="CC3300"/>
                </a:solidFill>
              </a:rPr>
              <a:t>-(B) causalidad unidireccional de y hacia z. </a:t>
            </a:r>
            <a:r>
              <a:rPr lang="es-ES" altLang="es-ES" smtClean="0"/>
              <a:t>Se rechaza la hipótesis H</a:t>
            </a:r>
            <a:r>
              <a:rPr lang="es-ES" altLang="es-ES" baseline="-25000" smtClean="0"/>
              <a:t>0  </a:t>
            </a:r>
            <a:r>
              <a:rPr lang="es-ES" altLang="es-ES" smtClean="0"/>
              <a:t>en la primera regresión pero no en la segunda.</a:t>
            </a:r>
          </a:p>
          <a:p>
            <a:pPr eaLnBrk="1" hangingPunct="1"/>
            <a:r>
              <a:rPr lang="es-ES" altLang="es-ES" smtClean="0">
                <a:solidFill>
                  <a:srgbClr val="CC3300"/>
                </a:solidFill>
              </a:rPr>
              <a:t>-(C) causalidad unidireccional de z hacia y. </a:t>
            </a:r>
            <a:r>
              <a:rPr lang="es-ES" altLang="es-ES" smtClean="0"/>
              <a:t>No se rechaza H</a:t>
            </a:r>
            <a:r>
              <a:rPr lang="es-ES" altLang="es-ES" baseline="-25000" smtClean="0"/>
              <a:t>0</a:t>
            </a:r>
            <a:r>
              <a:rPr lang="es-ES" altLang="es-ES" smtClean="0"/>
              <a:t> en la primera regresión pero sí en la segunda.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ES" smtClean="0">
                <a:solidFill>
                  <a:srgbClr val="CC3300"/>
                </a:solidFill>
              </a:rPr>
              <a:t>-(D) causalidad bidireccional. </a:t>
            </a:r>
            <a:r>
              <a:rPr lang="es-ES" altLang="es-ES" smtClean="0"/>
              <a:t> Se rechaza H</a:t>
            </a:r>
            <a:r>
              <a:rPr lang="es-ES" altLang="es-ES" baseline="-25000" smtClean="0"/>
              <a:t>0</a:t>
            </a:r>
            <a:r>
              <a:rPr lang="es-ES" altLang="es-ES" smtClean="0"/>
              <a:t> en ambas regresiones.</a:t>
            </a:r>
          </a:p>
        </p:txBody>
      </p:sp>
    </p:spTree>
    <p:extLst>
      <p:ext uri="{BB962C8B-B14F-4D97-AF65-F5344CB8AC3E}">
        <p14:creationId xmlns:p14="http://schemas.microsoft.com/office/powerpoint/2010/main" val="17277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Modelos </a:t>
            </a:r>
            <a:r>
              <a:rPr lang="es-ES" dirty="0" err="1" smtClean="0"/>
              <a:t>multiecuacionales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algn="just">
              <a:lnSpc>
                <a:spcPct val="80000"/>
              </a:lnSpc>
            </a:pPr>
            <a:r>
              <a:rPr lang="es-ES_tradnl" sz="4000" dirty="0" smtClean="0"/>
              <a:t>Si en la explicación de un determinado fenómeno {</a:t>
            </a:r>
            <a:r>
              <a:rPr lang="es-ES_tradnl" sz="4000" dirty="0" err="1" smtClean="0"/>
              <a:t>y</a:t>
            </a:r>
            <a:r>
              <a:rPr lang="es-ES_tradnl" sz="4000" baseline="-25000" dirty="0" err="1" smtClean="0"/>
              <a:t>t</a:t>
            </a:r>
            <a:r>
              <a:rPr lang="es-ES_tradnl" sz="4000" dirty="0" smtClean="0"/>
              <a:t>} las variables explicativas no son todas ellas exógenas se necesita un </a:t>
            </a:r>
            <a:r>
              <a:rPr lang="es-ES_tradnl" sz="4000" dirty="0" smtClean="0">
                <a:solidFill>
                  <a:srgbClr val="FF0000"/>
                </a:solidFill>
              </a:rPr>
              <a:t>modelo </a:t>
            </a:r>
            <a:r>
              <a:rPr lang="es-ES_tradnl" sz="4000" dirty="0" err="1" smtClean="0">
                <a:solidFill>
                  <a:srgbClr val="FF0000"/>
                </a:solidFill>
              </a:rPr>
              <a:t>multiecuacional</a:t>
            </a:r>
            <a:r>
              <a:rPr lang="es-ES_tradnl" sz="4000" dirty="0" smtClean="0">
                <a:solidFill>
                  <a:srgbClr val="FF0000"/>
                </a:solidFill>
              </a:rPr>
              <a:t> </a:t>
            </a:r>
            <a:r>
              <a:rPr lang="es-ES_tradnl" sz="4000" dirty="0" smtClean="0"/>
              <a:t>que explique tanto </a:t>
            </a:r>
            <a:r>
              <a:rPr lang="es-ES_tradnl" sz="4000" dirty="0" err="1" smtClean="0"/>
              <a:t>y</a:t>
            </a:r>
            <a:r>
              <a:rPr lang="es-ES_tradnl" sz="4000" baseline="-25000" dirty="0" err="1" smtClean="0"/>
              <a:t>t</a:t>
            </a:r>
            <a:r>
              <a:rPr lang="es-ES_tradnl" sz="4000" dirty="0" smtClean="0"/>
              <a:t> como las restantes variables endógenas.</a:t>
            </a:r>
          </a:p>
          <a:p>
            <a:pPr marL="609600" indent="-609600" algn="just">
              <a:lnSpc>
                <a:spcPct val="80000"/>
              </a:lnSpc>
            </a:pPr>
            <a:r>
              <a:rPr lang="es-ES_tradnl" sz="4000" dirty="0" smtClean="0"/>
              <a:t> En principio  estos son los modelos necesarios para el análisis económico.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antoni.espasa@uc3m.es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1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042988" y="2205038"/>
            <a:ext cx="755967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_tradnl" altLang="es-ES" sz="2800"/>
              <a:t>La causalidad en el sentido de Granger hay que interpretarla en el sentido de predicción y no en el de causalidad propiamente dicha.</a:t>
            </a:r>
          </a:p>
        </p:txBody>
      </p:sp>
    </p:spTree>
    <p:extLst>
      <p:ext uri="{BB962C8B-B14F-4D97-AF65-F5344CB8AC3E}">
        <p14:creationId xmlns:p14="http://schemas.microsoft.com/office/powerpoint/2010/main" val="29213513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147050" cy="9810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s-ES" sz="2800" smtClean="0">
                <a:solidFill>
                  <a:srgbClr val="CC3300"/>
                </a:solidFill>
              </a:rPr>
              <a:t>UNA ESTRUCTURA DE CAUSALIDAD RESTRICTIVA EN UN MODELO VAR</a:t>
            </a:r>
            <a:r>
              <a:rPr lang="es-ES_tradnl" altLang="es-ES" sz="3600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362950" cy="51450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altLang="es-ES" smtClean="0">
                <a:sym typeface="Symbol" pitchFamily="18" charset="2"/>
              </a:rPr>
              <a:t>Una estructura de causalidad que impone una simplificación que resulta muy operativa en un modelo VAR es la siguiente.</a:t>
            </a:r>
          </a:p>
          <a:p>
            <a:pPr eaLnBrk="1" hangingPunct="1">
              <a:buFontTx/>
              <a:buNone/>
            </a:pPr>
            <a:r>
              <a:rPr lang="es-ES_tradnl" altLang="es-ES" smtClean="0">
                <a:sym typeface="Symbol" pitchFamily="18" charset="2"/>
              </a:rPr>
              <a:t> Los n componentes del vector de variables de un modelo VAR se pueden ordenar de 1 a n  forma que </a:t>
            </a:r>
            <a:r>
              <a:rPr lang="es-ES_tradnl" altLang="es-ES" smtClean="0">
                <a:solidFill>
                  <a:srgbClr val="009900"/>
                </a:solidFill>
                <a:sym typeface="Symbol" pitchFamily="18" charset="2"/>
              </a:rPr>
              <a:t>las variables de orden menor no son causadas en el sentido de Granger por variables de orden mayor,</a:t>
            </a:r>
          </a:p>
        </p:txBody>
      </p:sp>
    </p:spTree>
    <p:extLst>
      <p:ext uri="{BB962C8B-B14F-4D97-AF65-F5344CB8AC3E}">
        <p14:creationId xmlns:p14="http://schemas.microsoft.com/office/powerpoint/2010/main" val="38410063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435975" cy="5937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altLang="es-ES" sz="4000" smtClean="0">
                <a:sym typeface="Symbol" pitchFamily="18" charset="2"/>
              </a:rPr>
              <a:t>En tal caso se tiene que </a:t>
            </a:r>
            <a:r>
              <a:rPr lang="es-ES_tradnl" altLang="es-ES" sz="4000" smtClean="0">
                <a:solidFill>
                  <a:srgbClr val="CC3300"/>
                </a:solidFill>
                <a:sym typeface="Symbol" pitchFamily="18" charset="2"/>
              </a:rPr>
              <a:t>la variable dependiente en cualquier ecuación</a:t>
            </a:r>
            <a:r>
              <a:rPr lang="es-ES_tradnl" altLang="es-ES" sz="4000" smtClean="0">
                <a:sym typeface="Symbol" pitchFamily="18" charset="2"/>
              </a:rPr>
              <a:t> viene </a:t>
            </a:r>
            <a:r>
              <a:rPr lang="es-ES_tradnl" altLang="es-ES" sz="4000" smtClean="0">
                <a:solidFill>
                  <a:schemeClr val="folHlink"/>
                </a:solidFill>
                <a:sym typeface="Symbol" pitchFamily="18" charset="2"/>
              </a:rPr>
              <a:t>causada en el sentido de Granger por las variables explicativas</a:t>
            </a:r>
            <a:r>
              <a:rPr lang="es-ES_tradnl" altLang="es-ES" sz="4000" smtClean="0">
                <a:sym typeface="Symbol" pitchFamily="18" charset="2"/>
              </a:rPr>
              <a:t> que aparecen en la ecuación,</a:t>
            </a:r>
          </a:p>
          <a:p>
            <a:pPr eaLnBrk="1" hangingPunct="1">
              <a:buFontTx/>
              <a:buNone/>
            </a:pPr>
            <a:r>
              <a:rPr lang="es-ES_tradnl" altLang="es-ES" sz="4000" smtClean="0">
                <a:sym typeface="Symbol" pitchFamily="18" charset="2"/>
              </a:rPr>
              <a:t> pero </a:t>
            </a:r>
            <a:r>
              <a:rPr lang="es-ES_tradnl" altLang="es-ES" sz="4000" smtClean="0">
                <a:solidFill>
                  <a:srgbClr val="CC3300"/>
                </a:solidFill>
                <a:sym typeface="Symbol" pitchFamily="18" charset="2"/>
              </a:rPr>
              <a:t>tales variables explicativas</a:t>
            </a:r>
            <a:r>
              <a:rPr lang="es-ES_tradnl" altLang="es-ES" sz="4000" smtClean="0">
                <a:sym typeface="Symbol" pitchFamily="18" charset="2"/>
              </a:rPr>
              <a:t> </a:t>
            </a:r>
            <a:r>
              <a:rPr lang="es-ES_tradnl" altLang="es-ES" sz="4000" smtClean="0">
                <a:solidFill>
                  <a:schemeClr val="folHlink"/>
                </a:solidFill>
                <a:sym typeface="Symbol" pitchFamily="18" charset="2"/>
              </a:rPr>
              <a:t>no son causadas en el sentido de Granger por la variable dependiente en cuestión.</a:t>
            </a:r>
          </a:p>
          <a:p>
            <a:pPr eaLnBrk="1" hangingPunct="1">
              <a:buFontTx/>
              <a:buNone/>
            </a:pPr>
            <a:r>
              <a:rPr lang="es-ES_tradnl" altLang="es-ES" sz="4000" smtClean="0">
                <a:sym typeface="Symbol" pitchFamily="18" charset="2"/>
              </a:rPr>
              <a:t>  </a:t>
            </a:r>
            <a:endParaRPr lang="es-ES_tradnl" altLang="es-ES" sz="4000" smtClean="0"/>
          </a:p>
          <a:p>
            <a:pPr eaLnBrk="1" hangingPunct="1">
              <a:buFontTx/>
              <a:buNone/>
            </a:pPr>
            <a:endParaRPr lang="es-ES" altLang="es-ES" sz="4000" smtClean="0"/>
          </a:p>
        </p:txBody>
      </p:sp>
    </p:spTree>
    <p:extLst>
      <p:ext uri="{BB962C8B-B14F-4D97-AF65-F5344CB8AC3E}">
        <p14:creationId xmlns:p14="http://schemas.microsoft.com/office/powerpoint/2010/main" val="183969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S" sz="4000" smtClean="0">
                <a:solidFill>
                  <a:srgbClr val="CC3300"/>
                </a:solidFill>
              </a:rPr>
              <a:t>ESTRUCTURA DINÁMICA TRIANGULAR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ES" smtClean="0">
                <a:sym typeface="Symbol" pitchFamily="18" charset="2"/>
              </a:rPr>
              <a:t>Cuando se cumple la estructura causal anterior se tiene que que todas las matrices </a:t>
            </a:r>
            <a:r>
              <a:rPr lang="ru-RU" altLang="es-ES" smtClean="0">
                <a:sym typeface="Symbol" pitchFamily="18" charset="2"/>
              </a:rPr>
              <a:t>Ф</a:t>
            </a:r>
            <a:r>
              <a:rPr lang="es-ES_tradnl" altLang="es-ES" baseline="-25000" smtClean="0">
                <a:sym typeface="Symbol" pitchFamily="18" charset="2"/>
              </a:rPr>
              <a:t>i</a:t>
            </a:r>
            <a:r>
              <a:rPr lang="es-ES_tradnl" altLang="es-ES" smtClean="0">
                <a:sym typeface="Symbol" pitchFamily="18" charset="2"/>
              </a:rPr>
              <a:t> son triangulares.</a:t>
            </a:r>
          </a:p>
          <a:p>
            <a:pPr eaLnBrk="1" hangingPunct="1"/>
            <a:r>
              <a:rPr lang="es-ES_tradnl" altLang="es-ES" smtClean="0">
                <a:sym typeface="Symbol" pitchFamily="18" charset="2"/>
              </a:rPr>
              <a:t>Se dice entonces que el modelo VAR tiene una </a:t>
            </a:r>
            <a:r>
              <a:rPr lang="es-ES_tradnl" altLang="es-ES" smtClean="0">
                <a:solidFill>
                  <a:srgbClr val="009900"/>
                </a:solidFill>
                <a:sym typeface="Symbol" pitchFamily="18" charset="2"/>
              </a:rPr>
              <a:t>estructura dinámica triangular</a:t>
            </a:r>
            <a:r>
              <a:rPr lang="es-ES_tradnl" altLang="es-ES" smtClean="0">
                <a:sym typeface="Symbol" pitchFamily="18" charset="2"/>
              </a:rPr>
              <a:t>.</a:t>
            </a:r>
            <a:endParaRPr lang="ru-RU" altLang="es-ES" smtClean="0">
              <a:sym typeface="Symbol" pitchFamily="18" charset="2"/>
            </a:endParaRPr>
          </a:p>
          <a:p>
            <a:pPr eaLnBrk="1" hangingPunct="1"/>
            <a:endParaRPr lang="es-ES_tradnl" altLang="es-ES" smtClean="0">
              <a:sym typeface="Symbol" pitchFamily="18" charset="2"/>
            </a:endParaRPr>
          </a:p>
          <a:p>
            <a:pPr eaLnBrk="1" hangingPunct="1"/>
            <a:endParaRPr lang="es-ES_tradnl" altLang="es-ES" smtClean="0"/>
          </a:p>
        </p:txBody>
      </p:sp>
    </p:spTree>
    <p:extLst>
      <p:ext uri="{BB962C8B-B14F-4D97-AF65-F5344CB8AC3E}">
        <p14:creationId xmlns:p14="http://schemas.microsoft.com/office/powerpoint/2010/main" val="17731161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684213" y="692150"/>
            <a:ext cx="7559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_tradnl" altLang="es-ES" sz="2800"/>
              <a:t>Ejemplo.- Consideremos el modelo VAR (1) de dos variables (y</a:t>
            </a:r>
            <a:r>
              <a:rPr lang="es-ES_tradnl" altLang="es-ES" sz="2800" baseline="-25000"/>
              <a:t>1</a:t>
            </a:r>
            <a:r>
              <a:rPr lang="es-ES_tradnl" altLang="es-ES" sz="2800"/>
              <a:t>, y</a:t>
            </a:r>
            <a:r>
              <a:rPr lang="es-ES_tradnl" altLang="es-ES" sz="2800" baseline="-25000"/>
              <a:t>2</a:t>
            </a:r>
            <a:r>
              <a:rPr lang="es-ES_tradnl" altLang="es-ES" sz="2800"/>
              <a:t>)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827088" y="4581525"/>
            <a:ext cx="7559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_tradnl" altLang="es-ES" sz="2800"/>
              <a:t>Al ser </a:t>
            </a:r>
            <a:r>
              <a:rPr lang="ru-RU" altLang="es-ES" sz="2800">
                <a:latin typeface="Verdana" pitchFamily="34" charset="0"/>
              </a:rPr>
              <a:t>Ф</a:t>
            </a:r>
            <a:r>
              <a:rPr lang="es-ES_tradnl" altLang="es-ES" sz="2800" baseline="-25000">
                <a:latin typeface="Verdana" pitchFamily="34" charset="0"/>
              </a:rPr>
              <a:t>12</a:t>
            </a:r>
            <a:r>
              <a:rPr lang="es-ES_tradnl" altLang="es-ES" sz="2800">
                <a:latin typeface="Verdana" pitchFamily="34" charset="0"/>
              </a:rPr>
              <a:t> = 0 la variable y</a:t>
            </a:r>
            <a:r>
              <a:rPr lang="es-ES_tradnl" altLang="es-ES" sz="2800" baseline="-25000">
                <a:latin typeface="Verdana" pitchFamily="34" charset="0"/>
              </a:rPr>
              <a:t>2</a:t>
            </a:r>
            <a:r>
              <a:rPr lang="es-ES_tradnl" altLang="es-ES" sz="2800">
                <a:latin typeface="Verdana" pitchFamily="34" charset="0"/>
              </a:rPr>
              <a:t> no causa (en el sentido de Granger) en y</a:t>
            </a:r>
            <a:r>
              <a:rPr lang="es-ES_tradnl" altLang="es-ES" sz="2800" baseline="-25000">
                <a:latin typeface="Verdana" pitchFamily="34" charset="0"/>
              </a:rPr>
              <a:t>1</a:t>
            </a:r>
            <a:r>
              <a:rPr lang="es-ES_tradnl" altLang="es-ES" sz="2800">
                <a:latin typeface="Verdana" pitchFamily="34" charset="0"/>
              </a:rPr>
              <a:t>.</a:t>
            </a:r>
            <a:endParaRPr lang="ru-RU" altLang="es-ES" sz="2800">
              <a:latin typeface="Verdana" pitchFamily="34" charset="0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ph/>
          </p:nvPr>
        </p:nvGraphicFramePr>
        <p:xfrm>
          <a:off x="1524000" y="2481263"/>
          <a:ext cx="60960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cuación" r:id="rId3" imgW="2044440" imgH="482400" progId="Equation.3">
                  <p:embed/>
                </p:oleObj>
              </mc:Choice>
              <mc:Fallback>
                <p:oleObj name="Ecuación" r:id="rId3" imgW="2044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81263"/>
                        <a:ext cx="60960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4109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8893175" cy="6264275"/>
          </a:xfrm>
        </p:spPr>
        <p:txBody>
          <a:bodyPr/>
          <a:lstStyle/>
          <a:p>
            <a:pPr eaLnBrk="1" hangingPunct="1"/>
            <a:r>
              <a:rPr lang="es-ES_tradnl" altLang="es-ES" smtClean="0">
                <a:solidFill>
                  <a:srgbClr val="CC3300"/>
                </a:solidFill>
              </a:rPr>
              <a:t>EN EL EJEMPLO ANTERIOR LAS VARIABLES ESTÁN ORDENADAS COMO VARIABLES 1 Y 2.</a:t>
            </a:r>
          </a:p>
          <a:p>
            <a:pPr eaLnBrk="1" hangingPunct="1"/>
            <a:r>
              <a:rPr lang="es-ES_tradnl" altLang="es-ES" smtClean="0"/>
              <a:t>En él se ve que la variable de menor orden, 1,no viene causada en el sentido de Granger por la variable de mayor orden ,2,pues el coeficiente </a:t>
            </a:r>
            <a:r>
              <a:rPr lang="ru-RU" altLang="es-ES" smtClean="0"/>
              <a:t>Ф</a:t>
            </a:r>
            <a:r>
              <a:rPr lang="es-ES_tradnl" altLang="es-ES" baseline="-25000" smtClean="0"/>
              <a:t>12 </a:t>
            </a:r>
            <a:r>
              <a:rPr lang="es-ES_tradnl" altLang="es-ES" smtClean="0"/>
              <a:t>es cero.</a:t>
            </a:r>
          </a:p>
          <a:p>
            <a:pPr eaLnBrk="1" hangingPunct="1"/>
            <a:r>
              <a:rPr lang="es-ES_tradnl" altLang="es-ES" smtClean="0"/>
              <a:t>Sin embargo la variable 1 sí que causa a la 2 en el sentido de Granger ya que </a:t>
            </a:r>
            <a:r>
              <a:rPr lang="ru-RU" altLang="es-ES" smtClean="0"/>
              <a:t>Ф</a:t>
            </a:r>
            <a:r>
              <a:rPr lang="es-ES_tradnl" altLang="es-ES" baseline="-25000" smtClean="0"/>
              <a:t>21 </a:t>
            </a:r>
            <a:r>
              <a:rPr lang="es-ES_tradnl" altLang="es-ES" smtClean="0"/>
              <a:t>es distinto de cero. </a:t>
            </a:r>
          </a:p>
        </p:txBody>
      </p:sp>
    </p:spTree>
    <p:extLst>
      <p:ext uri="{BB962C8B-B14F-4D97-AF65-F5344CB8AC3E}">
        <p14:creationId xmlns:p14="http://schemas.microsoft.com/office/powerpoint/2010/main" val="17032155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400"/>
              </a:lnSpc>
              <a:tabLst/>
            </a:pPr>
            <a:r>
              <a:rPr lang="en-US" altLang="zh-CN" dirty="0" smtClean="0">
                <a:solidFill>
                  <a:srgbClr val="990000"/>
                </a:solidFill>
                <a:latin typeface="Calibri" pitchFamily="18" charset="0"/>
                <a:cs typeface="Calibri" pitchFamily="18" charset="0"/>
              </a:rPr>
              <a:t>MODELOS VAR RECURSIVOS</a:t>
            </a:r>
            <a:endParaRPr lang="en-US" altLang="zh-CN" dirty="0" smtClean="0">
              <a:solidFill>
                <a:srgbClr val="99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1.-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todas</a:t>
            </a:r>
            <a:r>
              <a:rPr lang="en-GB" dirty="0" smtClean="0"/>
              <a:t> las </a:t>
            </a:r>
            <a:r>
              <a:rPr lang="en-GB" dirty="0" err="1" smtClean="0"/>
              <a:t>ecuaciones</a:t>
            </a:r>
            <a:r>
              <a:rPr lang="en-GB" dirty="0" smtClean="0"/>
              <a:t> de un VAR </a:t>
            </a:r>
            <a:r>
              <a:rPr lang="en-GB" dirty="0" err="1" smtClean="0"/>
              <a:t>recursivo</a:t>
            </a:r>
            <a:r>
              <a:rPr lang="en-GB" dirty="0" smtClean="0"/>
              <a:t> las </a:t>
            </a:r>
            <a:r>
              <a:rPr lang="en-GB" dirty="0" err="1" smtClean="0"/>
              <a:t>causalidades</a:t>
            </a:r>
            <a:r>
              <a:rPr lang="en-GB" dirty="0" smtClean="0"/>
              <a:t> son </a:t>
            </a:r>
            <a:r>
              <a:rPr lang="en-GB" dirty="0" err="1" smtClean="0"/>
              <a:t>unidireccionales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2.- Los </a:t>
            </a:r>
            <a:r>
              <a:rPr lang="en-GB" dirty="0" err="1" smtClean="0"/>
              <a:t>residuos</a:t>
            </a:r>
            <a:r>
              <a:rPr lang="en-GB" dirty="0" smtClean="0"/>
              <a:t> de las </a:t>
            </a:r>
            <a:r>
              <a:rPr lang="en-GB" dirty="0" err="1" smtClean="0"/>
              <a:t>ecuaciones</a:t>
            </a:r>
            <a:r>
              <a:rPr lang="en-GB" dirty="0" smtClean="0"/>
              <a:t> no </a:t>
            </a:r>
            <a:r>
              <a:rPr lang="en-GB" dirty="0" err="1" smtClean="0"/>
              <a:t>tienen</a:t>
            </a:r>
            <a:r>
              <a:rPr lang="en-GB" dirty="0" smtClean="0"/>
              <a:t> </a:t>
            </a:r>
            <a:r>
              <a:rPr lang="en-GB" dirty="0" err="1" smtClean="0"/>
              <a:t>correlación</a:t>
            </a:r>
            <a:r>
              <a:rPr lang="en-GB" dirty="0" smtClean="0"/>
              <a:t> </a:t>
            </a:r>
            <a:r>
              <a:rPr lang="en-GB" dirty="0" err="1" smtClean="0"/>
              <a:t>conemporánea</a:t>
            </a:r>
            <a:r>
              <a:rPr lang="en-GB" dirty="0" smtClean="0"/>
              <a:t>. </a:t>
            </a:r>
          </a:p>
          <a:p>
            <a:r>
              <a:rPr lang="en-GB" dirty="0" err="1" smtClean="0"/>
              <a:t>Cualquier</a:t>
            </a:r>
            <a:r>
              <a:rPr lang="en-GB" dirty="0" smtClean="0"/>
              <a:t> variable </a:t>
            </a:r>
            <a:r>
              <a:rPr lang="en-GB" dirty="0" err="1" smtClean="0"/>
              <a:t>endógena</a:t>
            </a:r>
            <a:r>
              <a:rPr lang="en-GB" dirty="0" smtClean="0"/>
              <a:t> </a:t>
            </a:r>
            <a:r>
              <a:rPr lang="en-GB" dirty="0" err="1" smtClean="0"/>
              <a:t>puede</a:t>
            </a:r>
            <a:r>
              <a:rPr lang="en-GB" dirty="0" smtClean="0"/>
              <a:t> </a:t>
            </a:r>
            <a:r>
              <a:rPr lang="en-GB" dirty="0" err="1" smtClean="0"/>
              <a:t>explicarse</a:t>
            </a:r>
            <a:r>
              <a:rPr lang="en-GB" dirty="0" smtClean="0"/>
              <a:t> </a:t>
            </a:r>
            <a:r>
              <a:rPr lang="en-GB" dirty="0" err="1" smtClean="0"/>
              <a:t>por</a:t>
            </a:r>
            <a:r>
              <a:rPr lang="en-GB" dirty="0" smtClean="0"/>
              <a:t>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dirty="0" err="1" smtClean="0"/>
              <a:t>modelo</a:t>
            </a:r>
            <a:r>
              <a:rPr lang="en-GB" dirty="0" smtClean="0"/>
              <a:t> </a:t>
            </a:r>
            <a:r>
              <a:rPr lang="en-GB" dirty="0" err="1" smtClean="0"/>
              <a:t>específico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2277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4200" y="584200"/>
            <a:ext cx="7962900" cy="463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76200" algn="l"/>
                <a:tab pos="127000" algn="l"/>
                <a:tab pos="165100" algn="l"/>
                <a:tab pos="215900" algn="l"/>
                <a:tab pos="330200" algn="l"/>
                <a:tab pos="393700" algn="l"/>
                <a:tab pos="635000" algn="l"/>
                <a:tab pos="2794000" algn="l"/>
              </a:tabLst>
            </a:pPr>
            <a:r>
              <a:rPr lang="en-US" altLang="zh-CN" dirty="0" smtClean="0"/>
              <a:t>			</a:t>
            </a:r>
            <a:r>
              <a:rPr lang="en-US" altLang="zh-CN" sz="3206" b="1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Reformulation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VAR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feedback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but</a:t>
            </a:r>
          </a:p>
          <a:p>
            <a:pPr>
              <a:lnSpc>
                <a:spcPts val="3800"/>
              </a:lnSpc>
              <a:tabLst>
                <a:tab pos="76200" algn="l"/>
                <a:tab pos="127000" algn="l"/>
                <a:tab pos="165100" algn="l"/>
                <a:tab pos="215900" algn="l"/>
                <a:tab pos="330200" algn="l"/>
                <a:tab pos="393700" algn="l"/>
                <a:tab pos="635000" algn="l"/>
                <a:tab pos="2794000" algn="l"/>
              </a:tabLst>
            </a:pPr>
            <a:r>
              <a:rPr lang="en-US" altLang="zh-CN" dirty="0" smtClean="0"/>
              <a:t>					</a:t>
            </a:r>
            <a:r>
              <a:rPr lang="en-US" altLang="zh-CN" sz="3204" b="1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contemporaneous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residual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correlation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76200" algn="l"/>
                <a:tab pos="127000" algn="l"/>
                <a:tab pos="165100" algn="l"/>
                <a:tab pos="215900" algn="l"/>
                <a:tab pos="330200" algn="l"/>
                <a:tab pos="393700" algn="l"/>
                <a:tab pos="635000" algn="l"/>
                <a:tab pos="2794000" algn="l"/>
              </a:tabLst>
            </a:pPr>
            <a:r>
              <a:rPr lang="en-US" altLang="zh-CN" dirty="0" smtClean="0"/>
              <a:t>				</a:t>
            </a:r>
            <a:r>
              <a:rPr lang="en-US" altLang="zh-CN" sz="3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variables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contemporaneously</a:t>
            </a:r>
          </a:p>
          <a:p>
            <a:pPr>
              <a:lnSpc>
                <a:spcPts val="3500"/>
              </a:lnSpc>
              <a:tabLst>
                <a:tab pos="76200" algn="l"/>
                <a:tab pos="127000" algn="l"/>
                <a:tab pos="165100" algn="l"/>
                <a:tab pos="215900" algn="l"/>
                <a:tab pos="330200" algn="l"/>
                <a:tab pos="393700" algn="l"/>
                <a:tab pos="635000" algn="l"/>
                <a:tab pos="2794000" algn="l"/>
              </a:tabLst>
            </a:pPr>
            <a:r>
              <a:rPr lang="en-US" altLang="zh-CN" dirty="0" smtClean="0"/>
              <a:t>						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correlated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equation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variable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3600"/>
              </a:lnSpc>
              <a:tabLst>
                <a:tab pos="76200" algn="l"/>
                <a:tab pos="127000" algn="l"/>
                <a:tab pos="165100" algn="l"/>
                <a:tab pos="215900" algn="l"/>
                <a:tab pos="330200" algn="l"/>
                <a:tab pos="393700" algn="l"/>
                <a:tab pos="635000" algn="l"/>
                <a:tab pos="27940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3600"/>
              </a:lnSpc>
              <a:tabLst>
                <a:tab pos="76200" algn="l"/>
                <a:tab pos="127000" algn="l"/>
                <a:tab pos="165100" algn="l"/>
                <a:tab pos="215900" algn="l"/>
                <a:tab pos="330200" algn="l"/>
                <a:tab pos="393700" algn="l"/>
                <a:tab pos="635000" algn="l"/>
                <a:tab pos="27940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3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model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about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76200" algn="l"/>
                <a:tab pos="127000" algn="l"/>
                <a:tab pos="165100" algn="l"/>
                <a:tab pos="215900" algn="l"/>
                <a:tab pos="330200" algn="l"/>
                <a:tab pos="393700" algn="l"/>
                <a:tab pos="635000" algn="l"/>
                <a:tab pos="2794000" algn="l"/>
              </a:tabLst>
            </a:pPr>
            <a:r>
              <a:rPr lang="en-US" altLang="zh-CN" dirty="0" smtClean="0"/>
              <a:t>							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solved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reformulating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model</a:t>
            </a:r>
          </a:p>
          <a:p>
            <a:pPr>
              <a:lnSpc>
                <a:spcPts val="3600"/>
              </a:lnSpc>
              <a:tabLst>
                <a:tab pos="76200" algn="l"/>
                <a:tab pos="127000" algn="l"/>
                <a:tab pos="165100" algn="l"/>
                <a:tab pos="215900" algn="l"/>
                <a:tab pos="330200" algn="l"/>
                <a:tab pos="393700" algn="l"/>
                <a:tab pos="635000" algn="l"/>
                <a:tab pos="2794000" algn="l"/>
              </a:tabLst>
            </a:pPr>
            <a:r>
              <a:rPr lang="en-US" altLang="zh-CN" sz="3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equation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variable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</a:t>
            </a:r>
          </a:p>
          <a:p>
            <a:pPr>
              <a:lnSpc>
                <a:spcPts val="3500"/>
              </a:lnSpc>
              <a:tabLst>
                <a:tab pos="76200" algn="l"/>
                <a:tab pos="127000" algn="l"/>
                <a:tab pos="165100" algn="l"/>
                <a:tab pos="215900" algn="l"/>
                <a:tab pos="330200" algn="l"/>
                <a:tab pos="393700" algn="l"/>
                <a:tab pos="635000" algn="l"/>
                <a:tab pos="2794000" algn="l"/>
              </a:tabLst>
            </a:pPr>
            <a:r>
              <a:rPr lang="en-US" altLang="zh-CN" dirty="0" smtClean="0"/>
              <a:t>		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contemporaneous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regressor.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Like: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612900" y="5384800"/>
            <a:ext cx="44831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000" b="1" dirty="0" smtClean="0">
                <a:solidFill>
                  <a:srgbClr val="CC3300"/>
                </a:solidFill>
                <a:latin typeface="Calibri" pitchFamily="18" charset="0"/>
                <a:cs typeface="Calibri" pitchFamily="18" charset="0"/>
              </a:rPr>
              <a:t>y</a:t>
            </a:r>
            <a:r>
              <a:rPr lang="en-US" altLang="zh-CN" sz="2004" b="1" dirty="0" smtClean="0">
                <a:solidFill>
                  <a:srgbClr val="CC33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CC33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CC3300"/>
                </a:solidFill>
                <a:latin typeface="Calibri" pitchFamily="18" charset="0"/>
                <a:cs typeface="Calibri" pitchFamily="18" charset="0"/>
              </a:rPr>
              <a:t>bx</a:t>
            </a:r>
            <a:r>
              <a:rPr lang="en-US" altLang="zh-CN" sz="2004" b="1" dirty="0" smtClean="0">
                <a:solidFill>
                  <a:srgbClr val="CC33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CC33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CC3300"/>
                </a:solidFill>
                <a:latin typeface="Calibri" pitchFamily="18" charset="0"/>
                <a:cs typeface="Calibri" pitchFamily="18" charset="0"/>
              </a:rPr>
              <a:t>b</a:t>
            </a:r>
            <a:r>
              <a:rPr lang="en-US" altLang="zh-CN" sz="2004" b="1" dirty="0" smtClean="0">
                <a:solidFill>
                  <a:srgbClr val="CC33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CC3300"/>
                </a:solidFill>
                <a:latin typeface="Calibri" pitchFamily="18" charset="0"/>
                <a:cs typeface="Calibri" pitchFamily="18" charset="0"/>
              </a:rPr>
              <a:t>x</a:t>
            </a:r>
            <a:r>
              <a:rPr lang="en-US" altLang="zh-CN" sz="2004" b="1" dirty="0" smtClean="0">
                <a:solidFill>
                  <a:srgbClr val="CC3300"/>
                </a:solidFill>
                <a:latin typeface="Calibri" pitchFamily="18" charset="0"/>
                <a:cs typeface="Calibri" pitchFamily="18" charset="0"/>
              </a:rPr>
              <a:t>t-1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CC33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CC3300"/>
                </a:solidFill>
                <a:latin typeface="Calibri" pitchFamily="18" charset="0"/>
                <a:cs typeface="Calibri" pitchFamily="18" charset="0"/>
              </a:rPr>
              <a:t>Ф</a:t>
            </a:r>
            <a:r>
              <a:rPr lang="en-US" altLang="zh-CN" sz="2004" b="1" dirty="0" smtClean="0">
                <a:solidFill>
                  <a:srgbClr val="CC3300"/>
                </a:solidFill>
                <a:latin typeface="Calibri" pitchFamily="18" charset="0"/>
                <a:cs typeface="Calibri" pitchFamily="18" charset="0"/>
              </a:rPr>
              <a:t>22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CC3300"/>
                </a:solidFill>
                <a:latin typeface="Calibri" pitchFamily="18" charset="0"/>
                <a:cs typeface="Calibri" pitchFamily="18" charset="0"/>
              </a:rPr>
              <a:t>y</a:t>
            </a:r>
            <a:r>
              <a:rPr lang="en-US" altLang="zh-CN" sz="2004" b="1" dirty="0" smtClean="0">
                <a:solidFill>
                  <a:srgbClr val="CC3300"/>
                </a:solidFill>
                <a:latin typeface="Calibri" pitchFamily="18" charset="0"/>
                <a:cs typeface="Calibri" pitchFamily="18" charset="0"/>
              </a:rPr>
              <a:t>t-1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CC33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CC3300"/>
                </a:solidFill>
                <a:latin typeface="Calibri" pitchFamily="18" charset="0"/>
                <a:cs typeface="Calibri" pitchFamily="18" charset="0"/>
              </a:rPr>
              <a:t>ε</a:t>
            </a:r>
            <a:r>
              <a:rPr lang="en-US" altLang="zh-CN" sz="2004" b="1" dirty="0" smtClean="0">
                <a:solidFill>
                  <a:srgbClr val="CC3300"/>
                </a:solidFill>
                <a:latin typeface="Calibri" pitchFamily="18" charset="0"/>
                <a:cs typeface="Calibri" pitchFamily="18" charset="0"/>
              </a:rPr>
              <a:t>t.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099300" y="5384800"/>
            <a:ext cx="419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C3300"/>
                </a:solidFill>
                <a:latin typeface="Calibri" pitchFamily="18" charset="0"/>
                <a:cs typeface="Calibri" pitchFamily="18" charset="0"/>
              </a:rPr>
              <a:t>(5)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antoni.espasa@uc3m.es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0126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4400" b="1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Orthogonalization of the residuals</a:t>
            </a:r>
          </a:p>
        </p:txBody>
      </p:sp>
      <p:sp>
        <p:nvSpPr>
          <p:cNvPr id="809" name="Shape 8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1.- Run a simple regression between the error term in the equation of interest (a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2t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on the other error term:</a:t>
            </a:r>
          </a:p>
          <a:p>
            <a:pPr marL="342900" marR="0" lvl="0" indent="-342900" algn="ctr" rtl="0">
              <a:spcBef>
                <a:spcPts val="1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2t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ba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1t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ε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(2)</a:t>
            </a:r>
          </a:p>
          <a:p>
            <a:pPr marL="0" marR="0" lvl="0" indent="0" algn="just" rtl="0">
              <a:spcBef>
                <a:spcPts val="1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 (2)  ε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1t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orthogonal.</a:t>
            </a:r>
          </a:p>
          <a:p>
            <a:pPr marL="0" marR="0" lvl="0" indent="0" algn="just" rtl="0">
              <a:spcBef>
                <a:spcPts val="1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2.- Put a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1t 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terms of the observed data as</a:t>
            </a:r>
          </a:p>
          <a:p>
            <a:pPr marL="0" marR="0" lvl="0" indent="0" algn="just" rtl="0">
              <a:spcBef>
                <a:spcPts val="1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a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2t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bx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bФ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t-1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ε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(3)</a:t>
            </a:r>
          </a:p>
          <a:p>
            <a:pPr marL="0" marR="0" lvl="0" indent="0" algn="just" rtl="0">
              <a:spcBef>
                <a:spcPts val="160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4414738"/>
      </p:ext>
    </p:extLst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395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 equation for the variable of interest</a:t>
            </a:r>
          </a:p>
        </p:txBody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3.- In the equation for the variable of interest substitute the residual term by its value in (3)</a:t>
            </a:r>
          </a:p>
          <a:p>
            <a:pPr marL="342900" marR="0" lvl="0" indent="-342900" algn="ctr" rtl="0">
              <a:spcBef>
                <a:spcPts val="1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bx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(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21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bФ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x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t-1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Ф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22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t-1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ε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                                           (4)</a:t>
            </a:r>
          </a:p>
          <a:p>
            <a:pPr marL="342900" marR="0" lvl="0" indent="-342900" algn="ctr" rtl="0">
              <a:spcBef>
                <a:spcPts val="1600"/>
              </a:spcBef>
              <a:buClr>
                <a:srgbClr val="CC3300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baseline="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GB" sz="3200" b="0" i="0" u="none" strike="noStrike" cap="none" baseline="-250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3200" b="0" i="0" u="none" strike="noStrike" cap="none" baseline="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 = bx</a:t>
            </a:r>
            <a:r>
              <a:rPr lang="en-GB" sz="3200" b="0" i="0" u="none" strike="noStrike" cap="none" baseline="-250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3200" b="0" i="0" u="none" strike="noStrike" cap="none" baseline="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 + b</a:t>
            </a:r>
            <a:r>
              <a:rPr lang="en-GB" sz="3200" b="0" i="0" u="none" strike="noStrike" cap="none" baseline="-250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3200" b="0" i="0" u="none" strike="noStrike" cap="none" baseline="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lang="en-GB" sz="3200" b="0" i="0" u="none" strike="noStrike" cap="none" baseline="-250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t-1</a:t>
            </a:r>
            <a:r>
              <a:rPr lang="en-GB" sz="3200" b="0" i="0" u="none" strike="noStrike" cap="none" baseline="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 + Ф</a:t>
            </a:r>
            <a:r>
              <a:rPr lang="en-GB" sz="3200" b="0" i="0" u="none" strike="noStrike" cap="none" baseline="-250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lang="en-GB" sz="3200" b="0" i="0" u="none" strike="noStrike" cap="none" baseline="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 y</a:t>
            </a:r>
            <a:r>
              <a:rPr lang="en-GB" sz="3200" b="0" i="0" u="none" strike="noStrike" cap="none" baseline="-250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t-1</a:t>
            </a:r>
            <a:r>
              <a:rPr lang="en-GB" sz="3200" b="0" i="0" u="none" strike="noStrike" cap="none" baseline="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 + ε</a:t>
            </a:r>
            <a:r>
              <a:rPr lang="en-GB" sz="3200" b="0" i="0" u="none" strike="noStrike" cap="none" baseline="-250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t. </a:t>
            </a:r>
            <a:r>
              <a:rPr lang="en-GB" sz="3200" b="0" i="0" u="none" strike="noStrike" cap="none" baseline="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		(5)</a:t>
            </a:r>
          </a:p>
          <a:p>
            <a:pPr marL="342900" marR="0" lvl="0" indent="-139700" algn="just" rtl="0">
              <a:spcBef>
                <a:spcPts val="160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rgbClr val="CC33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359068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_tradnl" smtClean="0"/>
              <a:t>antoni.espasa@uc3m.es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" sz="4800" smtClean="0">
                <a:solidFill>
                  <a:srgbClr val="CC3300"/>
                </a:solidFill>
              </a:rPr>
              <a:t>EJEMPLOS</a:t>
            </a:r>
            <a:r>
              <a:rPr lang="es-ES" sz="2800" smtClean="0">
                <a:solidFill>
                  <a:srgbClr val="CC3300"/>
                </a:solidFill>
              </a:rPr>
              <a:t> DE ANALISIS SOBRE CONJUNTOS INFORMATIVOS MULTIVARIANTES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352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CC3300"/>
                </a:solidFill>
              </a:rPr>
              <a:t>LA INFLACIÓN A NIVEL NACIONAL</a:t>
            </a:r>
            <a:r>
              <a:rPr lang="es-ES" sz="2800" smtClean="0"/>
              <a:t> </a:t>
            </a:r>
            <a:r>
              <a:rPr lang="es-ES" sz="2400" smtClean="0"/>
              <a:t>se analiza junto con variables como: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400" smtClean="0"/>
              <a:t>    - costes laborales unitarios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400" smtClean="0"/>
              <a:t>    -agregados monetarios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400" smtClean="0"/>
              <a:t>    -precios de importación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400" smtClean="0"/>
              <a:t>    -un indicador de presión de la demanda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400" smtClean="0"/>
              <a:t>    -diferenciales entre tipos de interés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400" smtClean="0"/>
              <a:t>    -etc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800" smtClean="0"/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7216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44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resulting recursive VAR</a:t>
            </a:r>
          </a:p>
        </p:txBody>
      </p:sp>
      <p:sp>
        <p:nvSpPr>
          <p:cNvPr id="821" name="Shape 8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Ф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t-1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a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1t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(6.1)</a:t>
            </a:r>
          </a:p>
          <a:p>
            <a:pPr marL="342900" marR="0" lvl="0" indent="-342900" algn="ctr" rtl="0">
              <a:spcBef>
                <a:spcPts val="1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bx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b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t-1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Ф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t-1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ε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(6.2)</a:t>
            </a:r>
          </a:p>
          <a:p>
            <a:pPr marL="342900" marR="0" lvl="0" indent="-342900" algn="ctr" rtl="0">
              <a:spcBef>
                <a:spcPts val="1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triangular dynamic structure and</a:t>
            </a:r>
          </a:p>
          <a:p>
            <a:pPr marL="342900" marR="0" lvl="0" indent="-342900" algn="ctr" rtl="0">
              <a:spcBef>
                <a:spcPts val="1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error terms a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1t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ε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uncorrelated.</a:t>
            </a:r>
          </a:p>
        </p:txBody>
      </p:sp>
    </p:spTree>
    <p:extLst>
      <p:ext uri="{BB962C8B-B14F-4D97-AF65-F5344CB8AC3E}">
        <p14:creationId xmlns:p14="http://schemas.microsoft.com/office/powerpoint/2010/main" val="2782580703"/>
      </p:ext>
    </p:extLst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espasa@est-econ.uc3m.es</a:t>
            </a:r>
          </a:p>
        </p:txBody>
      </p:sp>
      <p:sp>
        <p:nvSpPr>
          <p:cNvPr id="846" name="Shape 846"/>
          <p:cNvSpPr txBox="1"/>
          <p:nvPr/>
        </p:nvSpPr>
        <p:spPr>
          <a:xfrm>
            <a:off x="395287" y="333375"/>
            <a:ext cx="8351836" cy="5862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GB" sz="2800" dirty="0" smtClean="0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We can denote</a:t>
            </a:r>
            <a:r>
              <a:rPr lang="en-GB" sz="2800" b="0" i="0" u="none" strike="noStrike" cap="none" baseline="0" dirty="0" smtClean="0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 b="0" i="0" u="none" strike="noStrike" cap="none" baseline="0" dirty="0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n-GB" sz="2800" b="0" i="0" u="none" strike="noStrike" cap="none" baseline="30000" dirty="0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2800" b="0" i="0" u="none" strike="noStrike" cap="none" baseline="0" dirty="0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 dirty="0" smtClean="0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to the variance of</a:t>
            </a:r>
            <a:r>
              <a:rPr lang="en-GB" sz="2800" b="0" i="0" u="none" strike="noStrike" cap="none" baseline="0" dirty="0" smtClean="0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 b="0" i="0" u="none" strike="noStrike" cap="none" baseline="0" dirty="0" err="1" smtClean="0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lang="en-GB" sz="2800" b="0" i="0" u="none" strike="noStrike" cap="none" baseline="-25000" dirty="0" err="1" smtClean="0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800" dirty="0" smtClean="0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 in the equation (6.</a:t>
            </a:r>
            <a:r>
              <a:rPr lang="en-GB" sz="2800" b="0" i="0" u="none" strike="noStrike" cap="none" baseline="0" dirty="0" smtClean="0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2800" b="0" i="0" u="none" strike="noStrike" cap="none" baseline="0" dirty="0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marL="0" marR="0" lvl="0" indent="0" algn="just" rtl="0">
              <a:spcBef>
                <a:spcPts val="1400"/>
              </a:spcBef>
              <a:buSzPct val="25000"/>
              <a:buNone/>
            </a:pPr>
            <a:r>
              <a:rPr lang="en-GB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GB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r" rtl="0">
              <a:spcBef>
                <a:spcPts val="1400"/>
              </a:spcBef>
              <a:buSzPct val="25000"/>
              <a:buNone/>
            </a:pPr>
            <a:r>
              <a:rPr lang="en-GB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7)</a:t>
            </a:r>
          </a:p>
          <a:p>
            <a:pPr marL="0" marR="0" lvl="0" indent="0" algn="just" rtl="0">
              <a:spcBef>
                <a:spcPts val="1400"/>
              </a:spcBef>
              <a:buSzPct val="25000"/>
              <a:buNone/>
            </a:pPr>
            <a:r>
              <a:rPr lang="en-GB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GB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 </a:t>
            </a: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lang="en-GB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1400"/>
              </a:spcBef>
              <a:buSzPct val="25000"/>
              <a:buNone/>
            </a:pPr>
            <a:r>
              <a:rPr lang="en-GB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	(8)</a:t>
            </a:r>
          </a:p>
          <a:p>
            <a:pPr marL="0" marR="0" lvl="0" indent="0" algn="just" rtl="0">
              <a:spcBef>
                <a:spcPts val="1400"/>
              </a:spcBef>
              <a:buSzPct val="25000"/>
              <a:buNone/>
            </a:pPr>
            <a:r>
              <a:rPr lang="en-GB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GB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 </a:t>
            </a:r>
            <a:r>
              <a:rPr lang="en-GB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correlation</a:t>
            </a:r>
            <a:r>
              <a:rPr lang="en-GB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(σ</a:t>
            </a:r>
            <a:r>
              <a:rPr lang="en-GB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-GB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/σ</a:t>
            </a:r>
            <a:r>
              <a:rPr lang="en-GB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n-GB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GB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</a:t>
            </a:r>
            <a:r>
              <a:rPr lang="en-GB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2800" b="0" i="0" u="none" strike="noStrike" cap="none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1t</a:t>
            </a:r>
            <a:r>
              <a:rPr lang="en-GB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GB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2t</a:t>
            </a:r>
            <a:r>
              <a:rPr lang="en-GB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just" rtl="0">
              <a:spcBef>
                <a:spcPts val="1400"/>
              </a:spcBef>
              <a:buSzPct val="25000"/>
              <a:buNone/>
            </a:pPr>
            <a:r>
              <a:rPr lang="en-GB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</a:t>
            </a:r>
            <a:endParaRPr lang="en-GB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400"/>
              </a:spcBef>
              <a:buSzPct val="25000"/>
              <a:buNone/>
            </a:pPr>
            <a:r>
              <a:rPr lang="en-GB" sz="2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endParaRPr lang="en-GB" sz="28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47" name="Shape 8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792" y="1484785"/>
            <a:ext cx="3313658" cy="115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Shape 8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1840" y="2636913"/>
            <a:ext cx="4177009" cy="86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Shape 8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312" y="5516562"/>
            <a:ext cx="3074987" cy="700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Shape 8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03800" y="5516562"/>
            <a:ext cx="3074988" cy="7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Shape 851"/>
          <p:cNvSpPr txBox="1"/>
          <p:nvPr/>
        </p:nvSpPr>
        <p:spPr>
          <a:xfrm>
            <a:off x="8243888" y="5661025"/>
            <a:ext cx="649286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(9)</a:t>
            </a:r>
          </a:p>
        </p:txBody>
      </p:sp>
    </p:spTree>
    <p:extLst>
      <p:ext uri="{BB962C8B-B14F-4D97-AF65-F5344CB8AC3E}">
        <p14:creationId xmlns:p14="http://schemas.microsoft.com/office/powerpoint/2010/main" val="178530427"/>
      </p:ext>
    </p:extLst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espasa@est-econ.uc3m.es</a:t>
            </a:r>
          </a:p>
        </p:txBody>
      </p:sp>
      <p:sp>
        <p:nvSpPr>
          <p:cNvPr id="863" name="Shape 863"/>
          <p:cNvSpPr txBox="1"/>
          <p:nvPr/>
        </p:nvSpPr>
        <p:spPr>
          <a:xfrm>
            <a:off x="395287" y="908050"/>
            <a:ext cx="8351836" cy="5116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GB" sz="4400" b="0" i="0" u="none" strike="noStrike" cap="none" baseline="0" dirty="0" smtClea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The single-equation econometric models</a:t>
            </a:r>
            <a:r>
              <a:rPr lang="en-GB" sz="4400" dirty="0" smtClea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4400" b="0" i="0" u="none" strike="noStrike" cap="none" baseline="0" dirty="0" smtClea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–dynamic regression models- can include as </a:t>
            </a:r>
            <a:r>
              <a:rPr lang="en-GB" sz="4400" b="0" i="0" u="none" strike="noStrike" cap="none" baseline="0" dirty="0" err="1" smtClea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regressors</a:t>
            </a:r>
            <a:r>
              <a:rPr lang="en-GB" sz="4400" b="0" i="0" u="none" strike="noStrike" cap="none" baseline="0" dirty="0" smtClea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-GB" sz="4400" b="0" i="0" u="none" strike="noStrike" cap="none" baseline="0" dirty="0" err="1" smtClea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contemporaneuos</a:t>
            </a:r>
            <a:r>
              <a:rPr lang="en-GB" sz="4400" b="0" i="0" u="none" strike="noStrike" cap="none" baseline="0" dirty="0" smtClea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values of the explanatory variables. </a:t>
            </a:r>
            <a:endParaRPr lang="en-GB" sz="4400" b="0" i="0" u="none" strike="noStrike" cap="none" baseline="0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2200"/>
              </a:spcBef>
              <a:buNone/>
            </a:pPr>
            <a:endParaRPr sz="4400" b="0" i="0" u="none" strike="noStrike" cap="none" baseline="0" dirty="0">
              <a:solidFill>
                <a:srgbClr val="CC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99086033"/>
      </p:ext>
    </p:extLst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900113" y="1116013"/>
            <a:ext cx="7559675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ES" altLang="es-ES" sz="6600" dirty="0">
                <a:solidFill>
                  <a:srgbClr val="CC3300"/>
                </a:solidFill>
              </a:rPr>
              <a:t>	Modelos VAR con variables exógenas.</a:t>
            </a:r>
          </a:p>
          <a:p>
            <a:pPr algn="just" eaLnBrk="1" hangingPunct="1"/>
            <a:endParaRPr lang="es-ES" altLang="es-ES" sz="6600" dirty="0">
              <a:solidFill>
                <a:srgbClr val="CC3300"/>
              </a:solidFill>
            </a:endParaRPr>
          </a:p>
          <a:p>
            <a:pPr algn="just" eaLnBrk="1" hangingPunct="1"/>
            <a:r>
              <a:rPr lang="es-ES" altLang="es-ES" sz="5400" dirty="0">
                <a:solidFill>
                  <a:srgbClr val="CC33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51247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" altLang="es-ES" sz="4000" smtClean="0">
                <a:solidFill>
                  <a:srgbClr val="CC3300"/>
                </a:solidFill>
              </a:rPr>
              <a:t>EXOGENEIDAD Y NO ESTACIONARIEDAD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800" smtClean="0"/>
              <a:t>Al principio de este tema se señalaba que los modelos VAR se formulaban sobre variables estacionarias o sobre las  transformaciones estacionarias adecuadas de las variables originales.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800" smtClean="0"/>
              <a:t>En el tema siguiente se verá cómo obtener formulaciones estacionarias adecuadas cuando se tiene un modelo vectorial.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800" smtClean="0"/>
              <a:t>Ahora conviene señalar que </a:t>
            </a:r>
            <a:r>
              <a:rPr lang="es-ES" altLang="es-ES" sz="2800" smtClean="0">
                <a:solidFill>
                  <a:srgbClr val="CC3300"/>
                </a:solidFill>
              </a:rPr>
              <a:t>cuando las variables explicativas son exógenas,tal como se supone en el resto de este tema,el tratamiento de la no estacionariedad es más sencillo,tal como se explica a continuación.</a:t>
            </a:r>
          </a:p>
        </p:txBody>
      </p:sp>
    </p:spTree>
    <p:extLst>
      <p:ext uri="{BB962C8B-B14F-4D97-AF65-F5344CB8AC3E}">
        <p14:creationId xmlns:p14="http://schemas.microsoft.com/office/powerpoint/2010/main" val="4937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S" sz="4000" smtClean="0">
                <a:solidFill>
                  <a:srgbClr val="CC3300"/>
                </a:solidFill>
              </a:rPr>
              <a:t>EL CONCEPTO DE EXOGENEIDAD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ES" smtClean="0"/>
              <a:t>El concepto de exogeneidad hace referencia  a que es posible realizar con el  modelo econométrico un determinado tipo de análisis  condicional a la información sobre las variables exógenas sin pérdida de eficiencia.</a:t>
            </a:r>
          </a:p>
        </p:txBody>
      </p:sp>
    </p:spTree>
    <p:extLst>
      <p:ext uri="{BB962C8B-B14F-4D97-AF65-F5344CB8AC3E}">
        <p14:creationId xmlns:p14="http://schemas.microsoft.com/office/powerpoint/2010/main" val="12942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23850" y="1211263"/>
            <a:ext cx="882015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ES_tradnl" altLang="es-ES" sz="4000" b="1">
                <a:solidFill>
                  <a:srgbClr val="CC3300"/>
                </a:solidFill>
              </a:rPr>
              <a:t>VARIABLES ENDÓGENAS Y EXÓGENAS.</a:t>
            </a:r>
            <a:endParaRPr lang="es-ES_tradnl" altLang="es-ES" sz="4000">
              <a:solidFill>
                <a:srgbClr val="CC3300"/>
              </a:solidFill>
            </a:endParaRPr>
          </a:p>
          <a:p>
            <a:pPr algn="just" eaLnBrk="1" hangingPunct="1"/>
            <a:r>
              <a:rPr lang="es-ES_tradnl" altLang="es-ES" sz="4000"/>
              <a:t>Variables endógenas son las que se determinan en el sistema.</a:t>
            </a:r>
          </a:p>
          <a:p>
            <a:pPr algn="just" eaLnBrk="1" hangingPunct="1"/>
            <a:r>
              <a:rPr lang="es-ES_tradnl" altLang="es-ES" sz="4000">
                <a:solidFill>
                  <a:srgbClr val="009900"/>
                </a:solidFill>
              </a:rPr>
              <a:t>Varios conceptos de variables exógenas</a:t>
            </a:r>
            <a:r>
              <a:rPr lang="es-ES_tradnl" altLang="es-ES" sz="4000"/>
              <a:t> según sea la finalidad para la que se quiera utilizar el modelo</a:t>
            </a:r>
            <a:r>
              <a:rPr lang="es-ES_tradnl" altLang="es-E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2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S" sz="4000" smtClean="0">
                <a:solidFill>
                  <a:srgbClr val="CC3300"/>
                </a:solidFill>
              </a:rPr>
              <a:t>VARIABLES PREDETERMINADAS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ES" sz="2800" smtClean="0">
                <a:solidFill>
                  <a:srgbClr val="CC3300"/>
                </a:solidFill>
              </a:rPr>
              <a:t>VARIABLES PREDETERMINADAS-para fines de estimación e inferencia-</a:t>
            </a:r>
            <a:r>
              <a:rPr lang="es-ES_tradnl" altLang="es-ES" sz="2800" smtClean="0"/>
              <a:t> son variables que son independientes de la innovación contemporánea de la ecuación en la que aparecen como variables explicativas.</a:t>
            </a:r>
          </a:p>
          <a:p>
            <a:pPr eaLnBrk="1" hangingPunct="1"/>
            <a:r>
              <a:rPr lang="es-ES_tradnl" altLang="es-ES" sz="2800" smtClean="0"/>
              <a:t>En modelos lineales sin restricciones el concepto de variables predeterminadas coincide con el de </a:t>
            </a:r>
            <a:r>
              <a:rPr lang="es-ES_tradnl" altLang="es-ES" sz="2800" smtClean="0">
                <a:solidFill>
                  <a:srgbClr val="009900"/>
                </a:solidFill>
              </a:rPr>
              <a:t>variables débilmente exógenas</a:t>
            </a:r>
            <a:r>
              <a:rPr lang="es-ES_tradnl" altLang="es-ES" sz="2800" smtClean="0"/>
              <a:t>. Este último concepto es más elaborado y se necesita en contextos de modelos más generales. </a:t>
            </a:r>
          </a:p>
          <a:p>
            <a:pPr eaLnBrk="1" hangingPunct="1"/>
            <a:endParaRPr lang="es-ES_tradnl" altLang="es-ES" sz="2800" smtClean="0"/>
          </a:p>
        </p:txBody>
      </p:sp>
    </p:spTree>
    <p:extLst>
      <p:ext uri="{BB962C8B-B14F-4D97-AF65-F5344CB8AC3E}">
        <p14:creationId xmlns:p14="http://schemas.microsoft.com/office/powerpoint/2010/main" val="11513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684213" y="1249363"/>
            <a:ext cx="7920037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ES_tradnl" altLang="es-ES" sz="2800">
                <a:solidFill>
                  <a:srgbClr val="CC3300"/>
                </a:solidFill>
              </a:rPr>
              <a:t>VARIABLES ESTRICTAMENTE EXÓGENAS-para fines de predicción- </a:t>
            </a:r>
            <a:r>
              <a:rPr lang="es-ES_tradnl" altLang="es-ES" sz="2800"/>
              <a:t>Son variables que son independientes de la innovación contemporánea y también de las innovaciones pasadas de la ecuación en la que aparecen como variables explicativas.</a:t>
            </a:r>
          </a:p>
          <a:p>
            <a:pPr algn="just" eaLnBrk="1" hangingPunct="1"/>
            <a:r>
              <a:rPr lang="es-ES_tradnl" altLang="es-ES" sz="2800"/>
              <a:t>En modelos lineales sin restricciones el concepto de variables estrictamente exógenas coincide con el de </a:t>
            </a:r>
            <a:r>
              <a:rPr lang="es-ES_tradnl" altLang="es-ES" sz="2800">
                <a:solidFill>
                  <a:srgbClr val="009900"/>
                </a:solidFill>
              </a:rPr>
              <a:t>variables fuertemente exógenas.</a:t>
            </a:r>
          </a:p>
        </p:txBody>
      </p:sp>
    </p:spTree>
    <p:extLst>
      <p:ext uri="{BB962C8B-B14F-4D97-AF65-F5344CB8AC3E}">
        <p14:creationId xmlns:p14="http://schemas.microsoft.com/office/powerpoint/2010/main" val="24422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539750" y="2103438"/>
            <a:ext cx="8208963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67627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7627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7627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7627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7627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ES_tradnl" altLang="es-ES" sz="2800">
                <a:solidFill>
                  <a:srgbClr val="CC3300"/>
                </a:solidFill>
              </a:rPr>
              <a:t>UNA VARIABLE FUERTEMENTE EXÓGENA</a:t>
            </a:r>
            <a:r>
              <a:rPr lang="es-ES_tradnl" altLang="es-ES" sz="2800"/>
              <a:t> cumple:</a:t>
            </a:r>
          </a:p>
          <a:p>
            <a:pPr algn="just" eaLnBrk="1" hangingPunct="1"/>
            <a:r>
              <a:rPr lang="es-ES_tradnl" altLang="es-ES" sz="2800"/>
              <a:t>-es débilmente exógena y</a:t>
            </a:r>
          </a:p>
          <a:p>
            <a:pPr algn="just" eaLnBrk="1" hangingPunct="1"/>
            <a:r>
              <a:rPr lang="es-ES_tradnl" altLang="es-ES" sz="2800"/>
              <a:t>-no es causada en el sentido de Granger por la variable dependiente correspondiente.</a:t>
            </a:r>
          </a:p>
          <a:p>
            <a:pPr algn="just"/>
            <a:endParaRPr lang="es-ES_tradnl" altLang="es-ES" sz="2800"/>
          </a:p>
        </p:txBody>
      </p:sp>
    </p:spTree>
    <p:extLst>
      <p:ext uri="{BB962C8B-B14F-4D97-AF65-F5344CB8AC3E}">
        <p14:creationId xmlns:p14="http://schemas.microsoft.com/office/powerpoint/2010/main" val="22834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_tradnl" smtClean="0"/>
              <a:t>antoni.espasa@uc3m.es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333375"/>
            <a:ext cx="8280400" cy="6192838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CC3300"/>
                </a:solidFill>
              </a:rPr>
              <a:t>LA INVERSIÓN EN UN SECTOR INDUSTRIAL</a:t>
            </a:r>
            <a:r>
              <a:rPr lang="es-ES" smtClean="0"/>
              <a:t> </a:t>
            </a:r>
            <a:r>
              <a:rPr lang="es-ES" sz="2800" smtClean="0"/>
              <a:t>SE RELACIONA CON VARIABLES COMO:</a:t>
            </a:r>
          </a:p>
          <a:p>
            <a:pPr eaLnBrk="1" hangingPunct="1"/>
            <a:r>
              <a:rPr lang="es-ES" sz="2800" smtClean="0"/>
              <a:t>-la producción del sector</a:t>
            </a:r>
          </a:p>
          <a:p>
            <a:pPr eaLnBrk="1" hangingPunct="1"/>
            <a:r>
              <a:rPr lang="es-ES" sz="2800" smtClean="0"/>
              <a:t>-el nivel de utilización de la capacidad productiva</a:t>
            </a:r>
          </a:p>
          <a:p>
            <a:pPr eaLnBrk="1" hangingPunct="1"/>
            <a:r>
              <a:rPr lang="es-ES" sz="2800" smtClean="0"/>
              <a:t>-del coste de uso del capital</a:t>
            </a:r>
          </a:p>
          <a:p>
            <a:pPr eaLnBrk="1" hangingPunct="1"/>
            <a:r>
              <a:rPr lang="es-ES" sz="2800" smtClean="0"/>
              <a:t>-etc.</a:t>
            </a:r>
          </a:p>
        </p:txBody>
      </p:sp>
    </p:spTree>
    <p:extLst>
      <p:ext uri="{BB962C8B-B14F-4D97-AF65-F5344CB8AC3E}">
        <p14:creationId xmlns:p14="http://schemas.microsoft.com/office/powerpoint/2010/main" val="364292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79388" y="476250"/>
            <a:ext cx="8783637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ES_tradnl" altLang="es-ES" sz="2800"/>
              <a:t>Los modelos VAR, que no son mas que   sistemas de regresiones múltiples, se derivan directamente de la función de distribución de los datos y se les denomina </a:t>
            </a:r>
            <a:r>
              <a:rPr lang="es-ES_tradnl" altLang="es-ES" sz="2800">
                <a:solidFill>
                  <a:srgbClr val="CC3300"/>
                </a:solidFill>
              </a:rPr>
              <a:t>MODELOS ECONOMÉTRICOS DE FORMA REDUCIDA</a:t>
            </a:r>
            <a:r>
              <a:rPr lang="es-ES_tradnl" altLang="es-ES" sz="2800"/>
              <a:t>. </a:t>
            </a:r>
          </a:p>
          <a:p>
            <a:pPr algn="just" eaLnBrk="1" hangingPunct="1"/>
            <a:endParaRPr lang="es-ES_tradnl" altLang="es-ES" sz="2800"/>
          </a:p>
          <a:p>
            <a:pPr algn="just" eaLnBrk="1" hangingPunct="1"/>
            <a:r>
              <a:rPr lang="es-ES_tradnl" altLang="es-ES" sz="2800"/>
              <a:t>En ellos </a:t>
            </a:r>
            <a:r>
              <a:rPr lang="es-ES_tradnl" altLang="es-ES" sz="2800">
                <a:solidFill>
                  <a:srgbClr val="009900"/>
                </a:solidFill>
              </a:rPr>
              <a:t>las variables explicativas son débilmente exógenas</a:t>
            </a:r>
            <a:r>
              <a:rPr lang="es-ES_tradnl" altLang="es-ES" sz="2800"/>
              <a:t> y</a:t>
            </a:r>
          </a:p>
          <a:p>
            <a:pPr algn="just" eaLnBrk="1" hangingPunct="1"/>
            <a:r>
              <a:rPr lang="es-ES_tradnl" altLang="es-ES" sz="2800"/>
              <a:t> </a:t>
            </a:r>
            <a:r>
              <a:rPr lang="es-ES_tradnl" altLang="es-ES" sz="2800">
                <a:solidFill>
                  <a:srgbClr val="009900"/>
                </a:solidFill>
              </a:rPr>
              <a:t>toda la relación contemporánea radica en las covarianzas residuales</a:t>
            </a:r>
            <a:r>
              <a:rPr lang="es-ES_tradnl" altLang="es-E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 sz="4000" smtClean="0">
                <a:solidFill>
                  <a:srgbClr val="CC3300"/>
                </a:solidFill>
              </a:rPr>
              <a:t>LA PREDICCIÓN CON MODELOS VAR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ES" smtClean="0"/>
              <a:t>En los modelos VAR </a:t>
            </a:r>
            <a:r>
              <a:rPr lang="es-ES_tradnl" altLang="es-ES" smtClean="0">
                <a:solidFill>
                  <a:srgbClr val="009900"/>
                </a:solidFill>
              </a:rPr>
              <a:t>las variables explicativas no son fuertemente exógenas,</a:t>
            </a:r>
            <a:r>
              <a:rPr lang="es-ES_tradnl" altLang="es-ES" smtClean="0"/>
              <a:t> pues hay causalidad bidireccional entre cualquier par de variables,y</a:t>
            </a:r>
          </a:p>
          <a:p>
            <a:pPr eaLnBrk="1" hangingPunct="1"/>
            <a:r>
              <a:rPr lang="es-ES_tradnl" altLang="es-ES" smtClean="0"/>
              <a:t> </a:t>
            </a:r>
            <a:r>
              <a:rPr lang="es-ES_tradnl" altLang="es-ES" smtClean="0">
                <a:solidFill>
                  <a:srgbClr val="009900"/>
                </a:solidFill>
              </a:rPr>
              <a:t>en la predicción de una sola variable  es necesario utilizar todo el sistema de ecuaciones.</a:t>
            </a:r>
          </a:p>
          <a:p>
            <a:pPr eaLnBrk="1" hangingPunct="1"/>
            <a:r>
              <a:rPr lang="es-ES_tradnl" altLang="es-ES" smtClean="0">
                <a:solidFill>
                  <a:srgbClr val="009900"/>
                </a:solidFill>
              </a:rPr>
              <a:t> </a:t>
            </a:r>
          </a:p>
          <a:p>
            <a:pPr eaLnBrk="1" hangingPunct="1"/>
            <a:endParaRPr lang="es-ES" altLang="es-ES" smtClean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271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S" smtClean="0">
                <a:solidFill>
                  <a:srgbClr val="CC3300"/>
                </a:solidFill>
              </a:rPr>
              <a:t>MODELOS VAR RECURSIVOS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ES" smtClean="0"/>
              <a:t>Se dice que un modelo VAR es recursivo si:</a:t>
            </a:r>
          </a:p>
          <a:p>
            <a:pPr eaLnBrk="1" hangingPunct="1"/>
            <a:r>
              <a:rPr lang="es-ES_tradnl" altLang="es-ES" smtClean="0"/>
              <a:t>(a) es posible ordenar las variables de forma que </a:t>
            </a:r>
            <a:r>
              <a:rPr lang="es-ES_tradnl" altLang="es-ES" smtClean="0">
                <a:solidFill>
                  <a:srgbClr val="CC3300"/>
                </a:solidFill>
              </a:rPr>
              <a:t>la matriz de polinomios dinámicos tenga una estructura triangular</a:t>
            </a:r>
            <a:r>
              <a:rPr lang="es-ES_tradnl" altLang="es-ES" smtClean="0"/>
              <a:t> y</a:t>
            </a:r>
          </a:p>
          <a:p>
            <a:pPr eaLnBrk="1" hangingPunct="1"/>
            <a:r>
              <a:rPr lang="es-ES_tradnl" altLang="es-ES" smtClean="0"/>
              <a:t>(b) </a:t>
            </a:r>
            <a:r>
              <a:rPr lang="es-ES_tradnl" altLang="es-ES" smtClean="0">
                <a:solidFill>
                  <a:srgbClr val="CC3300"/>
                </a:solidFill>
              </a:rPr>
              <a:t>la matriz de varianzas y covarianzas es diagonal.</a:t>
            </a:r>
          </a:p>
        </p:txBody>
      </p:sp>
    </p:spTree>
    <p:extLst>
      <p:ext uri="{BB962C8B-B14F-4D97-AF65-F5344CB8AC3E}">
        <p14:creationId xmlns:p14="http://schemas.microsoft.com/office/powerpoint/2010/main" val="8466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ES" sz="4000" smtClean="0">
                <a:solidFill>
                  <a:srgbClr val="CC3300"/>
                </a:solidFill>
              </a:rPr>
              <a:t>IMPLICACIONES DE LA HIPÓTESIS DE RECURSIVIDAD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ES" smtClean="0">
                <a:solidFill>
                  <a:srgbClr val="009900"/>
                </a:solidFill>
              </a:rPr>
              <a:t>Cuando se cumple la hipótesis de recursividad todas las variables explicativas en cualquier ecuación son fuertemente exógenas</a:t>
            </a:r>
            <a:r>
              <a:rPr lang="es-ES_tradnl" altLang="es-ES" smtClean="0"/>
              <a:t>.</a:t>
            </a:r>
          </a:p>
          <a:p>
            <a:pPr eaLnBrk="1" hangingPunct="1"/>
            <a:r>
              <a:rPr lang="es-ES_tradnl" altLang="es-ES" smtClean="0"/>
              <a:t>El modelo se estima eficientemente aplicando MCO a cada ecuación aisladamente.</a:t>
            </a:r>
          </a:p>
        </p:txBody>
      </p:sp>
    </p:spTree>
    <p:extLst>
      <p:ext uri="{BB962C8B-B14F-4D97-AF65-F5344CB8AC3E}">
        <p14:creationId xmlns:p14="http://schemas.microsoft.com/office/powerpoint/2010/main" val="14735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ES" sz="4000" smtClean="0">
                <a:solidFill>
                  <a:srgbClr val="CC3300"/>
                </a:solidFill>
              </a:rPr>
              <a:t>IMPLICACIONES DE LA HIPÓTESIS DE RECURSIVIDAD</a:t>
            </a:r>
            <a:endParaRPr lang="es-ES" altLang="es-ES" sz="4000" smtClean="0">
              <a:solidFill>
                <a:srgbClr val="CC3300"/>
              </a:solidFill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ES" altLang="es-ES" smtClean="0">
                <a:solidFill>
                  <a:srgbClr val="CC3300"/>
                </a:solidFill>
              </a:rPr>
              <a:t>La predicción de una determinada variable </a:t>
            </a:r>
            <a:r>
              <a:rPr lang="es-ES" altLang="es-ES" smtClean="0"/>
              <a:t>se puede realizar utilizando aisladamente su correspondiente ecuación incorporando predicciones de las variables explicativas.</a:t>
            </a:r>
          </a:p>
          <a:p>
            <a:pPr eaLnBrk="1" hangingPunct="1">
              <a:buFontTx/>
              <a:buNone/>
            </a:pPr>
            <a:r>
              <a:rPr lang="es-ES" altLang="es-ES" smtClean="0"/>
              <a:t>Para estas últimas predicciones se utilizarán, también de forma aislada,sus correspondientes ecuaciones.</a:t>
            </a:r>
          </a:p>
          <a:p>
            <a:pPr eaLnBrk="1" hangingPunct="1">
              <a:buFontTx/>
              <a:buNone/>
            </a:pPr>
            <a:r>
              <a:rPr lang="es-ES" altLang="es-ES" smtClean="0">
                <a:solidFill>
                  <a:srgbClr val="CC33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85001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ES" sz="4000" smtClean="0">
                <a:solidFill>
                  <a:srgbClr val="CC3300"/>
                </a:solidFill>
              </a:rPr>
              <a:t>IMPLICACIONES DE LA HIPÓTESIS DE RECURSIVIDAD</a:t>
            </a:r>
            <a:endParaRPr lang="es-ES" altLang="es-ES" sz="4000" smtClean="0">
              <a:solidFill>
                <a:srgbClr val="CC3300"/>
              </a:solidFill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s-ES" sz="2400" smtClean="0">
                <a:solidFill>
                  <a:srgbClr val="CC3300"/>
                </a:solidFill>
              </a:rPr>
              <a:t>ES POSIBLE TRATAR CUALQUIER ECUACIÓN DEL MODELO DE FORMA AISLADA</a:t>
            </a:r>
            <a:r>
              <a:rPr lang="es-ES" altLang="es-ES" sz="2400" smtClean="0"/>
              <a:t> TANTO PARA ESTIMACIÓN COMO PARA PREDICCIÓN.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2400" smtClean="0"/>
              <a:t>PARA LA PREDICCIÓN SERÁ NECESARIO INCORPORAR EN LA ECUACIÓN PREDICCIONES DE LAS VARIABLES EXÓGENAS,QUE SE  OBTIENEN FUERA DEL MODELO Y DE FORMA INDEPENDIENTE DEL MISMO.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2400" smtClean="0">
                <a:solidFill>
                  <a:srgbClr val="CC3300"/>
                </a:solidFill>
              </a:rPr>
              <a:t>EN EL TEMA SIGUIENTE  SE SUPONDRÁ RECURSIVIDAD Y SE TRABAJARÁ CON MODELOS UNIECUACIONALES.</a:t>
            </a:r>
          </a:p>
        </p:txBody>
      </p:sp>
    </p:spTree>
    <p:extLst>
      <p:ext uri="{BB962C8B-B14F-4D97-AF65-F5344CB8AC3E}">
        <p14:creationId xmlns:p14="http://schemas.microsoft.com/office/powerpoint/2010/main" val="30647409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11188" y="1462088"/>
            <a:ext cx="81375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67627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7627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7627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7627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7627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ES_tradnl" altLang="es-ES" sz="2800"/>
              <a:t>Frente a los modelos de forma reducida están los modelos </a:t>
            </a:r>
            <a:r>
              <a:rPr lang="es-ES_tradnl" altLang="es-ES" sz="2800">
                <a:solidFill>
                  <a:srgbClr val="CC3300"/>
                </a:solidFill>
              </a:rPr>
              <a:t>ESTRUCTURALES</a:t>
            </a:r>
            <a:r>
              <a:rPr lang="es-ES_tradnl" altLang="es-ES" sz="2800"/>
              <a:t> simultáneos:</a:t>
            </a:r>
          </a:p>
          <a:p>
            <a:pPr algn="just" eaLnBrk="1" hangingPunct="1"/>
            <a:r>
              <a:rPr lang="es-ES_tradnl" altLang="es-ES" sz="2800"/>
              <a:t>   (1) Que se derivan de la Teoría Económica.</a:t>
            </a:r>
          </a:p>
          <a:p>
            <a:pPr algn="just" eaLnBrk="1" hangingPunct="1"/>
            <a:r>
              <a:rPr lang="es-ES_tradnl" altLang="es-ES" sz="2800"/>
              <a:t>   (2)Recogen una relación contemporánea entre                   las variables en la formulación sistemática.</a:t>
            </a:r>
          </a:p>
          <a:p>
            <a:pPr algn="just" eaLnBrk="1" hangingPunct="1"/>
            <a:r>
              <a:rPr lang="es-ES_tradnl" altLang="es-ES" sz="2800"/>
              <a:t>   (3)Contienen restricciones.</a:t>
            </a:r>
          </a:p>
          <a:p>
            <a:pPr algn="just" eaLnBrk="1" hangingPunct="1"/>
            <a:r>
              <a:rPr lang="es-ES_tradnl" altLang="es-ES" sz="2800"/>
              <a:t>Resolviendo el modelo estructural se obtiene un modelo de </a:t>
            </a:r>
            <a:r>
              <a:rPr lang="es-ES_tradnl" altLang="es-ES" sz="2800">
                <a:solidFill>
                  <a:srgbClr val="CC3300"/>
                </a:solidFill>
              </a:rPr>
              <a:t>FORMA REDUCIDA CON RESTRICCIONES</a:t>
            </a:r>
            <a:r>
              <a:rPr lang="es-ES_tradnl" altLang="es-ES" sz="2800"/>
              <a:t>.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8532813" y="5851525"/>
            <a:ext cx="6111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60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722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6034088"/>
          </a:xfrm>
        </p:spPr>
        <p:txBody>
          <a:bodyPr/>
          <a:lstStyle/>
          <a:p>
            <a:pPr algn="just" eaLnBrk="1" hangingPunct="1"/>
            <a:r>
              <a:rPr lang="es-ES_tradnl" altLang="es-ES" sz="2800" smtClean="0">
                <a:solidFill>
                  <a:srgbClr val="CC0000"/>
                </a:solidFill>
              </a:rPr>
              <a:t>Los modelos estructurales de ecuaciones</a:t>
            </a:r>
            <a:r>
              <a:rPr lang="es-ES_tradnl" altLang="es-ES" sz="2800" smtClean="0"/>
              <a:t> simultáneas se desarrollaron a partir de los años cuarenta en el seno de la COWLES COMMISSION.</a:t>
            </a:r>
            <a:br>
              <a:rPr lang="es-ES_tradnl" altLang="es-ES" sz="2800" smtClean="0"/>
            </a:br>
            <a:r>
              <a:rPr lang="es-ES_tradnl" altLang="es-ES" sz="2800" smtClean="0"/>
              <a:t/>
            </a:r>
            <a:br>
              <a:rPr lang="es-ES_tradnl" altLang="es-ES" sz="2800" smtClean="0"/>
            </a:br>
            <a:r>
              <a:rPr lang="es-ES_tradnl" altLang="es-ES" sz="2800" smtClean="0"/>
              <a:t>Posteriormente, Sims (1980), se han formulado también </a:t>
            </a:r>
            <a:r>
              <a:rPr lang="es-ES_tradnl" altLang="es-ES" sz="2800" smtClean="0">
                <a:solidFill>
                  <a:srgbClr val="CC0000"/>
                </a:solidFill>
              </a:rPr>
              <a:t>modelos VAR estructurales</a:t>
            </a:r>
            <a:r>
              <a:rPr lang="es-ES_tradnl" altLang="es-ES" sz="2800" smtClean="0"/>
              <a:t> operando sobre la matriz de varianzas y covarianzas residuales.</a:t>
            </a:r>
            <a:br>
              <a:rPr lang="es-ES_tradnl" altLang="es-ES" sz="2800" smtClean="0"/>
            </a:br>
            <a:r>
              <a:rPr lang="es-ES_tradnl" altLang="es-ES" sz="2800" smtClean="0"/>
              <a:t/>
            </a:r>
            <a:br>
              <a:rPr lang="es-ES_tradnl" altLang="es-ES" sz="2800" smtClean="0"/>
            </a:br>
            <a:endParaRPr lang="es-ES_tradnl" altLang="es-ES" sz="2800" smtClean="0">
              <a:solidFill>
                <a:srgbClr val="CC3300"/>
              </a:solidFill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8532813" y="5851525"/>
            <a:ext cx="6111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60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40397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3969</Words>
  <Application>Microsoft Office PowerPoint</Application>
  <PresentationFormat>Presentación en pantalla (4:3)</PresentationFormat>
  <Paragraphs>602</Paragraphs>
  <Slides>97</Slides>
  <Notes>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97</vt:i4>
      </vt:variant>
    </vt:vector>
  </HeadingPairs>
  <TitlesOfParts>
    <vt:vector size="99" baseType="lpstr">
      <vt:lpstr>Tema de Office</vt:lpstr>
      <vt:lpstr>Microsoft Editor de ecuaciones 3.0</vt:lpstr>
      <vt:lpstr>  Modelos Econométricos de Series Temporales para la Predicción y el Análisis de la Coyuntura Económica.  CINVE-Facultad de Ciencias Económicas y Administración.  Noviembre 2015 Prof. Antoni Espasa</vt:lpstr>
      <vt:lpstr>Presentación de PowerPoint</vt:lpstr>
      <vt:lpstr>Presentación de PowerPoint</vt:lpstr>
      <vt:lpstr>Modelos para Conjuntos informativos multivariantes</vt:lpstr>
      <vt:lpstr>VARIABLES EXOGENAS</vt:lpstr>
      <vt:lpstr>Presentación de PowerPoint</vt:lpstr>
      <vt:lpstr>Modelos multiecuacionales</vt:lpstr>
      <vt:lpstr>EJEMPLOS DE ANALISIS SOBRE CONJUNTOS INFORMATIVOS MULTIVARIANTES</vt:lpstr>
      <vt:lpstr>Presentación de PowerPoint</vt:lpstr>
      <vt:lpstr>Presentación de PowerPoint</vt:lpstr>
      <vt:lpstr>Presentación de PowerPoint</vt:lpstr>
      <vt:lpstr>Presentación de PowerPoint</vt:lpstr>
      <vt:lpstr>Modelos uniecuacionales.</vt:lpstr>
      <vt:lpstr>MODELOS ECONOMETRICOS DINAMICOS </vt:lpstr>
      <vt:lpstr>Presentación de PowerPoint</vt:lpstr>
      <vt:lpstr>MODELOS UNIVARIANTES Y ANÁLISIS CUANTITATIVO EN LA EMPRESA.</vt:lpstr>
      <vt:lpstr>USOS DE UN MODELO ARIMA SOBRE UNA VARIABLE DE VENTAS</vt:lpstr>
      <vt:lpstr>USOS DE UN MODELO ARIMA SOBRE UNA VARIABLE DE VENTAS</vt:lpstr>
      <vt:lpstr>LIMITACIONES DE UN MODELO ARIMA SOBRE UNA VARIABLE DE VENTAS</vt:lpstr>
      <vt:lpstr>Presentación de PowerPoint</vt:lpstr>
      <vt:lpstr>  El modelo VAR(p) estacionario. </vt:lpstr>
      <vt:lpstr>CONDICIONALIZACIÓN RESPECTO EL PASADO.MODELOS UNIVARIANTES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LOS POLINOMIOS DINÁMICOS EN LOS MODELOS VAR</vt:lpstr>
      <vt:lpstr>Presentación de PowerPoint</vt:lpstr>
      <vt:lpstr>Presentación de PowerPoint</vt:lpstr>
      <vt:lpstr>Presentación de PowerPoint</vt:lpstr>
      <vt:lpstr>REALIMENTACIÓN</vt:lpstr>
      <vt:lpstr>VAR(p)</vt:lpstr>
      <vt:lpstr>FORMULACIÓN ALTERNATIVA DEL MODELO VAR(p)</vt:lpstr>
      <vt:lpstr>Presentación de PowerPoint</vt:lpstr>
      <vt:lpstr>Presentación de PowerPoint</vt:lpstr>
      <vt:lpstr>Presentación de PowerPoint</vt:lpstr>
      <vt:lpstr>Presentación de PowerPoint</vt:lpstr>
      <vt:lpstr>LA CONDICIÓN DE ESTACIONARIEDAD DE UN MODELO VAR</vt:lpstr>
      <vt:lpstr>Modelos univariantes derivados de un  modelo VAR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TOMADO DE BALLABRIGA Y SEBASTIÁN 1992</vt:lpstr>
      <vt:lpstr>LA DEPENDENCIA CONTEMPORÁNEA EN LA MATRIZ DE VARIANZAS Y COVARIANZAS</vt:lpstr>
      <vt:lpstr> ESPECIFICACIÓN  Y ESTIMACIÓN  MODELOS VAR</vt:lpstr>
      <vt:lpstr>ESPECIFICACIÓN  Y ESTIMACIÓN  MODELOS VAR</vt:lpstr>
      <vt:lpstr>AIC MULTIECUACIONAL</vt:lpstr>
      <vt:lpstr>MODELOS VAR SIN RESTRICCIONES</vt:lpstr>
      <vt:lpstr>PREDICCIÓN CON MODELOS VAR</vt:lpstr>
      <vt:lpstr>ESTRUCTURAS RESTRICTIVAS DE UN MODELO VAR DE INTERÉS PARA LA PREDICCIÓN</vt:lpstr>
      <vt:lpstr>Modelos VAR recursivos</vt:lpstr>
      <vt:lpstr>Presentación de PowerPoint</vt:lpstr>
      <vt:lpstr>CAUSALIDAD EN EL SENTIDO DE GRANGER</vt:lpstr>
      <vt:lpstr>CAUSALIDAD EN EL SENTIDO DE GRANGER</vt:lpstr>
      <vt:lpstr>Presentación de PowerPoint</vt:lpstr>
      <vt:lpstr>Presentación de PowerPoint</vt:lpstr>
      <vt:lpstr>CAUSALIDAD DE GRANGER EN UN PAR DE VARIABLES (Z,Y)</vt:lpstr>
      <vt:lpstr>RESULTADOS DE CAUSALIDAD EN UN PAR DE VARIABLES (Z,Y)</vt:lpstr>
      <vt:lpstr>Presentación de PowerPoint</vt:lpstr>
      <vt:lpstr>Presentación de PowerPoint</vt:lpstr>
      <vt:lpstr>UNA ESTRUCTURA DE CAUSALIDAD RESTRICTIVA EN UN MODELO VAR </vt:lpstr>
      <vt:lpstr>Presentación de PowerPoint</vt:lpstr>
      <vt:lpstr>ESTRUCTURA DINÁMICA TRIANGULAR</vt:lpstr>
      <vt:lpstr>Presentación de PowerPoint</vt:lpstr>
      <vt:lpstr>Presentación de PowerPoint</vt:lpstr>
      <vt:lpstr>MODELOS VAR RECURSIVOS</vt:lpstr>
      <vt:lpstr>Presentación de PowerPoint</vt:lpstr>
      <vt:lpstr>Orthogonalization of the residuals</vt:lpstr>
      <vt:lpstr>New equation for the variable of interest</vt:lpstr>
      <vt:lpstr>The resulting recursive VAR</vt:lpstr>
      <vt:lpstr>Presentación de PowerPoint</vt:lpstr>
      <vt:lpstr>Presentación de PowerPoint</vt:lpstr>
      <vt:lpstr>Presentación de PowerPoint</vt:lpstr>
      <vt:lpstr>EXOGENEIDAD Y NO ESTACIONARIEDAD</vt:lpstr>
      <vt:lpstr>EL CONCEPTO DE EXOGENEIDAD</vt:lpstr>
      <vt:lpstr>Presentación de PowerPoint</vt:lpstr>
      <vt:lpstr>VARIABLES PREDETERMINADAS</vt:lpstr>
      <vt:lpstr>Presentación de PowerPoint</vt:lpstr>
      <vt:lpstr>Presentación de PowerPoint</vt:lpstr>
      <vt:lpstr>Presentación de PowerPoint</vt:lpstr>
      <vt:lpstr>LA PREDICCIÓN CON MODELOS VAR</vt:lpstr>
      <vt:lpstr>MODELOS VAR RECURSIVOS</vt:lpstr>
      <vt:lpstr>IMPLICACIONES DE LA HIPÓTESIS DE RECURSIVIDAD</vt:lpstr>
      <vt:lpstr>IMPLICACIONES DE LA HIPÓTESIS DE RECURSIVIDAD</vt:lpstr>
      <vt:lpstr>IMPLICACIONES DE LA HIPÓTESIS DE RECURSIVIDAD</vt:lpstr>
      <vt:lpstr>Presentación de PowerPoint</vt:lpstr>
      <vt:lpstr>Los modelos estructurales de ecuaciones simultáneas se desarrollaron a partir de los años cuarenta en el seno de la COWLES COMMISSION.  Posteriormente, Sims (1980), se han formulado también modelos VAR estructurales operando sobre la matriz de varianzas y covarianzas residuales.  </vt:lpstr>
    </vt:vector>
  </TitlesOfParts>
  <Company>Universidad Carlos III de Madrid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Econométricos de Series Temporales para la Predicción y el Análisis de la Coyuntura Económica  CINVE Noviembre 2015 Prof. Antoni Espasa</dc:title>
  <dc:creator>user</dc:creator>
  <cp:lastModifiedBy>user</cp:lastModifiedBy>
  <cp:revision>10</cp:revision>
  <dcterms:created xsi:type="dcterms:W3CDTF">2015-11-11T14:04:21Z</dcterms:created>
  <dcterms:modified xsi:type="dcterms:W3CDTF">2015-11-11T16:28:54Z</dcterms:modified>
</cp:coreProperties>
</file>