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6" r:id="rId1"/>
  </p:sldMasterIdLst>
  <p:notesMasterIdLst>
    <p:notesMasterId r:id="rId39"/>
  </p:notesMasterIdLst>
  <p:sldIdLst>
    <p:sldId id="256" r:id="rId2"/>
    <p:sldId id="288" r:id="rId3"/>
    <p:sldId id="289" r:id="rId4"/>
    <p:sldId id="290" r:id="rId5"/>
    <p:sldId id="291" r:id="rId6"/>
    <p:sldId id="292" r:id="rId7"/>
    <p:sldId id="309" r:id="rId8"/>
    <p:sldId id="293" r:id="rId9"/>
    <p:sldId id="294" r:id="rId10"/>
    <p:sldId id="310" r:id="rId11"/>
    <p:sldId id="295" r:id="rId12"/>
    <p:sldId id="296" r:id="rId13"/>
    <p:sldId id="297" r:id="rId14"/>
    <p:sldId id="298" r:id="rId15"/>
    <p:sldId id="311" r:id="rId16"/>
    <p:sldId id="299" r:id="rId17"/>
    <p:sldId id="300" r:id="rId18"/>
    <p:sldId id="301" r:id="rId19"/>
    <p:sldId id="302" r:id="rId20"/>
    <p:sldId id="303" r:id="rId21"/>
    <p:sldId id="304" r:id="rId22"/>
    <p:sldId id="306" r:id="rId23"/>
    <p:sldId id="307" r:id="rId24"/>
    <p:sldId id="312" r:id="rId25"/>
    <p:sldId id="313" r:id="rId26"/>
    <p:sldId id="314" r:id="rId27"/>
    <p:sldId id="315" r:id="rId28"/>
    <p:sldId id="316" r:id="rId29"/>
    <p:sldId id="308" r:id="rId30"/>
    <p:sldId id="318" r:id="rId31"/>
    <p:sldId id="319" r:id="rId32"/>
    <p:sldId id="320" r:id="rId33"/>
    <p:sldId id="321" r:id="rId34"/>
    <p:sldId id="322" r:id="rId35"/>
    <p:sldId id="323" r:id="rId36"/>
    <p:sldId id="324" r:id="rId37"/>
    <p:sldId id="317" r:id="rId38"/>
  </p:sldIdLst>
  <p:sldSz cx="12192000" cy="6858000"/>
  <p:notesSz cx="6858000" cy="9144000"/>
  <p:embeddedFontLst>
    <p:embeddedFont>
      <p:font typeface="Wingdings 3" panose="05040102010807070707" pitchFamily="18" charset="2"/>
      <p:regular r:id="rId40"/>
    </p:embeddedFont>
    <p:embeddedFont>
      <p:font typeface="Arial Rounded MT Bold" panose="020F0704030504030204" pitchFamily="34" charset="0"/>
      <p:regular r:id="rId41"/>
    </p:embeddedFont>
    <p:embeddedFont>
      <p:font typeface="Calibri" panose="020F0502020204030204" pitchFamily="34" charset="0"/>
      <p:regular r:id="rId42"/>
      <p:bold r:id="rId43"/>
      <p:italic r:id="rId44"/>
      <p:boldItalic r:id="rId45"/>
    </p:embeddedFont>
    <p:embeddedFont>
      <p:font typeface="Century Gothic" panose="020B0502020202020204" pitchFamily="34" charset="0"/>
      <p:regular r:id="rId46"/>
      <p:bold r:id="rId47"/>
      <p:italic r:id="rId48"/>
      <p:boldItalic r:id="rId49"/>
    </p:embeddedFont>
    <p:embeddedFont>
      <p:font typeface="Algerian" panose="04020705040A02060702" pitchFamily="82" charset="0"/>
      <p:regular r:id="rId50"/>
    </p:embeddedFont>
    <p:embeddedFont>
      <p:font typeface="Berlin Sans FB Demi" panose="020E0802020502020306" pitchFamily="34" charset="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gvCTgbuLdIwWpfdkt3rs7PYmf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3E"/>
    <a:srgbClr val="003366"/>
    <a:srgbClr val="F60000"/>
    <a:srgbClr val="C4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6A22C6-35E9-4CB3-B301-62108690A602}">
  <a:tblStyle styleId="{C96A22C6-35E9-4CB3-B301-62108690A602}" styleName="Table_0">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1"/>
          </a:solidFill>
        </a:fill>
      </a:tcStyle>
    </a:firstRow>
    <a:neCell>
      <a:tcTxStyle/>
      <a:tcStyle>
        <a:tcBdr/>
      </a:tcStyle>
    </a:neCell>
    <a:nwCell>
      <a:tcTxStyle/>
      <a:tcStyle>
        <a:tcBdr/>
      </a:tcStyle>
    </a:nwCell>
  </a:tblStyle>
  <a:tblStyle styleId="{38180155-ED36-4B91-8E78-81CB72BD899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5256" autoAdjust="0"/>
  </p:normalViewPr>
  <p:slideViewPr>
    <p:cSldViewPr snapToGrid="0">
      <p:cViewPr varScale="1">
        <p:scale>
          <a:sx n="85" d="100"/>
          <a:sy n="85" d="100"/>
        </p:scale>
        <p:origin x="37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989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253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252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466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031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269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266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171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358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016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55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51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104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392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442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988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187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803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18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719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306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291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391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542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96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94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2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66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5883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350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983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489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902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53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361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193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363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44d2efc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44d2efc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596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09613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1510238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5821123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96458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870909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2137432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7192056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281589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12086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1092200" y="1127467"/>
            <a:ext cx="10007600" cy="1272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4000"/>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
        <p:nvSpPr>
          <p:cNvPr id="54" name="Google Shape;54;p4"/>
          <p:cNvSpPr txBox="1">
            <a:spLocks noGrp="1"/>
          </p:cNvSpPr>
          <p:nvPr>
            <p:ph type="body" idx="1"/>
          </p:nvPr>
        </p:nvSpPr>
        <p:spPr>
          <a:xfrm>
            <a:off x="1092200" y="2654300"/>
            <a:ext cx="10007600" cy="3264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11187645" y="6058224"/>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419" smtClean="0"/>
              <a:pPr/>
              <a:t>‹Nº›</a:t>
            </a:fld>
            <a:endParaRPr lang="es-419"/>
          </a:p>
        </p:txBody>
      </p:sp>
    </p:spTree>
    <p:extLst>
      <p:ext uri="{BB962C8B-B14F-4D97-AF65-F5344CB8AC3E}">
        <p14:creationId xmlns:p14="http://schemas.microsoft.com/office/powerpoint/2010/main" val="199736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83209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847410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02215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22392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77743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21560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31234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32287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684870820"/>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1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1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18.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8.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8.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3048"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0" y="0"/>
            <a:ext cx="12188952" cy="6858000"/>
          </a:xfrm>
          <a:prstGeom prst="rect">
            <a:avLst/>
          </a:prstGeom>
          <a:solidFill>
            <a:schemeClr val="dk1">
              <a:alpha val="5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0" name="Google Shape;90;p1"/>
          <p:cNvGrpSpPr/>
          <p:nvPr/>
        </p:nvGrpSpPr>
        <p:grpSpPr>
          <a:xfrm>
            <a:off x="1" y="2735298"/>
            <a:ext cx="12396066" cy="4440643"/>
            <a:chOff x="1" y="2075420"/>
            <a:chExt cx="12396066" cy="4440643"/>
          </a:xfrm>
        </p:grpSpPr>
        <p:sp>
          <p:nvSpPr>
            <p:cNvPr id="91" name="Google Shape;91;p1"/>
            <p:cNvSpPr/>
            <p:nvPr/>
          </p:nvSpPr>
          <p:spPr>
            <a:xfrm rot="4500000">
              <a:off x="7942191" y="2507571"/>
              <a:ext cx="3563871" cy="3563871"/>
            </a:xfrm>
            <a:prstGeom prst="ellipse">
              <a:avLst/>
            </a:prstGeom>
            <a:noFill/>
            <a:ln w="31750" cap="flat" cmpd="sng">
              <a:solidFill>
                <a:srgbClr val="8296B0">
                  <a:alpha val="9803"/>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rot="-5400000">
              <a:off x="10435065" y="4048931"/>
              <a:ext cx="1381607" cy="1381607"/>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rot="-5400000">
              <a:off x="1" y="2075420"/>
              <a:ext cx="3144364" cy="3144364"/>
            </a:xfrm>
            <a:prstGeom prst="ellipse">
              <a:avLst/>
            </a:prstGeom>
            <a:gradFill>
              <a:gsLst>
                <a:gs pos="0">
                  <a:srgbClr val="323F4F">
                    <a:alpha val="20000"/>
                  </a:srgbClr>
                </a:gs>
                <a:gs pos="100000">
                  <a:srgbClr val="222A35">
                    <a:alpha val="9803"/>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rot="-9000000">
              <a:off x="10150845" y="4270841"/>
              <a:ext cx="1897885" cy="1897885"/>
            </a:xfrm>
            <a:prstGeom prst="ellipse">
              <a:avLst/>
            </a:prstGeom>
            <a:gradFill>
              <a:gsLst>
                <a:gs pos="0">
                  <a:srgbClr val="323F4F">
                    <a:alpha val="9803"/>
                  </a:srgbClr>
                </a:gs>
                <a:gs pos="100000">
                  <a:srgbClr val="323F4F">
                    <a:alpha val="2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p:nvPr/>
          </p:nvSpPr>
          <p:spPr>
            <a:xfrm rot="4500000">
              <a:off x="2046780" y="3040492"/>
              <a:ext cx="2579322" cy="2579322"/>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rot="4500000">
              <a:off x="2224640" y="3193975"/>
              <a:ext cx="2243193" cy="2243193"/>
            </a:xfrm>
            <a:prstGeom prst="ellipse">
              <a:avLst/>
            </a:prstGeom>
            <a:noFill/>
            <a:ln w="31750" cap="flat" cmpd="sng">
              <a:solidFill>
                <a:srgbClr val="8296B0">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7" name="Google Shape;97;p1"/>
          <p:cNvSpPr/>
          <p:nvPr/>
        </p:nvSpPr>
        <p:spPr>
          <a:xfrm rot="-5400000">
            <a:off x="10438146" y="1042605"/>
            <a:ext cx="2796461" cy="711252"/>
          </a:xfrm>
          <a:prstGeom prst="rect">
            <a:avLst/>
          </a:prstGeom>
          <a:gradFill>
            <a:gsLst>
              <a:gs pos="0">
                <a:srgbClr val="ACB8CA">
                  <a:alpha val="0"/>
                </a:srgbClr>
              </a:gs>
              <a:gs pos="100000">
                <a:srgbClr val="323F4F">
                  <a:alpha val="9803"/>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8" name="Google Shape;98;p1"/>
          <p:cNvGrpSpPr/>
          <p:nvPr/>
        </p:nvGrpSpPr>
        <p:grpSpPr>
          <a:xfrm>
            <a:off x="11259539" y="317578"/>
            <a:ext cx="548640" cy="549007"/>
            <a:chOff x="7029447" y="3514725"/>
            <a:chExt cx="1285875" cy="549007"/>
          </a:xfrm>
        </p:grpSpPr>
        <p:cxnSp>
          <p:nvCxnSpPr>
            <p:cNvPr id="99" name="Google Shape;99;p1"/>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0" name="Google Shape;100;p1"/>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1" name="Google Shape;101;p1"/>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02" name="Google Shape;102;p1"/>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grpSp>
        <p:nvGrpSpPr>
          <p:cNvPr id="103" name="Google Shape;103;p1"/>
          <p:cNvGrpSpPr/>
          <p:nvPr/>
        </p:nvGrpSpPr>
        <p:grpSpPr>
          <a:xfrm>
            <a:off x="10539167" y="5048974"/>
            <a:ext cx="1208449" cy="549007"/>
            <a:chOff x="7029447" y="3514725"/>
            <a:chExt cx="1285875" cy="549007"/>
          </a:xfrm>
        </p:grpSpPr>
        <p:cxnSp>
          <p:nvCxnSpPr>
            <p:cNvPr id="104" name="Google Shape;104;p1"/>
            <p:cNvCxnSpPr/>
            <p:nvPr/>
          </p:nvCxnSpPr>
          <p:spPr>
            <a:xfrm>
              <a:off x="7029447" y="3514725"/>
              <a:ext cx="1285875" cy="0"/>
            </a:xfrm>
            <a:prstGeom prst="straightConnector1">
              <a:avLst/>
            </a:prstGeom>
            <a:noFill/>
            <a:ln w="31750" cap="rnd" cmpd="sng">
              <a:solidFill>
                <a:srgbClr val="8296B0">
                  <a:alpha val="20000"/>
                </a:srgbClr>
              </a:solidFill>
              <a:prstDash val="dot"/>
              <a:round/>
              <a:headEnd type="none" w="sm" len="sm"/>
              <a:tailEnd type="none" w="sm" len="sm"/>
            </a:ln>
          </p:spPr>
        </p:cxnSp>
        <p:cxnSp>
          <p:nvCxnSpPr>
            <p:cNvPr id="105" name="Google Shape;105;p1"/>
            <p:cNvCxnSpPr/>
            <p:nvPr/>
          </p:nvCxnSpPr>
          <p:spPr>
            <a:xfrm>
              <a:off x="7029447" y="3697727"/>
              <a:ext cx="1285875" cy="0"/>
            </a:xfrm>
            <a:prstGeom prst="straightConnector1">
              <a:avLst/>
            </a:prstGeom>
            <a:noFill/>
            <a:ln w="31750" cap="rnd" cmpd="sng">
              <a:solidFill>
                <a:srgbClr val="8296B0">
                  <a:alpha val="20000"/>
                </a:srgbClr>
              </a:solidFill>
              <a:prstDash val="dot"/>
              <a:round/>
              <a:headEnd type="none" w="sm" len="sm"/>
              <a:tailEnd type="none" w="sm" len="sm"/>
            </a:ln>
          </p:spPr>
        </p:cxnSp>
        <p:cxnSp>
          <p:nvCxnSpPr>
            <p:cNvPr id="106" name="Google Shape;106;p1"/>
            <p:cNvCxnSpPr/>
            <p:nvPr/>
          </p:nvCxnSpPr>
          <p:spPr>
            <a:xfrm>
              <a:off x="7029447" y="3880729"/>
              <a:ext cx="1285875" cy="0"/>
            </a:xfrm>
            <a:prstGeom prst="straightConnector1">
              <a:avLst/>
            </a:prstGeom>
            <a:noFill/>
            <a:ln w="31750" cap="rnd" cmpd="sng">
              <a:solidFill>
                <a:srgbClr val="8296B0">
                  <a:alpha val="20000"/>
                </a:srgbClr>
              </a:solidFill>
              <a:prstDash val="dot"/>
              <a:round/>
              <a:headEnd type="none" w="sm" len="sm"/>
              <a:tailEnd type="none" w="sm" len="sm"/>
            </a:ln>
          </p:spPr>
        </p:cxnSp>
        <p:cxnSp>
          <p:nvCxnSpPr>
            <p:cNvPr id="107" name="Google Shape;107;p1"/>
            <p:cNvCxnSpPr/>
            <p:nvPr/>
          </p:nvCxnSpPr>
          <p:spPr>
            <a:xfrm>
              <a:off x="7029447" y="4063732"/>
              <a:ext cx="1285875" cy="0"/>
            </a:xfrm>
            <a:prstGeom prst="straightConnector1">
              <a:avLst/>
            </a:prstGeom>
            <a:noFill/>
            <a:ln w="31750" cap="rnd" cmpd="sng">
              <a:solidFill>
                <a:srgbClr val="8296B0">
                  <a:alpha val="20000"/>
                </a:srgbClr>
              </a:solidFill>
              <a:prstDash val="dot"/>
              <a:round/>
              <a:headEnd type="none" w="sm" len="sm"/>
              <a:tailEnd type="none" w="sm" len="sm"/>
            </a:ln>
          </p:spPr>
        </p:cxnSp>
      </p:grpSp>
      <p:sp>
        <p:nvSpPr>
          <p:cNvPr id="108" name="Google Shape;108;p1"/>
          <p:cNvSpPr/>
          <p:nvPr/>
        </p:nvSpPr>
        <p:spPr>
          <a:xfrm rot="10800000">
            <a:off x="-1" y="6140785"/>
            <a:ext cx="6095997" cy="711252"/>
          </a:xfrm>
          <a:prstGeom prst="rect">
            <a:avLst/>
          </a:prstGeom>
          <a:gradFill>
            <a:gsLst>
              <a:gs pos="0">
                <a:srgbClr val="222A35">
                  <a:alpha val="9803"/>
                </a:srgbClr>
              </a:gs>
              <a:gs pos="10000">
                <a:srgbClr val="222A35">
                  <a:alpha val="9803"/>
                </a:srgbClr>
              </a:gs>
              <a:gs pos="100000">
                <a:srgbClr val="8296B0">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9" name="Google Shape;109;p1"/>
          <p:cNvGrpSpPr/>
          <p:nvPr/>
        </p:nvGrpSpPr>
        <p:grpSpPr>
          <a:xfrm rot="5400000">
            <a:off x="616345" y="5940560"/>
            <a:ext cx="1285875" cy="549007"/>
            <a:chOff x="7029447" y="3514725"/>
            <a:chExt cx="1285875" cy="549007"/>
          </a:xfrm>
        </p:grpSpPr>
        <p:cxnSp>
          <p:nvCxnSpPr>
            <p:cNvPr id="110" name="Google Shape;110;p1"/>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1" name="Google Shape;111;p1"/>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2" name="Google Shape;112;p1"/>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3" name="Google Shape;113;p1"/>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sp>
        <p:nvSpPr>
          <p:cNvPr id="114" name="Google Shape;114;p1"/>
          <p:cNvSpPr txBox="1">
            <a:spLocks noGrp="1"/>
          </p:cNvSpPr>
          <p:nvPr>
            <p:ph type="ctrTitle"/>
          </p:nvPr>
        </p:nvSpPr>
        <p:spPr>
          <a:xfrm>
            <a:off x="1432383" y="2097897"/>
            <a:ext cx="9106784" cy="1696013"/>
          </a:xfrm>
          <a:prstGeom prst="rect">
            <a:avLst/>
          </a:prstGeom>
          <a:noFill/>
          <a:ln>
            <a:noFill/>
          </a:ln>
        </p:spPr>
        <p:txBody>
          <a:bodyPr spcFirstLastPara="1" wrap="square" lIns="91425" tIns="45700" rIns="91425" bIns="45700" anchor="t" anchorCtr="0">
            <a:noAutofit/>
          </a:bodyPr>
          <a:lstStyle/>
          <a:p>
            <a:pPr lvl="0" algn="ctr">
              <a:lnSpc>
                <a:spcPct val="90000"/>
              </a:lnSpc>
              <a:spcBef>
                <a:spcPts val="0"/>
              </a:spcBef>
              <a:buClr>
                <a:schemeClr val="lt1"/>
              </a:buClr>
              <a:buSzPts val="7200"/>
            </a:pPr>
            <a:r>
              <a:rPr lang="es-ES" sz="4000" b="1" dirty="0">
                <a:solidFill>
                  <a:srgbClr val="F60000"/>
                </a:solidFill>
                <a:latin typeface="Berlin Sans FB Demi" panose="020E0802020502020306" pitchFamily="34" charset="0"/>
                <a:ea typeface="Calibri"/>
                <a:cs typeface="Calibri"/>
                <a:sym typeface="Calibri"/>
              </a:rPr>
              <a:t>¿PODREMOS CONVENCER A TODOS LOS CLIENTES QUE SOLICITEN UN PRÉSTAMOS EN THERA BANK?</a:t>
            </a:r>
            <a:endParaRPr sz="4000" b="1" dirty="0">
              <a:solidFill>
                <a:srgbClr val="F60000"/>
              </a:solidFill>
              <a:latin typeface="Berlin Sans FB Demi" panose="020E0802020502020306" pitchFamily="34" charset="0"/>
              <a:ea typeface="Calibri"/>
              <a:cs typeface="Calibri"/>
              <a:sym typeface="Calibri"/>
            </a:endParaRPr>
          </a:p>
        </p:txBody>
      </p:sp>
      <p:sp>
        <p:nvSpPr>
          <p:cNvPr id="115" name="Google Shape;115;p1"/>
          <p:cNvSpPr txBox="1">
            <a:spLocks noGrp="1"/>
          </p:cNvSpPr>
          <p:nvPr>
            <p:ph type="subTitle" idx="1"/>
          </p:nvPr>
        </p:nvSpPr>
        <p:spPr>
          <a:xfrm>
            <a:off x="314814" y="5610867"/>
            <a:ext cx="6095997" cy="17477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None/>
            </a:pPr>
            <a:r>
              <a:rPr lang="es-MX" sz="2800" b="1" dirty="0">
                <a:solidFill>
                  <a:schemeClr val="lt1"/>
                </a:solidFill>
                <a:latin typeface="Calibri"/>
                <a:ea typeface="Calibri"/>
                <a:cs typeface="Calibri"/>
                <a:sym typeface="Calibri"/>
              </a:rPr>
              <a:t>Equipo</a:t>
            </a:r>
            <a:endParaRPr sz="2800" dirty="0">
              <a:solidFill>
                <a:schemeClr val="lt1"/>
              </a:solidFill>
              <a:latin typeface="Calibri"/>
              <a:ea typeface="Calibri"/>
              <a:cs typeface="Calibri"/>
              <a:sym typeface="Calibri"/>
            </a:endParaRPr>
          </a:p>
          <a:p>
            <a:pPr marL="0" lvl="0" indent="0" algn="l" rtl="0">
              <a:lnSpc>
                <a:spcPct val="90000"/>
              </a:lnSpc>
              <a:spcBef>
                <a:spcPts val="1000"/>
              </a:spcBef>
              <a:spcAft>
                <a:spcPts val="0"/>
              </a:spcAft>
              <a:buClr>
                <a:schemeClr val="lt1"/>
              </a:buClr>
              <a:buSzPts val="2800"/>
              <a:buNone/>
            </a:pPr>
            <a:r>
              <a:rPr lang="es-ES" sz="2800" dirty="0">
                <a:solidFill>
                  <a:schemeClr val="lt1"/>
                </a:solidFill>
              </a:rPr>
              <a:t>Augusto Barchi</a:t>
            </a:r>
            <a:endParaRPr dirty="0"/>
          </a:p>
        </p:txBody>
      </p:sp>
      <p:pic>
        <p:nvPicPr>
          <p:cNvPr id="116" name="Google Shape;116;p1" descr="Logotipo&#10;&#10;Descripción generada automáticamente"/>
          <p:cNvPicPr preferRelativeResize="0"/>
          <p:nvPr/>
        </p:nvPicPr>
        <p:blipFill rotWithShape="1">
          <a:blip r:embed="rId3">
            <a:alphaModFix/>
          </a:blip>
          <a:srcRect/>
          <a:stretch/>
        </p:blipFill>
        <p:spPr>
          <a:xfrm>
            <a:off x="9488692" y="5696748"/>
            <a:ext cx="2231974" cy="920689"/>
          </a:xfrm>
          <a:prstGeom prst="rect">
            <a:avLst/>
          </a:prstGeom>
          <a:noFill/>
          <a:ln>
            <a:noFill/>
          </a:ln>
        </p:spPr>
      </p:pic>
      <p:sp>
        <p:nvSpPr>
          <p:cNvPr id="122" name="Google Shape;122;p1"/>
          <p:cNvSpPr txBox="1"/>
          <p:nvPr/>
        </p:nvSpPr>
        <p:spPr>
          <a:xfrm>
            <a:off x="186416" y="132998"/>
            <a:ext cx="11814397" cy="646290"/>
          </a:xfrm>
          <a:prstGeom prst="rect">
            <a:avLst/>
          </a:prstGeom>
          <a:noFill/>
          <a:ln>
            <a:noFill/>
          </a:ln>
        </p:spPr>
        <p:txBody>
          <a:bodyPr spcFirstLastPara="1" wrap="square" lIns="91425" tIns="45700" rIns="91425" bIns="45700" anchor="t" anchorCtr="0">
            <a:spAutoFit/>
          </a:bodyPr>
          <a:lstStyle/>
          <a:p>
            <a:pPr lvl="0"/>
            <a:r>
              <a:rPr lang="es-MX" sz="3600" b="1" dirty="0">
                <a:solidFill>
                  <a:schemeClr val="tx1"/>
                </a:solidFill>
                <a:latin typeface="Calibri"/>
                <a:ea typeface="Calibri"/>
                <a:cs typeface="Calibri"/>
                <a:sym typeface="Calibri"/>
              </a:rPr>
              <a:t>Modelado de préstamos personales</a:t>
            </a:r>
            <a:endParaRPr sz="3600" b="1" i="0" u="none" strike="noStrike" cap="none" dirty="0">
              <a:solidFill>
                <a:schemeClr val="tx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88629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Detección de clientes atípicos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0" y="5432612"/>
            <a:ext cx="12192000" cy="1741984"/>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sz="1800" dirty="0"/>
              <a:t>Dado que se encontraron múltiples casos de valores atípicos, solamente de los casos máximos, se los identifico y se los trató, se ha decidido reemplazarlos estos con los valores máximos, dependiendo si el individuo solicitó o no un préstamo, ya que esos clientes tienen un poder adquisitivo mas alto que el promedio, quedando de esta manera.</a:t>
            </a:r>
          </a:p>
        </p:txBody>
      </p:sp>
      <p:pic>
        <p:nvPicPr>
          <p:cNvPr id="2" name="Imagen 1"/>
          <p:cNvPicPr>
            <a:picLocks noChangeAspect="1"/>
          </p:cNvPicPr>
          <p:nvPr/>
        </p:nvPicPr>
        <p:blipFill>
          <a:blip r:embed="rId3"/>
          <a:stretch>
            <a:fillRect/>
          </a:stretch>
        </p:blipFill>
        <p:spPr>
          <a:xfrm>
            <a:off x="896472" y="1540210"/>
            <a:ext cx="10479740" cy="3748966"/>
          </a:xfrm>
          <a:prstGeom prst="rect">
            <a:avLst/>
          </a:prstGeom>
        </p:spPr>
      </p:pic>
    </p:spTree>
    <p:extLst>
      <p:ext uri="{BB962C8B-B14F-4D97-AF65-F5344CB8AC3E}">
        <p14:creationId xmlns:p14="http://schemas.microsoft.com/office/powerpoint/2010/main" val="323424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6"/>
            <a:ext cx="10053425" cy="94285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Analizando la difusión de los datos</a:t>
            </a:r>
          </a:p>
        </p:txBody>
      </p:sp>
      <p:sp>
        <p:nvSpPr>
          <p:cNvPr id="135" name="Google Shape;135;p14"/>
          <p:cNvSpPr txBox="1">
            <a:spLocks noGrp="1"/>
          </p:cNvSpPr>
          <p:nvPr>
            <p:ph type="body" idx="1"/>
          </p:nvPr>
        </p:nvSpPr>
        <p:spPr>
          <a:xfrm>
            <a:off x="0" y="6161022"/>
            <a:ext cx="11779427" cy="696978"/>
          </a:xfrm>
          <a:prstGeom prst="rect">
            <a:avLst/>
          </a:prstGeom>
        </p:spPr>
        <p:txBody>
          <a:bodyPr spcFirstLastPara="1" wrap="square" lIns="121900" tIns="121900" rIns="121900" bIns="121900" anchor="t" anchorCtr="0">
            <a:noAutofit/>
          </a:bodyPr>
          <a:lstStyle/>
          <a:p>
            <a:pPr marL="412485" indent="0" algn="just">
              <a:spcBef>
                <a:spcPts val="600"/>
              </a:spcBef>
              <a:spcAft>
                <a:spcPts val="600"/>
              </a:spcAft>
              <a:buNone/>
            </a:pPr>
            <a:r>
              <a:rPr lang="es-ES" sz="1400" dirty="0"/>
              <a:t>Tanto la edad como la experiencia tienen la misma distribución con pico en 5 puntos, o sea que son fuertemente relacionales.</a:t>
            </a:r>
          </a:p>
        </p:txBody>
      </p:sp>
      <p:pic>
        <p:nvPicPr>
          <p:cNvPr id="4" name="Imagen 3">
            <a:extLst>
              <a:ext uri="{FF2B5EF4-FFF2-40B4-BE49-F238E27FC236}">
                <a16:creationId xmlns:a16="http://schemas.microsoft.com/office/drawing/2014/main" xmlns="" id="{6077CC0E-E43D-B3C4-9069-CFF40623F2DC}"/>
              </a:ext>
            </a:extLst>
          </p:cNvPr>
          <p:cNvPicPr>
            <a:picLocks noChangeAspect="1"/>
          </p:cNvPicPr>
          <p:nvPr/>
        </p:nvPicPr>
        <p:blipFill>
          <a:blip r:embed="rId3"/>
          <a:stretch>
            <a:fillRect/>
          </a:stretch>
        </p:blipFill>
        <p:spPr>
          <a:xfrm>
            <a:off x="1670256" y="1651433"/>
            <a:ext cx="8438913" cy="4509589"/>
          </a:xfrm>
          <a:prstGeom prst="rect">
            <a:avLst/>
          </a:prstGeom>
        </p:spPr>
      </p:pic>
    </p:spTree>
    <p:extLst>
      <p:ext uri="{BB962C8B-B14F-4D97-AF65-F5344CB8AC3E}">
        <p14:creationId xmlns:p14="http://schemas.microsoft.com/office/powerpoint/2010/main" val="492896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6"/>
            <a:ext cx="10053425" cy="924004"/>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Cantidad de personas por regiones</a:t>
            </a:r>
            <a:endParaRPr lang="es-419"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3542189" y="3723853"/>
            <a:ext cx="8460421" cy="2950324"/>
          </a:xfrm>
          <a:prstGeom prst="rect">
            <a:avLst/>
          </a:prstGeom>
        </p:spPr>
        <p:txBody>
          <a:bodyPr spcFirstLastPara="1" wrap="square" lIns="121900" tIns="121900" rIns="121900" bIns="121900" anchor="t" anchorCtr="0">
            <a:noAutofit/>
          </a:bodyPr>
          <a:lstStyle/>
          <a:p>
            <a:pPr marL="412485" indent="0" algn="just">
              <a:spcBef>
                <a:spcPts val="600"/>
              </a:spcBef>
              <a:spcAft>
                <a:spcPts val="600"/>
              </a:spcAft>
              <a:buNone/>
            </a:pPr>
            <a:r>
              <a:rPr lang="es-ES" sz="1600" dirty="0"/>
              <a:t>Como podemos apreciar en el condado de Los Ángeles, San Diego y Santa Clara, son los principales condados en la cual haya mayor cantidad de clientes y por ende los condados donde se podría hacer mayor énfasis, en que los clientes soliciten un préstamo. Esto se lo estudia agrupando la cantidad de clientes por región.</a:t>
            </a:r>
          </a:p>
          <a:p>
            <a:pPr marL="414000" indent="0" algn="just">
              <a:buNone/>
            </a:pPr>
            <a:r>
              <a:rPr lang="es-ES" sz="1600" dirty="0"/>
              <a:t>Haciendo varios análisis de los condados, vemos que el condado Los Ángeles, es una región, por ende es unos de los candidatos en hacer mayor énfasis, ya que es uno de los que mas piden prestamos por cantidad de cliente.</a:t>
            </a:r>
          </a:p>
          <a:p>
            <a:pPr marL="414000" indent="0" algn="just">
              <a:buNone/>
            </a:pPr>
            <a:r>
              <a:rPr lang="es-ES" sz="1600" dirty="0"/>
              <a:t>Otro condado son los de la región de Bay Área, que sumados es la región mas grande de las 5, que es a la cual se debería hacer mayor énfasis que las demás, en que los clientes soliciten un préstamo.</a:t>
            </a:r>
          </a:p>
          <a:p>
            <a:pPr marL="412485" indent="0" algn="just">
              <a:spcBef>
                <a:spcPts val="600"/>
              </a:spcBef>
              <a:spcAft>
                <a:spcPts val="600"/>
              </a:spcAft>
              <a:buNone/>
            </a:pPr>
            <a:endParaRPr lang="es-ES" sz="16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605" y="1609895"/>
            <a:ext cx="7771988" cy="2189107"/>
          </a:xfrm>
          <a:prstGeom prst="rect">
            <a:avLst/>
          </a:prstGeom>
          <a:solidFill>
            <a:srgbClr val="FFFFFF">
              <a:shade val="85000"/>
            </a:srgbClr>
          </a:solidFill>
          <a:ln w="88900" cap="sq">
            <a:solidFill>
              <a:schemeClr val="tx2"/>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n 4">
            <a:extLst>
              <a:ext uri="{FF2B5EF4-FFF2-40B4-BE49-F238E27FC236}">
                <a16:creationId xmlns:a16="http://schemas.microsoft.com/office/drawing/2014/main" xmlns="" id="{401E4B78-3FCE-0676-CF55-38DCA432DC80}"/>
              </a:ext>
            </a:extLst>
          </p:cNvPr>
          <p:cNvPicPr>
            <a:picLocks noChangeAspect="1"/>
          </p:cNvPicPr>
          <p:nvPr/>
        </p:nvPicPr>
        <p:blipFill>
          <a:blip r:embed="rId4"/>
          <a:stretch>
            <a:fillRect/>
          </a:stretch>
        </p:blipFill>
        <p:spPr>
          <a:xfrm>
            <a:off x="327407" y="1601478"/>
            <a:ext cx="3592271" cy="51370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34390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52285"/>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Gastos</a:t>
            </a:r>
          </a:p>
        </p:txBody>
      </p:sp>
      <p:sp>
        <p:nvSpPr>
          <p:cNvPr id="135" name="Google Shape;135;p14"/>
          <p:cNvSpPr txBox="1">
            <a:spLocks noGrp="1"/>
          </p:cNvSpPr>
          <p:nvPr>
            <p:ph type="body" idx="1"/>
          </p:nvPr>
        </p:nvSpPr>
        <p:spPr>
          <a:xfrm>
            <a:off x="5901180" y="4822605"/>
            <a:ext cx="6045825" cy="4632478"/>
          </a:xfrm>
          <a:prstGeom prst="rect">
            <a:avLst/>
          </a:prstGeom>
        </p:spPr>
        <p:txBody>
          <a:bodyPr spcFirstLastPara="1" wrap="square" lIns="121900" tIns="121900" rIns="121900" bIns="121900" anchor="t" anchorCtr="0">
            <a:noAutofit/>
          </a:bodyPr>
          <a:lstStyle/>
          <a:p>
            <a:pPr marL="171450" indent="-171450" algn="just">
              <a:buFont typeface="Wingdings" panose="05000000000000000000" pitchFamily="2" charset="2"/>
              <a:buChar char="v"/>
            </a:pPr>
            <a:r>
              <a:rPr lang="es-ES" sz="1100" dirty="0"/>
              <a:t>~29,4 % de los clientes son solteros.</a:t>
            </a:r>
          </a:p>
          <a:p>
            <a:pPr marL="171450" indent="-171450" algn="just">
              <a:buFont typeface="Wingdings" panose="05000000000000000000" pitchFamily="2" charset="2"/>
              <a:buChar char="v"/>
            </a:pPr>
            <a:r>
              <a:rPr lang="es-ES" sz="1100" dirty="0"/>
              <a:t>~41.9% de los clientes son estudiantes universitarios.</a:t>
            </a:r>
          </a:p>
          <a:p>
            <a:pPr marL="171450" indent="-171450" algn="just">
              <a:buFont typeface="Wingdings" panose="05000000000000000000" pitchFamily="2" charset="2"/>
              <a:buChar char="v"/>
            </a:pPr>
            <a:r>
              <a:rPr lang="es-ES" sz="1100" dirty="0"/>
              <a:t>~9.6% compró un préstamo personal del banco.</a:t>
            </a:r>
          </a:p>
          <a:p>
            <a:pPr marL="171450" indent="-171450" algn="just">
              <a:buFont typeface="Wingdings" panose="05000000000000000000" pitchFamily="2" charset="2"/>
              <a:buChar char="v"/>
            </a:pPr>
            <a:r>
              <a:rPr lang="es-ES" sz="1100" dirty="0"/>
              <a:t>El 10,4 % de los clientes tiene cuenta de valores en el banco</a:t>
            </a:r>
          </a:p>
          <a:p>
            <a:pPr marL="171450" indent="-171450" algn="just">
              <a:buFont typeface="Wingdings" panose="05000000000000000000" pitchFamily="2" charset="2"/>
              <a:buChar char="v"/>
            </a:pPr>
            <a:r>
              <a:rPr lang="es-ES" sz="1100" dirty="0"/>
              <a:t>El 6 % de los clientes tiene una cuenta de CD.</a:t>
            </a:r>
          </a:p>
          <a:p>
            <a:pPr marL="171450" indent="-171450" algn="just">
              <a:buFont typeface="Wingdings" panose="05000000000000000000" pitchFamily="2" charset="2"/>
              <a:buChar char="v"/>
            </a:pPr>
            <a:r>
              <a:rPr lang="es-ES" sz="1100" dirty="0"/>
              <a:t>El 60% de los clientes realizan transacciones en línea.</a:t>
            </a:r>
          </a:p>
          <a:p>
            <a:pPr marL="171450" indent="-171450" algn="just">
              <a:buFont typeface="Wingdings" panose="05000000000000000000" pitchFamily="2" charset="2"/>
              <a:buChar char="v"/>
            </a:pPr>
            <a:r>
              <a:rPr lang="es-ES" sz="1100" dirty="0"/>
              <a:t>El 29,4% de los clientes tienen tarjetas de crédito.</a:t>
            </a:r>
          </a:p>
          <a:p>
            <a:pPr marL="171450" indent="-171450" algn="just">
              <a:buFont typeface="Wingdings" panose="05000000000000000000" pitchFamily="2" charset="2"/>
              <a:buChar char="v"/>
            </a:pPr>
            <a:r>
              <a:rPr lang="es-ES" sz="1100" dirty="0"/>
              <a:t>~ 75 % de los clientes están en el rango de 31-60.</a:t>
            </a:r>
          </a:p>
          <a:p>
            <a:pPr marL="171450" indent="-171450" algn="just">
              <a:buFont typeface="Wingdings" panose="05000000000000000000" pitchFamily="2" charset="2"/>
              <a:buChar char="v"/>
            </a:pPr>
            <a:r>
              <a:rPr lang="es-ES" sz="1100" dirty="0"/>
              <a:t>~ 50 % La mayoría de los clientes bancarios pertenecen al grupo de ingresos medios.</a:t>
            </a:r>
          </a:p>
          <a:p>
            <a:pPr marL="171450" indent="-171450" algn="just">
              <a:buFont typeface="Wingdings" panose="05000000000000000000" pitchFamily="2" charset="2"/>
              <a:buChar char="v"/>
            </a:pPr>
            <a:r>
              <a:rPr lang="es-ES" sz="1100" dirty="0"/>
              <a:t>~48 % de los clientes tiene gasto medio.</a:t>
            </a:r>
          </a:p>
        </p:txBody>
      </p:sp>
      <p:pic>
        <p:nvPicPr>
          <p:cNvPr id="6" name="Imagen 5"/>
          <p:cNvPicPr>
            <a:picLocks noChangeAspect="1"/>
          </p:cNvPicPr>
          <p:nvPr/>
        </p:nvPicPr>
        <p:blipFill>
          <a:blip r:embed="rId3"/>
          <a:stretch>
            <a:fillRect/>
          </a:stretch>
        </p:blipFill>
        <p:spPr>
          <a:xfrm>
            <a:off x="216512" y="1574590"/>
            <a:ext cx="5580973" cy="5057167"/>
          </a:xfrm>
          <a:prstGeom prst="rect">
            <a:avLst/>
          </a:prstGeom>
        </p:spPr>
      </p:pic>
      <p:pic>
        <p:nvPicPr>
          <p:cNvPr id="7" name="Imagen 6"/>
          <p:cNvPicPr>
            <a:picLocks noChangeAspect="1"/>
          </p:cNvPicPr>
          <p:nvPr/>
        </p:nvPicPr>
        <p:blipFill>
          <a:blip r:embed="rId4"/>
          <a:stretch>
            <a:fillRect/>
          </a:stretch>
        </p:blipFill>
        <p:spPr>
          <a:xfrm>
            <a:off x="6000162" y="1574590"/>
            <a:ext cx="5847862" cy="3248015"/>
          </a:xfrm>
          <a:prstGeom prst="rect">
            <a:avLst/>
          </a:prstGeom>
        </p:spPr>
      </p:pic>
    </p:spTree>
    <p:extLst>
      <p:ext uri="{BB962C8B-B14F-4D97-AF65-F5344CB8AC3E}">
        <p14:creationId xmlns:p14="http://schemas.microsoft.com/office/powerpoint/2010/main" val="222287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Heatmap</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7119891" y="2043103"/>
            <a:ext cx="4852150" cy="5184740"/>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dirty="0"/>
              <a:t>Como era de esperar, la edad y la experiencia están altamente correlacionadas y uno de ellos puede descartarse. Como tuvimos que manejar 0, se descartará la experiencia.</a:t>
            </a:r>
          </a:p>
          <a:p>
            <a:pPr marL="177585" indent="0" algn="just">
              <a:spcBef>
                <a:spcPts val="600"/>
              </a:spcBef>
              <a:spcAft>
                <a:spcPts val="600"/>
              </a:spcAft>
              <a:buNone/>
            </a:pPr>
            <a:r>
              <a:rPr lang="es-ES" dirty="0"/>
              <a:t>Los ingresos y el gasto promedio en tarjeta de crédito están correlacionados positivamente.</a:t>
            </a:r>
          </a:p>
          <a:p>
            <a:pPr marL="177585" indent="0" algn="just">
              <a:spcBef>
                <a:spcPts val="600"/>
              </a:spcBef>
              <a:spcAft>
                <a:spcPts val="600"/>
              </a:spcAft>
              <a:buNone/>
            </a:pPr>
            <a:r>
              <a:rPr lang="es-ES" dirty="0"/>
              <a:t>La hipoteca tiene muy poca correlación con los ingresos.</a:t>
            </a:r>
          </a:p>
        </p:txBody>
      </p:sp>
      <p:pic>
        <p:nvPicPr>
          <p:cNvPr id="4" name="Imagen 3">
            <a:extLst>
              <a:ext uri="{FF2B5EF4-FFF2-40B4-BE49-F238E27FC236}">
                <a16:creationId xmlns:a16="http://schemas.microsoft.com/office/drawing/2014/main" xmlns="" id="{3FB490A5-2314-3E52-EC10-0FE8BCD1C66C}"/>
              </a:ext>
            </a:extLst>
          </p:cNvPr>
          <p:cNvPicPr>
            <a:picLocks noChangeAspect="1"/>
          </p:cNvPicPr>
          <p:nvPr/>
        </p:nvPicPr>
        <p:blipFill rotWithShape="1">
          <a:blip r:embed="rId3"/>
          <a:srcRect t="6147" b="11521"/>
          <a:stretch/>
        </p:blipFill>
        <p:spPr>
          <a:xfrm>
            <a:off x="419457" y="2272680"/>
            <a:ext cx="6789212" cy="3657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8479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Boxplot de comparación</a:t>
            </a:r>
          </a:p>
        </p:txBody>
      </p:sp>
      <p:sp>
        <p:nvSpPr>
          <p:cNvPr id="135" name="Google Shape;135;p14"/>
          <p:cNvSpPr txBox="1">
            <a:spLocks noGrp="1"/>
          </p:cNvSpPr>
          <p:nvPr>
            <p:ph type="body" idx="1"/>
          </p:nvPr>
        </p:nvSpPr>
        <p:spPr>
          <a:xfrm>
            <a:off x="230819" y="5472257"/>
            <a:ext cx="11357499" cy="1755585"/>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sz="1600" dirty="0"/>
              <a:t>Los sueldos y los gastos de tarjetas de crédito son los valores más significativos para los prestamistas al evaluar la elegibilidad de un solicitante para recibir financiamiento. Los sueldos más altos y los gastos de tarjetas de crédito bajos indican una mayor capacidad de pago y una buena trayectoria de pago, lo que aumenta las posibilidades de obtener un préstamo y cumplir con las obligaciones financieras del mismo en el futuro.</a:t>
            </a:r>
          </a:p>
        </p:txBody>
      </p:sp>
      <p:pic>
        <p:nvPicPr>
          <p:cNvPr id="2050" name="Picture 2">
            <a:extLst>
              <a:ext uri="{FF2B5EF4-FFF2-40B4-BE49-F238E27FC236}">
                <a16:creationId xmlns:a16="http://schemas.microsoft.com/office/drawing/2014/main" xmlns="" id="{53CE5694-C3F8-4EC1-563B-22F7C1003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682" y="1516948"/>
            <a:ext cx="10821879" cy="4022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946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Grupo de ingreso según la cuenta</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763571" y="4776244"/>
            <a:ext cx="10454326" cy="2402266"/>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dirty="0"/>
              <a:t>Los grupo de ingresos medios son los que tienen mas cuentas de deposito, quizás uno de los puntos débiles es que en porcentaje a la cantidad de clientes que no poseen cuenta de deposito con respecto a los que poseen una, es menor a los demás grupos de ingresos, esto debería reverse y en lo posible incrementar ese porcentaje, ya que son los clientes mas aptos para este banco.</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200" y="1637124"/>
            <a:ext cx="10053426" cy="3198829"/>
          </a:xfrm>
          <a:prstGeom prst="rect">
            <a:avLst/>
          </a:prstGeom>
        </p:spPr>
      </p:pic>
    </p:spTree>
    <p:extLst>
      <p:ext uri="{BB962C8B-B14F-4D97-AF65-F5344CB8AC3E}">
        <p14:creationId xmlns:p14="http://schemas.microsoft.com/office/powerpoint/2010/main" val="1467621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Densidad de hipoteca vs prestamos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763571" y="4917649"/>
            <a:ext cx="10454326" cy="2402266"/>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dirty="0"/>
              <a:t>Podemos observar hay gran cantidad de clientes que no poseen prestamos activos, con respecto a la hipoteca, eso puede deberse a que no poseen un sueldo alto o que no les fue necesario solicitar un prestamos mientras poseen una hipoteca.</a:t>
            </a:r>
          </a:p>
        </p:txBody>
      </p:sp>
      <p:pic>
        <p:nvPicPr>
          <p:cNvPr id="2" name="Imagen 1"/>
          <p:cNvPicPr>
            <a:picLocks noChangeAspect="1"/>
          </p:cNvPicPr>
          <p:nvPr/>
        </p:nvPicPr>
        <p:blipFill>
          <a:blip r:embed="rId3"/>
          <a:stretch>
            <a:fillRect/>
          </a:stretch>
        </p:blipFill>
        <p:spPr>
          <a:xfrm>
            <a:off x="962025" y="1721967"/>
            <a:ext cx="10183600" cy="3252244"/>
          </a:xfrm>
          <a:prstGeom prst="rect">
            <a:avLst/>
          </a:prstGeom>
        </p:spPr>
      </p:pic>
    </p:spTree>
    <p:extLst>
      <p:ext uri="{BB962C8B-B14F-4D97-AF65-F5344CB8AC3E}">
        <p14:creationId xmlns:p14="http://schemas.microsoft.com/office/powerpoint/2010/main" val="3038746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Densidad de la edad vs prestamos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678730" y="5115616"/>
            <a:ext cx="10539167" cy="2402266"/>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dirty="0"/>
              <a:t>Podemos observar que los clientes con edades mayores a 30 y menores a 60 son los que mas poseen una densidad de prestamos activos o no, con respecto al grupo de edades fuera de ese rango.</a:t>
            </a:r>
          </a:p>
        </p:txBody>
      </p:sp>
      <p:pic>
        <p:nvPicPr>
          <p:cNvPr id="4" name="Imagen 3"/>
          <p:cNvPicPr>
            <a:picLocks noChangeAspect="1"/>
          </p:cNvPicPr>
          <p:nvPr/>
        </p:nvPicPr>
        <p:blipFill>
          <a:blip r:embed="rId3"/>
          <a:stretch>
            <a:fillRect/>
          </a:stretch>
        </p:blipFill>
        <p:spPr>
          <a:xfrm>
            <a:off x="962025" y="1787954"/>
            <a:ext cx="10183600" cy="3252244"/>
          </a:xfrm>
          <a:prstGeom prst="rect">
            <a:avLst/>
          </a:prstGeom>
        </p:spPr>
      </p:pic>
    </p:spTree>
    <p:extLst>
      <p:ext uri="{BB962C8B-B14F-4D97-AF65-F5344CB8AC3E}">
        <p14:creationId xmlns:p14="http://schemas.microsoft.com/office/powerpoint/2010/main" val="2566029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15489"/>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Gastos</a:t>
            </a:r>
          </a:p>
        </p:txBody>
      </p:sp>
      <p:sp>
        <p:nvSpPr>
          <p:cNvPr id="135" name="Google Shape;135;p14"/>
          <p:cNvSpPr txBox="1">
            <a:spLocks noGrp="1"/>
          </p:cNvSpPr>
          <p:nvPr>
            <p:ph type="body" idx="1"/>
          </p:nvPr>
        </p:nvSpPr>
        <p:spPr>
          <a:xfrm>
            <a:off x="6457361" y="4284095"/>
            <a:ext cx="5222450" cy="2333382"/>
          </a:xfrm>
          <a:prstGeom prst="rect">
            <a:avLst/>
          </a:prstGeom>
        </p:spPr>
        <p:txBody>
          <a:bodyPr spcFirstLastPara="1" wrap="square" lIns="121900" tIns="121900" rIns="121900" bIns="121900" anchor="t" anchorCtr="0">
            <a:noAutofit/>
          </a:bodyPr>
          <a:lstStyle/>
          <a:p>
            <a:pPr marL="0" indent="0" algn="just">
              <a:buNone/>
            </a:pPr>
            <a:r>
              <a:rPr lang="es-ES" sz="1800" dirty="0"/>
              <a:t>Podemos observar que los clientes con mayor educación son los que mas utilizan las tarjetas de crédito y poseen prestamos con respecto al grupo de edades, aunque los que tienen una educación menor son los que poseen mejor sueldo a los que no poseen un préstamo activo.</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28" y="4219017"/>
            <a:ext cx="5778632" cy="2463538"/>
          </a:xfrm>
          <a:prstGeom prst="rect">
            <a:avLst/>
          </a:prstGeom>
        </p:spPr>
      </p:pic>
      <p:pic>
        <p:nvPicPr>
          <p:cNvPr id="3" name="Imagen 2"/>
          <p:cNvPicPr>
            <a:picLocks noChangeAspect="1"/>
          </p:cNvPicPr>
          <p:nvPr/>
        </p:nvPicPr>
        <p:blipFill>
          <a:blip r:embed="rId4"/>
          <a:stretch>
            <a:fillRect/>
          </a:stretch>
        </p:blipFill>
        <p:spPr>
          <a:xfrm>
            <a:off x="537328" y="1491006"/>
            <a:ext cx="11142483" cy="2622747"/>
          </a:xfrm>
          <a:prstGeom prst="rect">
            <a:avLst/>
          </a:prstGeom>
        </p:spPr>
      </p:pic>
    </p:spTree>
    <p:extLst>
      <p:ext uri="{BB962C8B-B14F-4D97-AF65-F5344CB8AC3E}">
        <p14:creationId xmlns:p14="http://schemas.microsoft.com/office/powerpoint/2010/main" val="2581360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Índice</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1092200" y="1541929"/>
            <a:ext cx="10007600" cy="5253318"/>
          </a:xfrm>
          <a:prstGeom prst="rect">
            <a:avLst/>
          </a:prstGeom>
        </p:spPr>
        <p:txBody>
          <a:bodyPr spcFirstLastPara="1" wrap="square" lIns="121900" tIns="121900" rIns="121900" bIns="121900" numCol="2" anchor="t" anchorCtr="0">
            <a:noAutofit/>
          </a:bodyPr>
          <a:lstStyle/>
          <a:p>
            <a:pPr indent="-423323">
              <a:buSzPct val="100000"/>
              <a:buAutoNum type="arabicPeriod"/>
            </a:pPr>
            <a:r>
              <a:rPr lang="es-ES" dirty="0">
                <a:solidFill>
                  <a:srgbClr val="FF0000"/>
                </a:solidFill>
                <a:latin typeface="Arial Rounded MT Bold" panose="020F0704030504030204" pitchFamily="34" charset="0"/>
              </a:rPr>
              <a:t>Introducción</a:t>
            </a:r>
          </a:p>
          <a:p>
            <a:pPr indent="-423323">
              <a:buSzPct val="100000"/>
              <a:buAutoNum type="arabicPeriod"/>
            </a:pPr>
            <a:r>
              <a:rPr lang="es-ES" dirty="0">
                <a:solidFill>
                  <a:srgbClr val="FF0000"/>
                </a:solidFill>
                <a:latin typeface="Arial Rounded MT Bold" panose="020F0704030504030204" pitchFamily="34" charset="0"/>
              </a:rPr>
              <a:t>Objetivos</a:t>
            </a:r>
          </a:p>
          <a:p>
            <a:pPr indent="-423323">
              <a:buSzPct val="100000"/>
              <a:buAutoNum type="arabicPeriod"/>
            </a:pPr>
            <a:r>
              <a:rPr lang="es-ES" dirty="0">
                <a:solidFill>
                  <a:srgbClr val="FF0000"/>
                </a:solidFill>
                <a:latin typeface="Arial Rounded MT Bold" panose="020F0704030504030204" pitchFamily="34" charset="0"/>
              </a:rPr>
              <a:t>Hipótesis</a:t>
            </a:r>
          </a:p>
          <a:p>
            <a:pPr indent="-423323">
              <a:buSzPct val="100000"/>
              <a:buAutoNum type="arabicPeriod"/>
            </a:pPr>
            <a:r>
              <a:rPr lang="es-ES" dirty="0">
                <a:solidFill>
                  <a:srgbClr val="FF0000"/>
                </a:solidFill>
                <a:latin typeface="Arial Rounded MT Bold" panose="020F0704030504030204" pitchFamily="34" charset="0"/>
              </a:rPr>
              <a:t>Base de Datos</a:t>
            </a:r>
          </a:p>
          <a:p>
            <a:pPr indent="-423323">
              <a:buSzPct val="100000"/>
              <a:buAutoNum type="arabicPeriod"/>
            </a:pPr>
            <a:r>
              <a:rPr lang="es-ES" dirty="0">
                <a:solidFill>
                  <a:srgbClr val="FF0000"/>
                </a:solidFill>
                <a:latin typeface="Arial Rounded MT Bold" panose="020F0704030504030204" pitchFamily="34" charset="0"/>
              </a:rPr>
              <a:t>Estudio</a:t>
            </a:r>
          </a:p>
          <a:p>
            <a:pPr indent="-423323">
              <a:buSzPct val="100000"/>
              <a:buAutoNum type="arabicPeriod"/>
            </a:pPr>
            <a:r>
              <a:rPr lang="es-ES" dirty="0">
                <a:solidFill>
                  <a:srgbClr val="FF0000"/>
                </a:solidFill>
                <a:latin typeface="Arial Rounded MT Bold" panose="020F0704030504030204" pitchFamily="34" charset="0"/>
              </a:rPr>
              <a:t>Detección de clientes atípicos</a:t>
            </a:r>
          </a:p>
          <a:p>
            <a:pPr indent="-423323">
              <a:buSzPct val="100000"/>
              <a:buAutoNum type="arabicPeriod"/>
            </a:pPr>
            <a:r>
              <a:rPr lang="es-ES" dirty="0">
                <a:solidFill>
                  <a:srgbClr val="FF0000"/>
                </a:solidFill>
                <a:latin typeface="Arial Rounded MT Bold" panose="020F0704030504030204" pitchFamily="34" charset="0"/>
              </a:rPr>
              <a:t>Analizando los datos</a:t>
            </a:r>
          </a:p>
          <a:p>
            <a:pPr indent="-423323">
              <a:buSzPct val="100000"/>
              <a:buFont typeface="+mj-lt"/>
              <a:buAutoNum type="arabicPeriod" startAt="8"/>
            </a:pPr>
            <a:r>
              <a:rPr lang="es-ES" dirty="0" smtClean="0">
                <a:solidFill>
                  <a:srgbClr val="FF0000"/>
                </a:solidFill>
                <a:latin typeface="Arial Rounded MT Bold" panose="020F0704030504030204" pitchFamily="34" charset="0"/>
              </a:rPr>
              <a:t>Estructurando </a:t>
            </a:r>
            <a:r>
              <a:rPr lang="es-ES" dirty="0">
                <a:solidFill>
                  <a:srgbClr val="FF0000"/>
                </a:solidFill>
                <a:latin typeface="Arial Rounded MT Bold" panose="020F0704030504030204" pitchFamily="34" charset="0"/>
              </a:rPr>
              <a:t>el </a:t>
            </a:r>
            <a:r>
              <a:rPr lang="es-ES" dirty="0" smtClean="0">
                <a:solidFill>
                  <a:srgbClr val="FF0000"/>
                </a:solidFill>
                <a:latin typeface="Arial Rounded MT Bold" panose="020F0704030504030204" pitchFamily="34" charset="0"/>
              </a:rPr>
              <a:t>proyecto</a:t>
            </a:r>
          </a:p>
          <a:p>
            <a:pPr indent="-423323">
              <a:buSzPct val="100000"/>
              <a:buFont typeface="+mj-lt"/>
              <a:buAutoNum type="arabicPeriod" startAt="8"/>
            </a:pPr>
            <a:r>
              <a:rPr lang="es-ES" dirty="0">
                <a:solidFill>
                  <a:srgbClr val="FF0000"/>
                </a:solidFill>
                <a:latin typeface="Arial Rounded MT Bold" panose="020F0704030504030204" pitchFamily="34" charset="0"/>
              </a:rPr>
              <a:t>Modelado: Árbol de </a:t>
            </a:r>
            <a:r>
              <a:rPr lang="es-ES" dirty="0" smtClean="0">
                <a:solidFill>
                  <a:srgbClr val="FF0000"/>
                </a:solidFill>
                <a:latin typeface="Arial Rounded MT Bold" panose="020F0704030504030204" pitchFamily="34" charset="0"/>
              </a:rPr>
              <a:t>decisión</a:t>
            </a:r>
          </a:p>
          <a:p>
            <a:pPr indent="-423323">
              <a:buSzPct val="100000"/>
              <a:buFont typeface="+mj-lt"/>
              <a:buAutoNum type="arabicPeriod" startAt="8"/>
            </a:pPr>
            <a:r>
              <a:rPr lang="es-ES" dirty="0">
                <a:solidFill>
                  <a:srgbClr val="FF0000"/>
                </a:solidFill>
                <a:latin typeface="Arial Rounded MT Bold" panose="020F0704030504030204" pitchFamily="34" charset="0"/>
              </a:rPr>
              <a:t>Modelos: KNN</a:t>
            </a:r>
          </a:p>
          <a:p>
            <a:pPr indent="-423323">
              <a:buSzPct val="100000"/>
              <a:buFont typeface="+mj-lt"/>
              <a:buAutoNum type="arabicPeriod" startAt="8"/>
            </a:pPr>
            <a:r>
              <a:rPr lang="es-ES" dirty="0">
                <a:solidFill>
                  <a:srgbClr val="FF0000"/>
                </a:solidFill>
                <a:latin typeface="Arial Rounded MT Bold" panose="020F0704030504030204" pitchFamily="34" charset="0"/>
              </a:rPr>
              <a:t>Modelos: </a:t>
            </a:r>
            <a:r>
              <a:rPr lang="es-ES" dirty="0" err="1">
                <a:solidFill>
                  <a:srgbClr val="FF0000"/>
                </a:solidFill>
                <a:latin typeface="Arial Rounded MT Bold" panose="020F0704030504030204" pitchFamily="34" charset="0"/>
              </a:rPr>
              <a:t>Random</a:t>
            </a:r>
            <a:r>
              <a:rPr lang="es-ES" dirty="0">
                <a:solidFill>
                  <a:srgbClr val="FF0000"/>
                </a:solidFill>
                <a:latin typeface="Arial Rounded MT Bold" panose="020F0704030504030204" pitchFamily="34" charset="0"/>
              </a:rPr>
              <a:t> </a:t>
            </a:r>
            <a:r>
              <a:rPr lang="es-ES" dirty="0" err="1">
                <a:solidFill>
                  <a:srgbClr val="FF0000"/>
                </a:solidFill>
                <a:latin typeface="Arial Rounded MT Bold" panose="020F0704030504030204" pitchFamily="34" charset="0"/>
              </a:rPr>
              <a:t>forest</a:t>
            </a:r>
            <a:endParaRPr lang="es-ES" dirty="0">
              <a:solidFill>
                <a:srgbClr val="FF0000"/>
              </a:solidFill>
              <a:latin typeface="Arial Rounded MT Bold" panose="020F0704030504030204" pitchFamily="34" charset="0"/>
            </a:endParaRPr>
          </a:p>
          <a:p>
            <a:pPr indent="-423323">
              <a:buSzPct val="100000"/>
              <a:buFont typeface="+mj-lt"/>
              <a:buAutoNum type="arabicPeriod" startAt="8"/>
            </a:pPr>
            <a:r>
              <a:rPr lang="es-ES" dirty="0">
                <a:solidFill>
                  <a:srgbClr val="FF0000"/>
                </a:solidFill>
                <a:latin typeface="Arial Rounded MT Bold" panose="020F0704030504030204" pitchFamily="34" charset="0"/>
              </a:rPr>
              <a:t>Modelos: </a:t>
            </a:r>
            <a:r>
              <a:rPr lang="es-ES" dirty="0" err="1">
                <a:solidFill>
                  <a:srgbClr val="FF0000"/>
                </a:solidFill>
                <a:latin typeface="Arial Rounded MT Bold" panose="020F0704030504030204" pitchFamily="34" charset="0"/>
              </a:rPr>
              <a:t>Feature</a:t>
            </a:r>
            <a:r>
              <a:rPr lang="es-ES" dirty="0">
                <a:solidFill>
                  <a:srgbClr val="FF0000"/>
                </a:solidFill>
                <a:latin typeface="Arial Rounded MT Bold" panose="020F0704030504030204" pitchFamily="34" charset="0"/>
              </a:rPr>
              <a:t> </a:t>
            </a:r>
            <a:r>
              <a:rPr lang="es-ES" dirty="0" err="1">
                <a:solidFill>
                  <a:srgbClr val="FF0000"/>
                </a:solidFill>
                <a:latin typeface="Arial Rounded MT Bold" panose="020F0704030504030204" pitchFamily="34" charset="0"/>
              </a:rPr>
              <a:t>Importance</a:t>
            </a:r>
            <a:endParaRPr lang="es-ES" dirty="0">
              <a:solidFill>
                <a:srgbClr val="FF0000"/>
              </a:solidFill>
              <a:latin typeface="Arial Rounded MT Bold" panose="020F0704030504030204" pitchFamily="34" charset="0"/>
            </a:endParaRPr>
          </a:p>
          <a:p>
            <a:pPr indent="-423323">
              <a:buSzPct val="100000"/>
              <a:buFont typeface="+mj-lt"/>
              <a:buAutoNum type="arabicPeriod" startAt="8"/>
            </a:pPr>
            <a:r>
              <a:rPr lang="es-ES" dirty="0">
                <a:solidFill>
                  <a:srgbClr val="FF0000"/>
                </a:solidFill>
                <a:latin typeface="Arial Rounded MT Bold" panose="020F0704030504030204" pitchFamily="34" charset="0"/>
              </a:rPr>
              <a:t>Modelos: SVM</a:t>
            </a:r>
          </a:p>
          <a:p>
            <a:pPr indent="-423323">
              <a:buSzPct val="100000"/>
              <a:buFont typeface="+mj-lt"/>
              <a:buAutoNum type="arabicPeriod" startAt="8"/>
            </a:pPr>
            <a:r>
              <a:rPr lang="es-ES" dirty="0">
                <a:solidFill>
                  <a:srgbClr val="FF0000"/>
                </a:solidFill>
                <a:latin typeface="Arial Rounded MT Bold" panose="020F0704030504030204" pitchFamily="34" charset="0"/>
              </a:rPr>
              <a:t>Conclusión </a:t>
            </a:r>
            <a:r>
              <a:rPr lang="es-ES" dirty="0" smtClean="0">
                <a:solidFill>
                  <a:srgbClr val="FF0000"/>
                </a:solidFill>
                <a:latin typeface="Arial Rounded MT Bold" panose="020F0704030504030204" pitchFamily="34" charset="0"/>
              </a:rPr>
              <a:t>Modelos</a:t>
            </a:r>
            <a:endParaRPr lang="es-ES" dirty="0">
              <a:solidFill>
                <a:srgbClr val="FF0000"/>
              </a:solidFill>
              <a:latin typeface="Arial Rounded MT Bold" panose="020F0704030504030204" pitchFamily="34" charset="0"/>
            </a:endParaRPr>
          </a:p>
          <a:p>
            <a:pPr indent="-423323">
              <a:buSzPct val="100000"/>
              <a:buFont typeface="+mj-lt"/>
              <a:buAutoNum type="arabicPeriod" startAt="8"/>
            </a:pPr>
            <a:r>
              <a:rPr lang="es-ES" dirty="0">
                <a:solidFill>
                  <a:srgbClr val="FF0000"/>
                </a:solidFill>
                <a:latin typeface="Arial Rounded MT Bold" panose="020F0704030504030204" pitchFamily="34" charset="0"/>
              </a:rPr>
              <a:t>Mejora de modelos: </a:t>
            </a:r>
            <a:r>
              <a:rPr lang="es-ES" dirty="0" err="1">
                <a:solidFill>
                  <a:srgbClr val="FF0000"/>
                </a:solidFill>
                <a:latin typeface="Arial Rounded MT Bold" panose="020F0704030504030204" pitchFamily="34" charset="0"/>
              </a:rPr>
              <a:t>Random</a:t>
            </a:r>
            <a:r>
              <a:rPr lang="es-ES" dirty="0">
                <a:solidFill>
                  <a:srgbClr val="FF0000"/>
                </a:solidFill>
                <a:latin typeface="Arial Rounded MT Bold" panose="020F0704030504030204" pitchFamily="34" charset="0"/>
              </a:rPr>
              <a:t> </a:t>
            </a:r>
            <a:r>
              <a:rPr lang="es-ES" dirty="0" err="1">
                <a:solidFill>
                  <a:srgbClr val="FF0000"/>
                </a:solidFill>
                <a:latin typeface="Arial Rounded MT Bold" panose="020F0704030504030204" pitchFamily="34" charset="0"/>
              </a:rPr>
              <a:t>Forest</a:t>
            </a:r>
            <a:endParaRPr lang="es-ES" dirty="0">
              <a:solidFill>
                <a:srgbClr val="FF0000"/>
              </a:solidFill>
              <a:latin typeface="Arial Rounded MT Bold" panose="020F0704030504030204" pitchFamily="34" charset="0"/>
            </a:endParaRPr>
          </a:p>
          <a:p>
            <a:pPr indent="-423323">
              <a:buSzPct val="100000"/>
              <a:buFont typeface="+mj-lt"/>
              <a:buAutoNum type="arabicPeriod" startAt="8"/>
            </a:pPr>
            <a:r>
              <a:rPr lang="es-ES" dirty="0" smtClean="0">
                <a:solidFill>
                  <a:srgbClr val="FF0000"/>
                </a:solidFill>
                <a:latin typeface="Arial Rounded MT Bold" panose="020F0704030504030204" pitchFamily="34" charset="0"/>
              </a:rPr>
              <a:t>Mejora </a:t>
            </a:r>
            <a:r>
              <a:rPr lang="es-ES" dirty="0">
                <a:solidFill>
                  <a:srgbClr val="FF0000"/>
                </a:solidFill>
                <a:latin typeface="Arial Rounded MT Bold" panose="020F0704030504030204" pitchFamily="34" charset="0"/>
              </a:rPr>
              <a:t>de modelos: </a:t>
            </a:r>
            <a:r>
              <a:rPr lang="es-ES" dirty="0" err="1">
                <a:solidFill>
                  <a:srgbClr val="FF0000"/>
                </a:solidFill>
                <a:latin typeface="Arial Rounded MT Bold" panose="020F0704030504030204" pitchFamily="34" charset="0"/>
              </a:rPr>
              <a:t>Decision</a:t>
            </a:r>
            <a:r>
              <a:rPr lang="es-ES" dirty="0">
                <a:solidFill>
                  <a:srgbClr val="FF0000"/>
                </a:solidFill>
                <a:latin typeface="Arial Rounded MT Bold" panose="020F0704030504030204" pitchFamily="34" charset="0"/>
              </a:rPr>
              <a:t> </a:t>
            </a:r>
            <a:r>
              <a:rPr lang="es-ES" dirty="0" err="1">
                <a:solidFill>
                  <a:srgbClr val="FF0000"/>
                </a:solidFill>
                <a:latin typeface="Arial Rounded MT Bold" panose="020F0704030504030204" pitchFamily="34" charset="0"/>
              </a:rPr>
              <a:t>Tree</a:t>
            </a:r>
            <a:r>
              <a:rPr lang="es-ES" dirty="0">
                <a:solidFill>
                  <a:srgbClr val="FF0000"/>
                </a:solidFill>
                <a:latin typeface="Arial Rounded MT Bold" panose="020F0704030504030204" pitchFamily="34" charset="0"/>
              </a:rPr>
              <a:t> </a:t>
            </a:r>
            <a:r>
              <a:rPr lang="es-ES" dirty="0" err="1">
                <a:solidFill>
                  <a:srgbClr val="FF0000"/>
                </a:solidFill>
                <a:latin typeface="Arial Rounded MT Bold" panose="020F0704030504030204" pitchFamily="34" charset="0"/>
              </a:rPr>
              <a:t>Classifier</a:t>
            </a:r>
            <a:endParaRPr lang="es-ES" dirty="0">
              <a:solidFill>
                <a:srgbClr val="FF0000"/>
              </a:solidFill>
              <a:latin typeface="Arial Rounded MT Bold" panose="020F0704030504030204" pitchFamily="34" charset="0"/>
            </a:endParaRPr>
          </a:p>
          <a:p>
            <a:pPr indent="-423323">
              <a:buSzPct val="100000"/>
              <a:buFont typeface="+mj-lt"/>
              <a:buAutoNum type="arabicPeriod" startAt="8"/>
            </a:pPr>
            <a:r>
              <a:rPr lang="es-ES" dirty="0">
                <a:solidFill>
                  <a:srgbClr val="FF0000"/>
                </a:solidFill>
                <a:latin typeface="Arial Rounded MT Bold" panose="020F0704030504030204" pitchFamily="34" charset="0"/>
              </a:rPr>
              <a:t>Conclusión Mejora de modelos</a:t>
            </a:r>
          </a:p>
          <a:p>
            <a:pPr indent="-423323">
              <a:buSzPct val="100000"/>
              <a:buFont typeface="+mj-lt"/>
              <a:buAutoNum type="arabicPeriod" startAt="8"/>
            </a:pPr>
            <a:r>
              <a:rPr lang="es-ES" dirty="0" err="1">
                <a:solidFill>
                  <a:srgbClr val="FF0000"/>
                </a:solidFill>
                <a:latin typeface="Arial Rounded MT Bold" panose="020F0704030504030204" pitchFamily="34" charset="0"/>
              </a:rPr>
              <a:t>Analisis</a:t>
            </a:r>
            <a:r>
              <a:rPr lang="es-ES" dirty="0">
                <a:solidFill>
                  <a:srgbClr val="FF0000"/>
                </a:solidFill>
                <a:latin typeface="Arial Rounded MT Bold" panose="020F0704030504030204" pitchFamily="34" charset="0"/>
              </a:rPr>
              <a:t> PCA</a:t>
            </a:r>
          </a:p>
          <a:p>
            <a:pPr indent="-423323">
              <a:buSzPct val="100000"/>
              <a:buFont typeface="+mj-lt"/>
              <a:buAutoNum type="arabicPeriod" startAt="8"/>
            </a:pPr>
            <a:r>
              <a:rPr lang="es-ES" dirty="0" err="1">
                <a:solidFill>
                  <a:srgbClr val="FF0000"/>
                </a:solidFill>
                <a:latin typeface="Arial Rounded MT Bold" panose="020F0704030504030204" pitchFamily="34" charset="0"/>
              </a:rPr>
              <a:t>Boosting</a:t>
            </a:r>
            <a:r>
              <a:rPr lang="es-ES" dirty="0">
                <a:solidFill>
                  <a:srgbClr val="FF0000"/>
                </a:solidFill>
                <a:latin typeface="Arial Rounded MT Bold" panose="020F0704030504030204" pitchFamily="34" charset="0"/>
              </a:rPr>
              <a:t> </a:t>
            </a:r>
            <a:r>
              <a:rPr lang="es-ES" dirty="0" err="1">
                <a:solidFill>
                  <a:srgbClr val="FF0000"/>
                </a:solidFill>
                <a:latin typeface="Arial Rounded MT Bold" panose="020F0704030504030204" pitchFamily="34" charset="0"/>
              </a:rPr>
              <a:t>Models</a:t>
            </a:r>
            <a:r>
              <a:rPr lang="es-ES" dirty="0">
                <a:solidFill>
                  <a:srgbClr val="FF0000"/>
                </a:solidFill>
                <a:latin typeface="Arial Rounded MT Bold" panose="020F0704030504030204" pitchFamily="34" charset="0"/>
              </a:rPr>
              <a:t>: XGBOOST</a:t>
            </a:r>
          </a:p>
          <a:p>
            <a:pPr indent="-423323">
              <a:buSzPct val="100000"/>
              <a:buFont typeface="+mj-lt"/>
              <a:buAutoNum type="arabicPeriod" startAt="8"/>
            </a:pPr>
            <a:r>
              <a:rPr lang="es-ES" dirty="0" err="1">
                <a:solidFill>
                  <a:srgbClr val="FF0000"/>
                </a:solidFill>
                <a:latin typeface="Arial Rounded MT Bold" panose="020F0704030504030204" pitchFamily="34" charset="0"/>
              </a:rPr>
              <a:t>Boosting</a:t>
            </a:r>
            <a:r>
              <a:rPr lang="es-ES" dirty="0">
                <a:solidFill>
                  <a:srgbClr val="FF0000"/>
                </a:solidFill>
                <a:latin typeface="Arial Rounded MT Bold" panose="020F0704030504030204" pitchFamily="34" charset="0"/>
              </a:rPr>
              <a:t> </a:t>
            </a:r>
            <a:r>
              <a:rPr lang="es-ES" dirty="0" err="1">
                <a:solidFill>
                  <a:srgbClr val="FF0000"/>
                </a:solidFill>
                <a:latin typeface="Arial Rounded MT Bold" panose="020F0704030504030204" pitchFamily="34" charset="0"/>
              </a:rPr>
              <a:t>Models</a:t>
            </a:r>
            <a:r>
              <a:rPr lang="es-ES" dirty="0">
                <a:solidFill>
                  <a:srgbClr val="FF0000"/>
                </a:solidFill>
                <a:latin typeface="Arial Rounded MT Bold" panose="020F0704030504030204" pitchFamily="34" charset="0"/>
              </a:rPr>
              <a:t>: LIGHTGBM</a:t>
            </a:r>
          </a:p>
          <a:p>
            <a:pPr indent="-423323">
              <a:buSzPct val="100000"/>
              <a:buFont typeface="+mj-lt"/>
              <a:buAutoNum type="arabicPeriod" startAt="8"/>
            </a:pPr>
            <a:r>
              <a:rPr lang="es-ES" dirty="0">
                <a:solidFill>
                  <a:srgbClr val="FF0000"/>
                </a:solidFill>
                <a:latin typeface="Arial Rounded MT Bold" panose="020F0704030504030204" pitchFamily="34" charset="0"/>
              </a:rPr>
              <a:t>Conclusión </a:t>
            </a:r>
            <a:r>
              <a:rPr lang="es-ES" dirty="0" err="1">
                <a:solidFill>
                  <a:srgbClr val="FF0000"/>
                </a:solidFill>
                <a:latin typeface="Arial Rounded MT Bold" panose="020F0704030504030204" pitchFamily="34" charset="0"/>
              </a:rPr>
              <a:t>Boosting</a:t>
            </a:r>
            <a:r>
              <a:rPr lang="es-ES" dirty="0">
                <a:solidFill>
                  <a:srgbClr val="FF0000"/>
                </a:solidFill>
                <a:latin typeface="Arial Rounded MT Bold" panose="020F0704030504030204" pitchFamily="34" charset="0"/>
              </a:rPr>
              <a:t> </a:t>
            </a:r>
            <a:r>
              <a:rPr lang="es-ES" dirty="0" err="1" smtClean="0">
                <a:solidFill>
                  <a:srgbClr val="FF0000"/>
                </a:solidFill>
                <a:latin typeface="Arial Rounded MT Bold" panose="020F0704030504030204" pitchFamily="34" charset="0"/>
              </a:rPr>
              <a:t>Models</a:t>
            </a:r>
            <a:endParaRPr lang="es-ES" dirty="0" smtClean="0">
              <a:solidFill>
                <a:srgbClr val="FF0000"/>
              </a:solidFill>
              <a:latin typeface="Arial Rounded MT Bold" panose="020F0704030504030204" pitchFamily="34" charset="0"/>
            </a:endParaRPr>
          </a:p>
          <a:p>
            <a:pPr indent="-423323">
              <a:buSzPct val="100000"/>
              <a:buFont typeface="+mj-lt"/>
              <a:buAutoNum type="arabicPeriod" startAt="8"/>
            </a:pPr>
            <a:r>
              <a:rPr lang="es-ES" dirty="0" smtClean="0">
                <a:solidFill>
                  <a:srgbClr val="FF0000"/>
                </a:solidFill>
                <a:latin typeface="Arial Rounded MT Bold" panose="020F0704030504030204" pitchFamily="34" charset="0"/>
              </a:rPr>
              <a:t>Conclusión Final</a:t>
            </a:r>
            <a:endParaRPr lang="es-ES" dirty="0">
              <a:solidFill>
                <a:srgbClr val="FF0000"/>
              </a:solidFill>
              <a:latin typeface="Arial Rounded MT Bold" panose="020F0704030504030204" pitchFamily="34" charset="0"/>
            </a:endParaRPr>
          </a:p>
          <a:p>
            <a:pPr marL="608013" indent="-249238">
              <a:buSzPct val="100000"/>
              <a:buFont typeface="Wingdings" panose="05000000000000000000" pitchFamily="2" charset="2"/>
              <a:buChar char="Ø"/>
            </a:pPr>
            <a:endParaRPr lang="es-ES"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58271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1272796"/>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fontScale="90000"/>
          </a:bodyPr>
          <a:lstStyle/>
          <a:p>
            <a:pPr algn="ctr"/>
            <a:r>
              <a:rPr lang="es-ES" b="1" u="sng" dirty="0">
                <a:solidFill>
                  <a:srgbClr val="FF0000"/>
                </a:solidFill>
                <a:latin typeface="Algerian" panose="04020705040A02060702" pitchFamily="82" charset="0"/>
              </a:rPr>
              <a:t>Conclusión de los clientes según sus características de ingresos</a:t>
            </a:r>
          </a:p>
        </p:txBody>
      </p:sp>
      <p:sp>
        <p:nvSpPr>
          <p:cNvPr id="135" name="Google Shape;135;p14"/>
          <p:cNvSpPr txBox="1">
            <a:spLocks noGrp="1"/>
          </p:cNvSpPr>
          <p:nvPr>
            <p:ph type="body" idx="1"/>
          </p:nvPr>
        </p:nvSpPr>
        <p:spPr>
          <a:xfrm>
            <a:off x="5363853" y="2825455"/>
            <a:ext cx="5222450" cy="1599131"/>
          </a:xfrm>
          <a:prstGeom prst="rect">
            <a:avLst/>
          </a:prstGeom>
        </p:spPr>
        <p:txBody>
          <a:bodyPr spcFirstLastPara="1" wrap="square" lIns="121900" tIns="121900" rIns="121900" bIns="121900" anchor="t" anchorCtr="0">
            <a:noAutofit/>
          </a:bodyPr>
          <a:lstStyle/>
          <a:p>
            <a:pPr marL="0" indent="0" algn="just">
              <a:buNone/>
            </a:pPr>
            <a:r>
              <a:rPr lang="es-ES" sz="1800" dirty="0"/>
              <a:t>El préstamo personal variable objetivo está muy desequilibrado, donde solo el 9,6% de los clientes han optado previamente por un préstamo personal en el conjunto de datos.</a:t>
            </a:r>
          </a:p>
        </p:txBody>
      </p:sp>
      <p:pic>
        <p:nvPicPr>
          <p:cNvPr id="4" name="Imagen 3"/>
          <p:cNvPicPr>
            <a:picLocks noChangeAspect="1"/>
          </p:cNvPicPr>
          <p:nvPr/>
        </p:nvPicPr>
        <p:blipFill rotWithShape="1">
          <a:blip r:embed="rId3"/>
          <a:srcRect t="2929" b="2149"/>
          <a:stretch/>
        </p:blipFill>
        <p:spPr>
          <a:xfrm>
            <a:off x="2328239" y="2130458"/>
            <a:ext cx="2781089" cy="2846896"/>
          </a:xfrm>
          <a:prstGeom prst="rect">
            <a:avLst/>
          </a:prstGeom>
        </p:spPr>
      </p:pic>
      <p:sp>
        <p:nvSpPr>
          <p:cNvPr id="5" name="Rectángulo 4"/>
          <p:cNvSpPr/>
          <p:nvPr/>
        </p:nvSpPr>
        <p:spPr>
          <a:xfrm>
            <a:off x="272632" y="5217937"/>
            <a:ext cx="11692560" cy="1200329"/>
          </a:xfrm>
          <a:prstGeom prst="rect">
            <a:avLst/>
          </a:prstGeom>
        </p:spPr>
        <p:txBody>
          <a:bodyPr wrap="square">
            <a:spAutoFit/>
          </a:bodyPr>
          <a:lstStyle/>
          <a:p>
            <a:pPr marL="285750" indent="-285750" algn="just">
              <a:buClr>
                <a:schemeClr val="tx1"/>
              </a:buClr>
              <a:buFont typeface="Wingdings" panose="05000000000000000000" pitchFamily="2" charset="2"/>
              <a:buChar char="v"/>
            </a:pPr>
            <a:r>
              <a:rPr lang="es-ES" sz="1800" dirty="0">
                <a:solidFill>
                  <a:schemeClr val="tx1"/>
                </a:solidFill>
                <a:latin typeface="+mj-lt"/>
              </a:rPr>
              <a:t>Las personas con mayores ingresos habían optado por préstamos personales antes.</a:t>
            </a:r>
          </a:p>
          <a:p>
            <a:pPr marL="285750" indent="-285750" algn="just">
              <a:buClr>
                <a:schemeClr val="tx1"/>
              </a:buClr>
              <a:buFont typeface="Wingdings" panose="05000000000000000000" pitchFamily="2" charset="2"/>
              <a:buChar char="v"/>
            </a:pPr>
            <a:r>
              <a:rPr lang="es-ES" sz="1800" dirty="0">
                <a:solidFill>
                  <a:schemeClr val="tx1"/>
                </a:solidFill>
                <a:latin typeface="+mj-lt"/>
              </a:rPr>
              <a:t>Las personas con hipotecas altas optaron por el préstamo.</a:t>
            </a:r>
          </a:p>
          <a:p>
            <a:pPr marL="285750" indent="-285750" algn="just">
              <a:buClr>
                <a:schemeClr val="tx1"/>
              </a:buClr>
              <a:buFont typeface="Wingdings" panose="05000000000000000000" pitchFamily="2" charset="2"/>
              <a:buChar char="v"/>
            </a:pPr>
            <a:r>
              <a:rPr lang="es-ES" sz="1800" dirty="0">
                <a:solidFill>
                  <a:schemeClr val="tx1"/>
                </a:solidFill>
                <a:latin typeface="+mj-lt"/>
              </a:rPr>
              <a:t>Los clientes con mayor uso de crédito promedio mensual han optado por el préstamo.</a:t>
            </a:r>
          </a:p>
          <a:p>
            <a:pPr marL="285750" indent="-285750" algn="just">
              <a:buClr>
                <a:schemeClr val="tx1"/>
              </a:buClr>
              <a:buFont typeface="Wingdings" panose="05000000000000000000" pitchFamily="2" charset="2"/>
              <a:buChar char="v"/>
            </a:pPr>
            <a:r>
              <a:rPr lang="es-ES" sz="1800" dirty="0">
                <a:solidFill>
                  <a:schemeClr val="tx1"/>
                </a:solidFill>
                <a:latin typeface="+mj-lt"/>
              </a:rPr>
              <a:t>Los clientes con mayores ingresos tenían un mayor uso promedio de tarjetas de crédito e hipotecas.</a:t>
            </a:r>
          </a:p>
        </p:txBody>
      </p:sp>
    </p:spTree>
    <p:extLst>
      <p:ext uri="{BB962C8B-B14F-4D97-AF65-F5344CB8AC3E}">
        <p14:creationId xmlns:p14="http://schemas.microsoft.com/office/powerpoint/2010/main" val="2120832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6"/>
            <a:ext cx="10053425" cy="895724"/>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Árbol de decisiones</a:t>
            </a:r>
          </a:p>
        </p:txBody>
      </p:sp>
      <p:sp>
        <p:nvSpPr>
          <p:cNvPr id="135" name="Google Shape;135;p14"/>
          <p:cNvSpPr txBox="1">
            <a:spLocks noGrp="1"/>
          </p:cNvSpPr>
          <p:nvPr>
            <p:ph type="body" idx="1"/>
          </p:nvPr>
        </p:nvSpPr>
        <p:spPr>
          <a:xfrm>
            <a:off x="141402" y="1341834"/>
            <a:ext cx="11868346" cy="4986640"/>
          </a:xfrm>
          <a:prstGeom prst="rect">
            <a:avLst/>
          </a:prstGeom>
        </p:spPr>
        <p:txBody>
          <a:bodyPr spcFirstLastPara="1" wrap="square" lIns="121900" tIns="121900" rIns="121900" bIns="121900" anchor="t" anchorCtr="0">
            <a:noAutofit/>
          </a:bodyPr>
          <a:lstStyle/>
          <a:p>
            <a:pPr marL="0" indent="0" algn="just">
              <a:buNone/>
            </a:pPr>
            <a:r>
              <a:rPr lang="es-ES" sz="1400" dirty="0"/>
              <a:t>Observaciones en el EDA:</a:t>
            </a:r>
          </a:p>
          <a:p>
            <a:pPr marL="171450" indent="-171450" algn="just">
              <a:buFont typeface="Wingdings" panose="05000000000000000000" pitchFamily="2" charset="2"/>
              <a:buChar char="v"/>
            </a:pPr>
            <a:r>
              <a:rPr lang="es-ES" sz="1400" dirty="0"/>
              <a:t>Las personas con mayores ingresos habían optado por préstamos personales antes.</a:t>
            </a:r>
          </a:p>
          <a:p>
            <a:pPr marL="171450" indent="-171450" algn="just">
              <a:buFont typeface="Wingdings" panose="05000000000000000000" pitchFamily="2" charset="2"/>
              <a:buChar char="v"/>
            </a:pPr>
            <a:r>
              <a:rPr lang="es-ES" sz="1400" dirty="0"/>
              <a:t>Las personas con hipotecas altas optaron por el préstamo.</a:t>
            </a:r>
          </a:p>
          <a:p>
            <a:pPr marL="171450" indent="-171450" algn="just">
              <a:buFont typeface="Wingdings" panose="05000000000000000000" pitchFamily="2" charset="2"/>
              <a:buChar char="v"/>
            </a:pPr>
            <a:r>
              <a:rPr lang="es-ES" sz="1400" dirty="0"/>
              <a:t>Los clientes que hayan optado por el préstamo tendrán un uso de crédito promedio mensual más alto.</a:t>
            </a:r>
          </a:p>
          <a:p>
            <a:pPr marL="171450" indent="-171450" algn="just">
              <a:buFont typeface="Wingdings" panose="05000000000000000000" pitchFamily="2" charset="2"/>
              <a:buChar char="v"/>
            </a:pPr>
            <a:r>
              <a:rPr lang="es-ES" sz="1400" dirty="0"/>
              <a:t>Los clientes con Familia de 3 miembros habían tomado prestados los préstamos con el banco.</a:t>
            </a:r>
          </a:p>
          <a:p>
            <a:pPr marL="171450" indent="-171450" algn="just">
              <a:buFont typeface="Wingdings" panose="05000000000000000000" pitchFamily="2" charset="2"/>
              <a:buChar char="v"/>
            </a:pPr>
            <a:r>
              <a:rPr lang="es-ES" sz="1400" dirty="0"/>
              <a:t>Nivel de educación 2: Graduado y 3: Avanzado/Profesional han tomado préstamos con el banco.</a:t>
            </a:r>
          </a:p>
          <a:p>
            <a:pPr marL="171450" indent="-171450" algn="just">
              <a:buFont typeface="Wingdings" panose="05000000000000000000" pitchFamily="2" charset="2"/>
              <a:buChar char="v"/>
            </a:pPr>
            <a:r>
              <a:rPr lang="es-ES" sz="1400" dirty="0"/>
              <a:t>Clientes que tenían certificado de depósito con el banco habían tomado prestado préstamo previamente</a:t>
            </a:r>
          </a:p>
          <a:p>
            <a:pPr marL="171450" indent="-171450" algn="just">
              <a:buFont typeface="Wingdings" panose="05000000000000000000" pitchFamily="2" charset="2"/>
              <a:buChar char="v"/>
            </a:pPr>
            <a:r>
              <a:rPr lang="es-ES" sz="1400" dirty="0"/>
              <a:t>La mayoría de los clientes que tenían un préstamo personal con el banco utilizaron las instalaciones en línea.</a:t>
            </a:r>
          </a:p>
          <a:p>
            <a:pPr marL="171450" indent="-171450" algn="just">
              <a:buFont typeface="Wingdings" panose="05000000000000000000" pitchFamily="2" charset="2"/>
              <a:buChar char="v"/>
            </a:pPr>
            <a:r>
              <a:rPr lang="es-ES" sz="1400" dirty="0"/>
              <a:t>La mayoría de los clientes que habían tomado préstamos personales antes son de la región de Los Ángeles.</a:t>
            </a:r>
          </a:p>
          <a:p>
            <a:pPr marL="171450" indent="-171450" algn="just">
              <a:buFont typeface="Wingdings" panose="05000000000000000000" pitchFamily="2" charset="2"/>
              <a:buChar char="v"/>
            </a:pPr>
            <a:r>
              <a:rPr lang="es-ES" sz="1400" dirty="0"/>
              <a:t>La proporción de préstamo de endeudamiento es alta en 30 y por debajo y 60 y por encima de los clientes.</a:t>
            </a:r>
          </a:p>
          <a:p>
            <a:pPr marL="171450" indent="-171450" algn="just">
              <a:buFont typeface="Wingdings" panose="05000000000000000000" pitchFamily="2" charset="2"/>
              <a:buChar char="v"/>
            </a:pPr>
            <a:r>
              <a:rPr lang="es-ES" sz="1400" dirty="0"/>
              <a:t>Cuantos más ingresos obtenga, más gastará y tendrá un estilo de vida "grande que la vida".</a:t>
            </a:r>
          </a:p>
          <a:p>
            <a:pPr marL="171450" indent="-171450" algn="just">
              <a:buFont typeface="Wingdings" panose="05000000000000000000" pitchFamily="2" charset="2"/>
              <a:buChar char="v"/>
            </a:pPr>
            <a:r>
              <a:rPr lang="es-ES" sz="1400" dirty="0"/>
              <a:t>Segmentación de clientes para préstamo de endeudamiento basado en EDA</a:t>
            </a:r>
          </a:p>
          <a:p>
            <a:pPr marL="171450" indent="-171450" algn="just">
              <a:buFont typeface="Wingdings" panose="05000000000000000000" pitchFamily="2" charset="2"/>
              <a:buChar char="v"/>
            </a:pPr>
            <a:r>
              <a:rPr lang="es-ES" sz="1400" dirty="0"/>
              <a:t>Los clientes con ingresos más altos tienen hipotecas más altas y un gasto promedio mensual más alto. También tienen certificado de depósito con el banco. Son nuestros clientes de alto perfil.</a:t>
            </a:r>
          </a:p>
          <a:p>
            <a:pPr marL="171450" indent="-171450" algn="just">
              <a:buFont typeface="Wingdings" panose="05000000000000000000" pitchFamily="2" charset="2"/>
              <a:buChar char="v"/>
            </a:pPr>
            <a:r>
              <a:rPr lang="es-ES" sz="1400" dirty="0"/>
              <a:t>Pocos Clientes en el grupo de ingresos medios no tienen hipotecas más altas y tienen menos gasto promedio mensual con tarjeta de crédito. Son clientes de perfil promedio.</a:t>
            </a:r>
          </a:p>
          <a:p>
            <a:pPr marL="171450" indent="-171450" algn="just">
              <a:buFont typeface="Wingdings" panose="05000000000000000000" pitchFamily="2" charset="2"/>
              <a:buChar char="v"/>
            </a:pPr>
            <a:r>
              <a:rPr lang="es-ES" sz="1400" dirty="0"/>
              <a:t>Los clientes en el grupo de ingresos más bajos tienen menos hipotecas (hay pocos valores atípicos), menos gastos mensuales. Son nuestros clientes de bajo perfil. </a:t>
            </a:r>
          </a:p>
          <a:p>
            <a:pPr marL="0" indent="0" algn="just">
              <a:buNone/>
            </a:pPr>
            <a:r>
              <a:rPr lang="es-ES" sz="1400" dirty="0"/>
              <a:t>Acciones para el pre procesamiento de datos:</a:t>
            </a:r>
          </a:p>
          <a:p>
            <a:pPr marL="0" indent="0" algn="just">
              <a:buNone/>
            </a:pPr>
            <a:r>
              <a:rPr lang="es-ES" sz="1400" dirty="0"/>
              <a:t>Muchas variables tienen valores atípicos que necesitan ser tratados. Podemos eliminar Experiencia, País, Código postal y </a:t>
            </a:r>
            <a:r>
              <a:rPr lang="es-ES" sz="1400" dirty="0" err="1"/>
              <a:t>Agebin</a:t>
            </a:r>
            <a:r>
              <a:rPr lang="es-ES" sz="1400" dirty="0"/>
              <a:t>, Grupo de ingresos, Grupo de gastos.</a:t>
            </a:r>
          </a:p>
          <a:p>
            <a:pPr marL="194729" indent="0" algn="just">
              <a:buNone/>
            </a:pPr>
            <a:endParaRPr lang="es-ES" sz="1400" dirty="0"/>
          </a:p>
          <a:p>
            <a:pPr marL="0" indent="0" algn="just">
              <a:buNone/>
            </a:pPr>
            <a:r>
              <a:rPr lang="es-AR" sz="1400" b="1" dirty="0"/>
              <a:t>Que variables queremos enviar a nuestro árbol de decisión?</a:t>
            </a:r>
            <a:endParaRPr lang="es-AR" sz="1400" dirty="0"/>
          </a:p>
          <a:p>
            <a:pPr marL="194729" indent="0">
              <a:buNone/>
            </a:pPr>
            <a:r>
              <a:rPr lang="es-ES" sz="1400" dirty="0" smtClean="0"/>
              <a:t>Edad, Experiencia, Sueldo, Familia, Gasto de tarjeta </a:t>
            </a:r>
            <a:r>
              <a:rPr lang="es-ES" sz="1400" dirty="0"/>
              <a:t>Crédito</a:t>
            </a:r>
            <a:r>
              <a:rPr lang="es-ES" sz="1400" dirty="0" smtClean="0"/>
              <a:t>, Educación, Hipoteca, Préstamo, Cuenta de seguridad, Cuenta deposito, Online, Tarjeta de Crédito</a:t>
            </a:r>
            <a:endParaRPr lang="es-ES" sz="1400" dirty="0"/>
          </a:p>
          <a:p>
            <a:pPr marL="0" indent="0" algn="just">
              <a:buNone/>
            </a:pPr>
            <a:endParaRPr lang="es-ES" sz="1400" dirty="0"/>
          </a:p>
        </p:txBody>
      </p:sp>
    </p:spTree>
    <p:extLst>
      <p:ext uri="{BB962C8B-B14F-4D97-AF65-F5344CB8AC3E}">
        <p14:creationId xmlns:p14="http://schemas.microsoft.com/office/powerpoint/2010/main" val="2268408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Modelado: Árbol de decisión</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347882" y="1298203"/>
            <a:ext cx="7756134" cy="5309987"/>
          </a:xfrm>
          <a:prstGeom prst="rect">
            <a:avLst/>
          </a:prstGeom>
        </p:spPr>
        <p:txBody>
          <a:bodyPr spcFirstLastPara="1" wrap="square" lIns="121900" tIns="121900" rIns="121900" bIns="121900" anchor="t" anchorCtr="0">
            <a:noAutofit/>
          </a:bodyPr>
          <a:lstStyle/>
          <a:p>
            <a:pPr marL="177585" indent="0" algn="just">
              <a:buNone/>
            </a:pPr>
            <a:r>
              <a:rPr lang="es-ES" b="1" u="sng" dirty="0"/>
              <a:t>Perspectivas:</a:t>
            </a:r>
          </a:p>
          <a:p>
            <a:pPr marL="177585" indent="0" algn="just">
              <a:spcBef>
                <a:spcPts val="600"/>
              </a:spcBef>
              <a:buNone/>
            </a:pPr>
            <a:r>
              <a:rPr lang="es-ES" sz="1400" b="1" u="sng" dirty="0"/>
              <a:t>Verdaderos positivos:</a:t>
            </a:r>
          </a:p>
          <a:p>
            <a:pPr marL="177585" indent="0" algn="just">
              <a:spcAft>
                <a:spcPts val="300"/>
              </a:spcAft>
              <a:buNone/>
            </a:pPr>
            <a:r>
              <a:rPr lang="es-ES" sz="1400" u="sng" dirty="0"/>
              <a:t>Realidad: </a:t>
            </a:r>
            <a:r>
              <a:rPr lang="es-ES" sz="1400" dirty="0"/>
              <a:t>Un cliente quería tomar un préstamo personal. </a:t>
            </a:r>
          </a:p>
          <a:p>
            <a:pPr marL="177585" indent="0" algn="just">
              <a:spcAft>
                <a:spcPts val="300"/>
              </a:spcAft>
              <a:buNone/>
            </a:pPr>
            <a:r>
              <a:rPr lang="es-ES" sz="1400" u="sng" dirty="0"/>
              <a:t>Modelo de predicción: </a:t>
            </a:r>
            <a:r>
              <a:rPr lang="es-ES" sz="1400" dirty="0"/>
              <a:t>el cliente tomará un préstamo personal. </a:t>
            </a:r>
          </a:p>
          <a:p>
            <a:pPr marL="177585" indent="0" algn="just">
              <a:spcAft>
                <a:spcPts val="300"/>
              </a:spcAft>
              <a:buNone/>
            </a:pPr>
            <a:r>
              <a:rPr lang="es-ES" sz="1400" u="sng" dirty="0"/>
              <a:t>Resultado: </a:t>
            </a:r>
            <a:r>
              <a:rPr lang="es-ES" sz="1400" dirty="0"/>
              <a:t>El modelo es bueno.</a:t>
            </a:r>
          </a:p>
          <a:p>
            <a:pPr marL="177585" indent="0" algn="just">
              <a:spcBef>
                <a:spcPts val="600"/>
              </a:spcBef>
              <a:buNone/>
            </a:pPr>
            <a:r>
              <a:rPr lang="es-ES" sz="1400" b="1" u="sng" dirty="0"/>
              <a:t>Verdaderos negativos:</a:t>
            </a:r>
          </a:p>
          <a:p>
            <a:pPr marL="177585" indent="0" algn="just">
              <a:spcAft>
                <a:spcPts val="300"/>
              </a:spcAft>
              <a:buNone/>
            </a:pPr>
            <a:r>
              <a:rPr lang="es-ES" sz="1400" u="sng" dirty="0"/>
              <a:t>Realidad: </a:t>
            </a:r>
            <a:r>
              <a:rPr lang="es-ES" sz="1400" dirty="0"/>
              <a:t>Un cliente no quería tomar un préstamo personal. </a:t>
            </a:r>
          </a:p>
          <a:p>
            <a:pPr marL="177585" indent="0" algn="just">
              <a:spcAft>
                <a:spcPts val="300"/>
              </a:spcAft>
              <a:buNone/>
            </a:pPr>
            <a:r>
              <a:rPr lang="es-ES" sz="1400" u="sng" dirty="0"/>
              <a:t>Modelo de predicción: </a:t>
            </a:r>
            <a:r>
              <a:rPr lang="es-ES" sz="1400" dirty="0"/>
              <a:t>el cliente no tomará un préstamo personal. </a:t>
            </a:r>
          </a:p>
          <a:p>
            <a:pPr marL="177585" indent="0" algn="just">
              <a:spcAft>
                <a:spcPts val="300"/>
              </a:spcAft>
              <a:buNone/>
            </a:pPr>
            <a:r>
              <a:rPr lang="es-ES" sz="1400" u="sng" dirty="0"/>
              <a:t>Resultado: </a:t>
            </a:r>
            <a:r>
              <a:rPr lang="es-ES" sz="1400" dirty="0"/>
              <a:t>El negocio no se ve afectado.</a:t>
            </a:r>
          </a:p>
          <a:p>
            <a:pPr marL="177585" indent="0" algn="just">
              <a:spcBef>
                <a:spcPts val="600"/>
              </a:spcBef>
              <a:buNone/>
            </a:pPr>
            <a:r>
              <a:rPr lang="es-ES" sz="1400" b="1" u="sng" dirty="0"/>
              <a:t>Falsos positivos:</a:t>
            </a:r>
          </a:p>
          <a:p>
            <a:pPr marL="177585" indent="0" algn="just">
              <a:spcAft>
                <a:spcPts val="300"/>
              </a:spcAft>
              <a:buNone/>
            </a:pPr>
            <a:r>
              <a:rPr lang="es-ES" sz="1400" u="sng" dirty="0"/>
              <a:t>Realidad: </a:t>
            </a:r>
            <a:r>
              <a:rPr lang="es-ES" sz="1400" dirty="0"/>
              <a:t>Un cliente no quería tomar un préstamo personal. </a:t>
            </a:r>
          </a:p>
          <a:p>
            <a:pPr marL="177585" indent="0" algn="just">
              <a:spcAft>
                <a:spcPts val="300"/>
              </a:spcAft>
              <a:buNone/>
            </a:pPr>
            <a:r>
              <a:rPr lang="es-ES" sz="1400" u="sng" dirty="0"/>
              <a:t>Modelo de predicción: </a:t>
            </a:r>
            <a:r>
              <a:rPr lang="es-ES" sz="1400" dirty="0"/>
              <a:t>el cliente tomará un préstamo personal. </a:t>
            </a:r>
          </a:p>
          <a:p>
            <a:pPr marL="177585" indent="0" algn="just">
              <a:spcAft>
                <a:spcPts val="300"/>
              </a:spcAft>
              <a:buNone/>
            </a:pPr>
            <a:r>
              <a:rPr lang="es-ES" sz="1400" u="sng" dirty="0"/>
              <a:t>Resultado: </a:t>
            </a:r>
            <a:r>
              <a:rPr lang="es-ES" sz="1400" dirty="0"/>
              <a:t>El equipo que se dirige a los clientes potenciales desperdiciaría sus recursos en los clientes que no comprarán un préstamo personal.</a:t>
            </a:r>
          </a:p>
          <a:p>
            <a:pPr marL="177585" indent="0" algn="just">
              <a:spcBef>
                <a:spcPts val="600"/>
              </a:spcBef>
              <a:buNone/>
            </a:pPr>
            <a:r>
              <a:rPr lang="es-ES" sz="1400" b="1" u="sng" dirty="0"/>
              <a:t>Falsos negativos:</a:t>
            </a:r>
          </a:p>
          <a:p>
            <a:pPr marL="177585" indent="0" algn="just">
              <a:spcAft>
                <a:spcPts val="300"/>
              </a:spcAft>
              <a:buNone/>
            </a:pPr>
            <a:r>
              <a:rPr lang="es-ES" sz="1400" u="sng" dirty="0"/>
              <a:t>Realidad: </a:t>
            </a:r>
            <a:r>
              <a:rPr lang="es-ES" sz="1400" dirty="0"/>
              <a:t>Un cliente quería tomar un préstamo personal. </a:t>
            </a:r>
          </a:p>
          <a:p>
            <a:pPr marL="177585" indent="0" algn="just">
              <a:spcAft>
                <a:spcPts val="300"/>
              </a:spcAft>
              <a:buNone/>
            </a:pPr>
            <a:r>
              <a:rPr lang="es-ES" sz="1400" u="sng" dirty="0"/>
              <a:t>Modelo de predicción: </a:t>
            </a:r>
            <a:r>
              <a:rPr lang="es-ES" sz="1400" dirty="0"/>
              <a:t>el cliente no tomará un préstamo personal. </a:t>
            </a:r>
          </a:p>
          <a:p>
            <a:pPr marL="177585" indent="0" algn="just">
              <a:spcAft>
                <a:spcPts val="300"/>
              </a:spcAft>
              <a:buNone/>
            </a:pPr>
            <a:r>
              <a:rPr lang="es-ES" sz="1400" u="sng" dirty="0"/>
              <a:t>Resultado: </a:t>
            </a:r>
            <a:r>
              <a:rPr lang="es-ES" sz="1400" dirty="0"/>
              <a:t>el equipo de ventas extraña al cliente potencial. Esto es pérdida de oportunidad. El propósito de la campaña era dirigirse a tales clientes. Si el equipo supiera acerca de estos clientes, podrían haber ofrecido algunas buenas tasas de APR/interés.</a:t>
            </a:r>
          </a:p>
        </p:txBody>
      </p:sp>
      <p:pic>
        <p:nvPicPr>
          <p:cNvPr id="7" name="Imagen 6">
            <a:extLst>
              <a:ext uri="{FF2B5EF4-FFF2-40B4-BE49-F238E27FC236}">
                <a16:creationId xmlns:a16="http://schemas.microsoft.com/office/drawing/2014/main" xmlns="" id="{BBAC8A75-80CA-97CC-E576-CBF7AD59EF84}"/>
              </a:ext>
            </a:extLst>
          </p:cNvPr>
          <p:cNvPicPr>
            <a:picLocks noChangeAspect="1"/>
          </p:cNvPicPr>
          <p:nvPr/>
        </p:nvPicPr>
        <p:blipFill>
          <a:blip r:embed="rId3"/>
          <a:stretch>
            <a:fillRect/>
          </a:stretch>
        </p:blipFill>
        <p:spPr>
          <a:xfrm>
            <a:off x="233409" y="1498597"/>
            <a:ext cx="4216044" cy="346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Imagen 8">
            <a:extLst>
              <a:ext uri="{FF2B5EF4-FFF2-40B4-BE49-F238E27FC236}">
                <a16:creationId xmlns:a16="http://schemas.microsoft.com/office/drawing/2014/main" xmlns="" id="{5CFED634-BA7D-89D8-2700-8D3D5B784D19}"/>
              </a:ext>
            </a:extLst>
          </p:cNvPr>
          <p:cNvPicPr>
            <a:picLocks noChangeAspect="1"/>
          </p:cNvPicPr>
          <p:nvPr/>
        </p:nvPicPr>
        <p:blipFill>
          <a:blip r:embed="rId4"/>
          <a:stretch>
            <a:fillRect/>
          </a:stretch>
        </p:blipFill>
        <p:spPr>
          <a:xfrm>
            <a:off x="233409" y="5175269"/>
            <a:ext cx="4216044" cy="14417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75372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Modelado: Árbol de decisión</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275208" y="1323861"/>
            <a:ext cx="11388571" cy="611471"/>
          </a:xfrm>
          <a:prstGeom prst="rect">
            <a:avLst/>
          </a:prstGeom>
        </p:spPr>
        <p:txBody>
          <a:bodyPr spcFirstLastPara="1" wrap="square" lIns="121900" tIns="121900" rIns="121900" bIns="121900" anchor="t" anchorCtr="0">
            <a:noAutofit/>
          </a:bodyPr>
          <a:lstStyle/>
          <a:p>
            <a:pPr marL="194729" indent="0" algn="just">
              <a:buNone/>
            </a:pPr>
            <a:r>
              <a:rPr lang="es-ES" sz="1600" dirty="0"/>
              <a:t>Pudimos realizar pruebas en todas las métricas, y detectamos que nuestras métricas de desempeño es mejor a las del </a:t>
            </a:r>
            <a:r>
              <a:rPr lang="es-ES" sz="1600" dirty="0" err="1"/>
              <a:t>y_train</a:t>
            </a:r>
            <a:r>
              <a:rPr lang="es-ES" sz="1600" dirty="0"/>
              <a:t> por pequeña diferencia. Podemos decir que el modelo al usar </a:t>
            </a:r>
            <a:r>
              <a:rPr lang="es-ES" sz="1600" dirty="0" err="1"/>
              <a:t>y_train</a:t>
            </a:r>
            <a:r>
              <a:rPr lang="es-ES" sz="1600" dirty="0"/>
              <a:t> está sobre ajustado o entrenado (</a:t>
            </a:r>
            <a:r>
              <a:rPr lang="es-ES" sz="1600" dirty="0" err="1"/>
              <a:t>overfitting</a:t>
            </a:r>
            <a:r>
              <a:rPr lang="es-ES" sz="1600" dirty="0"/>
              <a:t>), sirve muy bien para valores que ya entreno, pero no para valores que nunca vio.</a:t>
            </a:r>
          </a:p>
          <a:p>
            <a:pPr marL="194729" indent="0" algn="just">
              <a:buNone/>
            </a:pPr>
            <a:r>
              <a:rPr lang="es-ES" sz="1600" dirty="0"/>
              <a:t>Cuando tenemos </a:t>
            </a:r>
            <a:r>
              <a:rPr lang="es-ES" sz="1600" dirty="0" err="1"/>
              <a:t>overfitting</a:t>
            </a:r>
            <a:r>
              <a:rPr lang="es-ES" sz="1600" dirty="0"/>
              <a:t>, podemos buscar mejorar nuestra métrica de desempeño para nuestro set de validación. No hay una regla exacta, es hacer varios procesos hasta encontrar algo que sirve para nuestros datos, podríamos intentar hacerlo con algunas de las siguientes maneras:</a:t>
            </a:r>
          </a:p>
          <a:p>
            <a:pPr algn="just">
              <a:buFont typeface="Wingdings" panose="05000000000000000000" pitchFamily="2" charset="2"/>
              <a:buChar char="v"/>
            </a:pPr>
            <a:r>
              <a:rPr lang="es-ES" sz="1600" dirty="0" err="1"/>
              <a:t>Itearar</a:t>
            </a:r>
            <a:r>
              <a:rPr lang="es-ES" sz="1600" dirty="0"/>
              <a:t>.</a:t>
            </a:r>
          </a:p>
          <a:p>
            <a:pPr algn="just">
              <a:buFont typeface="Wingdings" panose="05000000000000000000" pitchFamily="2" charset="2"/>
              <a:buChar char="v"/>
            </a:pPr>
            <a:r>
              <a:rPr lang="es-ES" sz="1600" dirty="0" err="1"/>
              <a:t>feature</a:t>
            </a:r>
            <a:r>
              <a:rPr lang="es-ES" sz="1600" dirty="0"/>
              <a:t> </a:t>
            </a:r>
            <a:r>
              <a:rPr lang="es-ES" sz="1600" dirty="0" err="1"/>
              <a:t>engineer</a:t>
            </a:r>
            <a:r>
              <a:rPr lang="es-ES" sz="1600" dirty="0"/>
              <a:t>.</a:t>
            </a:r>
          </a:p>
          <a:p>
            <a:pPr algn="just">
              <a:buFont typeface="Wingdings" panose="05000000000000000000" pitchFamily="2" charset="2"/>
              <a:buChar char="v"/>
            </a:pPr>
            <a:r>
              <a:rPr lang="es-ES" sz="1600" dirty="0"/>
              <a:t>Obtener un mayor número de datos.</a:t>
            </a:r>
          </a:p>
          <a:p>
            <a:pPr algn="just">
              <a:buFont typeface="Wingdings" panose="05000000000000000000" pitchFamily="2" charset="2"/>
              <a:buChar char="v"/>
            </a:pPr>
            <a:r>
              <a:rPr lang="es-ES" sz="1600" dirty="0"/>
              <a:t>Ajustar los parámetros de nuestros modelos.</a:t>
            </a:r>
          </a:p>
          <a:p>
            <a:pPr algn="just">
              <a:buFont typeface="Wingdings" panose="05000000000000000000" pitchFamily="2" charset="2"/>
              <a:buChar char="v"/>
            </a:pPr>
            <a:r>
              <a:rPr lang="es-ES" sz="1600" dirty="0"/>
              <a:t>Crear modelos más simples en caso de ser posible.</a:t>
            </a:r>
          </a:p>
          <a:p>
            <a:pPr algn="just">
              <a:buFont typeface="Wingdings" panose="05000000000000000000" pitchFamily="2" charset="2"/>
              <a:buChar char="v"/>
            </a:pPr>
            <a:r>
              <a:rPr lang="es-ES" sz="1600" dirty="0"/>
              <a:t>Probar con más modelos.</a:t>
            </a:r>
          </a:p>
          <a:p>
            <a:pPr algn="just">
              <a:buFont typeface="Wingdings" panose="05000000000000000000" pitchFamily="2" charset="2"/>
              <a:buChar char="v"/>
            </a:pPr>
            <a:r>
              <a:rPr lang="es-ES" sz="1600" dirty="0"/>
              <a:t>Ver si nos sirve otro algoritmo nuevo y es mejor.</a:t>
            </a:r>
          </a:p>
        </p:txBody>
      </p:sp>
      <p:pic>
        <p:nvPicPr>
          <p:cNvPr id="3" name="Imagen 2">
            <a:extLst>
              <a:ext uri="{FF2B5EF4-FFF2-40B4-BE49-F238E27FC236}">
                <a16:creationId xmlns:a16="http://schemas.microsoft.com/office/drawing/2014/main" xmlns="" id="{AAB3D812-CC48-C32E-E12F-B0D2E291D09D}"/>
              </a:ext>
            </a:extLst>
          </p:cNvPr>
          <p:cNvPicPr>
            <a:picLocks noChangeAspect="1"/>
          </p:cNvPicPr>
          <p:nvPr/>
        </p:nvPicPr>
        <p:blipFill>
          <a:blip r:embed="rId3"/>
          <a:stretch>
            <a:fillRect/>
          </a:stretch>
        </p:blipFill>
        <p:spPr>
          <a:xfrm>
            <a:off x="6878004" y="5060086"/>
            <a:ext cx="4785775" cy="1676545"/>
          </a:xfrm>
          <a:prstGeom prst="rect">
            <a:avLst/>
          </a:prstGeom>
        </p:spPr>
      </p:pic>
      <p:pic>
        <p:nvPicPr>
          <p:cNvPr id="6" name="Imagen 5">
            <a:extLst>
              <a:ext uri="{FF2B5EF4-FFF2-40B4-BE49-F238E27FC236}">
                <a16:creationId xmlns:a16="http://schemas.microsoft.com/office/drawing/2014/main" xmlns="" id="{D43207E1-160A-7005-90BE-5AA34C5F2401}"/>
              </a:ext>
            </a:extLst>
          </p:cNvPr>
          <p:cNvPicPr>
            <a:picLocks noChangeAspect="1"/>
          </p:cNvPicPr>
          <p:nvPr/>
        </p:nvPicPr>
        <p:blipFill>
          <a:blip r:embed="rId4"/>
          <a:stretch>
            <a:fillRect/>
          </a:stretch>
        </p:blipFill>
        <p:spPr>
          <a:xfrm>
            <a:off x="528221" y="5060086"/>
            <a:ext cx="4854361" cy="1676545"/>
          </a:xfrm>
          <a:prstGeom prst="rect">
            <a:avLst/>
          </a:prstGeom>
        </p:spPr>
      </p:pic>
      <p:sp>
        <p:nvSpPr>
          <p:cNvPr id="11" name="Google Shape;135;p14">
            <a:extLst>
              <a:ext uri="{FF2B5EF4-FFF2-40B4-BE49-F238E27FC236}">
                <a16:creationId xmlns:a16="http://schemas.microsoft.com/office/drawing/2014/main" xmlns="" id="{3FA4652D-DE13-6F42-0F84-B3F1DF7668B8}"/>
              </a:ext>
            </a:extLst>
          </p:cNvPr>
          <p:cNvSpPr txBox="1">
            <a:spLocks/>
          </p:cNvSpPr>
          <p:nvPr/>
        </p:nvSpPr>
        <p:spPr>
          <a:xfrm>
            <a:off x="2223857" y="4654521"/>
            <a:ext cx="1020932"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TEST</a:t>
            </a:r>
          </a:p>
        </p:txBody>
      </p:sp>
      <p:sp>
        <p:nvSpPr>
          <p:cNvPr id="12" name="Google Shape;135;p14">
            <a:extLst>
              <a:ext uri="{FF2B5EF4-FFF2-40B4-BE49-F238E27FC236}">
                <a16:creationId xmlns:a16="http://schemas.microsoft.com/office/drawing/2014/main" xmlns="" id="{0ADA3B16-BA0E-A03E-62F2-7FA0F878E737}"/>
              </a:ext>
            </a:extLst>
          </p:cNvPr>
          <p:cNvSpPr txBox="1">
            <a:spLocks/>
          </p:cNvSpPr>
          <p:nvPr/>
        </p:nvSpPr>
        <p:spPr>
          <a:xfrm>
            <a:off x="8750422" y="4664677"/>
            <a:ext cx="1217721"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TRAIN</a:t>
            </a:r>
          </a:p>
        </p:txBody>
      </p:sp>
    </p:spTree>
    <p:extLst>
      <p:ext uri="{BB962C8B-B14F-4D97-AF65-F5344CB8AC3E}">
        <p14:creationId xmlns:p14="http://schemas.microsoft.com/office/powerpoint/2010/main" val="185626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smtClean="0">
                <a:solidFill>
                  <a:srgbClr val="FF0000"/>
                </a:solidFill>
                <a:latin typeface="Algerian" panose="04020705040A02060702" pitchFamily="82" charset="0"/>
              </a:rPr>
              <a:t>Modelos</a:t>
            </a:r>
            <a:r>
              <a:rPr lang="es-ES" b="1" u="sng" dirty="0">
                <a:solidFill>
                  <a:srgbClr val="FF0000"/>
                </a:solidFill>
                <a:latin typeface="Algerian" panose="04020705040A02060702" pitchFamily="82" charset="0"/>
              </a:rPr>
              <a:t>: KNN</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7566212" y="2453414"/>
            <a:ext cx="4142391" cy="3436398"/>
          </a:xfrm>
          <a:prstGeom prst="rect">
            <a:avLst/>
          </a:prstGeom>
        </p:spPr>
        <p:txBody>
          <a:bodyPr spcFirstLastPara="1" wrap="square" lIns="121900" tIns="121900" rIns="121900" bIns="121900" anchor="t" anchorCtr="0">
            <a:noAutofit/>
          </a:bodyPr>
          <a:lstStyle/>
          <a:p>
            <a:pPr marL="194729" indent="0" algn="just">
              <a:buNone/>
            </a:pPr>
            <a:r>
              <a:rPr lang="es-ES" dirty="0"/>
              <a:t>Se realiza un ajuste y una transformación al conjunto de entrenamiento </a:t>
            </a:r>
            <a:r>
              <a:rPr lang="es-ES" dirty="0" smtClean="0"/>
              <a:t>y </a:t>
            </a:r>
            <a:r>
              <a:rPr lang="es-ES" dirty="0"/>
              <a:t>una transformación al conjunto de prueba. Luego se evalúa el valor óptimo de K para maximizar la precisión. Según los resultados, la mejor precisión se obtiene con K=1</a:t>
            </a:r>
            <a:r>
              <a:rPr lang="es-ES" dirty="0" smtClean="0"/>
              <a:t>.</a:t>
            </a:r>
            <a:endParaRPr lang="es-ES" dirty="0"/>
          </a:p>
        </p:txBody>
      </p:sp>
      <p:pic>
        <p:nvPicPr>
          <p:cNvPr id="5" name="Imagen 4"/>
          <p:cNvPicPr>
            <a:picLocks noChangeAspect="1"/>
          </p:cNvPicPr>
          <p:nvPr/>
        </p:nvPicPr>
        <p:blipFill>
          <a:blip r:embed="rId3"/>
          <a:stretch>
            <a:fillRect/>
          </a:stretch>
        </p:blipFill>
        <p:spPr>
          <a:xfrm>
            <a:off x="677628" y="1945343"/>
            <a:ext cx="6556890" cy="41664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83108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smtClean="0">
                <a:solidFill>
                  <a:srgbClr val="FF0000"/>
                </a:solidFill>
                <a:latin typeface="Algerian" panose="04020705040A02060702" pitchFamily="82" charset="0"/>
              </a:rPr>
              <a:t>Modelos</a:t>
            </a:r>
            <a:r>
              <a:rPr lang="es-ES" b="1" u="sng" dirty="0">
                <a:solidFill>
                  <a:srgbClr val="FF0000"/>
                </a:solidFill>
                <a:latin typeface="Algerian" panose="04020705040A02060702" pitchFamily="82" charset="0"/>
              </a:rPr>
              <a:t>: KNN</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628737" y="1904930"/>
            <a:ext cx="2712354" cy="3436398"/>
          </a:xfrm>
          <a:prstGeom prst="rect">
            <a:avLst/>
          </a:prstGeom>
        </p:spPr>
        <p:txBody>
          <a:bodyPr spcFirstLastPara="1" wrap="square" lIns="121900" tIns="121900" rIns="121900" bIns="121900" anchor="t" anchorCtr="0">
            <a:noAutofit/>
          </a:bodyPr>
          <a:lstStyle/>
          <a:p>
            <a:pPr marL="194729" indent="0" algn="just">
              <a:buNone/>
            </a:pPr>
            <a:r>
              <a:rPr lang="es-ES" sz="1800" dirty="0"/>
              <a:t>Según los resultados, el modelo </a:t>
            </a:r>
            <a:r>
              <a:rPr lang="es-ES" sz="1800" dirty="0" smtClean="0"/>
              <a:t>KNN se </a:t>
            </a:r>
            <a:r>
              <a:rPr lang="es-ES" sz="1800" dirty="0"/>
              <a:t>ajusta mejor a los datos de entrenamiento que a los de prueba. Sin embargo, ambos tienen un buen desempeño, lo que indica que la mayoría de los clientes son elegibles para solicitar préstamos.</a:t>
            </a:r>
          </a:p>
        </p:txBody>
      </p:sp>
      <p:pic>
        <p:nvPicPr>
          <p:cNvPr id="3" name="Imagen 2">
            <a:extLst>
              <a:ext uri="{FF2B5EF4-FFF2-40B4-BE49-F238E27FC236}">
                <a16:creationId xmlns:a16="http://schemas.microsoft.com/office/drawing/2014/main" xmlns="" id="{AAB3D812-CC48-C32E-E12F-B0D2E291D09D}"/>
              </a:ext>
            </a:extLst>
          </p:cNvPr>
          <p:cNvPicPr>
            <a:picLocks noChangeAspect="1"/>
          </p:cNvPicPr>
          <p:nvPr/>
        </p:nvPicPr>
        <p:blipFill>
          <a:blip r:embed="rId3"/>
          <a:stretch>
            <a:fillRect/>
          </a:stretch>
        </p:blipFill>
        <p:spPr>
          <a:xfrm>
            <a:off x="7565318" y="5341328"/>
            <a:ext cx="4191363" cy="1340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Google Shape;135;p14">
            <a:extLst>
              <a:ext uri="{FF2B5EF4-FFF2-40B4-BE49-F238E27FC236}">
                <a16:creationId xmlns:a16="http://schemas.microsoft.com/office/drawing/2014/main" xmlns="" id="{3FA4652D-DE13-6F42-0F84-B3F1DF7668B8}"/>
              </a:ext>
            </a:extLst>
          </p:cNvPr>
          <p:cNvSpPr txBox="1">
            <a:spLocks/>
          </p:cNvSpPr>
          <p:nvPr/>
        </p:nvSpPr>
        <p:spPr>
          <a:xfrm>
            <a:off x="1793552" y="4860666"/>
            <a:ext cx="1020932"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TEST</a:t>
            </a:r>
          </a:p>
        </p:txBody>
      </p:sp>
      <p:sp>
        <p:nvSpPr>
          <p:cNvPr id="12" name="Google Shape;135;p14">
            <a:extLst>
              <a:ext uri="{FF2B5EF4-FFF2-40B4-BE49-F238E27FC236}">
                <a16:creationId xmlns:a16="http://schemas.microsoft.com/office/drawing/2014/main" xmlns="" id="{0ADA3B16-BA0E-A03E-62F2-7FA0F878E737}"/>
              </a:ext>
            </a:extLst>
          </p:cNvPr>
          <p:cNvSpPr txBox="1">
            <a:spLocks/>
          </p:cNvSpPr>
          <p:nvPr/>
        </p:nvSpPr>
        <p:spPr>
          <a:xfrm>
            <a:off x="9288305" y="4860666"/>
            <a:ext cx="1217721"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TRAIN</a:t>
            </a:r>
          </a:p>
        </p:txBody>
      </p:sp>
      <p:pic>
        <p:nvPicPr>
          <p:cNvPr id="7" name="Imagen 6"/>
          <p:cNvPicPr>
            <a:picLocks noChangeAspect="1"/>
          </p:cNvPicPr>
          <p:nvPr/>
        </p:nvPicPr>
        <p:blipFill>
          <a:blip r:embed="rId4"/>
          <a:stretch>
            <a:fillRect/>
          </a:stretch>
        </p:blipFill>
        <p:spPr>
          <a:xfrm>
            <a:off x="411484" y="1475407"/>
            <a:ext cx="4191363" cy="3391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Imagen 7"/>
          <p:cNvPicPr>
            <a:picLocks noChangeAspect="1"/>
          </p:cNvPicPr>
          <p:nvPr/>
        </p:nvPicPr>
        <p:blipFill>
          <a:blip r:embed="rId5"/>
          <a:stretch>
            <a:fillRect/>
          </a:stretch>
        </p:blipFill>
        <p:spPr>
          <a:xfrm>
            <a:off x="411483" y="5341329"/>
            <a:ext cx="4191363" cy="1340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Imagen 3"/>
          <p:cNvPicPr>
            <a:picLocks noChangeAspect="1"/>
          </p:cNvPicPr>
          <p:nvPr/>
        </p:nvPicPr>
        <p:blipFill>
          <a:blip r:embed="rId6"/>
          <a:stretch>
            <a:fillRect/>
          </a:stretch>
        </p:blipFill>
        <p:spPr>
          <a:xfrm>
            <a:off x="7565318" y="1475407"/>
            <a:ext cx="4191363" cy="3391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90732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smtClean="0">
                <a:solidFill>
                  <a:srgbClr val="FF0000"/>
                </a:solidFill>
                <a:latin typeface="Algerian" panose="04020705040A02060702" pitchFamily="82" charset="0"/>
              </a:rPr>
              <a:t>Modelos</a:t>
            </a:r>
            <a:r>
              <a:rPr lang="es-ES" b="1" u="sng" dirty="0">
                <a:solidFill>
                  <a:srgbClr val="FF0000"/>
                </a:solidFill>
                <a:latin typeface="Algerian" panose="04020705040A02060702" pitchFamily="82" charset="0"/>
              </a:rPr>
              <a:t>: </a:t>
            </a:r>
            <a:r>
              <a:rPr lang="es-ES" b="1" u="sng" dirty="0" err="1">
                <a:solidFill>
                  <a:srgbClr val="FF0000"/>
                </a:solidFill>
                <a:latin typeface="Algerian" panose="04020705040A02060702" pitchFamily="82" charset="0"/>
              </a:rPr>
              <a:t>Random</a:t>
            </a:r>
            <a:r>
              <a:rPr lang="es-ES" b="1" u="sng" dirty="0">
                <a:solidFill>
                  <a:srgbClr val="FF0000"/>
                </a:solidFill>
                <a:latin typeface="Algerian" panose="04020705040A02060702" pitchFamily="82" charset="0"/>
              </a:rPr>
              <a:t> </a:t>
            </a:r>
            <a:r>
              <a:rPr lang="es-ES" b="1" u="sng" dirty="0" err="1">
                <a:solidFill>
                  <a:srgbClr val="FF0000"/>
                </a:solidFill>
                <a:latin typeface="Algerian" panose="04020705040A02060702" pitchFamily="82" charset="0"/>
              </a:rPr>
              <a:t>forest</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628737" y="1904930"/>
            <a:ext cx="2712354" cy="3436398"/>
          </a:xfrm>
          <a:prstGeom prst="rect">
            <a:avLst/>
          </a:prstGeom>
        </p:spPr>
        <p:txBody>
          <a:bodyPr spcFirstLastPara="1" wrap="square" lIns="121900" tIns="121900" rIns="121900" bIns="121900" anchor="t" anchorCtr="0">
            <a:noAutofit/>
          </a:bodyPr>
          <a:lstStyle/>
          <a:p>
            <a:pPr marL="194729" indent="0" algn="just">
              <a:buNone/>
            </a:pPr>
            <a:r>
              <a:rPr lang="es-ES" sz="1800" dirty="0"/>
              <a:t>Según los resultados, el modelo </a:t>
            </a:r>
            <a:r>
              <a:rPr lang="es-ES" sz="1800" dirty="0" err="1" smtClean="0"/>
              <a:t>Random</a:t>
            </a:r>
            <a:r>
              <a:rPr lang="es-ES" sz="1800" dirty="0" smtClean="0"/>
              <a:t> </a:t>
            </a:r>
            <a:r>
              <a:rPr lang="es-ES" sz="1800" dirty="0" err="1" smtClean="0"/>
              <a:t>Forest</a:t>
            </a:r>
            <a:r>
              <a:rPr lang="es-ES" sz="1800" dirty="0" smtClean="0"/>
              <a:t> se </a:t>
            </a:r>
            <a:r>
              <a:rPr lang="es-ES" sz="1800" dirty="0"/>
              <a:t>ajusta mejor a los datos de entrenamiento que a los de prueba. Sin embargo, ambos tienen un buen desempeño, lo que indica que la mayoría de los clientes son elegibles para solicitar préstamos.</a:t>
            </a:r>
          </a:p>
        </p:txBody>
      </p:sp>
      <p:sp>
        <p:nvSpPr>
          <p:cNvPr id="11" name="Google Shape;135;p14">
            <a:extLst>
              <a:ext uri="{FF2B5EF4-FFF2-40B4-BE49-F238E27FC236}">
                <a16:creationId xmlns:a16="http://schemas.microsoft.com/office/drawing/2014/main" xmlns="" id="{3FA4652D-DE13-6F42-0F84-B3F1DF7668B8}"/>
              </a:ext>
            </a:extLst>
          </p:cNvPr>
          <p:cNvSpPr txBox="1">
            <a:spLocks/>
          </p:cNvSpPr>
          <p:nvPr/>
        </p:nvSpPr>
        <p:spPr>
          <a:xfrm>
            <a:off x="1793552" y="4860666"/>
            <a:ext cx="1020932"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TEST</a:t>
            </a:r>
          </a:p>
        </p:txBody>
      </p:sp>
      <p:sp>
        <p:nvSpPr>
          <p:cNvPr id="12" name="Google Shape;135;p14">
            <a:extLst>
              <a:ext uri="{FF2B5EF4-FFF2-40B4-BE49-F238E27FC236}">
                <a16:creationId xmlns:a16="http://schemas.microsoft.com/office/drawing/2014/main" xmlns="" id="{0ADA3B16-BA0E-A03E-62F2-7FA0F878E737}"/>
              </a:ext>
            </a:extLst>
          </p:cNvPr>
          <p:cNvSpPr txBox="1">
            <a:spLocks/>
          </p:cNvSpPr>
          <p:nvPr/>
        </p:nvSpPr>
        <p:spPr>
          <a:xfrm>
            <a:off x="9288305" y="4860666"/>
            <a:ext cx="1217721"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TRAIN</a:t>
            </a:r>
          </a:p>
        </p:txBody>
      </p:sp>
      <p:pic>
        <p:nvPicPr>
          <p:cNvPr id="2" name="Imagen 1"/>
          <p:cNvPicPr>
            <a:picLocks noChangeAspect="1"/>
          </p:cNvPicPr>
          <p:nvPr/>
        </p:nvPicPr>
        <p:blipFill>
          <a:blip r:embed="rId3"/>
          <a:stretch>
            <a:fillRect/>
          </a:stretch>
        </p:blipFill>
        <p:spPr>
          <a:xfrm>
            <a:off x="7591610" y="5341328"/>
            <a:ext cx="4165071" cy="1340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n 4"/>
          <p:cNvPicPr>
            <a:picLocks noChangeAspect="1"/>
          </p:cNvPicPr>
          <p:nvPr/>
        </p:nvPicPr>
        <p:blipFill>
          <a:blip r:embed="rId4"/>
          <a:stretch>
            <a:fillRect/>
          </a:stretch>
        </p:blipFill>
        <p:spPr>
          <a:xfrm>
            <a:off x="7571790" y="1477917"/>
            <a:ext cx="4204710" cy="33861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Imagen 5"/>
          <p:cNvPicPr>
            <a:picLocks noChangeAspect="1"/>
          </p:cNvPicPr>
          <p:nvPr/>
        </p:nvPicPr>
        <p:blipFill>
          <a:blip r:embed="rId5"/>
          <a:stretch>
            <a:fillRect/>
          </a:stretch>
        </p:blipFill>
        <p:spPr>
          <a:xfrm>
            <a:off x="446739" y="5341327"/>
            <a:ext cx="4165071" cy="1340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Imagen 8"/>
          <p:cNvPicPr>
            <a:picLocks noChangeAspect="1"/>
          </p:cNvPicPr>
          <p:nvPr/>
        </p:nvPicPr>
        <p:blipFill>
          <a:blip r:embed="rId6"/>
          <a:stretch>
            <a:fillRect/>
          </a:stretch>
        </p:blipFill>
        <p:spPr>
          <a:xfrm>
            <a:off x="435886" y="1479516"/>
            <a:ext cx="4184891" cy="3381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36557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smtClean="0">
                <a:solidFill>
                  <a:srgbClr val="FF0000"/>
                </a:solidFill>
                <a:latin typeface="Algerian" panose="04020705040A02060702" pitchFamily="82" charset="0"/>
              </a:rPr>
              <a:t>Modelos</a:t>
            </a:r>
            <a:r>
              <a:rPr lang="es-ES" b="1" u="sng" dirty="0">
                <a:solidFill>
                  <a:srgbClr val="FF0000"/>
                </a:solidFill>
                <a:latin typeface="Algerian" panose="04020705040A02060702" pitchFamily="82" charset="0"/>
              </a:rPr>
              <a:t>: </a:t>
            </a:r>
            <a:r>
              <a:rPr lang="es-ES" b="1" u="sng" dirty="0" err="1">
                <a:solidFill>
                  <a:srgbClr val="FF0000"/>
                </a:solidFill>
                <a:latin typeface="Algerian" panose="04020705040A02060702" pitchFamily="82" charset="0"/>
              </a:rPr>
              <a:t>Feature</a:t>
            </a:r>
            <a:r>
              <a:rPr lang="es-ES" b="1" u="sng" dirty="0">
                <a:solidFill>
                  <a:srgbClr val="FF0000"/>
                </a:solidFill>
                <a:latin typeface="Algerian" panose="04020705040A02060702" pitchFamily="82" charset="0"/>
              </a:rPr>
              <a:t> </a:t>
            </a:r>
            <a:r>
              <a:rPr lang="es-ES" b="1" u="sng" dirty="0" err="1">
                <a:solidFill>
                  <a:srgbClr val="FF0000"/>
                </a:solidFill>
                <a:latin typeface="Algerian" panose="04020705040A02060702" pitchFamily="82" charset="0"/>
              </a:rPr>
              <a:t>Importance</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322730" y="1483636"/>
            <a:ext cx="11134165" cy="1071305"/>
          </a:xfrm>
          <a:prstGeom prst="rect">
            <a:avLst/>
          </a:prstGeom>
        </p:spPr>
        <p:txBody>
          <a:bodyPr spcFirstLastPara="1" wrap="square" lIns="121900" tIns="121900" rIns="121900" bIns="121900" anchor="t" anchorCtr="0">
            <a:noAutofit/>
          </a:bodyPr>
          <a:lstStyle/>
          <a:p>
            <a:pPr marL="194729" indent="0" algn="just">
              <a:buNone/>
            </a:pPr>
            <a:r>
              <a:rPr lang="es-ES" sz="1800" dirty="0"/>
              <a:t>Viene de un calculo que involucra la impureza en los nodos. NO es un porcentaje NI una </a:t>
            </a:r>
            <a:r>
              <a:rPr lang="es-ES" sz="1800" dirty="0" smtClean="0"/>
              <a:t>probabilidad. Nos </a:t>
            </a:r>
            <a:r>
              <a:rPr lang="es-ES" sz="1800" dirty="0"/>
              <a:t>da una idea de cuales variables son importantes para el </a:t>
            </a:r>
            <a:r>
              <a:rPr lang="es-ES" sz="1800" dirty="0" smtClean="0"/>
              <a:t>modelo. </a:t>
            </a:r>
            <a:r>
              <a:rPr lang="es-ES" sz="1800" dirty="0" err="1" smtClean="0"/>
              <a:t>Feature</a:t>
            </a:r>
            <a:r>
              <a:rPr lang="es-ES" sz="1800" dirty="0" smtClean="0"/>
              <a:t> </a:t>
            </a:r>
            <a:r>
              <a:rPr lang="es-ES" sz="1800" dirty="0" err="1"/>
              <a:t>importance</a:t>
            </a:r>
            <a:r>
              <a:rPr lang="es-ES" sz="1800" dirty="0"/>
              <a:t> igual a 0 significa que </a:t>
            </a:r>
            <a:r>
              <a:rPr lang="es-ES" sz="1800" dirty="0" err="1"/>
              <a:t>feature</a:t>
            </a:r>
            <a:r>
              <a:rPr lang="es-ES" sz="1800" dirty="0"/>
              <a:t> no fue usado por el modelo para predecir.</a:t>
            </a:r>
          </a:p>
        </p:txBody>
      </p:sp>
      <p:pic>
        <p:nvPicPr>
          <p:cNvPr id="3" name="Imagen 2"/>
          <p:cNvPicPr>
            <a:picLocks noChangeAspect="1"/>
          </p:cNvPicPr>
          <p:nvPr/>
        </p:nvPicPr>
        <p:blipFill>
          <a:blip r:embed="rId3"/>
          <a:stretch>
            <a:fillRect/>
          </a:stretch>
        </p:blipFill>
        <p:spPr>
          <a:xfrm>
            <a:off x="691739" y="2656076"/>
            <a:ext cx="8055097" cy="38408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Google Shape;135;p14"/>
          <p:cNvSpPr txBox="1">
            <a:spLocks/>
          </p:cNvSpPr>
          <p:nvPr/>
        </p:nvSpPr>
        <p:spPr>
          <a:xfrm>
            <a:off x="8746836" y="2554941"/>
            <a:ext cx="3004263" cy="3526117"/>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None/>
            </a:pPr>
            <a:r>
              <a:rPr lang="es-ES" sz="1800" dirty="0"/>
              <a:t>Se puede observar que la edad es el factor más influyente, seguido por los tres siguientes: los gastos de tarjeta de crédito, el tamaño del grupo familiar y el sueldo. Sin embargo, aunque estos últimos también tienen importancia, no alcanzan el nivel del primero.</a:t>
            </a:r>
          </a:p>
        </p:txBody>
      </p:sp>
    </p:spTree>
    <p:extLst>
      <p:ext uri="{BB962C8B-B14F-4D97-AF65-F5344CB8AC3E}">
        <p14:creationId xmlns:p14="http://schemas.microsoft.com/office/powerpoint/2010/main" val="399670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smtClean="0">
                <a:solidFill>
                  <a:srgbClr val="FF0000"/>
                </a:solidFill>
                <a:latin typeface="Algerian" panose="04020705040A02060702" pitchFamily="82" charset="0"/>
              </a:rPr>
              <a:t>Modelos</a:t>
            </a:r>
            <a:r>
              <a:rPr lang="es-ES" b="1" u="sng" dirty="0">
                <a:solidFill>
                  <a:srgbClr val="FF0000"/>
                </a:solidFill>
                <a:latin typeface="Algerian" panose="04020705040A02060702" pitchFamily="82" charset="0"/>
              </a:rPr>
              <a:t>: </a:t>
            </a:r>
            <a:r>
              <a:rPr lang="es-ES" b="1" u="sng" dirty="0" smtClean="0">
                <a:solidFill>
                  <a:srgbClr val="FF0000"/>
                </a:solidFill>
                <a:latin typeface="Algerian" panose="04020705040A02060702" pitchFamily="82" charset="0"/>
              </a:rPr>
              <a:t>SVM</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628737" y="1904930"/>
            <a:ext cx="2712354" cy="4388294"/>
          </a:xfrm>
          <a:prstGeom prst="rect">
            <a:avLst/>
          </a:prstGeom>
        </p:spPr>
        <p:txBody>
          <a:bodyPr spcFirstLastPara="1" wrap="square" lIns="121900" tIns="121900" rIns="121900" bIns="121900" anchor="t" anchorCtr="0">
            <a:noAutofit/>
          </a:bodyPr>
          <a:lstStyle/>
          <a:p>
            <a:pPr marL="194729" indent="0" algn="just">
              <a:buNone/>
            </a:pPr>
            <a:r>
              <a:rPr lang="es-ES" sz="1800" dirty="0"/>
              <a:t>Según los resultados, el modelo </a:t>
            </a:r>
            <a:r>
              <a:rPr lang="es-ES" sz="1800" dirty="0"/>
              <a:t>SVM </a:t>
            </a:r>
            <a:r>
              <a:rPr lang="es-ES" sz="1800" dirty="0" smtClean="0"/>
              <a:t>se </a:t>
            </a:r>
            <a:r>
              <a:rPr lang="es-ES" sz="1800" dirty="0"/>
              <a:t>ajusta mejor a los datos de entrenamiento que a los de prueba. Sin embargo, ambos tienen un buen desempeño, lo que indica que la mayoría de los clientes son elegibles para solicitar préstamos.</a:t>
            </a:r>
          </a:p>
        </p:txBody>
      </p:sp>
      <p:sp>
        <p:nvSpPr>
          <p:cNvPr id="11" name="Google Shape;135;p14">
            <a:extLst>
              <a:ext uri="{FF2B5EF4-FFF2-40B4-BE49-F238E27FC236}">
                <a16:creationId xmlns:a16="http://schemas.microsoft.com/office/drawing/2014/main" xmlns="" id="{3FA4652D-DE13-6F42-0F84-B3F1DF7668B8}"/>
              </a:ext>
            </a:extLst>
          </p:cNvPr>
          <p:cNvSpPr txBox="1">
            <a:spLocks/>
          </p:cNvSpPr>
          <p:nvPr/>
        </p:nvSpPr>
        <p:spPr>
          <a:xfrm>
            <a:off x="1793552" y="4860666"/>
            <a:ext cx="1020932"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TEST</a:t>
            </a:r>
          </a:p>
        </p:txBody>
      </p:sp>
      <p:sp>
        <p:nvSpPr>
          <p:cNvPr id="12" name="Google Shape;135;p14">
            <a:extLst>
              <a:ext uri="{FF2B5EF4-FFF2-40B4-BE49-F238E27FC236}">
                <a16:creationId xmlns:a16="http://schemas.microsoft.com/office/drawing/2014/main" xmlns="" id="{0ADA3B16-BA0E-A03E-62F2-7FA0F878E737}"/>
              </a:ext>
            </a:extLst>
          </p:cNvPr>
          <p:cNvSpPr txBox="1">
            <a:spLocks/>
          </p:cNvSpPr>
          <p:nvPr/>
        </p:nvSpPr>
        <p:spPr>
          <a:xfrm>
            <a:off x="9288305" y="4860666"/>
            <a:ext cx="1217721"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TRAIN</a:t>
            </a:r>
          </a:p>
        </p:txBody>
      </p:sp>
      <p:pic>
        <p:nvPicPr>
          <p:cNvPr id="9" name="Imagen 8"/>
          <p:cNvPicPr>
            <a:picLocks noChangeAspect="1"/>
          </p:cNvPicPr>
          <p:nvPr/>
        </p:nvPicPr>
        <p:blipFill>
          <a:blip r:embed="rId3"/>
          <a:stretch>
            <a:fillRect/>
          </a:stretch>
        </p:blipFill>
        <p:spPr>
          <a:xfrm>
            <a:off x="435886" y="1479516"/>
            <a:ext cx="4184891" cy="3381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agen 6"/>
          <p:cNvPicPr>
            <a:picLocks noChangeAspect="1"/>
          </p:cNvPicPr>
          <p:nvPr/>
        </p:nvPicPr>
        <p:blipFill>
          <a:blip r:embed="rId4"/>
          <a:stretch>
            <a:fillRect/>
          </a:stretch>
        </p:blipFill>
        <p:spPr>
          <a:xfrm>
            <a:off x="7576072" y="1477907"/>
            <a:ext cx="4197533" cy="3382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Imagen 7"/>
          <p:cNvPicPr>
            <a:picLocks noChangeAspect="1"/>
          </p:cNvPicPr>
          <p:nvPr/>
        </p:nvPicPr>
        <p:blipFill>
          <a:blip r:embed="rId5"/>
          <a:stretch>
            <a:fillRect/>
          </a:stretch>
        </p:blipFill>
        <p:spPr>
          <a:xfrm>
            <a:off x="7573187" y="5341327"/>
            <a:ext cx="4165071" cy="1340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Imagen 9"/>
          <p:cNvPicPr>
            <a:picLocks noChangeAspect="1"/>
          </p:cNvPicPr>
          <p:nvPr/>
        </p:nvPicPr>
        <p:blipFill>
          <a:blip r:embed="rId6"/>
          <a:stretch>
            <a:fillRect/>
          </a:stretch>
        </p:blipFill>
        <p:spPr>
          <a:xfrm>
            <a:off x="435887" y="5341326"/>
            <a:ext cx="4175924" cy="1340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92777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smtClean="0">
                <a:solidFill>
                  <a:srgbClr val="FF0000"/>
                </a:solidFill>
                <a:latin typeface="Algerian" panose="04020705040A02060702" pitchFamily="82" charset="0"/>
              </a:rPr>
              <a:t>Conclusión Modelos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26324" y="1443319"/>
            <a:ext cx="11385176" cy="5867936"/>
          </a:xfrm>
          <a:prstGeom prst="rect">
            <a:avLst/>
          </a:prstGeom>
        </p:spPr>
        <p:txBody>
          <a:bodyPr spcFirstLastPara="1" wrap="square" lIns="121900" tIns="121900" rIns="121900" bIns="121900" anchor="t" anchorCtr="0">
            <a:noAutofit/>
          </a:bodyPr>
          <a:lstStyle/>
          <a:p>
            <a:pPr marL="0" indent="0" algn="just">
              <a:buNone/>
            </a:pPr>
            <a:r>
              <a:rPr lang="es-ES" sz="2200" dirty="0"/>
              <a:t>En resumen, tanto el </a:t>
            </a:r>
            <a:r>
              <a:rPr lang="es-ES" sz="2200" dirty="0" err="1"/>
              <a:t>Random</a:t>
            </a:r>
            <a:r>
              <a:rPr lang="es-ES" sz="2200" dirty="0"/>
              <a:t> </a:t>
            </a:r>
            <a:r>
              <a:rPr lang="es-ES" sz="2200" dirty="0" err="1"/>
              <a:t>Forest</a:t>
            </a:r>
            <a:r>
              <a:rPr lang="es-ES" sz="2200" dirty="0"/>
              <a:t> como el SVM se destacan en términos de rendimiento en este conjunto de datos. El </a:t>
            </a:r>
            <a:r>
              <a:rPr lang="es-ES" sz="2200" dirty="0" err="1"/>
              <a:t>Random</a:t>
            </a:r>
            <a:r>
              <a:rPr lang="es-ES" sz="2200" dirty="0"/>
              <a:t> </a:t>
            </a:r>
            <a:r>
              <a:rPr lang="es-ES" sz="2200" dirty="0" err="1"/>
              <a:t>Forest</a:t>
            </a:r>
            <a:r>
              <a:rPr lang="es-ES" sz="2200" dirty="0"/>
              <a:t> muestra una alta precisión y </a:t>
            </a:r>
            <a:r>
              <a:rPr lang="es-ES" sz="2200" dirty="0" err="1"/>
              <a:t>recall</a:t>
            </a:r>
            <a:r>
              <a:rPr lang="es-ES" sz="2200" dirty="0"/>
              <a:t> para ambas clases, lo que indica que es capaz de clasificar correctamente la mayoría de las instancias de ambas clases. Por otro lado, el SVM también logra una alta precisión en la clasificación de la clase 0 y un </a:t>
            </a:r>
            <a:r>
              <a:rPr lang="es-ES" sz="2200" dirty="0" err="1"/>
              <a:t>recall</a:t>
            </a:r>
            <a:r>
              <a:rPr lang="es-ES" sz="2200" dirty="0"/>
              <a:t> decente para la clase 1. Esto sugiere que el SVM puede ser efectivo en identificar correctamente las instancias de la clase mayoritaria mientras mantiene un buen equilibrio en la clasificación de ambas clases.</a:t>
            </a:r>
          </a:p>
          <a:p>
            <a:pPr marL="0" indent="0" algn="just">
              <a:buNone/>
            </a:pPr>
            <a:endParaRPr lang="es-ES" sz="2200" dirty="0"/>
          </a:p>
          <a:p>
            <a:pPr marL="0" indent="0" algn="just">
              <a:buNone/>
            </a:pPr>
            <a:r>
              <a:rPr lang="es-ES" sz="2200" dirty="0"/>
              <a:t>En contraste, el KNN y la Regresión Logística tienen un rendimiento ligeramente inferior. El KNN muestra una precisión y </a:t>
            </a:r>
            <a:r>
              <a:rPr lang="es-ES" sz="2200" dirty="0" err="1"/>
              <a:t>recall</a:t>
            </a:r>
            <a:r>
              <a:rPr lang="es-ES" sz="2200" dirty="0"/>
              <a:t> más bajos para la clase 1, lo que implica que puede tener dificultades para identificar correctamente las instancias de esta clase. Por su parte, la Regresión Logística tiene una precisión relativamente baja para la clase 1, lo que sugiere que puede haber problemas en la clasificación de esta clase en particular.</a:t>
            </a:r>
            <a:endParaRPr lang="es-ES" sz="2200" dirty="0"/>
          </a:p>
        </p:txBody>
      </p:sp>
    </p:spTree>
    <p:extLst>
      <p:ext uri="{BB962C8B-B14F-4D97-AF65-F5344CB8AC3E}">
        <p14:creationId xmlns:p14="http://schemas.microsoft.com/office/powerpoint/2010/main" val="21745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Introducción</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23831" y="2554664"/>
            <a:ext cx="10364509" cy="3337884"/>
          </a:xfrm>
          <a:prstGeom prst="rect">
            <a:avLst/>
          </a:prstGeom>
        </p:spPr>
        <p:txBody>
          <a:bodyPr spcFirstLastPara="1" wrap="square" lIns="121900" tIns="121900" rIns="121900" bIns="121900" anchor="t" anchorCtr="0">
            <a:noAutofit/>
          </a:bodyPr>
          <a:lstStyle/>
          <a:p>
            <a:pPr marL="0" indent="0" algn="just">
              <a:buSzPct val="100000"/>
              <a:buNone/>
            </a:pPr>
            <a:r>
              <a:rPr lang="es-ES" dirty="0" err="1"/>
              <a:t>Thera</a:t>
            </a:r>
            <a:r>
              <a:rPr lang="es-ES" dirty="0"/>
              <a:t> Bank es un banco estadounidense que tiene una base de clientes en crecimiento. La mayoría de estos clientes son clientes pasivos (depositantes) con distintos tamaños de depósitos. El número de clientes que también son prestatarios (clientes de activos) es bastante pequeño, y el banco está interesado en expandir esta base rápidamente para generar más negocios de préstamos y, en el proceso, ganar más a través de los intereses de los préstamos. En particular, la gerencia quiere explorar formas de convertir a sus clientes pasivos en clientes de préstamos personales (mientras los retiene como depositantes).</a:t>
            </a:r>
            <a:endParaRPr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919337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Mejora </a:t>
            </a:r>
            <a:r>
              <a:rPr lang="es-ES" b="1" u="sng" dirty="0" smtClean="0">
                <a:solidFill>
                  <a:srgbClr val="FF0000"/>
                </a:solidFill>
                <a:latin typeface="Algerian" panose="04020705040A02060702" pitchFamily="82" charset="0"/>
              </a:rPr>
              <a:t>de modelos: </a:t>
            </a:r>
            <a:r>
              <a:rPr lang="es-ES" b="1" u="sng" dirty="0" err="1">
                <a:solidFill>
                  <a:srgbClr val="FF0000"/>
                </a:solidFill>
                <a:latin typeface="Algerian" panose="04020705040A02060702" pitchFamily="82" charset="0"/>
              </a:rPr>
              <a:t>Random</a:t>
            </a:r>
            <a:r>
              <a:rPr lang="es-ES" b="1" u="sng" dirty="0">
                <a:solidFill>
                  <a:srgbClr val="FF0000"/>
                </a:solidFill>
                <a:latin typeface="Algerian" panose="04020705040A02060702" pitchFamily="82" charset="0"/>
              </a:rPr>
              <a:t> </a:t>
            </a:r>
            <a:r>
              <a:rPr lang="es-ES" b="1" u="sng" dirty="0" err="1">
                <a:solidFill>
                  <a:srgbClr val="FF0000"/>
                </a:solidFill>
                <a:latin typeface="Algerian" panose="04020705040A02060702" pitchFamily="82" charset="0"/>
              </a:rPr>
              <a:t>Forest</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3908615" y="1658472"/>
            <a:ext cx="3809999" cy="5011271"/>
          </a:xfrm>
          <a:prstGeom prst="rect">
            <a:avLst/>
          </a:prstGeom>
        </p:spPr>
        <p:txBody>
          <a:bodyPr spcFirstLastPara="1" wrap="square" lIns="121900" tIns="121900" rIns="121900" bIns="121900" anchor="t" anchorCtr="0">
            <a:noAutofit/>
          </a:bodyPr>
          <a:lstStyle/>
          <a:p>
            <a:pPr marL="194729" indent="0" algn="just">
              <a:buNone/>
            </a:pPr>
            <a:r>
              <a:rPr lang="es-ES" sz="1600" dirty="0"/>
              <a:t>El </a:t>
            </a:r>
            <a:r>
              <a:rPr lang="es-ES" sz="1600" dirty="0" err="1"/>
              <a:t>Random</a:t>
            </a:r>
            <a:r>
              <a:rPr lang="es-ES" sz="1600" dirty="0"/>
              <a:t> </a:t>
            </a:r>
            <a:r>
              <a:rPr lang="es-ES" sz="1600" dirty="0" err="1"/>
              <a:t>Forest</a:t>
            </a:r>
            <a:r>
              <a:rPr lang="es-ES" sz="1600" dirty="0"/>
              <a:t> muestra un rendimiento excepcional en este conjunto de datos, con una precisión del 100% para la clase 0 y una precisión del 89% para la clase 1, un </a:t>
            </a:r>
            <a:r>
              <a:rPr lang="es-ES" sz="1600" dirty="0" err="1"/>
              <a:t>recall</a:t>
            </a:r>
            <a:r>
              <a:rPr lang="es-ES" sz="1600" dirty="0"/>
              <a:t> del 99% para ambas clases, y un f1-score promedio del 97%. Además, obtiene un valor muy alto de </a:t>
            </a:r>
            <a:r>
              <a:rPr lang="es-ES" sz="1600" dirty="0" err="1"/>
              <a:t>roc_auc_score</a:t>
            </a:r>
            <a:r>
              <a:rPr lang="es-ES" sz="1600" dirty="0"/>
              <a:t> de 0.9993, lo que indica una capacidad sobresaliente para distinguir entre las clases y un rendimiento destacado en la tarea de clasificación. En resumen, el </a:t>
            </a:r>
            <a:r>
              <a:rPr lang="es-ES" sz="1600" dirty="0" err="1"/>
              <a:t>Random</a:t>
            </a:r>
            <a:r>
              <a:rPr lang="es-ES" sz="1600" dirty="0"/>
              <a:t> </a:t>
            </a:r>
            <a:r>
              <a:rPr lang="es-ES" sz="1600" dirty="0" err="1"/>
              <a:t>Forest</a:t>
            </a:r>
            <a:r>
              <a:rPr lang="es-ES" sz="1600" dirty="0"/>
              <a:t> demuestra ser un modelo altamente preciso y confiable en la clasificación de este conjunto de datos.</a:t>
            </a:r>
            <a:endParaRPr lang="es-ES" sz="1600" dirty="0"/>
          </a:p>
        </p:txBody>
      </p:sp>
      <p:sp>
        <p:nvSpPr>
          <p:cNvPr id="11" name="Google Shape;135;p14">
            <a:extLst>
              <a:ext uri="{FF2B5EF4-FFF2-40B4-BE49-F238E27FC236}">
                <a16:creationId xmlns:a16="http://schemas.microsoft.com/office/drawing/2014/main" xmlns="" id="{3FA4652D-DE13-6F42-0F84-B3F1DF7668B8}"/>
              </a:ext>
            </a:extLst>
          </p:cNvPr>
          <p:cNvSpPr txBox="1">
            <a:spLocks/>
          </p:cNvSpPr>
          <p:nvPr/>
        </p:nvSpPr>
        <p:spPr>
          <a:xfrm>
            <a:off x="1660591" y="4642215"/>
            <a:ext cx="1020932"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TEST</a:t>
            </a:r>
          </a:p>
        </p:txBody>
      </p:sp>
      <p:sp>
        <p:nvSpPr>
          <p:cNvPr id="12" name="Google Shape;135;p14">
            <a:extLst>
              <a:ext uri="{FF2B5EF4-FFF2-40B4-BE49-F238E27FC236}">
                <a16:creationId xmlns:a16="http://schemas.microsoft.com/office/drawing/2014/main" xmlns="" id="{0ADA3B16-BA0E-A03E-62F2-7FA0F878E737}"/>
              </a:ext>
            </a:extLst>
          </p:cNvPr>
          <p:cNvSpPr txBox="1">
            <a:spLocks/>
          </p:cNvSpPr>
          <p:nvPr/>
        </p:nvSpPr>
        <p:spPr>
          <a:xfrm>
            <a:off x="7790329" y="4939553"/>
            <a:ext cx="4052047" cy="484094"/>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ctr">
              <a:buNone/>
            </a:pPr>
            <a:r>
              <a:rPr lang="en-US" sz="1400" dirty="0"/>
              <a:t>ROC - Random Forest</a:t>
            </a:r>
            <a:endParaRPr lang="es-ES" sz="1400" dirty="0"/>
          </a:p>
        </p:txBody>
      </p:sp>
      <p:pic>
        <p:nvPicPr>
          <p:cNvPr id="13" name="Imagen 12"/>
          <p:cNvPicPr>
            <a:picLocks noChangeAspect="1"/>
          </p:cNvPicPr>
          <p:nvPr/>
        </p:nvPicPr>
        <p:blipFill>
          <a:blip r:embed="rId3"/>
          <a:stretch>
            <a:fillRect/>
          </a:stretch>
        </p:blipFill>
        <p:spPr>
          <a:xfrm>
            <a:off x="422539" y="1477907"/>
            <a:ext cx="3575720" cy="30134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Imagen 13"/>
          <p:cNvPicPr>
            <a:picLocks noChangeAspect="1"/>
          </p:cNvPicPr>
          <p:nvPr/>
        </p:nvPicPr>
        <p:blipFill>
          <a:blip r:embed="rId4"/>
          <a:stretch>
            <a:fillRect/>
          </a:stretch>
        </p:blipFill>
        <p:spPr>
          <a:xfrm>
            <a:off x="418964" y="5214997"/>
            <a:ext cx="3579296" cy="1340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Imagen 14"/>
          <p:cNvPicPr>
            <a:picLocks noChangeAspect="1"/>
          </p:cNvPicPr>
          <p:nvPr/>
        </p:nvPicPr>
        <p:blipFill>
          <a:blip r:embed="rId5"/>
          <a:stretch>
            <a:fillRect/>
          </a:stretch>
        </p:blipFill>
        <p:spPr>
          <a:xfrm>
            <a:off x="7853082" y="1477907"/>
            <a:ext cx="3920524" cy="3382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n 4"/>
          <p:cNvPicPr>
            <a:picLocks noChangeAspect="1"/>
          </p:cNvPicPr>
          <p:nvPr/>
        </p:nvPicPr>
        <p:blipFill>
          <a:blip r:embed="rId6"/>
          <a:stretch>
            <a:fillRect/>
          </a:stretch>
        </p:blipFill>
        <p:spPr>
          <a:xfrm>
            <a:off x="7853082" y="5511654"/>
            <a:ext cx="3920524" cy="3734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00852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735106" y="324491"/>
            <a:ext cx="10784540"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fontScale="90000"/>
          </a:bodyPr>
          <a:lstStyle/>
          <a:p>
            <a:pPr algn="ctr"/>
            <a:r>
              <a:rPr lang="es-ES" b="1" u="sng" dirty="0">
                <a:solidFill>
                  <a:srgbClr val="FF0000"/>
                </a:solidFill>
                <a:latin typeface="Algerian" panose="04020705040A02060702" pitchFamily="82" charset="0"/>
              </a:rPr>
              <a:t>Mejora </a:t>
            </a:r>
            <a:r>
              <a:rPr lang="es-ES" b="1" u="sng" dirty="0" smtClean="0">
                <a:solidFill>
                  <a:srgbClr val="FF0000"/>
                </a:solidFill>
                <a:latin typeface="Algerian" panose="04020705040A02060702" pitchFamily="82" charset="0"/>
              </a:rPr>
              <a:t>de modelos</a:t>
            </a:r>
            <a:r>
              <a:rPr lang="es-ES" b="1" u="sng" dirty="0">
                <a:solidFill>
                  <a:srgbClr val="FF0000"/>
                </a:solidFill>
                <a:latin typeface="Algerian" panose="04020705040A02060702" pitchFamily="82" charset="0"/>
              </a:rPr>
              <a:t>: </a:t>
            </a:r>
            <a:r>
              <a:rPr lang="es-ES" b="1" u="sng" dirty="0" err="1">
                <a:solidFill>
                  <a:srgbClr val="FF0000"/>
                </a:solidFill>
                <a:latin typeface="Algerian" panose="04020705040A02060702" pitchFamily="82" charset="0"/>
              </a:rPr>
              <a:t>Decision</a:t>
            </a:r>
            <a:r>
              <a:rPr lang="es-ES" b="1" u="sng" dirty="0">
                <a:solidFill>
                  <a:srgbClr val="FF0000"/>
                </a:solidFill>
                <a:latin typeface="Algerian" panose="04020705040A02060702" pitchFamily="82" charset="0"/>
              </a:rPr>
              <a:t> </a:t>
            </a:r>
            <a:r>
              <a:rPr lang="es-ES" b="1" u="sng" dirty="0" err="1">
                <a:solidFill>
                  <a:srgbClr val="FF0000"/>
                </a:solidFill>
                <a:latin typeface="Algerian" panose="04020705040A02060702" pitchFamily="82" charset="0"/>
              </a:rPr>
              <a:t>Tree</a:t>
            </a:r>
            <a:r>
              <a:rPr lang="es-ES" b="1" u="sng" dirty="0">
                <a:solidFill>
                  <a:srgbClr val="FF0000"/>
                </a:solidFill>
                <a:latin typeface="Algerian" panose="04020705040A02060702" pitchFamily="82" charset="0"/>
              </a:rPr>
              <a:t> </a:t>
            </a:r>
            <a:r>
              <a:rPr lang="es-ES" b="1" u="sng" dirty="0" err="1">
                <a:solidFill>
                  <a:srgbClr val="FF0000"/>
                </a:solidFill>
                <a:latin typeface="Algerian" panose="04020705040A02060702" pitchFamily="82" charset="0"/>
              </a:rPr>
              <a:t>Classifier</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3908615" y="1658472"/>
            <a:ext cx="3809999" cy="5011271"/>
          </a:xfrm>
          <a:prstGeom prst="rect">
            <a:avLst/>
          </a:prstGeom>
        </p:spPr>
        <p:txBody>
          <a:bodyPr spcFirstLastPara="1" wrap="square" lIns="121900" tIns="121900" rIns="121900" bIns="121900" anchor="t" anchorCtr="0">
            <a:noAutofit/>
          </a:bodyPr>
          <a:lstStyle/>
          <a:p>
            <a:pPr marL="194729" indent="0" algn="just">
              <a:buNone/>
            </a:pPr>
            <a:r>
              <a:rPr lang="es-ES" sz="1600" dirty="0"/>
              <a:t>El </a:t>
            </a:r>
            <a:r>
              <a:rPr lang="es-ES" sz="1600" dirty="0" err="1"/>
              <a:t>Random</a:t>
            </a:r>
            <a:r>
              <a:rPr lang="es-ES" sz="1600" dirty="0"/>
              <a:t> </a:t>
            </a:r>
            <a:r>
              <a:rPr lang="es-ES" sz="1600" dirty="0" err="1"/>
              <a:t>Forest</a:t>
            </a:r>
            <a:r>
              <a:rPr lang="es-ES" sz="1600" dirty="0"/>
              <a:t> muestra un rendimiento excepcional en este conjunto de datos, con una precisión del 100% para la clase 0 y una precisión del 89% para la clase 1, un </a:t>
            </a:r>
            <a:r>
              <a:rPr lang="es-ES" sz="1600" dirty="0" err="1"/>
              <a:t>recall</a:t>
            </a:r>
            <a:r>
              <a:rPr lang="es-ES" sz="1600" dirty="0"/>
              <a:t> del 99% para ambas clases, y un f1-score promedio del 97%. Además, obtiene un valor muy alto de </a:t>
            </a:r>
            <a:r>
              <a:rPr lang="es-ES" sz="1600" dirty="0" err="1"/>
              <a:t>roc_auc_score</a:t>
            </a:r>
            <a:r>
              <a:rPr lang="es-ES" sz="1600" dirty="0"/>
              <a:t> de 0.9993, lo que indica una capacidad sobresaliente para distinguir entre las clases y un rendimiento destacado en la tarea de clasificación. En resumen, el </a:t>
            </a:r>
            <a:r>
              <a:rPr lang="es-ES" sz="1600" dirty="0" err="1"/>
              <a:t>Random</a:t>
            </a:r>
            <a:r>
              <a:rPr lang="es-ES" sz="1600" dirty="0"/>
              <a:t> </a:t>
            </a:r>
            <a:r>
              <a:rPr lang="es-ES" sz="1600" dirty="0" err="1"/>
              <a:t>Forest</a:t>
            </a:r>
            <a:r>
              <a:rPr lang="es-ES" sz="1600" dirty="0"/>
              <a:t> demuestra ser un modelo altamente preciso y confiable en la clasificación de este conjunto de datos.</a:t>
            </a:r>
            <a:endParaRPr lang="es-ES" sz="1600" dirty="0"/>
          </a:p>
        </p:txBody>
      </p:sp>
      <p:sp>
        <p:nvSpPr>
          <p:cNvPr id="11" name="Google Shape;135;p14">
            <a:extLst>
              <a:ext uri="{FF2B5EF4-FFF2-40B4-BE49-F238E27FC236}">
                <a16:creationId xmlns:a16="http://schemas.microsoft.com/office/drawing/2014/main" xmlns="" id="{3FA4652D-DE13-6F42-0F84-B3F1DF7668B8}"/>
              </a:ext>
            </a:extLst>
          </p:cNvPr>
          <p:cNvSpPr txBox="1">
            <a:spLocks/>
          </p:cNvSpPr>
          <p:nvPr/>
        </p:nvSpPr>
        <p:spPr>
          <a:xfrm>
            <a:off x="1660591" y="4642215"/>
            <a:ext cx="1020932"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TEST</a:t>
            </a:r>
          </a:p>
        </p:txBody>
      </p:sp>
      <p:sp>
        <p:nvSpPr>
          <p:cNvPr id="12" name="Google Shape;135;p14">
            <a:extLst>
              <a:ext uri="{FF2B5EF4-FFF2-40B4-BE49-F238E27FC236}">
                <a16:creationId xmlns:a16="http://schemas.microsoft.com/office/drawing/2014/main" xmlns="" id="{0ADA3B16-BA0E-A03E-62F2-7FA0F878E737}"/>
              </a:ext>
            </a:extLst>
          </p:cNvPr>
          <p:cNvSpPr txBox="1">
            <a:spLocks/>
          </p:cNvSpPr>
          <p:nvPr/>
        </p:nvSpPr>
        <p:spPr>
          <a:xfrm>
            <a:off x="7718614" y="5041230"/>
            <a:ext cx="4123761" cy="640751"/>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ctr">
              <a:buNone/>
            </a:pPr>
            <a:r>
              <a:rPr lang="en-US" sz="1400" dirty="0" smtClean="0"/>
              <a:t>ROC </a:t>
            </a:r>
            <a:r>
              <a:rPr lang="en-US" sz="1400" dirty="0"/>
              <a:t>- </a:t>
            </a:r>
            <a:r>
              <a:rPr lang="en-US" sz="1400" dirty="0" err="1"/>
              <a:t>DecisionTree</a:t>
            </a:r>
            <a:endParaRPr lang="es-ES" sz="1400" dirty="0"/>
          </a:p>
        </p:txBody>
      </p:sp>
      <p:pic>
        <p:nvPicPr>
          <p:cNvPr id="16" name="Imagen 15"/>
          <p:cNvPicPr>
            <a:picLocks noChangeAspect="1"/>
          </p:cNvPicPr>
          <p:nvPr/>
        </p:nvPicPr>
        <p:blipFill>
          <a:blip r:embed="rId3"/>
          <a:stretch>
            <a:fillRect/>
          </a:stretch>
        </p:blipFill>
        <p:spPr>
          <a:xfrm>
            <a:off x="418964" y="5214997"/>
            <a:ext cx="3579295" cy="1340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Imagen 16"/>
          <p:cNvPicPr>
            <a:picLocks noChangeAspect="1"/>
          </p:cNvPicPr>
          <p:nvPr/>
        </p:nvPicPr>
        <p:blipFill>
          <a:blip r:embed="rId4"/>
          <a:stretch>
            <a:fillRect/>
          </a:stretch>
        </p:blipFill>
        <p:spPr>
          <a:xfrm>
            <a:off x="7853082" y="1492016"/>
            <a:ext cx="3920524" cy="3368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Imagen 18"/>
          <p:cNvPicPr>
            <a:picLocks noChangeAspect="1"/>
          </p:cNvPicPr>
          <p:nvPr/>
        </p:nvPicPr>
        <p:blipFill>
          <a:blip r:embed="rId5"/>
          <a:stretch>
            <a:fillRect/>
          </a:stretch>
        </p:blipFill>
        <p:spPr>
          <a:xfrm>
            <a:off x="7853082" y="5681982"/>
            <a:ext cx="3920524" cy="3687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Imagen 19"/>
          <p:cNvPicPr>
            <a:picLocks noChangeAspect="1"/>
          </p:cNvPicPr>
          <p:nvPr/>
        </p:nvPicPr>
        <p:blipFill>
          <a:blip r:embed="rId6"/>
          <a:stretch>
            <a:fillRect/>
          </a:stretch>
        </p:blipFill>
        <p:spPr>
          <a:xfrm>
            <a:off x="418964" y="1477907"/>
            <a:ext cx="3579295" cy="30134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06864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Conclusión Mejora de modelos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26324" y="1443319"/>
            <a:ext cx="11385176" cy="5867936"/>
          </a:xfrm>
          <a:prstGeom prst="rect">
            <a:avLst/>
          </a:prstGeom>
        </p:spPr>
        <p:txBody>
          <a:bodyPr spcFirstLastPara="1" wrap="square" lIns="121900" tIns="121900" rIns="121900" bIns="121900" anchor="t" anchorCtr="0">
            <a:noAutofit/>
          </a:bodyPr>
          <a:lstStyle/>
          <a:p>
            <a:pPr marL="0" indent="0" algn="just">
              <a:buNone/>
            </a:pPr>
            <a:r>
              <a:rPr lang="es-ES" sz="2200" dirty="0"/>
              <a:t>En comparación con la mejora del modelo </a:t>
            </a:r>
            <a:r>
              <a:rPr lang="es-ES" sz="2200" dirty="0" err="1"/>
              <a:t>Decision</a:t>
            </a:r>
            <a:r>
              <a:rPr lang="es-ES" sz="2200" dirty="0"/>
              <a:t> </a:t>
            </a:r>
            <a:r>
              <a:rPr lang="es-ES" sz="2200" dirty="0" err="1"/>
              <a:t>Tree</a:t>
            </a:r>
            <a:r>
              <a:rPr lang="es-ES" sz="2200" dirty="0"/>
              <a:t> </a:t>
            </a:r>
            <a:r>
              <a:rPr lang="es-ES" sz="2200" dirty="0" err="1"/>
              <a:t>Classifier</a:t>
            </a:r>
            <a:r>
              <a:rPr lang="es-ES" sz="2200" dirty="0"/>
              <a:t>, el modelo </a:t>
            </a:r>
            <a:r>
              <a:rPr lang="es-ES" sz="2200" dirty="0" err="1"/>
              <a:t>Random</a:t>
            </a:r>
            <a:r>
              <a:rPr lang="es-ES" sz="2200" dirty="0"/>
              <a:t> </a:t>
            </a:r>
            <a:r>
              <a:rPr lang="es-ES" sz="2200" dirty="0" err="1"/>
              <a:t>Forest</a:t>
            </a:r>
            <a:r>
              <a:rPr lang="es-ES" sz="2200" dirty="0"/>
              <a:t> sigue siendo la opción preferida debido a su mayor rendimiento general en términos de precisión, </a:t>
            </a:r>
            <a:r>
              <a:rPr lang="es-ES" sz="2200" dirty="0" err="1"/>
              <a:t>recall</a:t>
            </a:r>
            <a:r>
              <a:rPr lang="es-ES" sz="2200" dirty="0"/>
              <a:t> y f1-score. El </a:t>
            </a:r>
            <a:r>
              <a:rPr lang="es-ES" sz="2200" dirty="0" err="1"/>
              <a:t>Random</a:t>
            </a:r>
            <a:r>
              <a:rPr lang="es-ES" sz="2200" dirty="0"/>
              <a:t> </a:t>
            </a:r>
            <a:r>
              <a:rPr lang="es-ES" sz="2200" dirty="0" err="1"/>
              <a:t>Forest</a:t>
            </a:r>
            <a:r>
              <a:rPr lang="es-ES" sz="2200" dirty="0"/>
              <a:t> logra una precisión del 100% para la clase 0 y una precisión del 89% para la clase 1, mientras que el </a:t>
            </a:r>
            <a:r>
              <a:rPr lang="es-ES" sz="2200" dirty="0" err="1"/>
              <a:t>Decision</a:t>
            </a:r>
            <a:r>
              <a:rPr lang="es-ES" sz="2200" dirty="0"/>
              <a:t> </a:t>
            </a:r>
            <a:r>
              <a:rPr lang="es-ES" sz="2200" dirty="0" err="1"/>
              <a:t>Tree</a:t>
            </a:r>
            <a:r>
              <a:rPr lang="es-ES" sz="2200" dirty="0"/>
              <a:t> </a:t>
            </a:r>
            <a:r>
              <a:rPr lang="es-ES" sz="2200" dirty="0" err="1"/>
              <a:t>Classifier</a:t>
            </a:r>
            <a:r>
              <a:rPr lang="es-ES" sz="2200" dirty="0"/>
              <a:t> obtiene una precisión del 98% y del 100% respectivamente. Además, el </a:t>
            </a:r>
            <a:r>
              <a:rPr lang="es-ES" sz="2200" dirty="0" err="1"/>
              <a:t>Random</a:t>
            </a:r>
            <a:r>
              <a:rPr lang="es-ES" sz="2200" dirty="0"/>
              <a:t> </a:t>
            </a:r>
            <a:r>
              <a:rPr lang="es-ES" sz="2200" dirty="0" err="1"/>
              <a:t>Forest</a:t>
            </a:r>
            <a:r>
              <a:rPr lang="es-ES" sz="2200" dirty="0"/>
              <a:t> tiene un </a:t>
            </a:r>
            <a:r>
              <a:rPr lang="es-ES" sz="2200" dirty="0" err="1"/>
              <a:t>recall</a:t>
            </a:r>
            <a:r>
              <a:rPr lang="es-ES" sz="2200" dirty="0"/>
              <a:t> del 99% para ambas clases, superando el </a:t>
            </a:r>
            <a:r>
              <a:rPr lang="es-ES" sz="2200" dirty="0" err="1"/>
              <a:t>recall</a:t>
            </a:r>
            <a:r>
              <a:rPr lang="es-ES" sz="2200" dirty="0"/>
              <a:t> del 80% obtenido por el </a:t>
            </a:r>
            <a:r>
              <a:rPr lang="es-ES" sz="2200" dirty="0" err="1"/>
              <a:t>Decision</a:t>
            </a:r>
            <a:r>
              <a:rPr lang="es-ES" sz="2200" dirty="0"/>
              <a:t> </a:t>
            </a:r>
            <a:r>
              <a:rPr lang="es-ES" sz="2200" dirty="0" err="1"/>
              <a:t>Tree</a:t>
            </a:r>
            <a:r>
              <a:rPr lang="es-ES" sz="2200" dirty="0"/>
              <a:t> </a:t>
            </a:r>
            <a:r>
              <a:rPr lang="es-ES" sz="2200" dirty="0" err="1"/>
              <a:t>Classifier</a:t>
            </a:r>
            <a:r>
              <a:rPr lang="es-ES" sz="2200" dirty="0"/>
              <a:t> para la clase 1. En términos de f1-score, el </a:t>
            </a:r>
            <a:r>
              <a:rPr lang="es-ES" sz="2200" dirty="0" err="1"/>
              <a:t>Random</a:t>
            </a:r>
            <a:r>
              <a:rPr lang="es-ES" sz="2200" dirty="0"/>
              <a:t> </a:t>
            </a:r>
            <a:r>
              <a:rPr lang="es-ES" sz="2200" dirty="0" err="1"/>
              <a:t>Forest</a:t>
            </a:r>
            <a:r>
              <a:rPr lang="es-ES" sz="2200" dirty="0"/>
              <a:t> alcanza un promedio del 97% en comparación con el 89% del </a:t>
            </a:r>
            <a:r>
              <a:rPr lang="es-ES" sz="2200" dirty="0" err="1"/>
              <a:t>Decision</a:t>
            </a:r>
            <a:r>
              <a:rPr lang="es-ES" sz="2200" dirty="0"/>
              <a:t> </a:t>
            </a:r>
            <a:r>
              <a:rPr lang="es-ES" sz="2200" dirty="0" err="1"/>
              <a:t>Tree</a:t>
            </a:r>
            <a:r>
              <a:rPr lang="es-ES" sz="2200" dirty="0"/>
              <a:t> </a:t>
            </a:r>
            <a:r>
              <a:rPr lang="es-ES" sz="2200" dirty="0" err="1"/>
              <a:t>Classifier</a:t>
            </a:r>
            <a:r>
              <a:rPr lang="es-ES" sz="2200" dirty="0"/>
              <a:t>. Estas métricas más altas en el </a:t>
            </a:r>
            <a:r>
              <a:rPr lang="es-ES" sz="2200" dirty="0" err="1"/>
              <a:t>Random</a:t>
            </a:r>
            <a:r>
              <a:rPr lang="es-ES" sz="2200" dirty="0"/>
              <a:t> </a:t>
            </a:r>
            <a:r>
              <a:rPr lang="es-ES" sz="2200" dirty="0" err="1"/>
              <a:t>Forest</a:t>
            </a:r>
            <a:r>
              <a:rPr lang="es-ES" sz="2200" dirty="0"/>
              <a:t> indican una mejor capacidad para clasificar correctamente las instancias de ambas clases. Por lo tanto, el </a:t>
            </a:r>
            <a:r>
              <a:rPr lang="es-ES" sz="2200" dirty="0" err="1"/>
              <a:t>Random</a:t>
            </a:r>
            <a:r>
              <a:rPr lang="es-ES" sz="2200" dirty="0"/>
              <a:t> </a:t>
            </a:r>
            <a:r>
              <a:rPr lang="es-ES" sz="2200" dirty="0" err="1"/>
              <a:t>Forest</a:t>
            </a:r>
            <a:r>
              <a:rPr lang="es-ES" sz="2200" dirty="0"/>
              <a:t> sigue siendo el modelo preferido debido a su rendimiento general superior en la clasificación de este conjunto de datos.</a:t>
            </a:r>
            <a:endParaRPr lang="es-ES" sz="2200" dirty="0"/>
          </a:p>
        </p:txBody>
      </p:sp>
    </p:spTree>
    <p:extLst>
      <p:ext uri="{BB962C8B-B14F-4D97-AF65-F5344CB8AC3E}">
        <p14:creationId xmlns:p14="http://schemas.microsoft.com/office/powerpoint/2010/main" val="2167244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735106" y="324491"/>
            <a:ext cx="10784540"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err="1">
                <a:solidFill>
                  <a:srgbClr val="FF0000"/>
                </a:solidFill>
                <a:latin typeface="Algerian" panose="04020705040A02060702" pitchFamily="82" charset="0"/>
              </a:rPr>
              <a:t>Analisis</a:t>
            </a:r>
            <a:r>
              <a:rPr lang="es-ES" b="1" u="sng" dirty="0">
                <a:solidFill>
                  <a:srgbClr val="FF0000"/>
                </a:solidFill>
                <a:latin typeface="Algerian" panose="04020705040A02060702" pitchFamily="82" charset="0"/>
              </a:rPr>
              <a:t> PCA</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3470415" y="1299882"/>
            <a:ext cx="4774738" cy="5558118"/>
          </a:xfrm>
          <a:prstGeom prst="rect">
            <a:avLst/>
          </a:prstGeom>
        </p:spPr>
        <p:txBody>
          <a:bodyPr spcFirstLastPara="1" wrap="square" lIns="121900" tIns="121900" rIns="121900" bIns="121900" anchor="t" anchorCtr="0">
            <a:noAutofit/>
          </a:bodyPr>
          <a:lstStyle/>
          <a:p>
            <a:pPr marL="194729" indent="0" algn="just">
              <a:buNone/>
            </a:pPr>
            <a:r>
              <a:rPr lang="es-ES" sz="1400" dirty="0"/>
              <a:t>Principalmente no hubo cambios en la performance del modelo, ya que se encuentra con una precisión del modelo para la clase 0 es alta, con un 96%, lo que indica que el modelo ha identificado correctamente la mayoría de los casos de la clase 0. La recuperación (</a:t>
            </a:r>
            <a:r>
              <a:rPr lang="es-ES" sz="1400" dirty="0" err="1"/>
              <a:t>recall</a:t>
            </a:r>
            <a:r>
              <a:rPr lang="es-ES" sz="1400" dirty="0"/>
              <a:t>) del modelo para la clase 1 es un poco baja, con un </a:t>
            </a:r>
            <a:r>
              <a:rPr lang="es-ES" sz="1400" dirty="0" smtClean="0"/>
              <a:t>68%, </a:t>
            </a:r>
            <a:r>
              <a:rPr lang="es-ES" sz="1400" dirty="0"/>
              <a:t>lo que indica que el modelo ha perdido algunos casos de la clase 1</a:t>
            </a:r>
            <a:r>
              <a:rPr lang="es-ES" sz="1400" dirty="0" smtClean="0"/>
              <a:t>.</a:t>
            </a:r>
            <a:endParaRPr lang="es-ES" sz="1400" dirty="0"/>
          </a:p>
          <a:p>
            <a:pPr marL="194729" indent="0" algn="just">
              <a:buNone/>
            </a:pPr>
            <a:r>
              <a:rPr lang="es-ES" sz="1400" dirty="0"/>
              <a:t>El puntaje F1 del modelo para la clase 1 es de </a:t>
            </a:r>
            <a:r>
              <a:rPr lang="es-ES" sz="1400" dirty="0" smtClean="0"/>
              <a:t>0.81, </a:t>
            </a:r>
            <a:r>
              <a:rPr lang="es-ES" sz="1400" dirty="0"/>
              <a:t>lo que indica un equilibrio razonable entre la precisión y la recuperación. En general, el modelo tiene una precisión promedio del </a:t>
            </a:r>
            <a:r>
              <a:rPr lang="es-ES" sz="1400" dirty="0" smtClean="0"/>
              <a:t>97%, </a:t>
            </a:r>
            <a:r>
              <a:rPr lang="es-ES" sz="1400" dirty="0"/>
              <a:t>lo que significa que ha clasificado correctamente la gran mayoría de los casos</a:t>
            </a:r>
            <a:r>
              <a:rPr lang="es-ES" sz="1400" dirty="0" smtClean="0"/>
              <a:t>.</a:t>
            </a:r>
            <a:endParaRPr lang="es-ES" sz="1400" dirty="0"/>
          </a:p>
          <a:p>
            <a:pPr marL="194729" indent="0" algn="just">
              <a:buNone/>
            </a:pPr>
            <a:r>
              <a:rPr lang="es-ES" sz="1400" dirty="0"/>
              <a:t>El puntaje F1 promedio ponderado es de </a:t>
            </a:r>
            <a:r>
              <a:rPr lang="es-ES" sz="1400" dirty="0" smtClean="0"/>
              <a:t>0.97, </a:t>
            </a:r>
            <a:r>
              <a:rPr lang="es-ES" sz="1400" dirty="0"/>
              <a:t>lo que sugiere que el modelo tiene un buen rendimiento general en términos de clasificación. En conclusión, aunque hay margen de mejora en la recuperación de la clase 1, el modelo parece ser bastante efectivo en la clasificación de la mayoría de los casos. El informe sugiere que el modelo tiene más dificultades para clasificar correctamente las muestras de la clase 1 que las de la clase 0.</a:t>
            </a:r>
            <a:endParaRPr lang="es-ES" sz="1400" dirty="0"/>
          </a:p>
        </p:txBody>
      </p:sp>
      <p:sp>
        <p:nvSpPr>
          <p:cNvPr id="11" name="Google Shape;135;p14">
            <a:extLst>
              <a:ext uri="{FF2B5EF4-FFF2-40B4-BE49-F238E27FC236}">
                <a16:creationId xmlns:a16="http://schemas.microsoft.com/office/drawing/2014/main" xmlns="" id="{3FA4652D-DE13-6F42-0F84-B3F1DF7668B8}"/>
              </a:ext>
            </a:extLst>
          </p:cNvPr>
          <p:cNvSpPr txBox="1">
            <a:spLocks/>
          </p:cNvSpPr>
          <p:nvPr/>
        </p:nvSpPr>
        <p:spPr>
          <a:xfrm>
            <a:off x="1660591" y="4642215"/>
            <a:ext cx="1020932"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TEST</a:t>
            </a:r>
          </a:p>
        </p:txBody>
      </p:sp>
      <p:sp>
        <p:nvSpPr>
          <p:cNvPr id="12" name="Google Shape;135;p14">
            <a:extLst>
              <a:ext uri="{FF2B5EF4-FFF2-40B4-BE49-F238E27FC236}">
                <a16:creationId xmlns:a16="http://schemas.microsoft.com/office/drawing/2014/main" xmlns="" id="{0ADA3B16-BA0E-A03E-62F2-7FA0F878E737}"/>
              </a:ext>
            </a:extLst>
          </p:cNvPr>
          <p:cNvSpPr txBox="1">
            <a:spLocks/>
          </p:cNvSpPr>
          <p:nvPr/>
        </p:nvSpPr>
        <p:spPr>
          <a:xfrm>
            <a:off x="7972919" y="5041230"/>
            <a:ext cx="4123761" cy="640751"/>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ctr">
              <a:buNone/>
            </a:pPr>
            <a:r>
              <a:rPr lang="en-US" sz="1400" dirty="0" smtClean="0"/>
              <a:t>AVG SCORE</a:t>
            </a:r>
            <a:endParaRPr lang="es-ES" sz="1400" dirty="0"/>
          </a:p>
        </p:txBody>
      </p:sp>
      <p:pic>
        <p:nvPicPr>
          <p:cNvPr id="2" name="Imagen 1"/>
          <p:cNvPicPr>
            <a:picLocks noChangeAspect="1"/>
          </p:cNvPicPr>
          <p:nvPr/>
        </p:nvPicPr>
        <p:blipFill>
          <a:blip r:embed="rId3"/>
          <a:stretch>
            <a:fillRect/>
          </a:stretch>
        </p:blipFill>
        <p:spPr>
          <a:xfrm>
            <a:off x="418964" y="1479923"/>
            <a:ext cx="3202777" cy="30113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Imagen 13"/>
          <p:cNvPicPr>
            <a:picLocks noChangeAspect="1"/>
          </p:cNvPicPr>
          <p:nvPr/>
        </p:nvPicPr>
        <p:blipFill>
          <a:blip r:embed="rId4"/>
          <a:stretch>
            <a:fillRect/>
          </a:stretch>
        </p:blipFill>
        <p:spPr>
          <a:xfrm>
            <a:off x="418966" y="5214996"/>
            <a:ext cx="3202775" cy="1340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n 4"/>
          <p:cNvPicPr>
            <a:picLocks noChangeAspect="1"/>
          </p:cNvPicPr>
          <p:nvPr/>
        </p:nvPicPr>
        <p:blipFill>
          <a:blip r:embed="rId5"/>
          <a:stretch>
            <a:fillRect/>
          </a:stretch>
        </p:blipFill>
        <p:spPr>
          <a:xfrm>
            <a:off x="8695765" y="5681981"/>
            <a:ext cx="2859741" cy="6008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Imagen 5"/>
          <p:cNvPicPr>
            <a:picLocks noChangeAspect="1"/>
          </p:cNvPicPr>
          <p:nvPr/>
        </p:nvPicPr>
        <p:blipFill>
          <a:blip r:embed="rId6"/>
          <a:stretch>
            <a:fillRect/>
          </a:stretch>
        </p:blipFill>
        <p:spPr>
          <a:xfrm>
            <a:off x="8245153" y="1479923"/>
            <a:ext cx="3579295" cy="30113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09022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err="1">
                <a:solidFill>
                  <a:srgbClr val="FF0000"/>
                </a:solidFill>
                <a:latin typeface="Algerian" panose="04020705040A02060702" pitchFamily="82" charset="0"/>
              </a:rPr>
              <a:t>Boosting</a:t>
            </a:r>
            <a:r>
              <a:rPr lang="es-ES" b="1" u="sng" dirty="0">
                <a:solidFill>
                  <a:srgbClr val="FF0000"/>
                </a:solidFill>
                <a:latin typeface="Algerian" panose="04020705040A02060702" pitchFamily="82" charset="0"/>
              </a:rPr>
              <a:t> </a:t>
            </a:r>
            <a:r>
              <a:rPr lang="es-ES" b="1" u="sng" dirty="0" err="1">
                <a:solidFill>
                  <a:srgbClr val="FF0000"/>
                </a:solidFill>
                <a:latin typeface="Algerian" panose="04020705040A02060702" pitchFamily="82" charset="0"/>
              </a:rPr>
              <a:t>Models</a:t>
            </a:r>
            <a:r>
              <a:rPr lang="es-ES" b="1" u="sng" dirty="0">
                <a:solidFill>
                  <a:srgbClr val="FF0000"/>
                </a:solidFill>
                <a:latin typeface="Algerian" panose="04020705040A02060702" pitchFamily="82" charset="0"/>
              </a:rPr>
              <a:t>: </a:t>
            </a:r>
            <a:r>
              <a:rPr lang="es-ES" b="1" u="sng" dirty="0" smtClean="0">
                <a:solidFill>
                  <a:srgbClr val="FF0000"/>
                </a:solidFill>
                <a:latin typeface="Algerian" panose="04020705040A02060702" pitchFamily="82" charset="0"/>
              </a:rPr>
              <a:t>XGBOOST</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628737" y="1904930"/>
            <a:ext cx="2712354" cy="3436398"/>
          </a:xfrm>
          <a:prstGeom prst="rect">
            <a:avLst/>
          </a:prstGeom>
        </p:spPr>
        <p:txBody>
          <a:bodyPr spcFirstLastPara="1" wrap="square" lIns="121900" tIns="121900" rIns="121900" bIns="121900" anchor="t" anchorCtr="0">
            <a:noAutofit/>
          </a:bodyPr>
          <a:lstStyle/>
          <a:p>
            <a:pPr marL="194729" indent="0" algn="just">
              <a:buNone/>
            </a:pPr>
            <a:r>
              <a:rPr lang="es-ES" sz="1800" dirty="0"/>
              <a:t>Según los resultados, el modelo </a:t>
            </a:r>
            <a:r>
              <a:rPr lang="es-ES" sz="1800" dirty="0"/>
              <a:t>XGBOOST </a:t>
            </a:r>
            <a:r>
              <a:rPr lang="es-ES" sz="1800" dirty="0" smtClean="0"/>
              <a:t>se </a:t>
            </a:r>
            <a:r>
              <a:rPr lang="es-ES" sz="1800" dirty="0"/>
              <a:t>ajusta mejor a los datos de </a:t>
            </a:r>
            <a:r>
              <a:rPr lang="es-ES" sz="1800" dirty="0"/>
              <a:t>prueba </a:t>
            </a:r>
            <a:r>
              <a:rPr lang="es-ES" sz="1800" dirty="0" smtClean="0"/>
              <a:t>que </a:t>
            </a:r>
            <a:r>
              <a:rPr lang="es-ES" sz="1800" dirty="0"/>
              <a:t>a los </a:t>
            </a:r>
            <a:r>
              <a:rPr lang="es-ES" sz="1800" dirty="0"/>
              <a:t>de entrenamiento. </a:t>
            </a:r>
            <a:r>
              <a:rPr lang="es-ES" sz="1800" dirty="0"/>
              <a:t>Sin embargo, ambos tienen un buen desempeño, lo que indica que la mayoría de los clientes son elegibles para solicitar préstamos.</a:t>
            </a:r>
          </a:p>
        </p:txBody>
      </p:sp>
      <p:sp>
        <p:nvSpPr>
          <p:cNvPr id="11" name="Google Shape;135;p14">
            <a:extLst>
              <a:ext uri="{FF2B5EF4-FFF2-40B4-BE49-F238E27FC236}">
                <a16:creationId xmlns:a16="http://schemas.microsoft.com/office/drawing/2014/main" xmlns="" id="{3FA4652D-DE13-6F42-0F84-B3F1DF7668B8}"/>
              </a:ext>
            </a:extLst>
          </p:cNvPr>
          <p:cNvSpPr txBox="1">
            <a:spLocks/>
          </p:cNvSpPr>
          <p:nvPr/>
        </p:nvSpPr>
        <p:spPr>
          <a:xfrm>
            <a:off x="1793552" y="4860666"/>
            <a:ext cx="1020932"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TEST</a:t>
            </a:r>
          </a:p>
        </p:txBody>
      </p:sp>
      <p:sp>
        <p:nvSpPr>
          <p:cNvPr id="12" name="Google Shape;135;p14">
            <a:extLst>
              <a:ext uri="{FF2B5EF4-FFF2-40B4-BE49-F238E27FC236}">
                <a16:creationId xmlns:a16="http://schemas.microsoft.com/office/drawing/2014/main" xmlns="" id="{0ADA3B16-BA0E-A03E-62F2-7FA0F878E737}"/>
              </a:ext>
            </a:extLst>
          </p:cNvPr>
          <p:cNvSpPr txBox="1">
            <a:spLocks/>
          </p:cNvSpPr>
          <p:nvPr/>
        </p:nvSpPr>
        <p:spPr>
          <a:xfrm>
            <a:off x="9288305" y="4860666"/>
            <a:ext cx="1217721"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TRAIN</a:t>
            </a:r>
          </a:p>
        </p:txBody>
      </p:sp>
      <p:pic>
        <p:nvPicPr>
          <p:cNvPr id="2" name="Imagen 1"/>
          <p:cNvPicPr>
            <a:picLocks noChangeAspect="1"/>
          </p:cNvPicPr>
          <p:nvPr/>
        </p:nvPicPr>
        <p:blipFill>
          <a:blip r:embed="rId3"/>
          <a:stretch>
            <a:fillRect/>
          </a:stretch>
        </p:blipFill>
        <p:spPr>
          <a:xfrm>
            <a:off x="7591610" y="5341328"/>
            <a:ext cx="4165071" cy="13401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n 4"/>
          <p:cNvPicPr>
            <a:picLocks noChangeAspect="1"/>
          </p:cNvPicPr>
          <p:nvPr/>
        </p:nvPicPr>
        <p:blipFill>
          <a:blip r:embed="rId4"/>
          <a:stretch>
            <a:fillRect/>
          </a:stretch>
        </p:blipFill>
        <p:spPr>
          <a:xfrm>
            <a:off x="7571790" y="1477917"/>
            <a:ext cx="4204710" cy="33861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Imagen 13"/>
          <p:cNvPicPr>
            <a:picLocks noChangeAspect="1"/>
          </p:cNvPicPr>
          <p:nvPr/>
        </p:nvPicPr>
        <p:blipFill>
          <a:blip r:embed="rId5"/>
          <a:stretch>
            <a:fillRect/>
          </a:stretch>
        </p:blipFill>
        <p:spPr>
          <a:xfrm>
            <a:off x="437813" y="5341327"/>
            <a:ext cx="4173997" cy="13269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Imagen 20"/>
          <p:cNvPicPr>
            <a:picLocks noChangeAspect="1"/>
          </p:cNvPicPr>
          <p:nvPr/>
        </p:nvPicPr>
        <p:blipFill>
          <a:blip r:embed="rId6"/>
          <a:stretch>
            <a:fillRect/>
          </a:stretch>
        </p:blipFill>
        <p:spPr>
          <a:xfrm>
            <a:off x="435888" y="1477505"/>
            <a:ext cx="4175922" cy="33831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1936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err="1">
                <a:solidFill>
                  <a:srgbClr val="FF0000"/>
                </a:solidFill>
                <a:latin typeface="Algerian" panose="04020705040A02060702" pitchFamily="82" charset="0"/>
              </a:rPr>
              <a:t>Boosting</a:t>
            </a:r>
            <a:r>
              <a:rPr lang="es-ES" b="1" u="sng" dirty="0">
                <a:solidFill>
                  <a:srgbClr val="FF0000"/>
                </a:solidFill>
                <a:latin typeface="Algerian" panose="04020705040A02060702" pitchFamily="82" charset="0"/>
              </a:rPr>
              <a:t> </a:t>
            </a:r>
            <a:r>
              <a:rPr lang="es-ES" b="1" u="sng" dirty="0" err="1">
                <a:solidFill>
                  <a:srgbClr val="FF0000"/>
                </a:solidFill>
                <a:latin typeface="Algerian" panose="04020705040A02060702" pitchFamily="82" charset="0"/>
              </a:rPr>
              <a:t>Models</a:t>
            </a:r>
            <a:r>
              <a:rPr lang="es-ES" b="1" u="sng" dirty="0">
                <a:solidFill>
                  <a:srgbClr val="FF0000"/>
                </a:solidFill>
                <a:latin typeface="Algerian" panose="04020705040A02060702" pitchFamily="82" charset="0"/>
              </a:rPr>
              <a:t>: LIGHTGBM</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628737" y="1904930"/>
            <a:ext cx="2712354" cy="3436398"/>
          </a:xfrm>
          <a:prstGeom prst="rect">
            <a:avLst/>
          </a:prstGeom>
        </p:spPr>
        <p:txBody>
          <a:bodyPr spcFirstLastPara="1" wrap="square" lIns="121900" tIns="121900" rIns="121900" bIns="121900" anchor="t" anchorCtr="0">
            <a:noAutofit/>
          </a:bodyPr>
          <a:lstStyle/>
          <a:p>
            <a:pPr marL="194729" indent="0" algn="just">
              <a:buNone/>
            </a:pPr>
            <a:r>
              <a:rPr lang="es-ES" sz="1800" dirty="0"/>
              <a:t>Según los resultados, el </a:t>
            </a:r>
            <a:r>
              <a:rPr lang="es-ES" sz="1800" dirty="0" smtClean="0"/>
              <a:t>modelo </a:t>
            </a:r>
            <a:r>
              <a:rPr lang="es-ES" sz="1800" dirty="0" smtClean="0"/>
              <a:t>LIGHTGBM </a:t>
            </a:r>
            <a:r>
              <a:rPr lang="es-ES" sz="1800" dirty="0" smtClean="0"/>
              <a:t>se </a:t>
            </a:r>
            <a:r>
              <a:rPr lang="es-ES" sz="1800" dirty="0"/>
              <a:t>ajusta mejor a los datos de </a:t>
            </a:r>
            <a:r>
              <a:rPr lang="es-ES" sz="1800" dirty="0"/>
              <a:t>prueba </a:t>
            </a:r>
            <a:r>
              <a:rPr lang="es-ES" sz="1800" dirty="0" smtClean="0"/>
              <a:t>que </a:t>
            </a:r>
            <a:r>
              <a:rPr lang="es-ES" sz="1800" dirty="0"/>
              <a:t>a los </a:t>
            </a:r>
            <a:r>
              <a:rPr lang="es-ES" sz="1800" dirty="0"/>
              <a:t>de entrenamiento. </a:t>
            </a:r>
            <a:r>
              <a:rPr lang="es-ES" sz="1800" dirty="0"/>
              <a:t>Sin embargo, ambos tienen un buen desempeño, lo que indica que la mayoría de los clientes son elegibles para solicitar préstamos.</a:t>
            </a:r>
          </a:p>
        </p:txBody>
      </p:sp>
      <p:sp>
        <p:nvSpPr>
          <p:cNvPr id="11" name="Google Shape;135;p14">
            <a:extLst>
              <a:ext uri="{FF2B5EF4-FFF2-40B4-BE49-F238E27FC236}">
                <a16:creationId xmlns:a16="http://schemas.microsoft.com/office/drawing/2014/main" xmlns="" id="{3FA4652D-DE13-6F42-0F84-B3F1DF7668B8}"/>
              </a:ext>
            </a:extLst>
          </p:cNvPr>
          <p:cNvSpPr txBox="1">
            <a:spLocks/>
          </p:cNvSpPr>
          <p:nvPr/>
        </p:nvSpPr>
        <p:spPr>
          <a:xfrm>
            <a:off x="1793552" y="4860666"/>
            <a:ext cx="1020932"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TEST</a:t>
            </a:r>
          </a:p>
        </p:txBody>
      </p:sp>
      <p:sp>
        <p:nvSpPr>
          <p:cNvPr id="12" name="Google Shape;135;p14">
            <a:extLst>
              <a:ext uri="{FF2B5EF4-FFF2-40B4-BE49-F238E27FC236}">
                <a16:creationId xmlns:a16="http://schemas.microsoft.com/office/drawing/2014/main" xmlns="" id="{0ADA3B16-BA0E-A03E-62F2-7FA0F878E737}"/>
              </a:ext>
            </a:extLst>
          </p:cNvPr>
          <p:cNvSpPr txBox="1">
            <a:spLocks/>
          </p:cNvSpPr>
          <p:nvPr/>
        </p:nvSpPr>
        <p:spPr>
          <a:xfrm>
            <a:off x="9288305" y="4860666"/>
            <a:ext cx="1217721" cy="368775"/>
          </a:xfrm>
          <a:prstGeom prst="rect">
            <a:avLst/>
          </a:prstGeom>
        </p:spPr>
        <p:txBody>
          <a:bodyPr spcFirstLastPara="1" vert="horz" wrap="square" lIns="121900" tIns="121900" rIns="121900" bIns="121900" rtlCol="0" anchor="t" anchorCtr="0">
            <a:noAutofit/>
          </a:bodyPr>
          <a:lstStyle>
            <a:lvl1pPr marL="609585" lvl="0" indent="-414856" algn="l" defTabSz="457200" rtl="0" eaLnBrk="1" latinLnBrk="0" hangingPunct="1">
              <a:spcBef>
                <a:spcPts val="0"/>
              </a:spcBef>
              <a:spcAft>
                <a:spcPts val="0"/>
              </a:spcAft>
              <a:buClr>
                <a:schemeClr val="bg2">
                  <a:lumMod val="40000"/>
                  <a:lumOff val="60000"/>
                </a:schemeClr>
              </a:buClr>
              <a:buSzPts val="1300"/>
              <a:buFont typeface="Wingdings 3" charset="2"/>
              <a:buChar char="●"/>
              <a:defRPr sz="2000" b="0" i="0" kern="1200">
                <a:solidFill>
                  <a:schemeClr val="tx1"/>
                </a:solidFill>
                <a:latin typeface="+mj-lt"/>
                <a:ea typeface="+mj-ea"/>
                <a:cs typeface="+mj-cs"/>
              </a:defRPr>
            </a:lvl1pPr>
            <a:lvl2pPr marL="1219170" lvl="1"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800" b="0" i="0" kern="1200">
                <a:solidFill>
                  <a:schemeClr val="tx1"/>
                </a:solidFill>
                <a:latin typeface="+mj-lt"/>
                <a:ea typeface="+mj-ea"/>
                <a:cs typeface="+mj-cs"/>
              </a:defRPr>
            </a:lvl2pPr>
            <a:lvl3pPr marL="1828754" lvl="2"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600" b="0" i="0" kern="1200">
                <a:solidFill>
                  <a:schemeClr val="tx1"/>
                </a:solidFill>
                <a:latin typeface="+mj-lt"/>
                <a:ea typeface="+mj-ea"/>
                <a:cs typeface="+mj-cs"/>
              </a:defRPr>
            </a:lvl3pPr>
            <a:lvl4pPr marL="2438339" lvl="3"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4pPr>
            <a:lvl5pPr marL="3047924" lvl="4"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5pPr>
            <a:lvl6pPr marL="3657509" lvl="5"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6pPr>
            <a:lvl7pPr marL="4267093" lvl="6"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7pPr>
            <a:lvl8pPr marL="4876678" lvl="7"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8pPr>
            <a:lvl9pPr marL="5486263" lvl="8" indent="-397923" algn="l" defTabSz="457200" rtl="0" eaLnBrk="1" latinLnBrk="0" hangingPunct="1">
              <a:spcBef>
                <a:spcPts val="0"/>
              </a:spcBef>
              <a:spcAft>
                <a:spcPts val="0"/>
              </a:spcAft>
              <a:buClr>
                <a:schemeClr val="bg2">
                  <a:lumMod val="40000"/>
                  <a:lumOff val="60000"/>
                </a:schemeClr>
              </a:buClr>
              <a:buSzPts val="1100"/>
              <a:buFont typeface="Wingdings 3" charset="2"/>
              <a:buChar char="■"/>
              <a:defRPr sz="1400" b="0" i="0" kern="1200">
                <a:solidFill>
                  <a:schemeClr val="tx1"/>
                </a:solidFill>
                <a:latin typeface="+mj-lt"/>
                <a:ea typeface="+mj-ea"/>
                <a:cs typeface="+mj-cs"/>
              </a:defRPr>
            </a:lvl9pPr>
          </a:lstStyle>
          <a:p>
            <a:pPr marL="194729" indent="0" algn="just">
              <a:buFont typeface="Wingdings 3" charset="2"/>
              <a:buNone/>
            </a:pPr>
            <a:r>
              <a:rPr lang="es-ES" sz="1400" dirty="0"/>
              <a:t>Y TRAIN</a:t>
            </a:r>
          </a:p>
        </p:txBody>
      </p:sp>
      <p:pic>
        <p:nvPicPr>
          <p:cNvPr id="5" name="Imagen 4"/>
          <p:cNvPicPr>
            <a:picLocks noChangeAspect="1"/>
          </p:cNvPicPr>
          <p:nvPr/>
        </p:nvPicPr>
        <p:blipFill>
          <a:blip r:embed="rId3"/>
          <a:stretch>
            <a:fillRect/>
          </a:stretch>
        </p:blipFill>
        <p:spPr>
          <a:xfrm>
            <a:off x="7571790" y="1477917"/>
            <a:ext cx="4204710" cy="33861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Imagen 14"/>
          <p:cNvPicPr>
            <a:picLocks noChangeAspect="1"/>
          </p:cNvPicPr>
          <p:nvPr/>
        </p:nvPicPr>
        <p:blipFill>
          <a:blip r:embed="rId4"/>
          <a:stretch>
            <a:fillRect/>
          </a:stretch>
        </p:blipFill>
        <p:spPr>
          <a:xfrm>
            <a:off x="435888" y="1477917"/>
            <a:ext cx="4201818" cy="33827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Imagen 16"/>
          <p:cNvPicPr>
            <a:picLocks noChangeAspect="1"/>
          </p:cNvPicPr>
          <p:nvPr/>
        </p:nvPicPr>
        <p:blipFill>
          <a:blip r:embed="rId5"/>
          <a:stretch>
            <a:fillRect/>
          </a:stretch>
        </p:blipFill>
        <p:spPr>
          <a:xfrm>
            <a:off x="435889" y="5341327"/>
            <a:ext cx="4175922" cy="13269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Imagen 18"/>
          <p:cNvPicPr>
            <a:picLocks noChangeAspect="1"/>
          </p:cNvPicPr>
          <p:nvPr/>
        </p:nvPicPr>
        <p:blipFill>
          <a:blip r:embed="rId6"/>
          <a:stretch>
            <a:fillRect/>
          </a:stretch>
        </p:blipFill>
        <p:spPr>
          <a:xfrm>
            <a:off x="7571791" y="5341327"/>
            <a:ext cx="4204710" cy="13574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2843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a:solidFill>
                  <a:srgbClr val="FF0000"/>
                </a:solidFill>
                <a:latin typeface="Algerian" panose="04020705040A02060702" pitchFamily="82" charset="0"/>
              </a:rPr>
              <a:t>Conclusión </a:t>
            </a:r>
            <a:r>
              <a:rPr lang="es-ES" b="1" u="sng" dirty="0" err="1">
                <a:solidFill>
                  <a:srgbClr val="FF0000"/>
                </a:solidFill>
                <a:latin typeface="Algerian" panose="04020705040A02060702" pitchFamily="82" charset="0"/>
              </a:rPr>
              <a:t>Boosting</a:t>
            </a:r>
            <a:r>
              <a:rPr lang="es-ES" b="1" u="sng" dirty="0">
                <a:solidFill>
                  <a:srgbClr val="FF0000"/>
                </a:solidFill>
                <a:latin typeface="Algerian" panose="04020705040A02060702" pitchFamily="82" charset="0"/>
              </a:rPr>
              <a:t> </a:t>
            </a:r>
            <a:r>
              <a:rPr lang="es-ES" b="1" u="sng" dirty="0" err="1">
                <a:solidFill>
                  <a:srgbClr val="FF0000"/>
                </a:solidFill>
                <a:latin typeface="Algerian" panose="04020705040A02060702" pitchFamily="82" charset="0"/>
              </a:rPr>
              <a:t>Models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426324" y="1568825"/>
            <a:ext cx="11385176" cy="5867936"/>
          </a:xfrm>
          <a:prstGeom prst="rect">
            <a:avLst/>
          </a:prstGeom>
        </p:spPr>
        <p:txBody>
          <a:bodyPr spcFirstLastPara="1" wrap="square" lIns="121900" tIns="121900" rIns="121900" bIns="121900" anchor="t" anchorCtr="0">
            <a:noAutofit/>
          </a:bodyPr>
          <a:lstStyle/>
          <a:p>
            <a:pPr marL="0" indent="0" algn="just">
              <a:buNone/>
            </a:pPr>
            <a:r>
              <a:rPr lang="es-ES" sz="2200" dirty="0"/>
              <a:t>Ambos modelos, </a:t>
            </a:r>
            <a:r>
              <a:rPr lang="es-ES" sz="2200" dirty="0" err="1"/>
              <a:t>XGBoost</a:t>
            </a:r>
            <a:r>
              <a:rPr lang="es-ES" sz="2200" dirty="0"/>
              <a:t> y </a:t>
            </a:r>
            <a:r>
              <a:rPr lang="es-ES" sz="2200" dirty="0" err="1"/>
              <a:t>LightGBM</a:t>
            </a:r>
            <a:r>
              <a:rPr lang="es-ES" sz="2200" dirty="0"/>
              <a:t>, muestran un rendimiento muy sólido en el conjunto de datos proporcionado. Sin embargo, </a:t>
            </a:r>
            <a:r>
              <a:rPr lang="es-ES" sz="2200" dirty="0" err="1"/>
              <a:t>LightGBM</a:t>
            </a:r>
            <a:r>
              <a:rPr lang="es-ES" sz="2200" dirty="0"/>
              <a:t> parece tener un rendimiento ligeramente mejor en términos de métricas de precisión, </a:t>
            </a:r>
            <a:r>
              <a:rPr lang="es-ES" sz="2200" dirty="0" err="1"/>
              <a:t>recall</a:t>
            </a:r>
            <a:r>
              <a:rPr lang="es-ES" sz="2200" dirty="0"/>
              <a:t> y F1-score para la clase 1</a:t>
            </a:r>
            <a:r>
              <a:rPr lang="es-ES" sz="2200" dirty="0" smtClean="0"/>
              <a:t>.</a:t>
            </a:r>
            <a:endParaRPr lang="es-ES" sz="2200" dirty="0"/>
          </a:p>
          <a:p>
            <a:pPr marL="0" indent="0" algn="just">
              <a:buNone/>
            </a:pPr>
            <a:r>
              <a:rPr lang="es-ES" sz="2200" dirty="0"/>
              <a:t>En comparación con </a:t>
            </a:r>
            <a:r>
              <a:rPr lang="es-ES" sz="2200" dirty="0" err="1"/>
              <a:t>XGBoost</a:t>
            </a:r>
            <a:r>
              <a:rPr lang="es-ES" sz="2200" dirty="0"/>
              <a:t>, </a:t>
            </a:r>
            <a:r>
              <a:rPr lang="es-ES" sz="2200" dirty="0" err="1"/>
              <a:t>LightGBM</a:t>
            </a:r>
            <a:r>
              <a:rPr lang="es-ES" sz="2200" dirty="0"/>
              <a:t> logra un </a:t>
            </a:r>
            <a:r>
              <a:rPr lang="es-ES" sz="2200" dirty="0" err="1"/>
              <a:t>recall</a:t>
            </a:r>
            <a:r>
              <a:rPr lang="es-ES" sz="2200" dirty="0"/>
              <a:t> del 97% para la clase 1 en lugar del 84% de </a:t>
            </a:r>
            <a:r>
              <a:rPr lang="es-ES" sz="2200" dirty="0" err="1"/>
              <a:t>XGBoost</a:t>
            </a:r>
            <a:r>
              <a:rPr lang="es-ES" sz="2200" dirty="0"/>
              <a:t>, lo que indica una mejor capacidad para identificar correctamente los casos positivos. Además, el F1-score para la clase 1 también es mayor en </a:t>
            </a:r>
            <a:r>
              <a:rPr lang="es-ES" sz="2200" dirty="0" err="1"/>
              <a:t>LightGBM</a:t>
            </a:r>
            <a:r>
              <a:rPr lang="es-ES" sz="2200" dirty="0"/>
              <a:t> (0.98) en comparación con </a:t>
            </a:r>
            <a:r>
              <a:rPr lang="es-ES" sz="2200" dirty="0" err="1"/>
              <a:t>XGBoost</a:t>
            </a:r>
            <a:r>
              <a:rPr lang="es-ES" sz="2200" dirty="0"/>
              <a:t> (0.91), lo que implica un equilibrio más óptimo entre precisión y </a:t>
            </a:r>
            <a:r>
              <a:rPr lang="es-ES" sz="2200" dirty="0" err="1"/>
              <a:t>recall</a:t>
            </a:r>
            <a:r>
              <a:rPr lang="es-ES" sz="2200" dirty="0" smtClean="0"/>
              <a:t>.</a:t>
            </a:r>
            <a:endParaRPr lang="es-ES" sz="2200" dirty="0"/>
          </a:p>
          <a:p>
            <a:pPr marL="0" indent="0" algn="just">
              <a:buNone/>
            </a:pPr>
            <a:r>
              <a:rPr lang="es-ES" sz="2200" dirty="0"/>
              <a:t>Sin embargo, ambos modelos son altamente precisos en la clasificación de la clase 0, con una puntuación perfecta en el caso de </a:t>
            </a:r>
            <a:r>
              <a:rPr lang="es-ES" sz="2200" dirty="0" err="1"/>
              <a:t>LightGBM</a:t>
            </a:r>
            <a:r>
              <a:rPr lang="es-ES" sz="2200" dirty="0"/>
              <a:t>. Por lo tanto, si la prioridad principal es la identificación precisa de la clase minoritaria y se busca un modelo con un rendimiento general ligeramente mejor, </a:t>
            </a:r>
            <a:r>
              <a:rPr lang="es-ES" sz="2200" dirty="0" err="1"/>
              <a:t>LightGBM</a:t>
            </a:r>
            <a:r>
              <a:rPr lang="es-ES" sz="2200" dirty="0"/>
              <a:t> podría considerarse como la mejor opción en este caso.</a:t>
            </a:r>
            <a:endParaRPr lang="es-ES" sz="2200" dirty="0"/>
          </a:p>
        </p:txBody>
      </p:sp>
    </p:spTree>
    <p:extLst>
      <p:ext uri="{BB962C8B-B14F-4D97-AF65-F5344CB8AC3E}">
        <p14:creationId xmlns:p14="http://schemas.microsoft.com/office/powerpoint/2010/main" val="305729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324491"/>
            <a:ext cx="10053425" cy="893028"/>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ES" b="1" u="sng" dirty="0" smtClean="0">
                <a:solidFill>
                  <a:srgbClr val="FF0000"/>
                </a:solidFill>
                <a:latin typeface="Algerian" panose="04020705040A02060702" pitchFamily="82" charset="0"/>
              </a:rPr>
              <a:t>Conclusión </a:t>
            </a:r>
            <a:r>
              <a:rPr lang="es-ES" b="1" u="sng" dirty="0" err="1" smtClean="0">
                <a:solidFill>
                  <a:srgbClr val="FF0000"/>
                </a:solidFill>
                <a:latin typeface="Algerian" panose="04020705040A02060702" pitchFamily="82" charset="0"/>
              </a:rPr>
              <a:t>FInal</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0" y="1348653"/>
            <a:ext cx="12120282" cy="5509347"/>
          </a:xfrm>
          <a:prstGeom prst="rect">
            <a:avLst/>
          </a:prstGeom>
        </p:spPr>
        <p:txBody>
          <a:bodyPr spcFirstLastPara="1" wrap="square" lIns="121900" tIns="121900" rIns="121900" bIns="121900" anchor="t" anchorCtr="0">
            <a:noAutofit/>
          </a:bodyPr>
          <a:lstStyle/>
          <a:p>
            <a:pPr marL="288000" indent="-288000" algn="just">
              <a:buFont typeface="Wingdings" panose="05000000000000000000" pitchFamily="2" charset="2"/>
              <a:buChar char="v"/>
            </a:pPr>
            <a:r>
              <a:rPr lang="es-ES" sz="1400" dirty="0"/>
              <a:t>Analizamos los datos de la campaña de Préstamos personales usando EDA y usando diferentes modelos como Clasificador de árboles de decisión para generar una probabilidad de que el Cliente solicite un Préstamo.</a:t>
            </a:r>
          </a:p>
          <a:p>
            <a:pPr marL="288000" indent="-288000" algn="just">
              <a:buFont typeface="Wingdings" panose="05000000000000000000" pitchFamily="2" charset="2"/>
              <a:buChar char="v"/>
            </a:pPr>
            <a:r>
              <a:rPr lang="es-ES" sz="1400" dirty="0"/>
              <a:t>Los árboles de decisión no requieren mucha preparación de datos o manejo de valores atípicos como la regresión logística. Son fáciles de entender. El árbol de decisión puede </a:t>
            </a:r>
            <a:r>
              <a:rPr lang="es-ES" sz="1400" dirty="0" smtClean="0"/>
              <a:t>sobre ajustarse </a:t>
            </a:r>
            <a:r>
              <a:rPr lang="es-ES" sz="1400" dirty="0"/>
              <a:t>fácilmente, por lo que debemos tener cuidado al usar el árbol de decisión.</a:t>
            </a:r>
          </a:p>
          <a:p>
            <a:pPr marL="288000" indent="-288000" algn="just">
              <a:buFont typeface="Wingdings" panose="05000000000000000000" pitchFamily="2" charset="2"/>
              <a:buChar char="v"/>
            </a:pPr>
            <a:r>
              <a:rPr lang="es-ES" sz="1400" dirty="0"/>
              <a:t>Coeficiente de Ingresos, Graduados y Educación Avanzada, Cuenta de deposito, Edad, son positivos, es decir, un aumento de una unidad en estos conducirá a un aumento en las posibilidades de que una persona tome un préstamo.</a:t>
            </a:r>
          </a:p>
          <a:p>
            <a:pPr marL="288000" indent="-288000" algn="just">
              <a:buFont typeface="Wingdings" panose="05000000000000000000" pitchFamily="2" charset="2"/>
              <a:buChar char="v"/>
            </a:pPr>
            <a:r>
              <a:rPr lang="es-ES" sz="1400" dirty="0"/>
              <a:t>El árbol de decisión puede sobre ajustarse fácilmente. Requieren menos pre procesamiento de datos en comparación con la regresión logística y son fáciles de entender.</a:t>
            </a:r>
          </a:p>
          <a:p>
            <a:pPr marL="288000" indent="-288000" algn="just">
              <a:buFont typeface="Wingdings" panose="05000000000000000000" pitchFamily="2" charset="2"/>
              <a:buChar char="v"/>
            </a:pPr>
            <a:r>
              <a:rPr lang="es-ES" sz="1400" dirty="0"/>
              <a:t>Los ingresos, los clientes con título de posgrado, los clientes que tienen 3 miembros en la familia son algunas de las variables más importantes para predecir si los clientes comprarán un préstamo personal.</a:t>
            </a:r>
          </a:p>
          <a:p>
            <a:pPr marL="288000" indent="-288000" algn="just">
              <a:buFont typeface="Wingdings" panose="05000000000000000000" pitchFamily="2" charset="2"/>
              <a:buChar char="v"/>
            </a:pPr>
            <a:r>
              <a:rPr lang="es-ES" sz="1400" dirty="0"/>
              <a:t>Los clientes que tienen ingresos superiores a 98k dólares, educación de nivel avanzado/graduado, una familia de más de 2, estos clientes tienen mayores posibilidades de tomar préstamos personales.</a:t>
            </a:r>
          </a:p>
          <a:p>
            <a:pPr marL="288000" indent="-288000" algn="just">
              <a:buFont typeface="Wingdings" panose="05000000000000000000" pitchFamily="2" charset="2"/>
              <a:buChar char="v"/>
            </a:pPr>
            <a:r>
              <a:rPr lang="es-ES" sz="1400" dirty="0"/>
              <a:t>Entonces para esta campaña podemos tener diferentes perfiles para los clientes:</a:t>
            </a:r>
          </a:p>
          <a:p>
            <a:pPr marL="288000" indent="-288000" algn="just">
              <a:buFont typeface="Wingdings" panose="05000000000000000000" pitchFamily="2" charset="2"/>
              <a:buChar char="v"/>
            </a:pPr>
            <a:r>
              <a:rPr lang="es-ES" sz="1400" dirty="0" smtClean="0"/>
              <a:t>     Clientes </a:t>
            </a:r>
            <a:r>
              <a:rPr lang="es-ES" sz="1400" dirty="0"/>
              <a:t>de alto perfil: ingresos más altos, educación de nivel avanzado/graduado, 3/4 miembros de la familia, gastos elevados.</a:t>
            </a:r>
          </a:p>
          <a:p>
            <a:pPr marL="288000" indent="-288000" algn="just">
              <a:buFont typeface="Wingdings" panose="05000000000000000000" pitchFamily="2" charset="2"/>
              <a:buChar char="v"/>
            </a:pPr>
            <a:r>
              <a:rPr lang="es-ES" sz="1400" dirty="0" smtClean="0"/>
              <a:t>     Perfil </a:t>
            </a:r>
            <a:r>
              <a:rPr lang="es-ES" sz="1400" dirty="0"/>
              <a:t>promedio: - Grupo de ingresos medios, educación de nivel de posgrado. 3 a 4 miembros de la familia, gasto medio Perfil </a:t>
            </a:r>
            <a:r>
              <a:rPr lang="es-ES" sz="1400" dirty="0" smtClean="0"/>
              <a:t>  </a:t>
            </a:r>
          </a:p>
          <a:p>
            <a:pPr marL="0" indent="0" algn="just">
              <a:buNone/>
            </a:pPr>
            <a:r>
              <a:rPr lang="es-ES" sz="1400" dirty="0" smtClean="0"/>
              <a:t>           bajo</a:t>
            </a:r>
            <a:r>
              <a:rPr lang="es-ES" sz="1400" dirty="0"/>
              <a:t>: grupo de bajos ingresos, estudiantes universitarios, 3 a 4 miembros de la familia, gastos bajos.</a:t>
            </a:r>
          </a:p>
          <a:p>
            <a:pPr marL="288000" indent="-288000" algn="just">
              <a:buFont typeface="Wingdings" panose="05000000000000000000" pitchFamily="2" charset="2"/>
              <a:buChar char="v"/>
            </a:pPr>
            <a:r>
              <a:rPr lang="es-ES" sz="1400" dirty="0"/>
              <a:t>El gasto promedio del cliente y las hipotecas también se pueden considerar basados en EDA y regresión logística. Estos parámetros también juegan un papel en la probabilidad de comprar un préstamo.</a:t>
            </a:r>
          </a:p>
          <a:p>
            <a:pPr marL="288000" indent="-288000" algn="just">
              <a:buFont typeface="Wingdings" panose="05000000000000000000" pitchFamily="2" charset="2"/>
              <a:buChar char="v"/>
            </a:pPr>
            <a:r>
              <a:rPr lang="es-ES" sz="1400" dirty="0"/>
              <a:t>Primero, podemos dirigirnos a clientes de alto perfil, brindándoles un administrador de relaciones personal que pueda abordar sus inquietudes y perseguirlos para comprar un préstamo del banco con tasas de interés completas.</a:t>
            </a:r>
          </a:p>
          <a:p>
            <a:pPr marL="288000" indent="-288000" algn="just">
              <a:buFont typeface="Wingdings" panose="05000000000000000000" pitchFamily="2" charset="2"/>
              <a:buChar char="v"/>
            </a:pPr>
            <a:r>
              <a:rPr lang="es-ES" sz="1400" dirty="0"/>
              <a:t>La precalificación para el préstamo también puede atraer a más clientes.</a:t>
            </a:r>
          </a:p>
          <a:p>
            <a:pPr marL="288000" indent="-288000" algn="just">
              <a:buFont typeface="Wingdings" panose="05000000000000000000" pitchFamily="2" charset="2"/>
              <a:buChar char="v"/>
            </a:pPr>
            <a:r>
              <a:rPr lang="es-ES" sz="1400" dirty="0"/>
              <a:t>Nuestro segundo objetivo serían los clientes de perfil medio.</a:t>
            </a:r>
          </a:p>
          <a:p>
            <a:pPr marL="288000" indent="-288000" algn="just">
              <a:buFont typeface="Wingdings" panose="05000000000000000000" pitchFamily="2" charset="2"/>
              <a:buChar char="v"/>
            </a:pPr>
            <a:r>
              <a:rPr lang="es-ES" sz="1400" dirty="0"/>
              <a:t>El modelo no puede identificar bien si hay algunos casos excepcionales cuando el cliente de bajo perfil está listo para comprar un préstamo personal.</a:t>
            </a:r>
            <a:endParaRPr lang="es-ES" sz="1400" dirty="0"/>
          </a:p>
        </p:txBody>
      </p:sp>
    </p:spTree>
    <p:extLst>
      <p:ext uri="{BB962C8B-B14F-4D97-AF65-F5344CB8AC3E}">
        <p14:creationId xmlns:p14="http://schemas.microsoft.com/office/powerpoint/2010/main" val="121148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Objetivos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23831" y="2554664"/>
            <a:ext cx="10364509" cy="3337884"/>
          </a:xfrm>
          <a:prstGeom prst="rect">
            <a:avLst/>
          </a:prstGeom>
        </p:spPr>
        <p:txBody>
          <a:bodyPr spcFirstLastPara="1" wrap="square" lIns="121900" tIns="121900" rIns="121900" bIns="121900" anchor="t" anchorCtr="0">
            <a:noAutofit/>
          </a:bodyPr>
          <a:lstStyle/>
          <a:p>
            <a:pPr marL="0" indent="0" algn="just">
              <a:buSzPct val="100000"/>
              <a:buNone/>
            </a:pPr>
            <a:r>
              <a:rPr lang="es-ES" dirty="0"/>
              <a:t>Como científico de datos en </a:t>
            </a:r>
            <a:r>
              <a:rPr lang="es-ES" dirty="0" err="1"/>
              <a:t>Thera</a:t>
            </a:r>
            <a:r>
              <a:rPr lang="es-ES" dirty="0"/>
              <a:t> Bank, debemos determinar las características mas significativas del cliente, con estudios de estadísticas para medir la precisión o el error que pueda tener el modelo y que sea alcanzable mediante iteraciones, que ayude al departamento de marketing, a identificar y predecir con una mayor probabilidad, a clientes potenciales de solicitar un préstamo, mediante un análisis de datos, que llevará un tiempo en que se realizará este proyecto, siendo este de 7 meses.</a:t>
            </a:r>
            <a:endParaRPr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259665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Hipótesis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23831" y="2554664"/>
            <a:ext cx="10364509" cy="3337884"/>
          </a:xfrm>
          <a:prstGeom prst="rect">
            <a:avLst/>
          </a:prstGeom>
        </p:spPr>
        <p:txBody>
          <a:bodyPr spcFirstLastPara="1" wrap="square" lIns="121900" tIns="121900" rIns="121900" bIns="121900" anchor="t" anchorCtr="0">
            <a:noAutofit/>
          </a:bodyPr>
          <a:lstStyle/>
          <a:p>
            <a:pPr indent="-432000">
              <a:spcBef>
                <a:spcPts val="1200"/>
              </a:spcBef>
              <a:spcAft>
                <a:spcPts val="1200"/>
              </a:spcAft>
              <a:buFont typeface="Wingdings" panose="05000000000000000000" pitchFamily="2" charset="2"/>
              <a:buChar char="v"/>
            </a:pPr>
            <a:r>
              <a:rPr lang="es-ES" dirty="0"/>
              <a:t>¿Qué variables son las más significativas?</a:t>
            </a:r>
          </a:p>
          <a:p>
            <a:pPr indent="-432000">
              <a:spcBef>
                <a:spcPts val="1200"/>
              </a:spcBef>
              <a:spcAft>
                <a:spcPts val="1200"/>
              </a:spcAft>
              <a:buFont typeface="Wingdings" panose="05000000000000000000" pitchFamily="2" charset="2"/>
              <a:buChar char="v"/>
            </a:pPr>
            <a:r>
              <a:rPr lang="es-ES" dirty="0"/>
              <a:t>¿La región o condado son variables significativas?</a:t>
            </a:r>
          </a:p>
          <a:p>
            <a:pPr indent="-432000">
              <a:spcBef>
                <a:spcPts val="1200"/>
              </a:spcBef>
              <a:spcAft>
                <a:spcPts val="1200"/>
              </a:spcAft>
              <a:buFont typeface="Wingdings" panose="05000000000000000000" pitchFamily="2" charset="2"/>
              <a:buChar char="v"/>
            </a:pPr>
            <a:r>
              <a:rPr lang="es-ES" dirty="0"/>
              <a:t>¿A qué segmento de clientes debería dirigirse más?</a:t>
            </a:r>
          </a:p>
          <a:p>
            <a:pPr indent="-432000">
              <a:spcBef>
                <a:spcPts val="1200"/>
              </a:spcBef>
              <a:spcAft>
                <a:spcPts val="1200"/>
              </a:spcAft>
              <a:buFont typeface="Wingdings" panose="05000000000000000000" pitchFamily="2" charset="2"/>
              <a:buChar char="v"/>
            </a:pPr>
            <a:r>
              <a:rPr lang="es-ES" dirty="0"/>
              <a:t>¿La edad tiene algún impacto en el préstamo de compra del cliente?</a:t>
            </a:r>
          </a:p>
          <a:p>
            <a:pPr indent="-432000">
              <a:spcBef>
                <a:spcPts val="1200"/>
              </a:spcBef>
              <a:spcAft>
                <a:spcPts val="1200"/>
              </a:spcAft>
              <a:buFont typeface="Wingdings" panose="05000000000000000000" pitchFamily="2" charset="2"/>
              <a:buChar char="v"/>
            </a:pPr>
            <a:r>
              <a:rPr lang="es-ES" dirty="0"/>
              <a:t>¿Las personas con menos ingresos piden préstamos?</a:t>
            </a:r>
          </a:p>
        </p:txBody>
      </p:sp>
    </p:spTree>
    <p:extLst>
      <p:ext uri="{BB962C8B-B14F-4D97-AF65-F5344CB8AC3E}">
        <p14:creationId xmlns:p14="http://schemas.microsoft.com/office/powerpoint/2010/main" val="131601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Base de Datos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36657" y="2026763"/>
            <a:ext cx="10364509" cy="3337884"/>
          </a:xfrm>
          <a:prstGeom prst="rect">
            <a:avLst/>
          </a:prstGeom>
        </p:spPr>
        <p:txBody>
          <a:bodyPr spcFirstLastPara="1" wrap="square" lIns="121900" tIns="121900" rIns="121900" bIns="121900" anchor="t" anchorCtr="0">
            <a:noAutofit/>
          </a:bodyPr>
          <a:lstStyle/>
          <a:p>
            <a:pPr marL="177585" indent="0">
              <a:spcAft>
                <a:spcPts val="300"/>
              </a:spcAft>
              <a:buNone/>
            </a:pPr>
            <a:r>
              <a:rPr lang="es-ES" dirty="0"/>
              <a:t>La Edad de los clientes van de los 23 a los 67 años con una Experiencia de 1 a 45 años trabajando, con un Sueldo que van de los 8 a 885 k U$S, teniendo diferentes condados donde viven, también el </a:t>
            </a:r>
            <a:r>
              <a:rPr lang="es-ES" dirty="0" err="1"/>
              <a:t>dataset</a:t>
            </a:r>
            <a:r>
              <a:rPr lang="es-ES" dirty="0"/>
              <a:t> posee datos de la cantidad de Miembros de la Familia que van de 1 a 4, otro de los datos personales es la distintas Educación que poseen los clientes, Secundaria, Universitario y Master. </a:t>
            </a:r>
          </a:p>
          <a:p>
            <a:pPr marL="177585" indent="0">
              <a:spcAft>
                <a:spcPts val="300"/>
              </a:spcAft>
              <a:buNone/>
            </a:pPr>
            <a:r>
              <a:rPr lang="es-ES" dirty="0" err="1"/>
              <a:t>Ademas</a:t>
            </a:r>
            <a:r>
              <a:rPr lang="es-ES" dirty="0"/>
              <a:t> de ello, estos clientes poseen datos como Gasto de tarjeta de crédito que van de 0 a10 k en dólares mensuales con o sin Hipoteca que van de  0 a 700 k U$S y Tarjeta de Crédito de otro banco, entre otros datos menores.</a:t>
            </a:r>
          </a:p>
          <a:p>
            <a:pPr marL="177585" indent="0">
              <a:spcAft>
                <a:spcPts val="300"/>
              </a:spcAft>
              <a:buNone/>
            </a:pPr>
            <a:r>
              <a:rPr lang="es-ES" dirty="0"/>
              <a:t>Aquí lo que se hace es chequear que no posean datos nulos ni falta de datos, que se vieron completos en un análisis preliminar.</a:t>
            </a:r>
          </a:p>
        </p:txBody>
      </p:sp>
    </p:spTree>
    <p:extLst>
      <p:ext uri="{BB962C8B-B14F-4D97-AF65-F5344CB8AC3E}">
        <p14:creationId xmlns:p14="http://schemas.microsoft.com/office/powerpoint/2010/main" val="1386239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Base de Datos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36657" y="1385742"/>
            <a:ext cx="10364509" cy="5245877"/>
          </a:xfrm>
          <a:prstGeom prst="rect">
            <a:avLst/>
          </a:prstGeom>
        </p:spPr>
        <p:txBody>
          <a:bodyPr spcFirstLastPara="1" wrap="square" lIns="121900" tIns="121900" rIns="121900" bIns="121900" anchor="t" anchorCtr="0">
            <a:noAutofit/>
          </a:bodyPr>
          <a:lstStyle/>
          <a:p>
            <a:pPr marL="177585" indent="0">
              <a:spcAft>
                <a:spcPts val="300"/>
              </a:spcAft>
              <a:buNone/>
            </a:pPr>
            <a:r>
              <a:rPr lang="es-ES" dirty="0"/>
              <a:t>El dataset elegido posee 5000 Filas × 14 columnas </a:t>
            </a:r>
          </a:p>
          <a:p>
            <a:pPr marL="177585" indent="0">
              <a:spcAft>
                <a:spcPts val="300"/>
              </a:spcAft>
              <a:buNone/>
            </a:pPr>
            <a:r>
              <a:rPr lang="es-ES" dirty="0"/>
              <a:t>Edad [23-67]</a:t>
            </a:r>
          </a:p>
          <a:p>
            <a:pPr marL="177585" indent="0">
              <a:spcAft>
                <a:spcPts val="300"/>
              </a:spcAft>
              <a:buNone/>
            </a:pPr>
            <a:r>
              <a:rPr lang="es-ES" dirty="0"/>
              <a:t>Experiencia [1-45]</a:t>
            </a:r>
          </a:p>
          <a:p>
            <a:pPr marL="177585" indent="0">
              <a:spcAft>
                <a:spcPts val="300"/>
              </a:spcAft>
              <a:buNone/>
            </a:pPr>
            <a:r>
              <a:rPr lang="es-ES" dirty="0"/>
              <a:t>Sueldo [8 – 885 k]</a:t>
            </a:r>
          </a:p>
          <a:p>
            <a:pPr marL="177585" indent="0">
              <a:spcAft>
                <a:spcPts val="300"/>
              </a:spcAft>
              <a:buNone/>
            </a:pPr>
            <a:r>
              <a:rPr lang="es-ES" dirty="0"/>
              <a:t>Código Postal [varia]</a:t>
            </a:r>
          </a:p>
          <a:p>
            <a:pPr marL="177585" indent="0">
              <a:spcAft>
                <a:spcPts val="300"/>
              </a:spcAft>
              <a:buNone/>
            </a:pPr>
            <a:r>
              <a:rPr lang="es-ES" dirty="0"/>
              <a:t>Miembros de Familia [1-4]</a:t>
            </a:r>
          </a:p>
          <a:p>
            <a:pPr marL="177585" indent="0">
              <a:spcAft>
                <a:spcPts val="300"/>
              </a:spcAft>
              <a:buNone/>
            </a:pPr>
            <a:r>
              <a:rPr lang="es-ES" dirty="0"/>
              <a:t>Gasto de tarjeta de crédito [0-10 k]</a:t>
            </a:r>
          </a:p>
          <a:p>
            <a:pPr marL="177585" indent="0">
              <a:spcAft>
                <a:spcPts val="300"/>
              </a:spcAft>
              <a:buNone/>
            </a:pPr>
            <a:r>
              <a:rPr lang="es-ES" dirty="0"/>
              <a:t>Educación [1: Secundaria, 2: Universitario, 3: Master]</a:t>
            </a:r>
          </a:p>
          <a:p>
            <a:pPr marL="177585" indent="0">
              <a:spcAft>
                <a:spcPts val="300"/>
              </a:spcAft>
              <a:buNone/>
            </a:pPr>
            <a:r>
              <a:rPr lang="es-ES" dirty="0"/>
              <a:t>Hipoteca [0-700 k]</a:t>
            </a:r>
          </a:p>
          <a:p>
            <a:pPr marL="177585" indent="0">
              <a:spcAft>
                <a:spcPts val="300"/>
              </a:spcAft>
              <a:buNone/>
            </a:pPr>
            <a:r>
              <a:rPr lang="es-ES" dirty="0"/>
              <a:t>Préstamo hecho en la ultima campaña[0 o 1]</a:t>
            </a:r>
          </a:p>
          <a:p>
            <a:pPr marL="177585" indent="0">
              <a:spcAft>
                <a:spcPts val="300"/>
              </a:spcAft>
              <a:buNone/>
            </a:pPr>
            <a:r>
              <a:rPr lang="es-ES" dirty="0"/>
              <a:t>Cuenta de seguridad [0,1]</a:t>
            </a:r>
          </a:p>
          <a:p>
            <a:pPr marL="177585" indent="0">
              <a:spcAft>
                <a:spcPts val="300"/>
              </a:spcAft>
              <a:buNone/>
            </a:pPr>
            <a:r>
              <a:rPr lang="es-ES" dirty="0"/>
              <a:t>Cuenta de deposito [0,1]</a:t>
            </a:r>
          </a:p>
          <a:p>
            <a:pPr marL="177585" indent="0">
              <a:spcAft>
                <a:spcPts val="300"/>
              </a:spcAft>
              <a:buNone/>
            </a:pPr>
            <a:r>
              <a:rPr lang="es-ES" dirty="0"/>
              <a:t>Online [0,1]</a:t>
            </a:r>
          </a:p>
          <a:p>
            <a:pPr marL="177585" indent="0">
              <a:spcAft>
                <a:spcPts val="300"/>
              </a:spcAft>
              <a:buNone/>
            </a:pPr>
            <a:r>
              <a:rPr lang="es-ES" dirty="0"/>
              <a:t>Tarjeta de Crédito de otro banco [0,1]</a:t>
            </a:r>
          </a:p>
          <a:p>
            <a:pPr marL="177585" indent="0">
              <a:spcAft>
                <a:spcPts val="300"/>
              </a:spcAft>
              <a:buNone/>
            </a:pPr>
            <a:r>
              <a:rPr lang="es-ES" dirty="0"/>
              <a:t>Condado [nombres]</a:t>
            </a:r>
          </a:p>
        </p:txBody>
      </p:sp>
    </p:spTree>
    <p:extLst>
      <p:ext uri="{BB962C8B-B14F-4D97-AF65-F5344CB8AC3E}">
        <p14:creationId xmlns:p14="http://schemas.microsoft.com/office/powerpoint/2010/main" val="1336542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98056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Estudio de las edades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936657" y="2026763"/>
            <a:ext cx="10364509" cy="3337884"/>
          </a:xfrm>
          <a:prstGeom prst="rect">
            <a:avLst/>
          </a:prstGeom>
        </p:spPr>
        <p:txBody>
          <a:bodyPr spcFirstLastPara="1" wrap="square" lIns="121900" tIns="121900" rIns="121900" bIns="121900" anchor="t" anchorCtr="0">
            <a:noAutofit/>
          </a:bodyPr>
          <a:lstStyle/>
          <a:p>
            <a:pPr marL="520485" indent="-342900">
              <a:spcBef>
                <a:spcPts val="600"/>
              </a:spcBef>
              <a:spcAft>
                <a:spcPts val="600"/>
              </a:spcAft>
              <a:buFont typeface="Wingdings" panose="05000000000000000000" pitchFamily="2" charset="2"/>
              <a:buChar char="v"/>
            </a:pPr>
            <a:r>
              <a:rPr lang="es-ES" dirty="0"/>
              <a:t>La edad de los clientes está en el rango de 23 a 67 años, con una media y una mediana de ~45 años.</a:t>
            </a:r>
          </a:p>
          <a:p>
            <a:pPr marL="520485" indent="-342900">
              <a:spcBef>
                <a:spcPts val="600"/>
              </a:spcBef>
              <a:spcAft>
                <a:spcPts val="600"/>
              </a:spcAft>
              <a:buFont typeface="Wingdings" panose="05000000000000000000" pitchFamily="2" charset="2"/>
              <a:buChar char="v"/>
            </a:pPr>
            <a:r>
              <a:rPr lang="es-ES" dirty="0"/>
              <a:t>La experiencia máxima es de 43 años. donde la media y la mediana son ~20.</a:t>
            </a:r>
          </a:p>
          <a:p>
            <a:pPr marL="520485" indent="-342900">
              <a:spcBef>
                <a:spcPts val="600"/>
              </a:spcBef>
              <a:spcAft>
                <a:spcPts val="600"/>
              </a:spcAft>
              <a:buFont typeface="Wingdings" panose="05000000000000000000" pitchFamily="2" charset="2"/>
              <a:buChar char="v"/>
            </a:pPr>
            <a:r>
              <a:rPr lang="es-ES" dirty="0"/>
              <a:t>Los ingresos están en el rango de 8k a 224k USD. La media es 73k USD y la mediana es 64k USD. 224 El salario máximo debe verificarse.</a:t>
            </a:r>
          </a:p>
          <a:p>
            <a:pPr marL="520485" indent="-342900">
              <a:spcBef>
                <a:spcPts val="600"/>
              </a:spcBef>
              <a:spcAft>
                <a:spcPts val="600"/>
              </a:spcAft>
              <a:buFont typeface="Wingdings" panose="05000000000000000000" pitchFamily="2" charset="2"/>
              <a:buChar char="v"/>
            </a:pPr>
            <a:r>
              <a:rPr lang="es-ES" dirty="0"/>
              <a:t>La hipoteca máxima tomada es de 635k USD. Necesito verificar esto.</a:t>
            </a:r>
          </a:p>
          <a:p>
            <a:pPr marL="520485" indent="-342900">
              <a:spcBef>
                <a:spcPts val="600"/>
              </a:spcBef>
              <a:spcAft>
                <a:spcPts val="600"/>
              </a:spcAft>
              <a:buFont typeface="Wingdings" panose="05000000000000000000" pitchFamily="2" charset="2"/>
              <a:buChar char="v"/>
            </a:pPr>
            <a:r>
              <a:rPr lang="es-ES" dirty="0"/>
              <a:t>El gasto promedio en tarjeta de crédito por mes oscila entre 0 y 10.000 con una media de 2.500 USD y una mediana de 2.000 USD.</a:t>
            </a:r>
          </a:p>
        </p:txBody>
      </p:sp>
    </p:spTree>
    <p:extLst>
      <p:ext uri="{BB962C8B-B14F-4D97-AF65-F5344CB8AC3E}">
        <p14:creationId xmlns:p14="http://schemas.microsoft.com/office/powerpoint/2010/main" val="44696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1092200" y="405175"/>
            <a:ext cx="10053425" cy="886297"/>
          </a:xfrm>
          <a:prstGeom prst="rect">
            <a:avLst/>
          </a:prstGeom>
          <a:solidFill>
            <a:srgbClr val="003A3E"/>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121900" tIns="121900" rIns="121900" bIns="121900" anchor="t" anchorCtr="0">
            <a:normAutofit/>
          </a:bodyPr>
          <a:lstStyle/>
          <a:p>
            <a:pPr algn="ctr"/>
            <a:r>
              <a:rPr lang="es-419" b="1" u="sng" dirty="0">
                <a:solidFill>
                  <a:srgbClr val="FF0000"/>
                </a:solidFill>
                <a:latin typeface="Algerian" panose="04020705040A02060702" pitchFamily="82" charset="0"/>
              </a:rPr>
              <a:t>Detección de clientes atípicos</a:t>
            </a:r>
            <a:endParaRPr b="1" u="sng" dirty="0">
              <a:solidFill>
                <a:srgbClr val="FF0000"/>
              </a:solidFill>
              <a:latin typeface="Algerian" panose="04020705040A02060702" pitchFamily="82" charset="0"/>
            </a:endParaRPr>
          </a:p>
        </p:txBody>
      </p:sp>
      <p:sp>
        <p:nvSpPr>
          <p:cNvPr id="135" name="Google Shape;135;p14"/>
          <p:cNvSpPr txBox="1">
            <a:spLocks noGrp="1"/>
          </p:cNvSpPr>
          <p:nvPr>
            <p:ph type="body" idx="1"/>
          </p:nvPr>
        </p:nvSpPr>
        <p:spPr>
          <a:xfrm>
            <a:off x="0" y="4805082"/>
            <a:ext cx="12192000" cy="2369514"/>
          </a:xfrm>
          <a:prstGeom prst="rect">
            <a:avLst/>
          </a:prstGeom>
        </p:spPr>
        <p:txBody>
          <a:bodyPr spcFirstLastPara="1" wrap="square" lIns="121900" tIns="121900" rIns="121900" bIns="121900" anchor="t" anchorCtr="0">
            <a:noAutofit/>
          </a:bodyPr>
          <a:lstStyle/>
          <a:p>
            <a:pPr marL="177585" indent="0" algn="just">
              <a:spcBef>
                <a:spcPts val="600"/>
              </a:spcBef>
              <a:spcAft>
                <a:spcPts val="600"/>
              </a:spcAft>
              <a:buNone/>
            </a:pPr>
            <a:r>
              <a:rPr lang="es-ES" sz="1800" dirty="0"/>
              <a:t>Se han identificado algunos ingresos extremadamente altos, de hasta 224.000 USD, en comparación con los ingresos promedio de personas del mismo grupo de edad y experiencia, dependiendo si solicitaron o no un préstamo alguna vez. Aunque los gastos en tarjetas de crédito e hipotecas parecen estar dentro de los límites aceptables, es importante abordar estos valores atípicos. De esta manera, se garantiza una mayor coherencia en los datos y se evita que estos valores extremos distorsionen los resultados.</a:t>
            </a:r>
          </a:p>
        </p:txBody>
      </p:sp>
      <p:pic>
        <p:nvPicPr>
          <p:cNvPr id="3" name="Imagen 2"/>
          <p:cNvPicPr>
            <a:picLocks noChangeAspect="1"/>
          </p:cNvPicPr>
          <p:nvPr/>
        </p:nvPicPr>
        <p:blipFill>
          <a:blip r:embed="rId3"/>
          <a:stretch>
            <a:fillRect/>
          </a:stretch>
        </p:blipFill>
        <p:spPr>
          <a:xfrm>
            <a:off x="914400" y="1540210"/>
            <a:ext cx="10425953" cy="3264872"/>
          </a:xfrm>
          <a:prstGeom prst="rect">
            <a:avLst/>
          </a:prstGeom>
        </p:spPr>
      </p:pic>
    </p:spTree>
    <p:extLst>
      <p:ext uri="{BB962C8B-B14F-4D97-AF65-F5344CB8AC3E}">
        <p14:creationId xmlns:p14="http://schemas.microsoft.com/office/powerpoint/2010/main" val="2853924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1901</TotalTime>
  <Words>4140</Words>
  <Application>Microsoft Office PowerPoint</Application>
  <PresentationFormat>Panorámica</PresentationFormat>
  <Paragraphs>220</Paragraphs>
  <Slides>37</Slides>
  <Notes>37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37</vt:i4>
      </vt:variant>
    </vt:vector>
  </HeadingPairs>
  <TitlesOfParts>
    <vt:vector size="46" baseType="lpstr">
      <vt:lpstr>Wingdings 3</vt:lpstr>
      <vt:lpstr>Arial Rounded MT Bold</vt:lpstr>
      <vt:lpstr>Calibri</vt:lpstr>
      <vt:lpstr>Arial</vt:lpstr>
      <vt:lpstr>Century Gothic</vt:lpstr>
      <vt:lpstr>Algerian</vt:lpstr>
      <vt:lpstr>Berlin Sans FB Demi</vt:lpstr>
      <vt:lpstr>Wingdings</vt:lpstr>
      <vt:lpstr>Ion</vt:lpstr>
      <vt:lpstr>¿PODREMOS CONVENCER A TODOS LOS CLIENTES QUE SOLICITEN UN PRÉSTAMOS EN THERA BANK?</vt:lpstr>
      <vt:lpstr>Índice</vt:lpstr>
      <vt:lpstr>Introducción</vt:lpstr>
      <vt:lpstr>Objetivos</vt:lpstr>
      <vt:lpstr>Hipótesis</vt:lpstr>
      <vt:lpstr>Base de Datos</vt:lpstr>
      <vt:lpstr>Base de Datos</vt:lpstr>
      <vt:lpstr>Estudio de las edades</vt:lpstr>
      <vt:lpstr>Detección de clientes atípicos</vt:lpstr>
      <vt:lpstr>Detección de clientes atípicos</vt:lpstr>
      <vt:lpstr>Analizando la difusión de los datos</vt:lpstr>
      <vt:lpstr>Cantidad de personas por regiones</vt:lpstr>
      <vt:lpstr>Gastos</vt:lpstr>
      <vt:lpstr>Heatmap</vt:lpstr>
      <vt:lpstr>Boxplot de comparación</vt:lpstr>
      <vt:lpstr>Grupo de ingreso según la cuenta</vt:lpstr>
      <vt:lpstr>Densidad de hipoteca vs prestamos</vt:lpstr>
      <vt:lpstr>Densidad de la edad vs prestamos</vt:lpstr>
      <vt:lpstr>Gastos</vt:lpstr>
      <vt:lpstr>Conclusión de los clientes según sus características de ingresos</vt:lpstr>
      <vt:lpstr>Árbol de decisiones</vt:lpstr>
      <vt:lpstr>Modelado: Árbol de decisión</vt:lpstr>
      <vt:lpstr>Modelado: Árbol de decisión</vt:lpstr>
      <vt:lpstr>Modelos: KNN</vt:lpstr>
      <vt:lpstr>Modelos: KNN</vt:lpstr>
      <vt:lpstr>Modelos: Random forest</vt:lpstr>
      <vt:lpstr>Modelos: Feature Importance</vt:lpstr>
      <vt:lpstr>Modelos: SVM</vt:lpstr>
      <vt:lpstr>Conclusión Modelos</vt:lpstr>
      <vt:lpstr>Mejora de modelos: Random Forest</vt:lpstr>
      <vt:lpstr>Mejora de modelos: Decision Tree Classifier</vt:lpstr>
      <vt:lpstr>Conclusión Mejora de modelos</vt:lpstr>
      <vt:lpstr>Analisis PCA</vt:lpstr>
      <vt:lpstr>Boosting Models: XGBOOST</vt:lpstr>
      <vt:lpstr>Boosting Models: LIGHTGBM</vt:lpstr>
      <vt:lpstr>Conclusión Boosting Models</vt:lpstr>
      <vt:lpstr>Conclusión FInal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CoderHouse</dc:title>
  <dc:creator>Paulo Merino</dc:creator>
  <cp:lastModifiedBy>Cuenta Microsoft</cp:lastModifiedBy>
  <cp:revision>89</cp:revision>
  <dcterms:created xsi:type="dcterms:W3CDTF">2022-11-05T12:19:04Z</dcterms:created>
  <dcterms:modified xsi:type="dcterms:W3CDTF">2023-05-22T02:06:39Z</dcterms:modified>
</cp:coreProperties>
</file>