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23"/>
  </p:notes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6" r:id="rId20"/>
    <p:sldId id="307" r:id="rId21"/>
    <p:sldId id="308" r:id="rId22"/>
  </p:sldIdLst>
  <p:sldSz cx="12192000" cy="6858000"/>
  <p:notesSz cx="6858000" cy="9144000"/>
  <p:embeddedFontLst>
    <p:embeddedFont>
      <p:font typeface="Algerian" panose="04020705040A02060702" pitchFamily="82" charset="0"/>
      <p:regular r:id="rId24"/>
    </p:embeddedFont>
    <p:embeddedFont>
      <p:font typeface="Berlin Sans FB Demi" panose="020E0802020502020306" pitchFamily="34" charset="0"/>
      <p:bold r:id="rId25"/>
    </p:embeddedFont>
    <p:embeddedFont>
      <p:font typeface="Wingdings 3" panose="05040102010807070707" pitchFamily="18" charset="2"/>
      <p:regular r:id="rId26"/>
    </p:embeddedFont>
    <p:embeddedFont>
      <p:font typeface="Arial Rounded MT Bold" panose="020F0704030504030204" pitchFamily="34" charset="0"/>
      <p:regular r:id="rId27"/>
    </p:embeddedFon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gvCTgbuLdIwWpfdkt3rs7PYmf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3E"/>
    <a:srgbClr val="003366"/>
    <a:srgbClr val="F60000"/>
    <a:srgbClr val="C4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A22C6-35E9-4CB3-B301-62108690A602}">
  <a:tblStyle styleId="{C96A22C6-35E9-4CB3-B301-62108690A602}"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 styleId="{38180155-ED36-4B91-8E78-81CB72BD899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989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53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03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269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266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35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016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551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514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392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442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98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10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187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39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54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902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53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36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36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59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466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09613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1510238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5821123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96458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870909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2137432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7192056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281589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12086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1092200" y="1127467"/>
            <a:ext cx="10007600" cy="1272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54" name="Google Shape;54;p4"/>
          <p:cNvSpPr txBox="1">
            <a:spLocks noGrp="1"/>
          </p:cNvSpPr>
          <p:nvPr>
            <p:ph type="body" idx="1"/>
          </p:nvPr>
        </p:nvSpPr>
        <p:spPr>
          <a:xfrm>
            <a:off x="1092200" y="2654300"/>
            <a:ext cx="10007600" cy="3264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199736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83209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84741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02215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22392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77743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2156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31234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32287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684870820"/>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3048"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0" y="0"/>
            <a:ext cx="12188952" cy="6858000"/>
          </a:xfrm>
          <a:prstGeom prst="rect">
            <a:avLst/>
          </a:prstGeom>
          <a:solidFill>
            <a:schemeClr val="dk1">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0" name="Google Shape;90;p1"/>
          <p:cNvGrpSpPr/>
          <p:nvPr/>
        </p:nvGrpSpPr>
        <p:grpSpPr>
          <a:xfrm>
            <a:off x="1" y="2735298"/>
            <a:ext cx="12396066" cy="4440643"/>
            <a:chOff x="1" y="2075420"/>
            <a:chExt cx="12396066" cy="4440643"/>
          </a:xfrm>
        </p:grpSpPr>
        <p:sp>
          <p:nvSpPr>
            <p:cNvPr id="91" name="Google Shape;91;p1"/>
            <p:cNvSpPr/>
            <p:nvPr/>
          </p:nvSpPr>
          <p:spPr>
            <a:xfrm rot="4500000">
              <a:off x="7942191" y="2507571"/>
              <a:ext cx="3563871" cy="3563871"/>
            </a:xfrm>
            <a:prstGeom prst="ellipse">
              <a:avLst/>
            </a:prstGeom>
            <a:noFill/>
            <a:ln w="31750" cap="flat" cmpd="sng">
              <a:solidFill>
                <a:srgbClr val="8296B0">
                  <a:alpha val="9803"/>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5400000">
              <a:off x="10435065" y="4048931"/>
              <a:ext cx="1381607" cy="1381607"/>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5400000">
              <a:off x="1" y="2075420"/>
              <a:ext cx="3144364" cy="3144364"/>
            </a:xfrm>
            <a:prstGeom prst="ellipse">
              <a:avLst/>
            </a:prstGeom>
            <a:gradFill>
              <a:gsLst>
                <a:gs pos="0">
                  <a:srgbClr val="323F4F">
                    <a:alpha val="20000"/>
                  </a:srgbClr>
                </a:gs>
                <a:gs pos="100000">
                  <a:srgbClr val="222A35">
                    <a:alpha val="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rot="-9000000">
              <a:off x="10150845" y="4270841"/>
              <a:ext cx="1897885" cy="1897885"/>
            </a:xfrm>
            <a:prstGeom prst="ellipse">
              <a:avLst/>
            </a:prstGeom>
            <a:gradFill>
              <a:gsLst>
                <a:gs pos="0">
                  <a:srgbClr val="323F4F">
                    <a:alpha val="9803"/>
                  </a:srgbClr>
                </a:gs>
                <a:gs pos="100000">
                  <a:srgbClr val="323F4F">
                    <a:alpha val="2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rot="4500000">
              <a:off x="2046780" y="3040492"/>
              <a:ext cx="2579322" cy="2579322"/>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rot="4500000">
              <a:off x="2224640" y="3193975"/>
              <a:ext cx="2243193" cy="2243193"/>
            </a:xfrm>
            <a:prstGeom prst="ellipse">
              <a:avLst/>
            </a:prstGeom>
            <a:noFill/>
            <a:ln w="31750" cap="flat" cmpd="sng">
              <a:solidFill>
                <a:srgbClr val="8296B0">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7" name="Google Shape;97;p1"/>
          <p:cNvSpPr/>
          <p:nvPr/>
        </p:nvSpPr>
        <p:spPr>
          <a:xfrm rot="-5400000">
            <a:off x="10438146" y="1042605"/>
            <a:ext cx="2796461" cy="711252"/>
          </a:xfrm>
          <a:prstGeom prst="rect">
            <a:avLst/>
          </a:prstGeom>
          <a:gradFill>
            <a:gsLst>
              <a:gs pos="0">
                <a:srgbClr val="ACB8CA">
                  <a:alpha val="0"/>
                </a:srgbClr>
              </a:gs>
              <a:gs pos="100000">
                <a:srgbClr val="323F4F">
                  <a:alpha val="9803"/>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8" name="Google Shape;98;p1"/>
          <p:cNvGrpSpPr/>
          <p:nvPr/>
        </p:nvGrpSpPr>
        <p:grpSpPr>
          <a:xfrm>
            <a:off x="11259539" y="317578"/>
            <a:ext cx="548640" cy="549007"/>
            <a:chOff x="7029447" y="3514725"/>
            <a:chExt cx="1285875" cy="549007"/>
          </a:xfrm>
        </p:grpSpPr>
        <p:cxnSp>
          <p:nvCxnSpPr>
            <p:cNvPr id="99" name="Google Shape;99;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0" name="Google Shape;100;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1" name="Google Shape;101;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2" name="Google Shape;102;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grpSp>
        <p:nvGrpSpPr>
          <p:cNvPr id="103" name="Google Shape;103;p1"/>
          <p:cNvGrpSpPr/>
          <p:nvPr/>
        </p:nvGrpSpPr>
        <p:grpSpPr>
          <a:xfrm>
            <a:off x="10539167" y="5048974"/>
            <a:ext cx="1208449" cy="549007"/>
            <a:chOff x="7029447" y="3514725"/>
            <a:chExt cx="1285875" cy="549007"/>
          </a:xfrm>
        </p:grpSpPr>
        <p:cxnSp>
          <p:nvCxnSpPr>
            <p:cNvPr id="104" name="Google Shape;104;p1"/>
            <p:cNvCxnSpPr/>
            <p:nvPr/>
          </p:nvCxnSpPr>
          <p:spPr>
            <a:xfrm>
              <a:off x="7029447" y="3514725"/>
              <a:ext cx="1285875" cy="0"/>
            </a:xfrm>
            <a:prstGeom prst="straightConnector1">
              <a:avLst/>
            </a:prstGeom>
            <a:noFill/>
            <a:ln w="31750" cap="rnd" cmpd="sng">
              <a:solidFill>
                <a:srgbClr val="8296B0">
                  <a:alpha val="20000"/>
                </a:srgbClr>
              </a:solidFill>
              <a:prstDash val="dot"/>
              <a:round/>
              <a:headEnd type="none" w="sm" len="sm"/>
              <a:tailEnd type="none" w="sm" len="sm"/>
            </a:ln>
          </p:spPr>
        </p:cxnSp>
        <p:cxnSp>
          <p:nvCxnSpPr>
            <p:cNvPr id="105" name="Google Shape;105;p1"/>
            <p:cNvCxnSpPr/>
            <p:nvPr/>
          </p:nvCxnSpPr>
          <p:spPr>
            <a:xfrm>
              <a:off x="7029447" y="3697727"/>
              <a:ext cx="1285875" cy="0"/>
            </a:xfrm>
            <a:prstGeom prst="straightConnector1">
              <a:avLst/>
            </a:prstGeom>
            <a:noFill/>
            <a:ln w="31750" cap="rnd" cmpd="sng">
              <a:solidFill>
                <a:srgbClr val="8296B0">
                  <a:alpha val="20000"/>
                </a:srgbClr>
              </a:solidFill>
              <a:prstDash val="dot"/>
              <a:round/>
              <a:headEnd type="none" w="sm" len="sm"/>
              <a:tailEnd type="none" w="sm" len="sm"/>
            </a:ln>
          </p:spPr>
        </p:cxnSp>
        <p:cxnSp>
          <p:nvCxnSpPr>
            <p:cNvPr id="106" name="Google Shape;106;p1"/>
            <p:cNvCxnSpPr/>
            <p:nvPr/>
          </p:nvCxnSpPr>
          <p:spPr>
            <a:xfrm>
              <a:off x="7029447" y="3880729"/>
              <a:ext cx="1285875" cy="0"/>
            </a:xfrm>
            <a:prstGeom prst="straightConnector1">
              <a:avLst/>
            </a:prstGeom>
            <a:noFill/>
            <a:ln w="31750" cap="rnd" cmpd="sng">
              <a:solidFill>
                <a:srgbClr val="8296B0">
                  <a:alpha val="20000"/>
                </a:srgbClr>
              </a:solidFill>
              <a:prstDash val="dot"/>
              <a:round/>
              <a:headEnd type="none" w="sm" len="sm"/>
              <a:tailEnd type="none" w="sm" len="sm"/>
            </a:ln>
          </p:spPr>
        </p:cxnSp>
        <p:cxnSp>
          <p:nvCxnSpPr>
            <p:cNvPr id="107" name="Google Shape;107;p1"/>
            <p:cNvCxnSpPr/>
            <p:nvPr/>
          </p:nvCxnSpPr>
          <p:spPr>
            <a:xfrm>
              <a:off x="7029447" y="4063732"/>
              <a:ext cx="1285875" cy="0"/>
            </a:xfrm>
            <a:prstGeom prst="straightConnector1">
              <a:avLst/>
            </a:prstGeom>
            <a:noFill/>
            <a:ln w="31750" cap="rnd" cmpd="sng">
              <a:solidFill>
                <a:srgbClr val="8296B0">
                  <a:alpha val="20000"/>
                </a:srgbClr>
              </a:solidFill>
              <a:prstDash val="dot"/>
              <a:round/>
              <a:headEnd type="none" w="sm" len="sm"/>
              <a:tailEnd type="none" w="sm" len="sm"/>
            </a:ln>
          </p:spPr>
        </p:cxnSp>
      </p:grpSp>
      <p:sp>
        <p:nvSpPr>
          <p:cNvPr id="108" name="Google Shape;108;p1"/>
          <p:cNvSpPr/>
          <p:nvPr/>
        </p:nvSpPr>
        <p:spPr>
          <a:xfrm rot="10800000">
            <a:off x="-1" y="6140785"/>
            <a:ext cx="6095997" cy="711252"/>
          </a:xfrm>
          <a:prstGeom prst="rect">
            <a:avLst/>
          </a:prstGeom>
          <a:gradFill>
            <a:gsLst>
              <a:gs pos="0">
                <a:srgbClr val="222A35">
                  <a:alpha val="9803"/>
                </a:srgbClr>
              </a:gs>
              <a:gs pos="10000">
                <a:srgbClr val="222A35">
                  <a:alpha val="9803"/>
                </a:srgbClr>
              </a:gs>
              <a:gs pos="100000">
                <a:srgbClr val="8296B0">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9" name="Google Shape;109;p1"/>
          <p:cNvGrpSpPr/>
          <p:nvPr/>
        </p:nvGrpSpPr>
        <p:grpSpPr>
          <a:xfrm rot="5400000">
            <a:off x="616345" y="5940560"/>
            <a:ext cx="1285875" cy="549007"/>
            <a:chOff x="7029447" y="3514725"/>
            <a:chExt cx="1285875" cy="549007"/>
          </a:xfrm>
        </p:grpSpPr>
        <p:cxnSp>
          <p:nvCxnSpPr>
            <p:cNvPr id="110" name="Google Shape;110;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1" name="Google Shape;111;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2" name="Google Shape;112;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3" name="Google Shape;113;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sp>
        <p:nvSpPr>
          <p:cNvPr id="114" name="Google Shape;114;p1"/>
          <p:cNvSpPr txBox="1">
            <a:spLocks noGrp="1"/>
          </p:cNvSpPr>
          <p:nvPr>
            <p:ph type="ctrTitle"/>
          </p:nvPr>
        </p:nvSpPr>
        <p:spPr>
          <a:xfrm>
            <a:off x="1432383" y="2097897"/>
            <a:ext cx="9106784" cy="1696013"/>
          </a:xfrm>
          <a:prstGeom prst="rect">
            <a:avLst/>
          </a:prstGeom>
          <a:noFill/>
          <a:ln>
            <a:noFill/>
          </a:ln>
        </p:spPr>
        <p:txBody>
          <a:bodyPr spcFirstLastPara="1" wrap="square" lIns="91425" tIns="45700" rIns="91425" bIns="45700" anchor="t" anchorCtr="0">
            <a:noAutofit/>
          </a:bodyPr>
          <a:lstStyle/>
          <a:p>
            <a:pPr lvl="0" algn="ctr">
              <a:lnSpc>
                <a:spcPct val="90000"/>
              </a:lnSpc>
              <a:spcBef>
                <a:spcPts val="0"/>
              </a:spcBef>
              <a:buClr>
                <a:schemeClr val="lt1"/>
              </a:buClr>
              <a:buSzPts val="7200"/>
            </a:pPr>
            <a:r>
              <a:rPr lang="es-ES" sz="4000" b="1" dirty="0" smtClean="0">
                <a:solidFill>
                  <a:srgbClr val="F60000"/>
                </a:solidFill>
                <a:latin typeface="Berlin Sans FB Demi" panose="020E0802020502020306" pitchFamily="34" charset="0"/>
                <a:ea typeface="Calibri"/>
                <a:cs typeface="Calibri"/>
                <a:sym typeface="Calibri"/>
              </a:rPr>
              <a:t>¿</a:t>
            </a:r>
            <a:r>
              <a:rPr lang="es-ES" sz="4000" b="1" dirty="0">
                <a:solidFill>
                  <a:srgbClr val="F60000"/>
                </a:solidFill>
                <a:latin typeface="Berlin Sans FB Demi" panose="020E0802020502020306" pitchFamily="34" charset="0"/>
                <a:ea typeface="Calibri"/>
                <a:cs typeface="Calibri"/>
                <a:sym typeface="Calibri"/>
              </a:rPr>
              <a:t>PODREMOS CONVENCER A TODOS LOS CLIENTES QUE SOLICITEN UN PRÉSTAMOS EN THERA BANK?</a:t>
            </a:r>
            <a:endParaRPr sz="4000" b="1" dirty="0">
              <a:solidFill>
                <a:srgbClr val="F60000"/>
              </a:solidFill>
              <a:latin typeface="Berlin Sans FB Demi" panose="020E0802020502020306" pitchFamily="34" charset="0"/>
              <a:ea typeface="Calibri"/>
              <a:cs typeface="Calibri"/>
              <a:sym typeface="Calibri"/>
            </a:endParaRPr>
          </a:p>
        </p:txBody>
      </p:sp>
      <p:sp>
        <p:nvSpPr>
          <p:cNvPr id="115" name="Google Shape;115;p1"/>
          <p:cNvSpPr txBox="1">
            <a:spLocks noGrp="1"/>
          </p:cNvSpPr>
          <p:nvPr>
            <p:ph type="subTitle" idx="1"/>
          </p:nvPr>
        </p:nvSpPr>
        <p:spPr>
          <a:xfrm>
            <a:off x="314814" y="5610867"/>
            <a:ext cx="6095997" cy="17477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s-MX" sz="2800" b="1" dirty="0" smtClean="0">
                <a:solidFill>
                  <a:schemeClr val="lt1"/>
                </a:solidFill>
                <a:latin typeface="Calibri"/>
                <a:ea typeface="Calibri"/>
                <a:cs typeface="Calibri"/>
                <a:sym typeface="Calibri"/>
              </a:rPr>
              <a:t>Equipo</a:t>
            </a:r>
            <a:endParaRPr sz="2800" dirty="0">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lt1"/>
              </a:buClr>
              <a:buSzPts val="2800"/>
              <a:buNone/>
            </a:pPr>
            <a:r>
              <a:rPr lang="es-ES" sz="2800" dirty="0" smtClean="0">
                <a:solidFill>
                  <a:schemeClr val="lt1"/>
                </a:solidFill>
              </a:rPr>
              <a:t>Augusto Barchi</a:t>
            </a:r>
            <a:endParaRPr dirty="0"/>
          </a:p>
        </p:txBody>
      </p:sp>
      <p:pic>
        <p:nvPicPr>
          <p:cNvPr id="116" name="Google Shape;116;p1" descr="Logotipo&#10;&#10;Descripción generada automáticamente"/>
          <p:cNvPicPr preferRelativeResize="0"/>
          <p:nvPr/>
        </p:nvPicPr>
        <p:blipFill rotWithShape="1">
          <a:blip r:embed="rId3">
            <a:alphaModFix/>
          </a:blip>
          <a:srcRect/>
          <a:stretch/>
        </p:blipFill>
        <p:spPr>
          <a:xfrm>
            <a:off x="9488692" y="5696748"/>
            <a:ext cx="2231974" cy="920689"/>
          </a:xfrm>
          <a:prstGeom prst="rect">
            <a:avLst/>
          </a:prstGeom>
          <a:noFill/>
          <a:ln>
            <a:noFill/>
          </a:ln>
        </p:spPr>
      </p:pic>
      <p:sp>
        <p:nvSpPr>
          <p:cNvPr id="122" name="Google Shape;122;p1"/>
          <p:cNvSpPr txBox="1"/>
          <p:nvPr/>
        </p:nvSpPr>
        <p:spPr>
          <a:xfrm>
            <a:off x="186416" y="132998"/>
            <a:ext cx="11814397" cy="646290"/>
          </a:xfrm>
          <a:prstGeom prst="rect">
            <a:avLst/>
          </a:prstGeom>
          <a:noFill/>
          <a:ln>
            <a:noFill/>
          </a:ln>
        </p:spPr>
        <p:txBody>
          <a:bodyPr spcFirstLastPara="1" wrap="square" lIns="91425" tIns="45700" rIns="91425" bIns="45700" anchor="t" anchorCtr="0">
            <a:spAutoFit/>
          </a:bodyPr>
          <a:lstStyle/>
          <a:p>
            <a:pPr lvl="0"/>
            <a:r>
              <a:rPr lang="es-MX" sz="3600" b="1" dirty="0" smtClean="0">
                <a:solidFill>
                  <a:schemeClr val="tx1"/>
                </a:solidFill>
                <a:latin typeface="Calibri"/>
                <a:ea typeface="Calibri"/>
                <a:cs typeface="Calibri"/>
                <a:sym typeface="Calibri"/>
              </a:rPr>
              <a:t>Modelado </a:t>
            </a:r>
            <a:r>
              <a:rPr lang="es-MX" sz="3600" b="1" dirty="0">
                <a:solidFill>
                  <a:schemeClr val="tx1"/>
                </a:solidFill>
                <a:latin typeface="Calibri"/>
                <a:ea typeface="Calibri"/>
                <a:cs typeface="Calibri"/>
                <a:sym typeface="Calibri"/>
              </a:rPr>
              <a:t>de préstamos personales</a:t>
            </a:r>
            <a:endParaRPr sz="3600" b="1" i="0" u="none" strike="noStrike" cap="none" dirty="0">
              <a:solidFill>
                <a:schemeClr val="tx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6"/>
            <a:ext cx="10053425" cy="924004"/>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Cantidad de personas por regiones</a:t>
            </a:r>
            <a:endParaRPr lang="es-419"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3157979" y="3723853"/>
            <a:ext cx="8798452" cy="2950324"/>
          </a:xfrm>
          <a:prstGeom prst="rect">
            <a:avLst/>
          </a:prstGeom>
        </p:spPr>
        <p:txBody>
          <a:bodyPr spcFirstLastPara="1" wrap="square" lIns="121900" tIns="121900" rIns="121900" bIns="121900" anchor="t" anchorCtr="0">
            <a:noAutofit/>
          </a:bodyPr>
          <a:lstStyle/>
          <a:p>
            <a:pPr marL="412485" indent="0" algn="just">
              <a:spcBef>
                <a:spcPts val="600"/>
              </a:spcBef>
              <a:spcAft>
                <a:spcPts val="600"/>
              </a:spcAft>
              <a:buNone/>
            </a:pPr>
            <a:r>
              <a:rPr lang="es-ES" sz="1600" dirty="0"/>
              <a:t>Como podemos apreciar en el condado de Los </a:t>
            </a:r>
            <a:r>
              <a:rPr lang="es-ES" sz="1600" dirty="0" smtClean="0"/>
              <a:t>Ángeles, </a:t>
            </a:r>
            <a:r>
              <a:rPr lang="es-ES" sz="1600" dirty="0"/>
              <a:t>San Diego y Santa Clara, son los principales condados en la cual haya mayor cantidad de clientes y por ende los condados donde se </a:t>
            </a:r>
            <a:r>
              <a:rPr lang="es-ES" sz="1600" dirty="0" smtClean="0"/>
              <a:t>podría </a:t>
            </a:r>
            <a:r>
              <a:rPr lang="es-ES" sz="1600" dirty="0"/>
              <a:t>hacer mayor </a:t>
            </a:r>
            <a:r>
              <a:rPr lang="es-ES" sz="1600" dirty="0" smtClean="0"/>
              <a:t>énfasis, </a:t>
            </a:r>
            <a:r>
              <a:rPr lang="es-ES" sz="1600" dirty="0"/>
              <a:t>en que los clientes soliciten un </a:t>
            </a:r>
            <a:r>
              <a:rPr lang="es-ES" sz="1600" dirty="0" smtClean="0"/>
              <a:t>préstamo. </a:t>
            </a:r>
            <a:r>
              <a:rPr lang="es-ES" sz="1600" dirty="0"/>
              <a:t>Esto se lo </a:t>
            </a:r>
            <a:r>
              <a:rPr lang="es-ES" sz="1600" dirty="0" smtClean="0"/>
              <a:t>estudia agrupando </a:t>
            </a:r>
            <a:r>
              <a:rPr lang="es-ES" sz="1600" dirty="0"/>
              <a:t>la cantidad de clientes por </a:t>
            </a:r>
            <a:r>
              <a:rPr lang="es-ES" sz="1600" dirty="0" smtClean="0"/>
              <a:t>región.</a:t>
            </a:r>
          </a:p>
          <a:p>
            <a:pPr marL="414000" indent="0" algn="just">
              <a:buNone/>
            </a:pPr>
            <a:r>
              <a:rPr lang="es-ES" sz="1600" dirty="0" smtClean="0"/>
              <a:t>Haciendo varios análisis de </a:t>
            </a:r>
            <a:r>
              <a:rPr lang="es-ES" sz="1600" dirty="0"/>
              <a:t>los condados, vemos que el condado Los </a:t>
            </a:r>
            <a:r>
              <a:rPr lang="es-ES" sz="1600" dirty="0" smtClean="0"/>
              <a:t>Ángeles, </a:t>
            </a:r>
            <a:r>
              <a:rPr lang="es-ES" sz="1600" dirty="0"/>
              <a:t>es una </a:t>
            </a:r>
            <a:r>
              <a:rPr lang="es-ES" sz="1600" dirty="0" smtClean="0"/>
              <a:t>región, </a:t>
            </a:r>
            <a:r>
              <a:rPr lang="es-ES" sz="1600" dirty="0"/>
              <a:t>por ende es unos de los candidatos </a:t>
            </a:r>
            <a:r>
              <a:rPr lang="es-ES" sz="1600" dirty="0" smtClean="0"/>
              <a:t>en hacer </a:t>
            </a:r>
            <a:r>
              <a:rPr lang="es-ES" sz="1600" dirty="0"/>
              <a:t>mayor </a:t>
            </a:r>
            <a:r>
              <a:rPr lang="es-ES" sz="1600" dirty="0" smtClean="0"/>
              <a:t>énfasis, </a:t>
            </a:r>
            <a:r>
              <a:rPr lang="es-ES" sz="1600" dirty="0"/>
              <a:t>ya que es </a:t>
            </a:r>
            <a:r>
              <a:rPr lang="es-ES" sz="1600" dirty="0" smtClean="0"/>
              <a:t>uno </a:t>
            </a:r>
            <a:r>
              <a:rPr lang="es-ES" sz="1600" dirty="0"/>
              <a:t>de los que mas piden prestamos por cantidad de cliente.</a:t>
            </a:r>
          </a:p>
          <a:p>
            <a:pPr marL="414000" indent="0" algn="just">
              <a:buNone/>
            </a:pPr>
            <a:r>
              <a:rPr lang="es-ES" sz="1600" dirty="0" smtClean="0"/>
              <a:t>Otro </a:t>
            </a:r>
            <a:r>
              <a:rPr lang="es-ES" sz="1600" dirty="0"/>
              <a:t>condado son los de la </a:t>
            </a:r>
            <a:r>
              <a:rPr lang="es-ES" sz="1600" dirty="0" smtClean="0"/>
              <a:t>región </a:t>
            </a:r>
            <a:r>
              <a:rPr lang="es-ES" sz="1600" dirty="0"/>
              <a:t>de </a:t>
            </a:r>
            <a:r>
              <a:rPr lang="es-ES" sz="1600" dirty="0" err="1"/>
              <a:t>Bay</a:t>
            </a:r>
            <a:r>
              <a:rPr lang="es-ES" sz="1600" dirty="0"/>
              <a:t> </a:t>
            </a:r>
            <a:r>
              <a:rPr lang="es-ES" sz="1600" dirty="0" smtClean="0"/>
              <a:t>Área, </a:t>
            </a:r>
            <a:r>
              <a:rPr lang="es-ES" sz="1600" dirty="0"/>
              <a:t>que sumados es la </a:t>
            </a:r>
            <a:r>
              <a:rPr lang="es-ES" sz="1600" dirty="0" smtClean="0"/>
              <a:t>región </a:t>
            </a:r>
            <a:r>
              <a:rPr lang="es-ES" sz="1600" dirty="0"/>
              <a:t>mas grande de las </a:t>
            </a:r>
            <a:r>
              <a:rPr lang="es-ES" sz="1600" dirty="0" smtClean="0"/>
              <a:t>5, </a:t>
            </a:r>
            <a:r>
              <a:rPr lang="es-ES" sz="1600" dirty="0"/>
              <a:t>que es a la cual se </a:t>
            </a:r>
            <a:r>
              <a:rPr lang="es-ES" sz="1600" dirty="0" smtClean="0"/>
              <a:t>debería </a:t>
            </a:r>
            <a:r>
              <a:rPr lang="es-ES" sz="1600" dirty="0"/>
              <a:t>hacer mayor </a:t>
            </a:r>
            <a:r>
              <a:rPr lang="es-ES" sz="1600" dirty="0" smtClean="0"/>
              <a:t>énfasis que las </a:t>
            </a:r>
            <a:r>
              <a:rPr lang="es-ES" sz="1600" dirty="0" err="1" smtClean="0"/>
              <a:t>demas</a:t>
            </a:r>
            <a:r>
              <a:rPr lang="es-ES" sz="1600" dirty="0" smtClean="0"/>
              <a:t>, </a:t>
            </a:r>
            <a:r>
              <a:rPr lang="es-ES" sz="1600" dirty="0"/>
              <a:t>en que los clientes soliciten un </a:t>
            </a:r>
            <a:r>
              <a:rPr lang="es-ES" sz="1600" dirty="0" smtClean="0"/>
              <a:t>préstamo.</a:t>
            </a:r>
            <a:endParaRPr lang="es-ES" sz="1600" dirty="0"/>
          </a:p>
          <a:p>
            <a:pPr marL="412485" indent="0" algn="just">
              <a:spcBef>
                <a:spcPts val="600"/>
              </a:spcBef>
              <a:spcAft>
                <a:spcPts val="600"/>
              </a:spcAft>
              <a:buNone/>
            </a:pPr>
            <a:endParaRPr lang="es-ES" sz="16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589" y="1609895"/>
            <a:ext cx="8059916" cy="2189107"/>
          </a:xfrm>
          <a:prstGeom prst="rect">
            <a:avLst/>
          </a:prstGeom>
          <a:solidFill>
            <a:srgbClr val="FFFFFF">
              <a:shade val="85000"/>
            </a:srgbClr>
          </a:solidFill>
          <a:ln w="88900"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07" y="1609895"/>
            <a:ext cx="3198221" cy="5101990"/>
          </a:xfrm>
          <a:prstGeom prst="rect">
            <a:avLst/>
          </a:prstGeom>
          <a:solidFill>
            <a:srgbClr val="FFFFFF">
              <a:shade val="85000"/>
            </a:srgbClr>
          </a:solidFill>
          <a:ln w="88900"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4390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52285"/>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smtClean="0">
                <a:solidFill>
                  <a:srgbClr val="FF0000"/>
                </a:solidFill>
                <a:latin typeface="Algerian" panose="04020705040A02060702" pitchFamily="82" charset="0"/>
              </a:rPr>
              <a:t>Gastos</a:t>
            </a:r>
            <a:endParaRPr lang="es-419"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5901180" y="4822605"/>
            <a:ext cx="6045825" cy="4632478"/>
          </a:xfrm>
          <a:prstGeom prst="rect">
            <a:avLst/>
          </a:prstGeom>
        </p:spPr>
        <p:txBody>
          <a:bodyPr spcFirstLastPara="1" wrap="square" lIns="121900" tIns="121900" rIns="121900" bIns="121900" anchor="t" anchorCtr="0">
            <a:noAutofit/>
          </a:bodyPr>
          <a:lstStyle/>
          <a:p>
            <a:pPr marL="171450" indent="-171450" algn="just">
              <a:buFont typeface="Wingdings" panose="05000000000000000000" pitchFamily="2" charset="2"/>
              <a:buChar char="v"/>
            </a:pPr>
            <a:r>
              <a:rPr lang="es-ES" sz="1100" dirty="0"/>
              <a:t>~29,4 % de los clientes son solteros.</a:t>
            </a:r>
          </a:p>
          <a:p>
            <a:pPr marL="171450" indent="-171450" algn="just">
              <a:buFont typeface="Wingdings" panose="05000000000000000000" pitchFamily="2" charset="2"/>
              <a:buChar char="v"/>
            </a:pPr>
            <a:r>
              <a:rPr lang="es-ES" sz="1100" dirty="0"/>
              <a:t>~41.9% de los clientes son estudiantes universitarios.</a:t>
            </a:r>
          </a:p>
          <a:p>
            <a:pPr marL="171450" indent="-171450" algn="just">
              <a:buFont typeface="Wingdings" panose="05000000000000000000" pitchFamily="2" charset="2"/>
              <a:buChar char="v"/>
            </a:pPr>
            <a:r>
              <a:rPr lang="es-ES" sz="1100" dirty="0"/>
              <a:t>~9.6% compró un préstamo personal del banco.</a:t>
            </a:r>
          </a:p>
          <a:p>
            <a:pPr marL="171450" indent="-171450" algn="just">
              <a:buFont typeface="Wingdings" panose="05000000000000000000" pitchFamily="2" charset="2"/>
              <a:buChar char="v"/>
            </a:pPr>
            <a:r>
              <a:rPr lang="es-ES" sz="1100" dirty="0"/>
              <a:t>El 10,4 % de los clientes tiene cuenta de valores en el banco</a:t>
            </a:r>
          </a:p>
          <a:p>
            <a:pPr marL="171450" indent="-171450" algn="just">
              <a:buFont typeface="Wingdings" panose="05000000000000000000" pitchFamily="2" charset="2"/>
              <a:buChar char="v"/>
            </a:pPr>
            <a:r>
              <a:rPr lang="es-ES" sz="1100" dirty="0"/>
              <a:t>El 6 % de los clientes tiene una cuenta de CD.</a:t>
            </a:r>
          </a:p>
          <a:p>
            <a:pPr marL="171450" indent="-171450" algn="just">
              <a:buFont typeface="Wingdings" panose="05000000000000000000" pitchFamily="2" charset="2"/>
              <a:buChar char="v"/>
            </a:pPr>
            <a:r>
              <a:rPr lang="es-ES" sz="1100" dirty="0"/>
              <a:t>El 60% de los clientes realizan transacciones en línea.</a:t>
            </a:r>
          </a:p>
          <a:p>
            <a:pPr marL="171450" indent="-171450" algn="just">
              <a:buFont typeface="Wingdings" panose="05000000000000000000" pitchFamily="2" charset="2"/>
              <a:buChar char="v"/>
            </a:pPr>
            <a:r>
              <a:rPr lang="es-ES" sz="1100" dirty="0"/>
              <a:t>El 29,4% de los clientes tienen tarjetas de crédito.</a:t>
            </a:r>
          </a:p>
          <a:p>
            <a:pPr marL="171450" indent="-171450" algn="just">
              <a:buFont typeface="Wingdings" panose="05000000000000000000" pitchFamily="2" charset="2"/>
              <a:buChar char="v"/>
            </a:pPr>
            <a:r>
              <a:rPr lang="es-ES" sz="1100" dirty="0"/>
              <a:t>~ 75 % de los clientes están en el rango de 31-60.</a:t>
            </a:r>
          </a:p>
          <a:p>
            <a:pPr marL="171450" indent="-171450" algn="just">
              <a:buFont typeface="Wingdings" panose="05000000000000000000" pitchFamily="2" charset="2"/>
              <a:buChar char="v"/>
            </a:pPr>
            <a:r>
              <a:rPr lang="es-ES" sz="1100" dirty="0"/>
              <a:t>~ 50 % La mayoría de los clientes bancarios pertenecen al grupo de ingresos medios.</a:t>
            </a:r>
          </a:p>
          <a:p>
            <a:pPr marL="171450" indent="-171450" algn="just">
              <a:buFont typeface="Wingdings" panose="05000000000000000000" pitchFamily="2" charset="2"/>
              <a:buChar char="v"/>
            </a:pPr>
            <a:r>
              <a:rPr lang="es-ES" sz="1100" dirty="0"/>
              <a:t>~48 % de los clientes tiene gasto </a:t>
            </a:r>
            <a:r>
              <a:rPr lang="es-ES" sz="1100" dirty="0" smtClean="0"/>
              <a:t>medio.</a:t>
            </a:r>
          </a:p>
        </p:txBody>
      </p:sp>
      <p:pic>
        <p:nvPicPr>
          <p:cNvPr id="6" name="Imagen 5"/>
          <p:cNvPicPr>
            <a:picLocks noChangeAspect="1"/>
          </p:cNvPicPr>
          <p:nvPr/>
        </p:nvPicPr>
        <p:blipFill>
          <a:blip r:embed="rId3"/>
          <a:stretch>
            <a:fillRect/>
          </a:stretch>
        </p:blipFill>
        <p:spPr>
          <a:xfrm>
            <a:off x="216512" y="1574590"/>
            <a:ext cx="5580973" cy="5057167"/>
          </a:xfrm>
          <a:prstGeom prst="rect">
            <a:avLst/>
          </a:prstGeom>
        </p:spPr>
      </p:pic>
      <p:pic>
        <p:nvPicPr>
          <p:cNvPr id="7" name="Imagen 6"/>
          <p:cNvPicPr>
            <a:picLocks noChangeAspect="1"/>
          </p:cNvPicPr>
          <p:nvPr/>
        </p:nvPicPr>
        <p:blipFill>
          <a:blip r:embed="rId4"/>
          <a:stretch>
            <a:fillRect/>
          </a:stretch>
        </p:blipFill>
        <p:spPr>
          <a:xfrm>
            <a:off x="6000162" y="1574590"/>
            <a:ext cx="5847862" cy="3248015"/>
          </a:xfrm>
          <a:prstGeom prst="rect">
            <a:avLst/>
          </a:prstGeom>
        </p:spPr>
      </p:pic>
    </p:spTree>
    <p:extLst>
      <p:ext uri="{BB962C8B-B14F-4D97-AF65-F5344CB8AC3E}">
        <p14:creationId xmlns:p14="http://schemas.microsoft.com/office/powerpoint/2010/main" val="2222871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Heatmap</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296345" y="2078614"/>
            <a:ext cx="4675696" cy="5184740"/>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Como era de esperar, la edad y la experiencia están altamente correlacionadas y uno de ellos puede descartarse. Como tuvimos que manejar 0, se descartará la experiencia.</a:t>
            </a:r>
          </a:p>
          <a:p>
            <a:pPr marL="177585" indent="0" algn="just">
              <a:spcBef>
                <a:spcPts val="600"/>
              </a:spcBef>
              <a:spcAft>
                <a:spcPts val="600"/>
              </a:spcAft>
              <a:buNone/>
            </a:pPr>
            <a:r>
              <a:rPr lang="es-ES" dirty="0"/>
              <a:t>Los ingresos y el gasto promedio en tarjeta de crédito están correlacionados positivamente.</a:t>
            </a:r>
          </a:p>
          <a:p>
            <a:pPr marL="177585" indent="0" algn="just">
              <a:spcBef>
                <a:spcPts val="600"/>
              </a:spcBef>
              <a:spcAft>
                <a:spcPts val="600"/>
              </a:spcAft>
              <a:buNone/>
            </a:pPr>
            <a:r>
              <a:rPr lang="es-ES" dirty="0"/>
              <a:t>La hipoteca tiene muy poca correlación con los ingresos.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91" y="1585392"/>
            <a:ext cx="7123177" cy="4985090"/>
          </a:xfrm>
          <a:prstGeom prst="rect">
            <a:avLst/>
          </a:prstGeom>
        </p:spPr>
      </p:pic>
    </p:spTree>
    <p:extLst>
      <p:ext uri="{BB962C8B-B14F-4D97-AF65-F5344CB8AC3E}">
        <p14:creationId xmlns:p14="http://schemas.microsoft.com/office/powerpoint/2010/main" val="2984793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Grupo de ingreso </a:t>
            </a:r>
            <a:r>
              <a:rPr lang="es-ES" b="1" u="sng" dirty="0" err="1">
                <a:solidFill>
                  <a:srgbClr val="FF0000"/>
                </a:solidFill>
                <a:latin typeface="Algerian" panose="04020705040A02060702" pitchFamily="82" charset="0"/>
              </a:rPr>
              <a:t>segun</a:t>
            </a:r>
            <a:r>
              <a:rPr lang="es-ES" b="1" u="sng" dirty="0">
                <a:solidFill>
                  <a:srgbClr val="FF0000"/>
                </a:solidFill>
                <a:latin typeface="Algerian" panose="04020705040A02060702" pitchFamily="82" charset="0"/>
              </a:rPr>
              <a:t> la cuenta</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63571" y="4776244"/>
            <a:ext cx="10454326" cy="2402266"/>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Los grupo de ingresos medios son los que tienen mas cuentas de deposito, </a:t>
            </a:r>
            <a:r>
              <a:rPr lang="es-ES" dirty="0" smtClean="0"/>
              <a:t>quizás </a:t>
            </a:r>
            <a:r>
              <a:rPr lang="es-ES" dirty="0"/>
              <a:t>uno de los puntos </a:t>
            </a:r>
            <a:r>
              <a:rPr lang="es-ES" dirty="0" smtClean="0"/>
              <a:t>débiles </a:t>
            </a:r>
            <a:r>
              <a:rPr lang="es-ES" dirty="0"/>
              <a:t>es que en porcentaje a la cantidad de clientes que no poseen cuenta de deposito con respecto a los que poseen una, es menor a los </a:t>
            </a:r>
            <a:r>
              <a:rPr lang="es-ES" dirty="0" smtClean="0"/>
              <a:t>demás </a:t>
            </a:r>
            <a:r>
              <a:rPr lang="es-ES" dirty="0"/>
              <a:t>grupos de ingresos, esto </a:t>
            </a:r>
            <a:r>
              <a:rPr lang="es-ES" dirty="0" smtClean="0"/>
              <a:t>debería reverse </a:t>
            </a:r>
            <a:r>
              <a:rPr lang="es-ES" dirty="0"/>
              <a:t>y en lo posible incrementar ese porcentaje, ya que son los clientes mas significativos para este banco.</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0" y="1637124"/>
            <a:ext cx="10053426" cy="3198829"/>
          </a:xfrm>
          <a:prstGeom prst="rect">
            <a:avLst/>
          </a:prstGeom>
        </p:spPr>
      </p:pic>
    </p:spTree>
    <p:extLst>
      <p:ext uri="{BB962C8B-B14F-4D97-AF65-F5344CB8AC3E}">
        <p14:creationId xmlns:p14="http://schemas.microsoft.com/office/powerpoint/2010/main" val="1467621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Densidad de hipoteca vs prestamos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63571" y="4917649"/>
            <a:ext cx="10454326" cy="2402266"/>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Podemos observar hay gran cantidad de clientes que no poseen prestamos activos, con respecto a la hipoteca, eso puede deberse a que no poseen un sueldo alto o que no les fue necesario solicitar un prestamos mientras poseen una hipoteca.</a:t>
            </a:r>
          </a:p>
        </p:txBody>
      </p:sp>
      <p:pic>
        <p:nvPicPr>
          <p:cNvPr id="2" name="Imagen 1"/>
          <p:cNvPicPr>
            <a:picLocks noChangeAspect="1"/>
          </p:cNvPicPr>
          <p:nvPr/>
        </p:nvPicPr>
        <p:blipFill>
          <a:blip r:embed="rId3"/>
          <a:stretch>
            <a:fillRect/>
          </a:stretch>
        </p:blipFill>
        <p:spPr>
          <a:xfrm>
            <a:off x="962025" y="1721967"/>
            <a:ext cx="10183600" cy="3252244"/>
          </a:xfrm>
          <a:prstGeom prst="rect">
            <a:avLst/>
          </a:prstGeom>
        </p:spPr>
      </p:pic>
    </p:spTree>
    <p:extLst>
      <p:ext uri="{BB962C8B-B14F-4D97-AF65-F5344CB8AC3E}">
        <p14:creationId xmlns:p14="http://schemas.microsoft.com/office/powerpoint/2010/main" val="3038746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Densidad de la edad vs prestamos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678730" y="5115616"/>
            <a:ext cx="10539167" cy="2402266"/>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Podemos observar que los clientes con edades mayores a 30 y menores a 60 son los que mas poseen una densidad de prestamos activos o no, con respecto al grupo de edades fuera de ese rango.</a:t>
            </a:r>
          </a:p>
        </p:txBody>
      </p:sp>
      <p:pic>
        <p:nvPicPr>
          <p:cNvPr id="4" name="Imagen 3"/>
          <p:cNvPicPr>
            <a:picLocks noChangeAspect="1"/>
          </p:cNvPicPr>
          <p:nvPr/>
        </p:nvPicPr>
        <p:blipFill>
          <a:blip r:embed="rId3"/>
          <a:stretch>
            <a:fillRect/>
          </a:stretch>
        </p:blipFill>
        <p:spPr>
          <a:xfrm>
            <a:off x="962025" y="1787954"/>
            <a:ext cx="10183600" cy="3252244"/>
          </a:xfrm>
          <a:prstGeom prst="rect">
            <a:avLst/>
          </a:prstGeom>
        </p:spPr>
      </p:pic>
    </p:spTree>
    <p:extLst>
      <p:ext uri="{BB962C8B-B14F-4D97-AF65-F5344CB8AC3E}">
        <p14:creationId xmlns:p14="http://schemas.microsoft.com/office/powerpoint/2010/main" val="2566029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15489"/>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smtClean="0">
                <a:solidFill>
                  <a:srgbClr val="FF0000"/>
                </a:solidFill>
                <a:latin typeface="Algerian" panose="04020705040A02060702" pitchFamily="82" charset="0"/>
              </a:rPr>
              <a:t>Gastos</a:t>
            </a:r>
            <a:endParaRPr lang="es-419"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6457361" y="4284095"/>
            <a:ext cx="5222450" cy="2333382"/>
          </a:xfrm>
          <a:prstGeom prst="rect">
            <a:avLst/>
          </a:prstGeom>
        </p:spPr>
        <p:txBody>
          <a:bodyPr spcFirstLastPara="1" wrap="square" lIns="121900" tIns="121900" rIns="121900" bIns="121900" anchor="t" anchorCtr="0">
            <a:noAutofit/>
          </a:bodyPr>
          <a:lstStyle/>
          <a:p>
            <a:pPr marL="0" indent="0" algn="just">
              <a:buNone/>
            </a:pPr>
            <a:r>
              <a:rPr lang="es-ES" sz="1800" dirty="0"/>
              <a:t>Podemos observar que los clientes con mayor </a:t>
            </a:r>
            <a:r>
              <a:rPr lang="es-ES" sz="1800" dirty="0" smtClean="0"/>
              <a:t>educación </a:t>
            </a:r>
            <a:r>
              <a:rPr lang="es-ES" sz="1800" dirty="0"/>
              <a:t>son los que mas utilizan las tarjetas de </a:t>
            </a:r>
            <a:r>
              <a:rPr lang="es-ES" sz="1800" dirty="0" smtClean="0"/>
              <a:t>crédito </a:t>
            </a:r>
            <a:r>
              <a:rPr lang="es-ES" sz="1800" dirty="0"/>
              <a:t>y poseen prestamos con respecto al grupo de edades, aunque los que tienen una </a:t>
            </a:r>
            <a:r>
              <a:rPr lang="es-ES" sz="1800" dirty="0" smtClean="0"/>
              <a:t>educación </a:t>
            </a:r>
            <a:r>
              <a:rPr lang="es-ES" sz="1800" dirty="0"/>
              <a:t>menor son los que poseen mejor sueldo a los que no poseen un </a:t>
            </a:r>
            <a:r>
              <a:rPr lang="es-ES" sz="1800" dirty="0" smtClean="0"/>
              <a:t>préstamo </a:t>
            </a:r>
            <a:r>
              <a:rPr lang="es-ES" sz="1800" dirty="0"/>
              <a:t>activo.</a:t>
            </a:r>
            <a:endParaRPr lang="es-ES" sz="1800" dirty="0" smtClean="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28" y="4219017"/>
            <a:ext cx="5778632" cy="2463538"/>
          </a:xfrm>
          <a:prstGeom prst="rect">
            <a:avLst/>
          </a:prstGeom>
        </p:spPr>
      </p:pic>
      <p:pic>
        <p:nvPicPr>
          <p:cNvPr id="3" name="Imagen 2"/>
          <p:cNvPicPr>
            <a:picLocks noChangeAspect="1"/>
          </p:cNvPicPr>
          <p:nvPr/>
        </p:nvPicPr>
        <p:blipFill>
          <a:blip r:embed="rId4"/>
          <a:stretch>
            <a:fillRect/>
          </a:stretch>
        </p:blipFill>
        <p:spPr>
          <a:xfrm>
            <a:off x="537328" y="1491006"/>
            <a:ext cx="11142483" cy="2622747"/>
          </a:xfrm>
          <a:prstGeom prst="rect">
            <a:avLst/>
          </a:prstGeom>
        </p:spPr>
      </p:pic>
    </p:spTree>
    <p:extLst>
      <p:ext uri="{BB962C8B-B14F-4D97-AF65-F5344CB8AC3E}">
        <p14:creationId xmlns:p14="http://schemas.microsoft.com/office/powerpoint/2010/main" val="2581360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1272796"/>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fontScale="90000"/>
          </a:bodyPr>
          <a:lstStyle/>
          <a:p>
            <a:pPr algn="ctr"/>
            <a:r>
              <a:rPr lang="es-ES" b="1" u="sng" dirty="0">
                <a:solidFill>
                  <a:srgbClr val="FF0000"/>
                </a:solidFill>
                <a:latin typeface="Algerian" panose="04020705040A02060702" pitchFamily="82" charset="0"/>
              </a:rPr>
              <a:t>Conclusión de los clientes según sus características de ingresos</a:t>
            </a:r>
          </a:p>
        </p:txBody>
      </p:sp>
      <p:sp>
        <p:nvSpPr>
          <p:cNvPr id="135" name="Google Shape;135;p14"/>
          <p:cNvSpPr txBox="1">
            <a:spLocks noGrp="1"/>
          </p:cNvSpPr>
          <p:nvPr>
            <p:ph type="body" idx="1"/>
          </p:nvPr>
        </p:nvSpPr>
        <p:spPr>
          <a:xfrm>
            <a:off x="5363853" y="2825455"/>
            <a:ext cx="5222450" cy="1599131"/>
          </a:xfrm>
          <a:prstGeom prst="rect">
            <a:avLst/>
          </a:prstGeom>
        </p:spPr>
        <p:txBody>
          <a:bodyPr spcFirstLastPara="1" wrap="square" lIns="121900" tIns="121900" rIns="121900" bIns="121900" anchor="t" anchorCtr="0">
            <a:noAutofit/>
          </a:bodyPr>
          <a:lstStyle/>
          <a:p>
            <a:pPr marL="0" indent="0" algn="just">
              <a:buNone/>
            </a:pPr>
            <a:r>
              <a:rPr lang="es-ES" sz="1800" dirty="0"/>
              <a:t>El préstamo personal variable objetivo está muy desequilibrado, donde solo el 9,6% de los clientes han optado previamente por un préstamo personal en el conjunto de datos</a:t>
            </a:r>
            <a:r>
              <a:rPr lang="es-ES" sz="1800" dirty="0" smtClean="0"/>
              <a:t>.</a:t>
            </a:r>
          </a:p>
        </p:txBody>
      </p:sp>
      <p:pic>
        <p:nvPicPr>
          <p:cNvPr id="4" name="Imagen 3"/>
          <p:cNvPicPr>
            <a:picLocks noChangeAspect="1"/>
          </p:cNvPicPr>
          <p:nvPr/>
        </p:nvPicPr>
        <p:blipFill rotWithShape="1">
          <a:blip r:embed="rId3"/>
          <a:srcRect t="2929" b="2149"/>
          <a:stretch/>
        </p:blipFill>
        <p:spPr>
          <a:xfrm>
            <a:off x="2328239" y="2130458"/>
            <a:ext cx="2781089" cy="2846896"/>
          </a:xfrm>
          <a:prstGeom prst="rect">
            <a:avLst/>
          </a:prstGeom>
        </p:spPr>
      </p:pic>
      <p:sp>
        <p:nvSpPr>
          <p:cNvPr id="5" name="Rectángulo 4"/>
          <p:cNvSpPr/>
          <p:nvPr/>
        </p:nvSpPr>
        <p:spPr>
          <a:xfrm>
            <a:off x="272632" y="5217937"/>
            <a:ext cx="11692560" cy="1200329"/>
          </a:xfrm>
          <a:prstGeom prst="rect">
            <a:avLst/>
          </a:prstGeom>
        </p:spPr>
        <p:txBody>
          <a:bodyPr wrap="square">
            <a:spAutoFit/>
          </a:bodyPr>
          <a:lstStyle/>
          <a:p>
            <a:pPr marL="285750" indent="-285750" algn="just">
              <a:buClr>
                <a:schemeClr val="tx1"/>
              </a:buClr>
              <a:buFont typeface="Wingdings" panose="05000000000000000000" pitchFamily="2" charset="2"/>
              <a:buChar char="v"/>
            </a:pPr>
            <a:r>
              <a:rPr lang="es-ES" sz="1800" dirty="0" smtClean="0">
                <a:solidFill>
                  <a:schemeClr val="tx1"/>
                </a:solidFill>
                <a:latin typeface="+mj-lt"/>
              </a:rPr>
              <a:t>Las </a:t>
            </a:r>
            <a:r>
              <a:rPr lang="es-ES" sz="1800" dirty="0">
                <a:solidFill>
                  <a:schemeClr val="tx1"/>
                </a:solidFill>
                <a:latin typeface="+mj-lt"/>
              </a:rPr>
              <a:t>personas con mayores ingresos habían optado por préstamos personales antes.</a:t>
            </a:r>
          </a:p>
          <a:p>
            <a:pPr marL="285750" indent="-285750" algn="just">
              <a:buClr>
                <a:schemeClr val="tx1"/>
              </a:buClr>
              <a:buFont typeface="Wingdings" panose="05000000000000000000" pitchFamily="2" charset="2"/>
              <a:buChar char="v"/>
            </a:pPr>
            <a:r>
              <a:rPr lang="es-ES" sz="1800" dirty="0">
                <a:solidFill>
                  <a:schemeClr val="tx1"/>
                </a:solidFill>
                <a:latin typeface="+mj-lt"/>
              </a:rPr>
              <a:t>Las personas con hipotecas altas optaron por el préstamo.</a:t>
            </a:r>
          </a:p>
          <a:p>
            <a:pPr marL="285750" indent="-285750" algn="just">
              <a:buClr>
                <a:schemeClr val="tx1"/>
              </a:buClr>
              <a:buFont typeface="Wingdings" panose="05000000000000000000" pitchFamily="2" charset="2"/>
              <a:buChar char="v"/>
            </a:pPr>
            <a:r>
              <a:rPr lang="es-ES" sz="1800" dirty="0">
                <a:solidFill>
                  <a:schemeClr val="tx1"/>
                </a:solidFill>
                <a:latin typeface="+mj-lt"/>
              </a:rPr>
              <a:t>Los clientes con mayor uso de crédito promedio mensual han optado por el préstamo.</a:t>
            </a:r>
          </a:p>
          <a:p>
            <a:pPr marL="285750" indent="-285750" algn="just">
              <a:buClr>
                <a:schemeClr val="tx1"/>
              </a:buClr>
              <a:buFont typeface="Wingdings" panose="05000000000000000000" pitchFamily="2" charset="2"/>
              <a:buChar char="v"/>
            </a:pPr>
            <a:r>
              <a:rPr lang="es-ES" sz="1800" dirty="0">
                <a:solidFill>
                  <a:schemeClr val="tx1"/>
                </a:solidFill>
                <a:latin typeface="+mj-lt"/>
              </a:rPr>
              <a:t>Los clientes con mayores ingresos tenían un mayor uso promedio de tarjetas de crédito e hipotecas.</a:t>
            </a:r>
          </a:p>
        </p:txBody>
      </p:sp>
    </p:spTree>
    <p:extLst>
      <p:ext uri="{BB962C8B-B14F-4D97-AF65-F5344CB8AC3E}">
        <p14:creationId xmlns:p14="http://schemas.microsoft.com/office/powerpoint/2010/main" val="2120832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6"/>
            <a:ext cx="10053425" cy="895724"/>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smtClean="0">
                <a:solidFill>
                  <a:srgbClr val="FF0000"/>
                </a:solidFill>
                <a:latin typeface="Algerian" panose="04020705040A02060702" pitchFamily="82" charset="0"/>
              </a:rPr>
              <a:t>Árbol </a:t>
            </a:r>
            <a:r>
              <a:rPr lang="es-419" b="1" u="sng" dirty="0">
                <a:solidFill>
                  <a:srgbClr val="FF0000"/>
                </a:solidFill>
                <a:latin typeface="Algerian" panose="04020705040A02060702" pitchFamily="82" charset="0"/>
              </a:rPr>
              <a:t>de decisiones</a:t>
            </a:r>
          </a:p>
        </p:txBody>
      </p:sp>
      <p:sp>
        <p:nvSpPr>
          <p:cNvPr id="135" name="Google Shape;135;p14"/>
          <p:cNvSpPr txBox="1">
            <a:spLocks noGrp="1"/>
          </p:cNvSpPr>
          <p:nvPr>
            <p:ph type="body" idx="1"/>
          </p:nvPr>
        </p:nvSpPr>
        <p:spPr>
          <a:xfrm>
            <a:off x="141402" y="1404589"/>
            <a:ext cx="11868346" cy="4986640"/>
          </a:xfrm>
          <a:prstGeom prst="rect">
            <a:avLst/>
          </a:prstGeom>
        </p:spPr>
        <p:txBody>
          <a:bodyPr spcFirstLastPara="1" wrap="square" lIns="121900" tIns="121900" rIns="121900" bIns="121900" anchor="t" anchorCtr="0">
            <a:noAutofit/>
          </a:bodyPr>
          <a:lstStyle/>
          <a:p>
            <a:pPr marL="0" indent="0" algn="just">
              <a:buNone/>
            </a:pPr>
            <a:r>
              <a:rPr lang="es-ES" sz="1400" dirty="0" smtClean="0"/>
              <a:t>Observaciones </a:t>
            </a:r>
            <a:r>
              <a:rPr lang="es-ES" sz="1400" dirty="0"/>
              <a:t>en el EDA</a:t>
            </a:r>
            <a:r>
              <a:rPr lang="es-ES" sz="1400" dirty="0" smtClean="0"/>
              <a:t>:</a:t>
            </a:r>
            <a:endParaRPr lang="es-ES" sz="1400" dirty="0"/>
          </a:p>
          <a:p>
            <a:pPr marL="171450" indent="-171450" algn="just">
              <a:buFont typeface="Wingdings" panose="05000000000000000000" pitchFamily="2" charset="2"/>
              <a:buChar char="v"/>
            </a:pPr>
            <a:r>
              <a:rPr lang="es-ES" sz="1400" dirty="0"/>
              <a:t>Las personas con mayores ingresos habían optado por préstamos personales antes.</a:t>
            </a:r>
          </a:p>
          <a:p>
            <a:pPr marL="171450" indent="-171450" algn="just">
              <a:buFont typeface="Wingdings" panose="05000000000000000000" pitchFamily="2" charset="2"/>
              <a:buChar char="v"/>
            </a:pPr>
            <a:r>
              <a:rPr lang="es-ES" sz="1400" dirty="0"/>
              <a:t>Las personas con hipotecas altas optaron por el préstamo.</a:t>
            </a:r>
          </a:p>
          <a:p>
            <a:pPr marL="171450" indent="-171450" algn="just">
              <a:buFont typeface="Wingdings" panose="05000000000000000000" pitchFamily="2" charset="2"/>
              <a:buChar char="v"/>
            </a:pPr>
            <a:r>
              <a:rPr lang="es-ES" sz="1400" dirty="0"/>
              <a:t>Los clientes que hayan optado por el préstamo tendrán un uso de crédito promedio mensual más alto.</a:t>
            </a:r>
          </a:p>
          <a:p>
            <a:pPr marL="171450" indent="-171450" algn="just">
              <a:buFont typeface="Wingdings" panose="05000000000000000000" pitchFamily="2" charset="2"/>
              <a:buChar char="v"/>
            </a:pPr>
            <a:r>
              <a:rPr lang="es-ES" sz="1400" dirty="0"/>
              <a:t>Los clientes con Familia de 3 miembros habían tomado prestados los préstamos con el banco.</a:t>
            </a:r>
          </a:p>
          <a:p>
            <a:pPr marL="171450" indent="-171450" algn="just">
              <a:buFont typeface="Wingdings" panose="05000000000000000000" pitchFamily="2" charset="2"/>
              <a:buChar char="v"/>
            </a:pPr>
            <a:r>
              <a:rPr lang="es-ES" sz="1400" dirty="0"/>
              <a:t>Nivel de educación 2: Graduado y 3: Avanzado/Profesional han tomado préstamos con el banco.</a:t>
            </a:r>
          </a:p>
          <a:p>
            <a:pPr marL="171450" indent="-171450" algn="just">
              <a:buFont typeface="Wingdings" panose="05000000000000000000" pitchFamily="2" charset="2"/>
              <a:buChar char="v"/>
            </a:pPr>
            <a:r>
              <a:rPr lang="es-ES" sz="1400" dirty="0"/>
              <a:t>Clientes que tenían certificado de depósito con el banco habían tomado prestado préstamo previamente</a:t>
            </a:r>
          </a:p>
          <a:p>
            <a:pPr marL="171450" indent="-171450" algn="just">
              <a:buFont typeface="Wingdings" panose="05000000000000000000" pitchFamily="2" charset="2"/>
              <a:buChar char="v"/>
            </a:pPr>
            <a:r>
              <a:rPr lang="es-ES" sz="1400" dirty="0"/>
              <a:t>La mayoría de los clientes que tenían un préstamo personal con el banco utilizaron las instalaciones en línea.</a:t>
            </a:r>
          </a:p>
          <a:p>
            <a:pPr marL="171450" indent="-171450" algn="just">
              <a:buFont typeface="Wingdings" panose="05000000000000000000" pitchFamily="2" charset="2"/>
              <a:buChar char="v"/>
            </a:pPr>
            <a:r>
              <a:rPr lang="es-ES" sz="1400" dirty="0"/>
              <a:t>La mayoría de los clientes que habían tomado préstamos personales antes son de la región de Los Ángeles.</a:t>
            </a:r>
          </a:p>
          <a:p>
            <a:pPr marL="171450" indent="-171450" algn="just">
              <a:buFont typeface="Wingdings" panose="05000000000000000000" pitchFamily="2" charset="2"/>
              <a:buChar char="v"/>
            </a:pPr>
            <a:r>
              <a:rPr lang="es-ES" sz="1400" dirty="0"/>
              <a:t>La proporción de préstamo de endeudamiento es alta en 30 y por debajo y 60 y por encima de los clientes.</a:t>
            </a:r>
          </a:p>
          <a:p>
            <a:pPr marL="171450" indent="-171450" algn="just">
              <a:buFont typeface="Wingdings" panose="05000000000000000000" pitchFamily="2" charset="2"/>
              <a:buChar char="v"/>
            </a:pPr>
            <a:r>
              <a:rPr lang="es-ES" sz="1400" dirty="0"/>
              <a:t>Cuantos más ingresos obtenga, más gastará y tendrá un estilo de vida "grande que la vida".</a:t>
            </a:r>
          </a:p>
          <a:p>
            <a:pPr marL="171450" indent="-171450" algn="just">
              <a:buFont typeface="Wingdings" panose="05000000000000000000" pitchFamily="2" charset="2"/>
              <a:buChar char="v"/>
            </a:pPr>
            <a:r>
              <a:rPr lang="es-ES" sz="1400" dirty="0"/>
              <a:t>Segmentación de clientes para préstamo de endeudamiento basado en EDA</a:t>
            </a:r>
          </a:p>
          <a:p>
            <a:pPr marL="171450" indent="-171450" algn="just">
              <a:buFont typeface="Wingdings" panose="05000000000000000000" pitchFamily="2" charset="2"/>
              <a:buChar char="v"/>
            </a:pPr>
            <a:r>
              <a:rPr lang="es-ES" sz="1400" dirty="0"/>
              <a:t>Los clientes con ingresos más altos tienen hipotecas más altas y un gasto promedio mensual más alto. También tienen certificado de depósito con el banco. Son nuestros clientes de alto perfil.</a:t>
            </a:r>
          </a:p>
          <a:p>
            <a:pPr marL="171450" indent="-171450" algn="just">
              <a:buFont typeface="Wingdings" panose="05000000000000000000" pitchFamily="2" charset="2"/>
              <a:buChar char="v"/>
            </a:pPr>
            <a:r>
              <a:rPr lang="es-ES" sz="1400" dirty="0"/>
              <a:t>Pocos Clientes en el grupo de ingresos medios no tienen hipotecas más altas y tienen menos gasto promedio mensual con tarjeta de crédito. Son clientes de perfil promedio.</a:t>
            </a:r>
          </a:p>
          <a:p>
            <a:pPr marL="171450" indent="-171450" algn="just">
              <a:buFont typeface="Wingdings" panose="05000000000000000000" pitchFamily="2" charset="2"/>
              <a:buChar char="v"/>
            </a:pPr>
            <a:r>
              <a:rPr lang="es-ES" sz="1400" dirty="0"/>
              <a:t>Los clientes en el grupo de ingresos más bajos tienen menos hipotecas (hay pocos valores atípicos), menos gastos mensuales. Son nuestros clientes de bajo perfil. </a:t>
            </a:r>
            <a:endParaRPr lang="es-ES" sz="1400" dirty="0" smtClean="0"/>
          </a:p>
          <a:p>
            <a:pPr marL="0" indent="0" algn="just">
              <a:buNone/>
            </a:pPr>
            <a:r>
              <a:rPr lang="es-ES" sz="1400" dirty="0" smtClean="0"/>
              <a:t>Acciones </a:t>
            </a:r>
            <a:r>
              <a:rPr lang="es-ES" sz="1400" dirty="0"/>
              <a:t>para el </a:t>
            </a:r>
            <a:r>
              <a:rPr lang="es-ES" sz="1400" dirty="0" smtClean="0"/>
              <a:t>pre procesamiento </a:t>
            </a:r>
            <a:r>
              <a:rPr lang="es-ES" sz="1400" dirty="0"/>
              <a:t>de datos:</a:t>
            </a:r>
          </a:p>
          <a:p>
            <a:pPr marL="0" indent="0" algn="just">
              <a:buNone/>
            </a:pPr>
            <a:r>
              <a:rPr lang="es-ES" sz="1400" dirty="0"/>
              <a:t>Muchas variables tienen valores atípicos que necesitan ser tratados. Podemos eliminar Experiencia, País, Código postal y </a:t>
            </a:r>
            <a:r>
              <a:rPr lang="es-ES" sz="1400" dirty="0" err="1"/>
              <a:t>Agebin</a:t>
            </a:r>
            <a:r>
              <a:rPr lang="es-ES" sz="1400" dirty="0"/>
              <a:t>, Grupo de ingresos, Grupo de gastos</a:t>
            </a:r>
            <a:r>
              <a:rPr lang="es-ES" sz="1400" dirty="0" smtClean="0"/>
              <a:t>.</a:t>
            </a:r>
          </a:p>
          <a:p>
            <a:pPr marL="194729" indent="0" algn="just">
              <a:buNone/>
            </a:pPr>
            <a:endParaRPr lang="es-ES" sz="1400" dirty="0" smtClean="0"/>
          </a:p>
          <a:p>
            <a:pPr marL="0" indent="0" algn="just">
              <a:buNone/>
            </a:pPr>
            <a:r>
              <a:rPr lang="es-AR" sz="1400" b="1" dirty="0" smtClean="0"/>
              <a:t>Que </a:t>
            </a:r>
            <a:r>
              <a:rPr lang="es-AR" sz="1400" b="1" dirty="0"/>
              <a:t>variables queremos enviar a nuestro </a:t>
            </a:r>
            <a:r>
              <a:rPr lang="es-AR" sz="1400" b="1" dirty="0" smtClean="0"/>
              <a:t>árbol </a:t>
            </a:r>
            <a:r>
              <a:rPr lang="es-AR" sz="1400" b="1" dirty="0"/>
              <a:t>de </a:t>
            </a:r>
            <a:r>
              <a:rPr lang="es-AR" sz="1400" b="1" dirty="0" smtClean="0"/>
              <a:t>decisión?</a:t>
            </a:r>
            <a:endParaRPr lang="es-AR" sz="1400" dirty="0"/>
          </a:p>
          <a:p>
            <a:pPr marL="0" indent="0" algn="just">
              <a:buNone/>
            </a:pPr>
            <a:r>
              <a:rPr lang="es-AR" sz="1400" dirty="0" err="1" smtClean="0"/>
              <a:t>Agebin</a:t>
            </a:r>
            <a:r>
              <a:rPr lang="es-AR" sz="1400" dirty="0" smtClean="0"/>
              <a:t>, Código Postal, Condado, Experiencia, Grupo </a:t>
            </a:r>
            <a:r>
              <a:rPr lang="es-AR" sz="1400" dirty="0"/>
              <a:t>de </a:t>
            </a:r>
            <a:r>
              <a:rPr lang="es-AR" sz="1400" dirty="0" smtClean="0"/>
              <a:t>ingreso, Grupo </a:t>
            </a:r>
            <a:r>
              <a:rPr lang="es-AR" sz="1400" dirty="0"/>
              <a:t>de Gasto</a:t>
            </a:r>
          </a:p>
          <a:p>
            <a:pPr marL="0" indent="0" algn="just">
              <a:buNone/>
            </a:pPr>
            <a:endParaRPr lang="es-ES" sz="1400" dirty="0" smtClean="0"/>
          </a:p>
        </p:txBody>
      </p:sp>
    </p:spTree>
    <p:extLst>
      <p:ext uri="{BB962C8B-B14F-4D97-AF65-F5344CB8AC3E}">
        <p14:creationId xmlns:p14="http://schemas.microsoft.com/office/powerpoint/2010/main" val="2268408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Modelado: Árbol de decisión </a:t>
            </a:r>
            <a:r>
              <a:rPr lang="es-ES" b="1" u="sng" dirty="0" smtClean="0">
                <a:solidFill>
                  <a:srgbClr val="FF0000"/>
                </a:solidFill>
                <a:latin typeface="Algerian" panose="04020705040A02060702" pitchFamily="82" charset="0"/>
              </a:rPr>
              <a:t>test</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347882" y="1298203"/>
            <a:ext cx="7756134" cy="5309987"/>
          </a:xfrm>
          <a:prstGeom prst="rect">
            <a:avLst/>
          </a:prstGeom>
        </p:spPr>
        <p:txBody>
          <a:bodyPr spcFirstLastPara="1" wrap="square" lIns="121900" tIns="121900" rIns="121900" bIns="121900" anchor="t" anchorCtr="0">
            <a:noAutofit/>
          </a:bodyPr>
          <a:lstStyle/>
          <a:p>
            <a:pPr marL="177585" indent="0" algn="just">
              <a:buNone/>
            </a:pPr>
            <a:r>
              <a:rPr lang="es-ES" b="1" u="sng" dirty="0"/>
              <a:t>Perspectivas:</a:t>
            </a:r>
          </a:p>
          <a:p>
            <a:pPr marL="177585" indent="0" algn="just">
              <a:spcBef>
                <a:spcPts val="600"/>
              </a:spcBef>
              <a:buNone/>
            </a:pPr>
            <a:r>
              <a:rPr lang="es-ES" sz="1400" b="1" u="sng" dirty="0" smtClean="0"/>
              <a:t>Verdaderos </a:t>
            </a:r>
            <a:r>
              <a:rPr lang="es-ES" sz="1400" b="1" u="sng" dirty="0"/>
              <a:t>positivos:</a:t>
            </a:r>
          </a:p>
          <a:p>
            <a:pPr marL="177585" indent="0" algn="just">
              <a:spcAft>
                <a:spcPts val="300"/>
              </a:spcAft>
              <a:buNone/>
            </a:pPr>
            <a:r>
              <a:rPr lang="es-ES" sz="1400" u="sng" dirty="0" smtClean="0"/>
              <a:t>Realidad</a:t>
            </a:r>
            <a:r>
              <a:rPr lang="es-ES" sz="1400" u="sng" dirty="0"/>
              <a:t>: </a:t>
            </a:r>
            <a:r>
              <a:rPr lang="es-ES" sz="1400" dirty="0"/>
              <a:t>Un cliente quería tomar un préstamo personal. </a:t>
            </a:r>
            <a:endParaRPr lang="es-ES" sz="1400" dirty="0" smtClean="0"/>
          </a:p>
          <a:p>
            <a:pPr marL="177585" indent="0" algn="just">
              <a:spcAft>
                <a:spcPts val="300"/>
              </a:spcAft>
              <a:buNone/>
            </a:pPr>
            <a:r>
              <a:rPr lang="es-ES" sz="1400" u="sng" dirty="0" smtClean="0"/>
              <a:t>Modelo </a:t>
            </a:r>
            <a:r>
              <a:rPr lang="es-ES" sz="1400" u="sng" dirty="0"/>
              <a:t>de predicción: </a:t>
            </a:r>
            <a:r>
              <a:rPr lang="es-ES" sz="1400" dirty="0"/>
              <a:t>el cliente tomará un préstamo personal. </a:t>
            </a:r>
            <a:endParaRPr lang="es-ES" sz="1400" dirty="0" smtClean="0"/>
          </a:p>
          <a:p>
            <a:pPr marL="177585" indent="0" algn="just">
              <a:spcAft>
                <a:spcPts val="300"/>
              </a:spcAft>
              <a:buNone/>
            </a:pPr>
            <a:r>
              <a:rPr lang="es-ES" sz="1400" u="sng" dirty="0" smtClean="0"/>
              <a:t>Resultado</a:t>
            </a:r>
            <a:r>
              <a:rPr lang="es-ES" sz="1400" u="sng" dirty="0"/>
              <a:t>: </a:t>
            </a:r>
            <a:r>
              <a:rPr lang="es-ES" sz="1400" dirty="0"/>
              <a:t>El modelo es bueno.</a:t>
            </a:r>
          </a:p>
          <a:p>
            <a:pPr marL="177585" indent="0" algn="just">
              <a:spcBef>
                <a:spcPts val="600"/>
              </a:spcBef>
              <a:buNone/>
            </a:pPr>
            <a:r>
              <a:rPr lang="es-ES" sz="1400" b="1" u="sng" dirty="0" smtClean="0"/>
              <a:t>Verdaderos </a:t>
            </a:r>
            <a:r>
              <a:rPr lang="es-ES" sz="1400" b="1" u="sng" dirty="0"/>
              <a:t>negativos:</a:t>
            </a:r>
          </a:p>
          <a:p>
            <a:pPr marL="177585" indent="0" algn="just">
              <a:spcAft>
                <a:spcPts val="300"/>
              </a:spcAft>
              <a:buNone/>
            </a:pPr>
            <a:r>
              <a:rPr lang="es-ES" sz="1400" u="sng" dirty="0" smtClean="0"/>
              <a:t>Realidad</a:t>
            </a:r>
            <a:r>
              <a:rPr lang="es-ES" sz="1400" u="sng" dirty="0"/>
              <a:t>: </a:t>
            </a:r>
            <a:r>
              <a:rPr lang="es-ES" sz="1400" dirty="0"/>
              <a:t>Un cliente no quería tomar un préstamo personal. </a:t>
            </a:r>
            <a:endParaRPr lang="es-ES" sz="1400" dirty="0" smtClean="0"/>
          </a:p>
          <a:p>
            <a:pPr marL="177585" indent="0" algn="just">
              <a:spcAft>
                <a:spcPts val="300"/>
              </a:spcAft>
              <a:buNone/>
            </a:pPr>
            <a:r>
              <a:rPr lang="es-ES" sz="1400" u="sng" dirty="0" smtClean="0"/>
              <a:t>Modelo </a:t>
            </a:r>
            <a:r>
              <a:rPr lang="es-ES" sz="1400" u="sng" dirty="0"/>
              <a:t>de predicción: </a:t>
            </a:r>
            <a:r>
              <a:rPr lang="es-ES" sz="1400" dirty="0"/>
              <a:t>el cliente no tomará un préstamo personal. </a:t>
            </a:r>
            <a:endParaRPr lang="es-ES" sz="1400" dirty="0" smtClean="0"/>
          </a:p>
          <a:p>
            <a:pPr marL="177585" indent="0" algn="just">
              <a:spcAft>
                <a:spcPts val="300"/>
              </a:spcAft>
              <a:buNone/>
            </a:pPr>
            <a:r>
              <a:rPr lang="es-ES" sz="1400" u="sng" dirty="0" smtClean="0"/>
              <a:t>Resultado</a:t>
            </a:r>
            <a:r>
              <a:rPr lang="es-ES" sz="1400" u="sng" dirty="0"/>
              <a:t>: </a:t>
            </a:r>
            <a:r>
              <a:rPr lang="es-ES" sz="1400" dirty="0"/>
              <a:t>El negocio no se ve afectado.</a:t>
            </a:r>
          </a:p>
          <a:p>
            <a:pPr marL="177585" indent="0" algn="just">
              <a:spcBef>
                <a:spcPts val="600"/>
              </a:spcBef>
              <a:buNone/>
            </a:pPr>
            <a:r>
              <a:rPr lang="es-ES" sz="1400" b="1" u="sng" dirty="0" smtClean="0"/>
              <a:t>Falsos positivos:</a:t>
            </a:r>
            <a:endParaRPr lang="es-ES" sz="1400" b="1" u="sng" dirty="0"/>
          </a:p>
          <a:p>
            <a:pPr marL="177585" indent="0" algn="just">
              <a:spcAft>
                <a:spcPts val="300"/>
              </a:spcAft>
              <a:buNone/>
            </a:pPr>
            <a:r>
              <a:rPr lang="es-ES" sz="1400" u="sng" dirty="0" smtClean="0"/>
              <a:t>Realidad</a:t>
            </a:r>
            <a:r>
              <a:rPr lang="es-ES" sz="1400" u="sng" dirty="0"/>
              <a:t>: </a:t>
            </a:r>
            <a:r>
              <a:rPr lang="es-ES" sz="1400" dirty="0"/>
              <a:t>Un cliente no quería tomar un préstamo personal. </a:t>
            </a:r>
            <a:endParaRPr lang="es-ES" sz="1400" dirty="0" smtClean="0"/>
          </a:p>
          <a:p>
            <a:pPr marL="177585" indent="0" algn="just">
              <a:spcAft>
                <a:spcPts val="300"/>
              </a:spcAft>
              <a:buNone/>
            </a:pPr>
            <a:r>
              <a:rPr lang="es-ES" sz="1400" u="sng" dirty="0" smtClean="0"/>
              <a:t>Modelo </a:t>
            </a:r>
            <a:r>
              <a:rPr lang="es-ES" sz="1400" u="sng" dirty="0"/>
              <a:t>de predicción: </a:t>
            </a:r>
            <a:r>
              <a:rPr lang="es-ES" sz="1400" dirty="0"/>
              <a:t>el cliente tomará un préstamo personal. </a:t>
            </a:r>
            <a:endParaRPr lang="es-ES" sz="1400" dirty="0" smtClean="0"/>
          </a:p>
          <a:p>
            <a:pPr marL="177585" indent="0" algn="just">
              <a:spcAft>
                <a:spcPts val="300"/>
              </a:spcAft>
              <a:buNone/>
            </a:pPr>
            <a:r>
              <a:rPr lang="es-ES" sz="1400" u="sng" dirty="0" smtClean="0"/>
              <a:t>Resultado</a:t>
            </a:r>
            <a:r>
              <a:rPr lang="es-ES" sz="1400" u="sng" dirty="0"/>
              <a:t>: </a:t>
            </a:r>
            <a:r>
              <a:rPr lang="es-ES" sz="1400" dirty="0"/>
              <a:t>El equipo que se dirige a los clientes potenciales desperdiciaría sus recursos en los clientes que no comprarán un préstamo personal.</a:t>
            </a:r>
          </a:p>
          <a:p>
            <a:pPr marL="177585" indent="0" algn="just">
              <a:spcBef>
                <a:spcPts val="600"/>
              </a:spcBef>
              <a:buNone/>
            </a:pPr>
            <a:r>
              <a:rPr lang="es-ES" sz="1400" b="1" u="sng" dirty="0" smtClean="0"/>
              <a:t>Falsos </a:t>
            </a:r>
            <a:r>
              <a:rPr lang="es-ES" sz="1400" b="1" u="sng" dirty="0"/>
              <a:t>negativos</a:t>
            </a:r>
            <a:r>
              <a:rPr lang="es-ES" sz="1400" b="1" u="sng" dirty="0" smtClean="0"/>
              <a:t>:</a:t>
            </a:r>
            <a:endParaRPr lang="es-ES" sz="1400" b="1" u="sng" dirty="0"/>
          </a:p>
          <a:p>
            <a:pPr marL="177585" indent="0" algn="just">
              <a:spcAft>
                <a:spcPts val="300"/>
              </a:spcAft>
              <a:buNone/>
            </a:pPr>
            <a:r>
              <a:rPr lang="es-ES" sz="1400" u="sng" dirty="0"/>
              <a:t>Realidad: </a:t>
            </a:r>
            <a:r>
              <a:rPr lang="es-ES" sz="1400" dirty="0"/>
              <a:t>Un cliente quería tomar un préstamo personal. </a:t>
            </a:r>
            <a:endParaRPr lang="es-ES" sz="1400" dirty="0" smtClean="0"/>
          </a:p>
          <a:p>
            <a:pPr marL="177585" indent="0" algn="just">
              <a:spcAft>
                <a:spcPts val="300"/>
              </a:spcAft>
              <a:buNone/>
            </a:pPr>
            <a:r>
              <a:rPr lang="es-ES" sz="1400" u="sng" dirty="0" smtClean="0"/>
              <a:t>Modelo </a:t>
            </a:r>
            <a:r>
              <a:rPr lang="es-ES" sz="1400" u="sng" dirty="0"/>
              <a:t>de predicción: </a:t>
            </a:r>
            <a:r>
              <a:rPr lang="es-ES" sz="1400" dirty="0"/>
              <a:t>el cliente no tomará un préstamo personal. </a:t>
            </a:r>
            <a:endParaRPr lang="es-ES" sz="1400" dirty="0" smtClean="0"/>
          </a:p>
          <a:p>
            <a:pPr marL="177585" indent="0" algn="just">
              <a:spcAft>
                <a:spcPts val="300"/>
              </a:spcAft>
              <a:buNone/>
            </a:pPr>
            <a:r>
              <a:rPr lang="es-ES" sz="1400" u="sng" dirty="0" smtClean="0"/>
              <a:t>Resultado: </a:t>
            </a:r>
            <a:r>
              <a:rPr lang="es-ES" sz="1400" dirty="0" smtClean="0"/>
              <a:t>el </a:t>
            </a:r>
            <a:r>
              <a:rPr lang="es-ES" sz="1400" dirty="0"/>
              <a:t>equipo de ventas extraña al cliente potencial. Esto es pérdida de oportunidad. El propósito de la campaña era dirigirse a tales clientes. Si el equipo supiera acerca de estos clientes, podrían haber ofrecido algunas buenas tasas de APR/interés.</a:t>
            </a:r>
          </a:p>
        </p:txBody>
      </p:sp>
      <p:pic>
        <p:nvPicPr>
          <p:cNvPr id="3" name="Imagen 2"/>
          <p:cNvPicPr>
            <a:picLocks noChangeAspect="1"/>
          </p:cNvPicPr>
          <p:nvPr/>
        </p:nvPicPr>
        <p:blipFill>
          <a:blip r:embed="rId3"/>
          <a:stretch>
            <a:fillRect/>
          </a:stretch>
        </p:blipFill>
        <p:spPr>
          <a:xfrm>
            <a:off x="242835" y="1574388"/>
            <a:ext cx="4206617" cy="3170271"/>
          </a:xfrm>
          <a:prstGeom prst="rect">
            <a:avLst/>
          </a:prstGeom>
        </p:spPr>
      </p:pic>
      <p:pic>
        <p:nvPicPr>
          <p:cNvPr id="5" name="Imagen 4"/>
          <p:cNvPicPr>
            <a:picLocks noChangeAspect="1"/>
          </p:cNvPicPr>
          <p:nvPr/>
        </p:nvPicPr>
        <p:blipFill>
          <a:blip r:embed="rId4"/>
          <a:stretch>
            <a:fillRect/>
          </a:stretch>
        </p:blipFill>
        <p:spPr>
          <a:xfrm>
            <a:off x="233409" y="5166391"/>
            <a:ext cx="4216044" cy="1441799"/>
          </a:xfrm>
          <a:prstGeom prst="rect">
            <a:avLst/>
          </a:prstGeom>
        </p:spPr>
      </p:pic>
    </p:spTree>
    <p:extLst>
      <p:ext uri="{BB962C8B-B14F-4D97-AF65-F5344CB8AC3E}">
        <p14:creationId xmlns:p14="http://schemas.microsoft.com/office/powerpoint/2010/main" val="2175372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Índice</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1092200" y="1541929"/>
            <a:ext cx="10007600" cy="5009700"/>
          </a:xfrm>
          <a:prstGeom prst="rect">
            <a:avLst/>
          </a:prstGeom>
        </p:spPr>
        <p:txBody>
          <a:bodyPr spcFirstLastPara="1" wrap="square" lIns="121900" tIns="121900" rIns="121900" bIns="121900" anchor="t" anchorCtr="0">
            <a:noAutofit/>
          </a:bodyPr>
          <a:lstStyle/>
          <a:p>
            <a:pPr indent="-423323">
              <a:buSzPct val="100000"/>
              <a:buAutoNum type="arabicPeriod"/>
            </a:pPr>
            <a:r>
              <a:rPr lang="es-ES" dirty="0" smtClean="0">
                <a:solidFill>
                  <a:srgbClr val="FF0000"/>
                </a:solidFill>
                <a:latin typeface="Arial Rounded MT Bold" panose="020F0704030504030204" pitchFamily="34" charset="0"/>
              </a:rPr>
              <a:t>Introducción</a:t>
            </a:r>
            <a:endParaRPr lang="es-ES" dirty="0">
              <a:solidFill>
                <a:srgbClr val="FF0000"/>
              </a:solidFill>
              <a:latin typeface="Arial Rounded MT Bold" panose="020F0704030504030204" pitchFamily="34" charset="0"/>
            </a:endParaRPr>
          </a:p>
          <a:p>
            <a:pPr indent="-423323">
              <a:buSzPct val="100000"/>
              <a:buAutoNum type="arabicPeriod"/>
            </a:pPr>
            <a:r>
              <a:rPr lang="es-ES" dirty="0" smtClean="0">
                <a:solidFill>
                  <a:srgbClr val="FF0000"/>
                </a:solidFill>
                <a:latin typeface="Arial Rounded MT Bold" panose="020F0704030504030204" pitchFamily="34" charset="0"/>
              </a:rPr>
              <a:t>Objetivos</a:t>
            </a:r>
            <a:endParaRPr lang="es-ES" dirty="0">
              <a:solidFill>
                <a:srgbClr val="FF0000"/>
              </a:solidFill>
              <a:latin typeface="Arial Rounded MT Bold" panose="020F0704030504030204" pitchFamily="34" charset="0"/>
            </a:endParaRPr>
          </a:p>
          <a:p>
            <a:pPr indent="-423323">
              <a:buSzPct val="100000"/>
              <a:buAutoNum type="arabicPeriod"/>
            </a:pPr>
            <a:r>
              <a:rPr lang="es-ES" dirty="0" smtClean="0">
                <a:solidFill>
                  <a:srgbClr val="FF0000"/>
                </a:solidFill>
                <a:latin typeface="Arial Rounded MT Bold" panose="020F0704030504030204" pitchFamily="34" charset="0"/>
              </a:rPr>
              <a:t>Hipótesis</a:t>
            </a:r>
            <a:endParaRPr lang="es-ES" dirty="0">
              <a:solidFill>
                <a:srgbClr val="FF0000"/>
              </a:solidFill>
              <a:latin typeface="Arial Rounded MT Bold" panose="020F0704030504030204" pitchFamily="34" charset="0"/>
            </a:endParaRPr>
          </a:p>
          <a:p>
            <a:pPr indent="-423323">
              <a:buSzPct val="100000"/>
              <a:buAutoNum type="arabicPeriod"/>
            </a:pPr>
            <a:r>
              <a:rPr lang="es-ES" dirty="0" smtClean="0">
                <a:solidFill>
                  <a:srgbClr val="FF0000"/>
                </a:solidFill>
                <a:latin typeface="Arial Rounded MT Bold" panose="020F0704030504030204" pitchFamily="34" charset="0"/>
              </a:rPr>
              <a:t>Base </a:t>
            </a:r>
            <a:r>
              <a:rPr lang="es-ES" dirty="0">
                <a:solidFill>
                  <a:srgbClr val="FF0000"/>
                </a:solidFill>
                <a:latin typeface="Arial Rounded MT Bold" panose="020F0704030504030204" pitchFamily="34" charset="0"/>
              </a:rPr>
              <a:t>de Datos</a:t>
            </a:r>
          </a:p>
          <a:p>
            <a:pPr indent="-423323">
              <a:buSzPct val="100000"/>
              <a:buAutoNum type="arabicPeriod"/>
            </a:pPr>
            <a:r>
              <a:rPr lang="es-ES" dirty="0" smtClean="0">
                <a:solidFill>
                  <a:srgbClr val="FF0000"/>
                </a:solidFill>
                <a:latin typeface="Arial Rounded MT Bold" panose="020F0704030504030204" pitchFamily="34" charset="0"/>
              </a:rPr>
              <a:t>Estudio</a:t>
            </a:r>
            <a:endParaRPr lang="es-ES" dirty="0">
              <a:solidFill>
                <a:srgbClr val="FF0000"/>
              </a:solidFill>
              <a:latin typeface="Arial Rounded MT Bold" panose="020F0704030504030204" pitchFamily="34" charset="0"/>
            </a:endParaRPr>
          </a:p>
          <a:p>
            <a:pPr indent="-423323">
              <a:buSzPct val="100000"/>
              <a:buAutoNum type="arabicPeriod"/>
            </a:pPr>
            <a:r>
              <a:rPr lang="es-ES" dirty="0" smtClean="0">
                <a:solidFill>
                  <a:srgbClr val="FF0000"/>
                </a:solidFill>
                <a:latin typeface="Arial Rounded MT Bold" panose="020F0704030504030204" pitchFamily="34" charset="0"/>
              </a:rPr>
              <a:t>Detección </a:t>
            </a:r>
            <a:r>
              <a:rPr lang="es-ES" dirty="0">
                <a:solidFill>
                  <a:srgbClr val="FF0000"/>
                </a:solidFill>
                <a:latin typeface="Arial Rounded MT Bold" panose="020F0704030504030204" pitchFamily="34" charset="0"/>
              </a:rPr>
              <a:t>de clientes atípicos</a:t>
            </a:r>
          </a:p>
          <a:p>
            <a:pPr indent="-423323">
              <a:buSzPct val="100000"/>
              <a:buAutoNum type="arabicPeriod"/>
            </a:pPr>
            <a:r>
              <a:rPr lang="es-ES" dirty="0" smtClean="0">
                <a:solidFill>
                  <a:srgbClr val="FF0000"/>
                </a:solidFill>
                <a:latin typeface="Arial Rounded MT Bold" panose="020F0704030504030204" pitchFamily="34" charset="0"/>
              </a:rPr>
              <a:t>Analizando </a:t>
            </a:r>
            <a:r>
              <a:rPr lang="es-ES" dirty="0">
                <a:solidFill>
                  <a:srgbClr val="FF0000"/>
                </a:solidFill>
                <a:latin typeface="Arial Rounded MT Bold" panose="020F0704030504030204" pitchFamily="34" charset="0"/>
              </a:rPr>
              <a:t>los </a:t>
            </a:r>
            <a:r>
              <a:rPr lang="es-ES" dirty="0" smtClean="0">
                <a:solidFill>
                  <a:srgbClr val="FF0000"/>
                </a:solidFill>
                <a:latin typeface="Arial Rounded MT Bold" panose="020F0704030504030204" pitchFamily="34" charset="0"/>
              </a:rPr>
              <a:t>datos</a:t>
            </a:r>
            <a:endParaRPr lang="es-ES" dirty="0">
              <a:solidFill>
                <a:srgbClr val="FF0000"/>
              </a:solidFill>
              <a:latin typeface="Arial Rounded MT Bold" panose="020F0704030504030204" pitchFamily="34" charset="0"/>
            </a:endParaRPr>
          </a:p>
          <a:p>
            <a:pPr marL="608013" indent="-249238">
              <a:buSzPct val="100000"/>
              <a:buFont typeface="Wingdings" panose="05000000000000000000" pitchFamily="2" charset="2"/>
              <a:buChar char="Ø"/>
            </a:pPr>
            <a:r>
              <a:rPr lang="es-ES" dirty="0" smtClean="0">
                <a:solidFill>
                  <a:srgbClr val="FF0000"/>
                </a:solidFill>
                <a:latin typeface="Arial Rounded MT Bold" panose="020F0704030504030204" pitchFamily="34" charset="0"/>
              </a:rPr>
              <a:t>Difusión </a:t>
            </a:r>
            <a:r>
              <a:rPr lang="es-ES" dirty="0">
                <a:solidFill>
                  <a:srgbClr val="FF0000"/>
                </a:solidFill>
                <a:latin typeface="Arial Rounded MT Bold" panose="020F0704030504030204" pitchFamily="34" charset="0"/>
              </a:rPr>
              <a:t>de </a:t>
            </a:r>
            <a:r>
              <a:rPr lang="es-ES" dirty="0" smtClean="0">
                <a:solidFill>
                  <a:srgbClr val="FF0000"/>
                </a:solidFill>
                <a:latin typeface="Arial Rounded MT Bold" panose="020F0704030504030204" pitchFamily="34" charset="0"/>
              </a:rPr>
              <a:t>datos</a:t>
            </a:r>
            <a:endParaRPr lang="es-ES" dirty="0">
              <a:solidFill>
                <a:srgbClr val="FF0000"/>
              </a:solidFill>
              <a:latin typeface="Arial Rounded MT Bold" panose="020F0704030504030204" pitchFamily="34" charset="0"/>
            </a:endParaRPr>
          </a:p>
          <a:p>
            <a:pPr marL="608013" indent="-249238">
              <a:buSzPct val="100000"/>
              <a:buFont typeface="Wingdings" panose="05000000000000000000" pitchFamily="2" charset="2"/>
              <a:buChar char="Ø"/>
            </a:pPr>
            <a:r>
              <a:rPr lang="es-ES" dirty="0" smtClean="0">
                <a:solidFill>
                  <a:srgbClr val="FF0000"/>
                </a:solidFill>
                <a:latin typeface="Arial Rounded MT Bold" panose="020F0704030504030204" pitchFamily="34" charset="0"/>
              </a:rPr>
              <a:t>Análisis </a:t>
            </a:r>
            <a:r>
              <a:rPr lang="es-ES" dirty="0">
                <a:solidFill>
                  <a:srgbClr val="FF0000"/>
                </a:solidFill>
                <a:latin typeface="Arial Rounded MT Bold" panose="020F0704030504030204" pitchFamily="34" charset="0"/>
              </a:rPr>
              <a:t>mas profundo de las </a:t>
            </a:r>
            <a:r>
              <a:rPr lang="es-ES" dirty="0" smtClean="0">
                <a:solidFill>
                  <a:srgbClr val="FF0000"/>
                </a:solidFill>
                <a:latin typeface="Arial Rounded MT Bold" panose="020F0704030504030204" pitchFamily="34" charset="0"/>
              </a:rPr>
              <a:t>características </a:t>
            </a:r>
            <a:r>
              <a:rPr lang="es-ES" dirty="0">
                <a:solidFill>
                  <a:srgbClr val="FF0000"/>
                </a:solidFill>
                <a:latin typeface="Arial Rounded MT Bold" panose="020F0704030504030204" pitchFamily="34" charset="0"/>
              </a:rPr>
              <a:t>de los distintos </a:t>
            </a:r>
            <a:r>
              <a:rPr lang="es-ES" dirty="0" smtClean="0">
                <a:solidFill>
                  <a:srgbClr val="FF0000"/>
                </a:solidFill>
                <a:latin typeface="Arial Rounded MT Bold" panose="020F0704030504030204" pitchFamily="34" charset="0"/>
              </a:rPr>
              <a:t>clientes</a:t>
            </a:r>
          </a:p>
          <a:p>
            <a:pPr indent="-423323">
              <a:buSzPct val="100000"/>
              <a:buFont typeface="+mj-lt"/>
              <a:buAutoNum type="arabicPeriod" startAt="8"/>
            </a:pPr>
            <a:r>
              <a:rPr lang="es-ES" dirty="0" smtClean="0">
                <a:solidFill>
                  <a:srgbClr val="FF0000"/>
                </a:solidFill>
                <a:latin typeface="Arial Rounded MT Bold" panose="020F0704030504030204" pitchFamily="34" charset="0"/>
              </a:rPr>
              <a:t>Estructurando </a:t>
            </a:r>
            <a:r>
              <a:rPr lang="es-ES" dirty="0">
                <a:solidFill>
                  <a:srgbClr val="FF0000"/>
                </a:solidFill>
                <a:latin typeface="Arial Rounded MT Bold" panose="020F0704030504030204" pitchFamily="34" charset="0"/>
              </a:rPr>
              <a:t>el proyecto</a:t>
            </a:r>
            <a:endParaRPr lang="es-ES" dirty="0" smtClean="0">
              <a:solidFill>
                <a:srgbClr val="FF0000"/>
              </a:solidFill>
              <a:latin typeface="Arial Rounded MT Bold" panose="020F0704030504030204" pitchFamily="34" charset="0"/>
            </a:endParaRPr>
          </a:p>
          <a:p>
            <a:pPr marL="608013" indent="-249238">
              <a:buSzPct val="100000"/>
              <a:buFont typeface="Wingdings" panose="05000000000000000000" pitchFamily="2" charset="2"/>
              <a:buChar char="Ø"/>
            </a:pPr>
            <a:r>
              <a:rPr lang="es-ES" dirty="0" smtClean="0">
                <a:solidFill>
                  <a:srgbClr val="FF0000"/>
                </a:solidFill>
                <a:latin typeface="Arial Rounded MT Bold" panose="020F0704030504030204" pitchFamily="34" charset="0"/>
              </a:rPr>
              <a:t>Árbol </a:t>
            </a:r>
            <a:r>
              <a:rPr lang="es-ES" dirty="0">
                <a:solidFill>
                  <a:srgbClr val="FF0000"/>
                </a:solidFill>
                <a:latin typeface="Arial Rounded MT Bold" panose="020F0704030504030204" pitchFamily="34" charset="0"/>
              </a:rPr>
              <a:t>de </a:t>
            </a:r>
            <a:r>
              <a:rPr lang="es-ES" dirty="0" smtClean="0">
                <a:solidFill>
                  <a:srgbClr val="FF0000"/>
                </a:solidFill>
                <a:latin typeface="Arial Rounded MT Bold" panose="020F0704030504030204" pitchFamily="34" charset="0"/>
              </a:rPr>
              <a:t>decisiones</a:t>
            </a:r>
            <a:endParaRPr lang="es-ES" dirty="0">
              <a:solidFill>
                <a:srgbClr val="FF0000"/>
              </a:solidFill>
              <a:latin typeface="Arial Rounded MT Bold" panose="020F0704030504030204" pitchFamily="34" charset="0"/>
            </a:endParaRP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Modelado: Árbol de decisión </a:t>
            </a:r>
            <a:r>
              <a:rPr lang="es-ES" dirty="0" smtClean="0">
                <a:solidFill>
                  <a:srgbClr val="FF0000"/>
                </a:solidFill>
                <a:latin typeface="Arial Rounded MT Bold" panose="020F0704030504030204" pitchFamily="34" charset="0"/>
              </a:rPr>
              <a:t>Train</a:t>
            </a:r>
          </a:p>
          <a:p>
            <a:pPr marL="608013" indent="-249238">
              <a:buSzPct val="100000"/>
              <a:buFont typeface="Wingdings" panose="05000000000000000000" pitchFamily="2" charset="2"/>
              <a:buChar char="Ø"/>
            </a:pPr>
            <a:r>
              <a:rPr lang="es-ES" dirty="0" smtClean="0">
                <a:solidFill>
                  <a:srgbClr val="FF0000"/>
                </a:solidFill>
                <a:latin typeface="Arial Rounded MT Bold" panose="020F0704030504030204" pitchFamily="34" charset="0"/>
              </a:rPr>
              <a:t>Conclusión </a:t>
            </a:r>
            <a:r>
              <a:rPr lang="es-ES" dirty="0">
                <a:solidFill>
                  <a:srgbClr val="FF0000"/>
                </a:solidFill>
                <a:latin typeface="Arial Rounded MT Bold" panose="020F0704030504030204" pitchFamily="34" charset="0"/>
              </a:rPr>
              <a:t>arboles de </a:t>
            </a:r>
            <a:r>
              <a:rPr lang="es-ES" dirty="0" smtClean="0">
                <a:solidFill>
                  <a:srgbClr val="FF0000"/>
                </a:solidFill>
                <a:latin typeface="Arial Rounded MT Bold" panose="020F0704030504030204" pitchFamily="34" charset="0"/>
              </a:rPr>
              <a:t>decisiones</a:t>
            </a:r>
            <a:endParaRPr lang="es-ES" dirty="0">
              <a:solidFill>
                <a:srgbClr val="FF0000"/>
              </a:solidFill>
              <a:latin typeface="Arial Rounded MT Bold" panose="020F0704030504030204" pitchFamily="34" charset="0"/>
            </a:endParaRP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Modelado: Árbol de decisión </a:t>
            </a:r>
            <a:r>
              <a:rPr lang="es-ES" dirty="0" smtClean="0">
                <a:solidFill>
                  <a:srgbClr val="FF0000"/>
                </a:solidFill>
                <a:latin typeface="Arial Rounded MT Bold" panose="020F0704030504030204" pitchFamily="34" charset="0"/>
              </a:rPr>
              <a:t>Test</a:t>
            </a:r>
          </a:p>
          <a:p>
            <a:pPr marL="608013" indent="-249238">
              <a:buSzPct val="100000"/>
              <a:buFont typeface="Wingdings" panose="05000000000000000000" pitchFamily="2" charset="2"/>
              <a:buChar char="Ø"/>
            </a:pPr>
            <a:r>
              <a:rPr lang="es-ES" dirty="0">
                <a:solidFill>
                  <a:srgbClr val="FF0000"/>
                </a:solidFill>
                <a:latin typeface="Arial Rounded MT Bold" panose="020F0704030504030204" pitchFamily="34" charset="0"/>
              </a:rPr>
              <a:t>Conclusión arboles de </a:t>
            </a:r>
            <a:r>
              <a:rPr lang="es-ES" dirty="0" smtClean="0">
                <a:solidFill>
                  <a:srgbClr val="FF0000"/>
                </a:solidFill>
                <a:latin typeface="Arial Rounded MT Bold" panose="020F0704030504030204" pitchFamily="34" charset="0"/>
              </a:rPr>
              <a:t>decisiones</a:t>
            </a:r>
          </a:p>
          <a:p>
            <a:pPr marL="608400" indent="-424800">
              <a:buSzPct val="100000"/>
              <a:buFont typeface="+mj-lt"/>
              <a:buAutoNum type="arabicPeriod" startAt="9"/>
            </a:pPr>
            <a:r>
              <a:rPr lang="es-ES" dirty="0" smtClean="0">
                <a:solidFill>
                  <a:srgbClr val="FF0000"/>
                </a:solidFill>
                <a:latin typeface="Arial Rounded MT Bold" panose="020F0704030504030204" pitchFamily="34" charset="0"/>
              </a:rPr>
              <a:t>Conclusión</a:t>
            </a:r>
            <a:endParaRPr lang="es-ES" dirty="0">
              <a:solidFill>
                <a:srgbClr val="FF0000"/>
              </a:solidFill>
              <a:latin typeface="Arial Rounded MT Bold" panose="020F0704030504030204" pitchFamily="34" charset="0"/>
            </a:endParaRPr>
          </a:p>
          <a:p>
            <a:pPr marL="608013" indent="-249238">
              <a:buSzPct val="100000"/>
              <a:buFont typeface="Wingdings" panose="05000000000000000000" pitchFamily="2" charset="2"/>
              <a:buChar char="Ø"/>
            </a:pPr>
            <a:endParaRPr lang="es-ES" dirty="0" smtClean="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58271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Modelado: Árbol de decisión </a:t>
            </a:r>
            <a:r>
              <a:rPr lang="es-ES" b="1" u="sng" dirty="0" smtClean="0">
                <a:solidFill>
                  <a:srgbClr val="FF0000"/>
                </a:solidFill>
                <a:latin typeface="Algerian" panose="04020705040A02060702" pitchFamily="82" charset="0"/>
              </a:rPr>
              <a:t>Train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805082" y="1723360"/>
            <a:ext cx="6929718" cy="5309987"/>
          </a:xfrm>
          <a:prstGeom prst="rect">
            <a:avLst/>
          </a:prstGeom>
        </p:spPr>
        <p:txBody>
          <a:bodyPr spcFirstLastPara="1" wrap="square" lIns="121900" tIns="121900" rIns="121900" bIns="121900" anchor="t" anchorCtr="0">
            <a:noAutofit/>
          </a:bodyPr>
          <a:lstStyle/>
          <a:p>
            <a:pPr marL="194729" indent="0" algn="just">
              <a:buNone/>
            </a:pPr>
            <a:r>
              <a:rPr lang="es-ES" sz="1600" dirty="0"/>
              <a:t>Pudimos realizar pruebas en todas las métricas con el </a:t>
            </a:r>
            <a:r>
              <a:rPr lang="es-ES" sz="1600" dirty="0" err="1"/>
              <a:t>y_train</a:t>
            </a:r>
            <a:r>
              <a:rPr lang="es-ES" sz="1600" dirty="0"/>
              <a:t>, y detectamos que nuestras </a:t>
            </a:r>
            <a:r>
              <a:rPr lang="es-ES" sz="1600" dirty="0" smtClean="0"/>
              <a:t>métricas </a:t>
            </a:r>
            <a:r>
              <a:rPr lang="es-ES" sz="1600" dirty="0"/>
              <a:t>de desempeño es mejor a las del </a:t>
            </a:r>
            <a:r>
              <a:rPr lang="es-ES" sz="1600" dirty="0" err="1"/>
              <a:t>y_test</a:t>
            </a:r>
            <a:r>
              <a:rPr lang="es-ES" sz="1600" dirty="0"/>
              <a:t> por pequeña diferencia. Podemos decir que el modelo al usar </a:t>
            </a:r>
            <a:r>
              <a:rPr lang="es-ES" sz="1600" dirty="0" err="1"/>
              <a:t>y_train</a:t>
            </a:r>
            <a:r>
              <a:rPr lang="es-ES" sz="1600" dirty="0"/>
              <a:t> está sobre ajustado o entrenado (</a:t>
            </a:r>
            <a:r>
              <a:rPr lang="es-ES" sz="1600" dirty="0" err="1"/>
              <a:t>overfitting</a:t>
            </a:r>
            <a:r>
              <a:rPr lang="es-ES" sz="1600" dirty="0"/>
              <a:t>), sirve muy bien para valores que ya entreno, pero no para valores que nunca vio.</a:t>
            </a:r>
          </a:p>
          <a:p>
            <a:pPr marL="194729" indent="0" algn="just">
              <a:buNone/>
            </a:pPr>
            <a:r>
              <a:rPr lang="es-ES" sz="1600" dirty="0"/>
              <a:t>Cuando tenemos </a:t>
            </a:r>
            <a:r>
              <a:rPr lang="es-ES" sz="1600" dirty="0" err="1"/>
              <a:t>overfitting</a:t>
            </a:r>
            <a:r>
              <a:rPr lang="es-ES" sz="1600" dirty="0"/>
              <a:t>, podemos buscar mejorar nuestra métrica de desempeño para nuestro set de validación. No hay una regla exacta, es hacer varios procesos hasta encontrar algo que sirve para nuestros datos, podríamos intentar hacerlo con algunas de las siguientes maneras</a:t>
            </a:r>
            <a:r>
              <a:rPr lang="es-ES" sz="1600" dirty="0" smtClean="0"/>
              <a:t>:</a:t>
            </a:r>
            <a:endParaRPr lang="es-ES" sz="1600" dirty="0"/>
          </a:p>
          <a:p>
            <a:pPr algn="just">
              <a:buFont typeface="Wingdings" panose="05000000000000000000" pitchFamily="2" charset="2"/>
              <a:buChar char="v"/>
            </a:pPr>
            <a:r>
              <a:rPr lang="es-ES" sz="1600" dirty="0" err="1"/>
              <a:t>Itearar</a:t>
            </a:r>
            <a:r>
              <a:rPr lang="es-ES" sz="1600" dirty="0"/>
              <a:t>.</a:t>
            </a:r>
          </a:p>
          <a:p>
            <a:pPr algn="just">
              <a:buFont typeface="Wingdings" panose="05000000000000000000" pitchFamily="2" charset="2"/>
              <a:buChar char="v"/>
            </a:pPr>
            <a:r>
              <a:rPr lang="es-ES" sz="1600" dirty="0" err="1"/>
              <a:t>feature</a:t>
            </a:r>
            <a:r>
              <a:rPr lang="es-ES" sz="1600" dirty="0"/>
              <a:t> </a:t>
            </a:r>
            <a:r>
              <a:rPr lang="es-ES" sz="1600" dirty="0" err="1"/>
              <a:t>engineer</a:t>
            </a:r>
            <a:r>
              <a:rPr lang="es-ES" sz="1600" dirty="0"/>
              <a:t>.</a:t>
            </a:r>
          </a:p>
          <a:p>
            <a:pPr algn="just">
              <a:buFont typeface="Wingdings" panose="05000000000000000000" pitchFamily="2" charset="2"/>
              <a:buChar char="v"/>
            </a:pPr>
            <a:r>
              <a:rPr lang="es-ES" sz="1600" dirty="0"/>
              <a:t>Obtener un mayor número de datos.</a:t>
            </a:r>
          </a:p>
          <a:p>
            <a:pPr algn="just">
              <a:buFont typeface="Wingdings" panose="05000000000000000000" pitchFamily="2" charset="2"/>
              <a:buChar char="v"/>
            </a:pPr>
            <a:r>
              <a:rPr lang="es-ES" sz="1600" dirty="0"/>
              <a:t>Ajustar los parámetros de nuestros modelos.</a:t>
            </a:r>
          </a:p>
          <a:p>
            <a:pPr algn="just">
              <a:buFont typeface="Wingdings" panose="05000000000000000000" pitchFamily="2" charset="2"/>
              <a:buChar char="v"/>
            </a:pPr>
            <a:r>
              <a:rPr lang="es-ES" sz="1600" dirty="0"/>
              <a:t>Crear modelos más simples en caso de ser posible.</a:t>
            </a:r>
          </a:p>
          <a:p>
            <a:pPr algn="just">
              <a:buFont typeface="Wingdings" panose="05000000000000000000" pitchFamily="2" charset="2"/>
              <a:buChar char="v"/>
            </a:pPr>
            <a:r>
              <a:rPr lang="es-ES" sz="1600" dirty="0"/>
              <a:t>Probar con más modelos.</a:t>
            </a:r>
          </a:p>
          <a:p>
            <a:pPr algn="just">
              <a:buFont typeface="Wingdings" panose="05000000000000000000" pitchFamily="2" charset="2"/>
              <a:buChar char="v"/>
            </a:pPr>
            <a:r>
              <a:rPr lang="es-ES" sz="1600" dirty="0"/>
              <a:t>Ver si nos sirve otro algoritmo nuevo y es mejor</a:t>
            </a:r>
            <a:r>
              <a:rPr lang="es-ES" sz="1600" dirty="0" smtClean="0"/>
              <a:t>.</a:t>
            </a:r>
            <a:endParaRPr lang="es-ES" sz="1600" dirty="0"/>
          </a:p>
        </p:txBody>
      </p:sp>
      <p:pic>
        <p:nvPicPr>
          <p:cNvPr id="4" name="Imagen 3"/>
          <p:cNvPicPr>
            <a:picLocks noChangeAspect="1"/>
          </p:cNvPicPr>
          <p:nvPr/>
        </p:nvPicPr>
        <p:blipFill>
          <a:blip r:embed="rId3"/>
          <a:stretch>
            <a:fillRect/>
          </a:stretch>
        </p:blipFill>
        <p:spPr>
          <a:xfrm>
            <a:off x="529244" y="1606819"/>
            <a:ext cx="4206617" cy="3170271"/>
          </a:xfrm>
          <a:prstGeom prst="rect">
            <a:avLst/>
          </a:prstGeom>
        </p:spPr>
      </p:pic>
      <p:pic>
        <p:nvPicPr>
          <p:cNvPr id="7" name="Imagen 6"/>
          <p:cNvPicPr>
            <a:picLocks noChangeAspect="1"/>
          </p:cNvPicPr>
          <p:nvPr/>
        </p:nvPicPr>
        <p:blipFill>
          <a:blip r:embed="rId4"/>
          <a:stretch>
            <a:fillRect/>
          </a:stretch>
        </p:blipFill>
        <p:spPr>
          <a:xfrm>
            <a:off x="519817" y="5166390"/>
            <a:ext cx="4216044" cy="1441800"/>
          </a:xfrm>
          <a:prstGeom prst="rect">
            <a:avLst/>
          </a:prstGeom>
        </p:spPr>
      </p:pic>
    </p:spTree>
    <p:extLst>
      <p:ext uri="{BB962C8B-B14F-4D97-AF65-F5344CB8AC3E}">
        <p14:creationId xmlns:p14="http://schemas.microsoft.com/office/powerpoint/2010/main" val="185626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smtClean="0">
                <a:solidFill>
                  <a:srgbClr val="FF0000"/>
                </a:solidFill>
                <a:latin typeface="Algerian" panose="04020705040A02060702" pitchFamily="82" charset="0"/>
              </a:rPr>
              <a:t>Conclusión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26324" y="1801907"/>
            <a:ext cx="11385176" cy="5509347"/>
          </a:xfrm>
          <a:prstGeom prst="rect">
            <a:avLst/>
          </a:prstGeom>
        </p:spPr>
        <p:txBody>
          <a:bodyPr spcFirstLastPara="1" wrap="square" lIns="121900" tIns="121900" rIns="121900" bIns="121900" anchor="t" anchorCtr="0">
            <a:noAutofit/>
          </a:bodyPr>
          <a:lstStyle/>
          <a:p>
            <a:pPr marL="288000" indent="-288000" algn="just">
              <a:buFont typeface="Wingdings" panose="05000000000000000000" pitchFamily="2" charset="2"/>
              <a:buChar char="v"/>
            </a:pPr>
            <a:r>
              <a:rPr lang="es-ES" sz="2200" dirty="0"/>
              <a:t>Analizamos los datos de la campaña de Préstamos personales usando EDA y usando diferentes modelos como </a:t>
            </a:r>
            <a:r>
              <a:rPr lang="es-ES" sz="2200" dirty="0" smtClean="0"/>
              <a:t>Clasificador </a:t>
            </a:r>
            <a:r>
              <a:rPr lang="es-ES" sz="2200" dirty="0"/>
              <a:t>de árboles de decisión para generar una probabilidad de que el Cliente </a:t>
            </a:r>
            <a:r>
              <a:rPr lang="es-ES" sz="2200" dirty="0" smtClean="0"/>
              <a:t>solicite un Préstamo</a:t>
            </a:r>
            <a:r>
              <a:rPr lang="es-ES" sz="2200" dirty="0"/>
              <a:t>.</a:t>
            </a:r>
          </a:p>
          <a:p>
            <a:pPr marL="288000" indent="-288000" algn="just">
              <a:buFont typeface="Wingdings" panose="05000000000000000000" pitchFamily="2" charset="2"/>
              <a:buChar char="v"/>
            </a:pPr>
            <a:r>
              <a:rPr lang="es-ES" sz="2200" dirty="0" smtClean="0"/>
              <a:t>Coeficiente </a:t>
            </a:r>
            <a:r>
              <a:rPr lang="es-ES" sz="2200" dirty="0"/>
              <a:t>de Ingresos, Graduados y Educación </a:t>
            </a:r>
            <a:r>
              <a:rPr lang="es-ES" sz="2200" dirty="0" smtClean="0"/>
              <a:t>Avanzada</a:t>
            </a:r>
            <a:r>
              <a:rPr lang="es-ES" sz="2200" dirty="0"/>
              <a:t>, </a:t>
            </a:r>
            <a:r>
              <a:rPr lang="es-ES" sz="2200" dirty="0" smtClean="0"/>
              <a:t>Cuenta de deposito</a:t>
            </a:r>
            <a:r>
              <a:rPr lang="es-ES" sz="2200" dirty="0"/>
              <a:t>, Edad, son positivos, es decir, un aumento de una unidad en estos conducirá a un aumento en las posibilidades de que una persona tome un préstamo.</a:t>
            </a:r>
          </a:p>
          <a:p>
            <a:pPr marL="288000" indent="-288000" algn="just">
              <a:buFont typeface="Wingdings" panose="05000000000000000000" pitchFamily="2" charset="2"/>
              <a:buChar char="v"/>
            </a:pPr>
            <a:r>
              <a:rPr lang="es-ES" sz="2200" dirty="0" smtClean="0"/>
              <a:t>El </a:t>
            </a:r>
            <a:r>
              <a:rPr lang="es-ES" sz="2200" dirty="0"/>
              <a:t>árbol de decisión puede </a:t>
            </a:r>
            <a:r>
              <a:rPr lang="es-ES" sz="2200" dirty="0" smtClean="0"/>
              <a:t>sobre ajustarse </a:t>
            </a:r>
            <a:r>
              <a:rPr lang="es-ES" sz="2200" dirty="0"/>
              <a:t>fácilmente. Requieren menos </a:t>
            </a:r>
            <a:r>
              <a:rPr lang="es-ES" sz="2200" dirty="0" smtClean="0"/>
              <a:t>pre procesamiento </a:t>
            </a:r>
            <a:r>
              <a:rPr lang="es-ES" sz="2200" dirty="0"/>
              <a:t>de datos en comparación con la regresión logística y son fáciles de </a:t>
            </a:r>
            <a:r>
              <a:rPr lang="es-ES" sz="2200" dirty="0" smtClean="0"/>
              <a:t>entender.</a:t>
            </a:r>
          </a:p>
          <a:p>
            <a:pPr marL="288000" indent="-288000" algn="just">
              <a:buFont typeface="Wingdings" panose="05000000000000000000" pitchFamily="2" charset="2"/>
              <a:buChar char="v"/>
            </a:pPr>
            <a:r>
              <a:rPr lang="es-ES" sz="2200" dirty="0" smtClean="0"/>
              <a:t>Los </a:t>
            </a:r>
            <a:r>
              <a:rPr lang="es-ES" sz="2200" dirty="0"/>
              <a:t>ingresos, los clientes con título de posgrado, los clientes que tienen 3 miembros en la familia son algunas de las variables más importantes para predecir si los clientes comprarán un préstamo personal.</a:t>
            </a:r>
          </a:p>
        </p:txBody>
      </p:sp>
    </p:spTree>
    <p:extLst>
      <p:ext uri="{BB962C8B-B14F-4D97-AF65-F5344CB8AC3E}">
        <p14:creationId xmlns:p14="http://schemas.microsoft.com/office/powerpoint/2010/main" val="217451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smtClean="0">
                <a:solidFill>
                  <a:srgbClr val="FF0000"/>
                </a:solidFill>
                <a:latin typeface="Algerian" panose="04020705040A02060702" pitchFamily="82" charset="0"/>
              </a:rPr>
              <a:t>Introducción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23831" y="2554664"/>
            <a:ext cx="10364509" cy="3337884"/>
          </a:xfrm>
          <a:prstGeom prst="rect">
            <a:avLst/>
          </a:prstGeom>
        </p:spPr>
        <p:txBody>
          <a:bodyPr spcFirstLastPara="1" wrap="square" lIns="121900" tIns="121900" rIns="121900" bIns="121900" anchor="t" anchorCtr="0">
            <a:noAutofit/>
          </a:bodyPr>
          <a:lstStyle/>
          <a:p>
            <a:pPr marL="0" indent="0" algn="just">
              <a:buSzPct val="100000"/>
              <a:buNone/>
            </a:pPr>
            <a:r>
              <a:rPr lang="es-ES" dirty="0" err="1"/>
              <a:t>Thera</a:t>
            </a:r>
            <a:r>
              <a:rPr lang="es-ES" dirty="0"/>
              <a:t> Bank es un banco estadounidense que tiene una base de clientes en crecimiento. La mayoría de estos clientes son clientes pasivos (depositantes) con distintos tamaños de depósitos. El número de clientes que también son prestatarios (clientes de activos) es bastante pequeño, y el banco está interesado en expandir esta base rápidamente para generar más negocios de préstamos y, en el proceso, ganar más a través de los intereses de los préstamos. En particular, la gerencia quiere explorar formas de convertir a sus clientes pasivos en clientes de préstamos personales (mientras los retiene como depositantes).</a:t>
            </a:r>
            <a:endParaRPr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919337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Objetivos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23831" y="2554664"/>
            <a:ext cx="10364509" cy="3337884"/>
          </a:xfrm>
          <a:prstGeom prst="rect">
            <a:avLst/>
          </a:prstGeom>
        </p:spPr>
        <p:txBody>
          <a:bodyPr spcFirstLastPara="1" wrap="square" lIns="121900" tIns="121900" rIns="121900" bIns="121900" anchor="t" anchorCtr="0">
            <a:noAutofit/>
          </a:bodyPr>
          <a:lstStyle/>
          <a:p>
            <a:pPr marL="0" indent="0" algn="just">
              <a:buSzPct val="100000"/>
              <a:buNone/>
            </a:pPr>
            <a:r>
              <a:rPr lang="es-ES" dirty="0"/>
              <a:t>Como científico de datos en </a:t>
            </a:r>
            <a:r>
              <a:rPr lang="es-ES" dirty="0" err="1"/>
              <a:t>Thera</a:t>
            </a:r>
            <a:r>
              <a:rPr lang="es-ES" dirty="0"/>
              <a:t> Bank, debemos determinar las </a:t>
            </a:r>
            <a:r>
              <a:rPr lang="es-ES" dirty="0" smtClean="0"/>
              <a:t>características </a:t>
            </a:r>
            <a:r>
              <a:rPr lang="es-ES" dirty="0"/>
              <a:t>mas significativas del cliente, con estudios de </a:t>
            </a:r>
            <a:r>
              <a:rPr lang="es-ES" dirty="0" smtClean="0"/>
              <a:t>estadísticas </a:t>
            </a:r>
            <a:r>
              <a:rPr lang="es-ES" dirty="0"/>
              <a:t>para medir la </a:t>
            </a:r>
            <a:r>
              <a:rPr lang="es-ES" dirty="0" smtClean="0"/>
              <a:t>precisión </a:t>
            </a:r>
            <a:r>
              <a:rPr lang="es-ES" dirty="0"/>
              <a:t>o el error que pueda tener el modelo y que sea alcanzable mediante iteraciones, que ayude al departamento de marketing, a identificar y predecir con una mayor probabilidad, a clientes potenciales de solicitar un </a:t>
            </a:r>
            <a:r>
              <a:rPr lang="es-ES" dirty="0" smtClean="0"/>
              <a:t>préstamo, </a:t>
            </a:r>
            <a:r>
              <a:rPr lang="es-ES" dirty="0"/>
              <a:t>mediante un </a:t>
            </a:r>
            <a:r>
              <a:rPr lang="es-ES" dirty="0" smtClean="0"/>
              <a:t>análisis </a:t>
            </a:r>
            <a:r>
              <a:rPr lang="es-ES" dirty="0"/>
              <a:t>de datos, que llevará un tiempo en que se realizará este proyecto, siendo este de 7 meses.</a:t>
            </a:r>
            <a:endParaRPr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2596653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smtClean="0">
                <a:solidFill>
                  <a:srgbClr val="FF0000"/>
                </a:solidFill>
                <a:latin typeface="Algerian" panose="04020705040A02060702" pitchFamily="82" charset="0"/>
              </a:rPr>
              <a:t>Hipótesis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23831" y="2554664"/>
            <a:ext cx="10364509" cy="3337884"/>
          </a:xfrm>
          <a:prstGeom prst="rect">
            <a:avLst/>
          </a:prstGeom>
        </p:spPr>
        <p:txBody>
          <a:bodyPr spcFirstLastPara="1" wrap="square" lIns="121900" tIns="121900" rIns="121900" bIns="121900" anchor="t" anchorCtr="0">
            <a:noAutofit/>
          </a:bodyPr>
          <a:lstStyle/>
          <a:p>
            <a:pPr indent="-432000">
              <a:spcBef>
                <a:spcPts val="1200"/>
              </a:spcBef>
              <a:spcAft>
                <a:spcPts val="1200"/>
              </a:spcAft>
              <a:buFont typeface="Wingdings" panose="05000000000000000000" pitchFamily="2" charset="2"/>
              <a:buChar char="v"/>
            </a:pPr>
            <a:r>
              <a:rPr lang="es-ES" dirty="0" smtClean="0"/>
              <a:t>¿Qué</a:t>
            </a:r>
            <a:r>
              <a:rPr lang="es-ES" dirty="0"/>
              <a:t> variables son las más significativas?</a:t>
            </a:r>
          </a:p>
          <a:p>
            <a:pPr indent="-432000">
              <a:spcBef>
                <a:spcPts val="1200"/>
              </a:spcBef>
              <a:spcAft>
                <a:spcPts val="1200"/>
              </a:spcAft>
              <a:buFont typeface="Wingdings" panose="05000000000000000000" pitchFamily="2" charset="2"/>
              <a:buChar char="v"/>
            </a:pPr>
            <a:r>
              <a:rPr lang="es-ES" dirty="0" smtClean="0"/>
              <a:t>¿</a:t>
            </a:r>
            <a:r>
              <a:rPr lang="es-ES" dirty="0"/>
              <a:t>La </a:t>
            </a:r>
            <a:r>
              <a:rPr lang="es-ES" dirty="0" smtClean="0"/>
              <a:t>región</a:t>
            </a:r>
            <a:r>
              <a:rPr lang="es-ES" dirty="0"/>
              <a:t> o condado son variables significativas?</a:t>
            </a:r>
          </a:p>
          <a:p>
            <a:pPr indent="-432000">
              <a:spcBef>
                <a:spcPts val="1200"/>
              </a:spcBef>
              <a:spcAft>
                <a:spcPts val="1200"/>
              </a:spcAft>
              <a:buFont typeface="Wingdings" panose="05000000000000000000" pitchFamily="2" charset="2"/>
              <a:buChar char="v"/>
            </a:pPr>
            <a:r>
              <a:rPr lang="es-ES" dirty="0" smtClean="0"/>
              <a:t>¿</a:t>
            </a:r>
            <a:r>
              <a:rPr lang="es-ES" dirty="0"/>
              <a:t>A qué segmento de clientes debería dirigirse más?</a:t>
            </a:r>
          </a:p>
          <a:p>
            <a:pPr indent="-432000">
              <a:spcBef>
                <a:spcPts val="1200"/>
              </a:spcBef>
              <a:spcAft>
                <a:spcPts val="1200"/>
              </a:spcAft>
              <a:buFont typeface="Wingdings" panose="05000000000000000000" pitchFamily="2" charset="2"/>
              <a:buChar char="v"/>
            </a:pPr>
            <a:r>
              <a:rPr lang="es-ES" dirty="0" smtClean="0"/>
              <a:t>¿</a:t>
            </a:r>
            <a:r>
              <a:rPr lang="es-ES" dirty="0"/>
              <a:t>La edad tiene algún impacto en el préstamo de compra del cliente?</a:t>
            </a:r>
          </a:p>
          <a:p>
            <a:pPr indent="-432000">
              <a:spcBef>
                <a:spcPts val="1200"/>
              </a:spcBef>
              <a:spcAft>
                <a:spcPts val="1200"/>
              </a:spcAft>
              <a:buFont typeface="Wingdings" panose="05000000000000000000" pitchFamily="2" charset="2"/>
              <a:buChar char="v"/>
            </a:pPr>
            <a:r>
              <a:rPr lang="es-ES" dirty="0" smtClean="0"/>
              <a:t>¿</a:t>
            </a:r>
            <a:r>
              <a:rPr lang="es-ES" dirty="0"/>
              <a:t>Las personas con menos ingresos piden préstamos?</a:t>
            </a:r>
          </a:p>
        </p:txBody>
      </p:sp>
    </p:spTree>
    <p:extLst>
      <p:ext uri="{BB962C8B-B14F-4D97-AF65-F5344CB8AC3E}">
        <p14:creationId xmlns:p14="http://schemas.microsoft.com/office/powerpoint/2010/main" val="1316018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Base de Datos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36657" y="2026763"/>
            <a:ext cx="10364509" cy="3337884"/>
          </a:xfrm>
          <a:prstGeom prst="rect">
            <a:avLst/>
          </a:prstGeom>
        </p:spPr>
        <p:txBody>
          <a:bodyPr spcFirstLastPara="1" wrap="square" lIns="121900" tIns="121900" rIns="121900" bIns="121900" anchor="t" anchorCtr="0">
            <a:noAutofit/>
          </a:bodyPr>
          <a:lstStyle/>
          <a:p>
            <a:pPr marL="177585" indent="0">
              <a:spcAft>
                <a:spcPts val="300"/>
              </a:spcAft>
              <a:buNone/>
            </a:pPr>
            <a:r>
              <a:rPr lang="es-ES" dirty="0" smtClean="0"/>
              <a:t>La Edad de los clientes van de los 23 a los 67 años con una Experiencia de 1 a 45 años trabajando, con un </a:t>
            </a:r>
            <a:r>
              <a:rPr lang="es-ES" dirty="0"/>
              <a:t>Sueldo </a:t>
            </a:r>
            <a:r>
              <a:rPr lang="es-ES" dirty="0" smtClean="0"/>
              <a:t>que van de los 8 a </a:t>
            </a:r>
            <a:r>
              <a:rPr lang="es-ES" dirty="0"/>
              <a:t>885 </a:t>
            </a:r>
            <a:r>
              <a:rPr lang="es-ES" dirty="0" smtClean="0"/>
              <a:t>k U$S, teniendo diferentes condados donde viven, también el </a:t>
            </a:r>
            <a:r>
              <a:rPr lang="es-ES" dirty="0" err="1" smtClean="0"/>
              <a:t>dataset</a:t>
            </a:r>
            <a:r>
              <a:rPr lang="es-ES" dirty="0" smtClean="0"/>
              <a:t> posee datos de la cantidad de </a:t>
            </a:r>
            <a:r>
              <a:rPr lang="es-ES" dirty="0"/>
              <a:t>Miembros de </a:t>
            </a:r>
            <a:r>
              <a:rPr lang="es-ES" dirty="0" smtClean="0"/>
              <a:t>la Familia que van de 1 a 4, otro de los datos personales es la distintas Educación que poseen los clientes, </a:t>
            </a:r>
            <a:r>
              <a:rPr lang="es-ES" dirty="0"/>
              <a:t>Secundaria</a:t>
            </a:r>
            <a:r>
              <a:rPr lang="es-ES" dirty="0" smtClean="0"/>
              <a:t>, Universitario</a:t>
            </a:r>
            <a:r>
              <a:rPr lang="es-ES" dirty="0"/>
              <a:t> </a:t>
            </a:r>
            <a:r>
              <a:rPr lang="es-ES" dirty="0" smtClean="0"/>
              <a:t>y Master. </a:t>
            </a:r>
          </a:p>
          <a:p>
            <a:pPr marL="177585" indent="0">
              <a:spcAft>
                <a:spcPts val="300"/>
              </a:spcAft>
              <a:buNone/>
            </a:pPr>
            <a:r>
              <a:rPr lang="es-ES" dirty="0" err="1" smtClean="0"/>
              <a:t>Ademas</a:t>
            </a:r>
            <a:r>
              <a:rPr lang="es-ES" dirty="0" smtClean="0"/>
              <a:t> de ello, estos clientes poseen datos como Gasto </a:t>
            </a:r>
            <a:r>
              <a:rPr lang="es-ES" dirty="0"/>
              <a:t>de tarjeta de </a:t>
            </a:r>
            <a:r>
              <a:rPr lang="es-ES" dirty="0" smtClean="0"/>
              <a:t>crédito que van de 0 a10 k en dólares mensuales con o sin Hipoteca que van de  0 a 700 k U$S y </a:t>
            </a:r>
            <a:r>
              <a:rPr lang="es-ES" dirty="0"/>
              <a:t>Tarjeta de Crédito de otro </a:t>
            </a:r>
            <a:r>
              <a:rPr lang="es-ES" dirty="0" smtClean="0"/>
              <a:t>banco, entre otros datos menores.</a:t>
            </a:r>
          </a:p>
          <a:p>
            <a:pPr marL="177585" indent="0">
              <a:spcAft>
                <a:spcPts val="300"/>
              </a:spcAft>
              <a:buNone/>
            </a:pPr>
            <a:r>
              <a:rPr lang="es-ES" dirty="0" smtClean="0"/>
              <a:t>Aquí lo que se hace es chequear que no posean datos nulos ni falta de datos, que se vieron completos en un análisis preliminar.</a:t>
            </a:r>
            <a:endParaRPr lang="es-ES" dirty="0"/>
          </a:p>
        </p:txBody>
      </p:sp>
    </p:spTree>
    <p:extLst>
      <p:ext uri="{BB962C8B-B14F-4D97-AF65-F5344CB8AC3E}">
        <p14:creationId xmlns:p14="http://schemas.microsoft.com/office/powerpoint/2010/main" val="1386239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Estudio de las edades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36657" y="2026763"/>
            <a:ext cx="10364509" cy="3337884"/>
          </a:xfrm>
          <a:prstGeom prst="rect">
            <a:avLst/>
          </a:prstGeom>
        </p:spPr>
        <p:txBody>
          <a:bodyPr spcFirstLastPara="1" wrap="square" lIns="121900" tIns="121900" rIns="121900" bIns="121900" anchor="t" anchorCtr="0">
            <a:noAutofit/>
          </a:bodyPr>
          <a:lstStyle/>
          <a:p>
            <a:pPr marL="520485" indent="-342900">
              <a:spcBef>
                <a:spcPts val="600"/>
              </a:spcBef>
              <a:spcAft>
                <a:spcPts val="600"/>
              </a:spcAft>
              <a:buFont typeface="Wingdings" panose="05000000000000000000" pitchFamily="2" charset="2"/>
              <a:buChar char="v"/>
            </a:pPr>
            <a:r>
              <a:rPr lang="es-ES" dirty="0"/>
              <a:t>La edad de los clientes está en el rango de 23 a 67 años, con una media y una mediana de ~</a:t>
            </a:r>
            <a:r>
              <a:rPr lang="es-ES" dirty="0" smtClean="0"/>
              <a:t>45 años.</a:t>
            </a:r>
            <a:endParaRPr lang="es-ES" dirty="0"/>
          </a:p>
          <a:p>
            <a:pPr marL="520485" indent="-342900">
              <a:spcBef>
                <a:spcPts val="600"/>
              </a:spcBef>
              <a:spcAft>
                <a:spcPts val="600"/>
              </a:spcAft>
              <a:buFont typeface="Wingdings" panose="05000000000000000000" pitchFamily="2" charset="2"/>
              <a:buChar char="v"/>
            </a:pPr>
            <a:r>
              <a:rPr lang="es-ES" dirty="0"/>
              <a:t>La experiencia máxima es de 43 años. donde la media y la mediana son ~20.</a:t>
            </a:r>
          </a:p>
          <a:p>
            <a:pPr marL="520485" indent="-342900">
              <a:spcBef>
                <a:spcPts val="600"/>
              </a:spcBef>
              <a:spcAft>
                <a:spcPts val="600"/>
              </a:spcAft>
              <a:buFont typeface="Wingdings" panose="05000000000000000000" pitchFamily="2" charset="2"/>
              <a:buChar char="v"/>
            </a:pPr>
            <a:r>
              <a:rPr lang="es-ES" dirty="0"/>
              <a:t>Los ingresos están en el rango de 8k a 224k USD. La media es 73k USD y la mediana es 64k USD. 224 El salario máximo debe verificarse.</a:t>
            </a:r>
          </a:p>
          <a:p>
            <a:pPr marL="520485" indent="-342900">
              <a:spcBef>
                <a:spcPts val="600"/>
              </a:spcBef>
              <a:spcAft>
                <a:spcPts val="600"/>
              </a:spcAft>
              <a:buFont typeface="Wingdings" panose="05000000000000000000" pitchFamily="2" charset="2"/>
              <a:buChar char="v"/>
            </a:pPr>
            <a:r>
              <a:rPr lang="es-ES" dirty="0"/>
              <a:t>La hipoteca máxima tomada es de 635k USD. Necesito verificar esto.</a:t>
            </a:r>
          </a:p>
          <a:p>
            <a:pPr marL="520485" indent="-342900">
              <a:spcBef>
                <a:spcPts val="600"/>
              </a:spcBef>
              <a:spcAft>
                <a:spcPts val="600"/>
              </a:spcAft>
              <a:buFont typeface="Wingdings" panose="05000000000000000000" pitchFamily="2" charset="2"/>
              <a:buChar char="v"/>
            </a:pPr>
            <a:r>
              <a:rPr lang="es-ES" dirty="0"/>
              <a:t>El gasto promedio en tarjeta de crédito por mes oscila entre 0 y 10.000 con una media de 2.500 USD y una mediana de 2.000 USD.</a:t>
            </a:r>
          </a:p>
        </p:txBody>
      </p:sp>
    </p:spTree>
    <p:extLst>
      <p:ext uri="{BB962C8B-B14F-4D97-AF65-F5344CB8AC3E}">
        <p14:creationId xmlns:p14="http://schemas.microsoft.com/office/powerpoint/2010/main" val="446969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88629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Detección de clientes atípicos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0" y="3836712"/>
            <a:ext cx="12192000" cy="3337884"/>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sz="1800" dirty="0" smtClean="0"/>
              <a:t>Como </a:t>
            </a:r>
            <a:r>
              <a:rPr lang="es-ES" sz="1800" dirty="0"/>
              <a:t>vemos los sueldos mayores a 84 se </a:t>
            </a:r>
            <a:r>
              <a:rPr lang="es-ES" sz="1800" dirty="0" smtClean="0"/>
              <a:t>consideran </a:t>
            </a:r>
            <a:r>
              <a:rPr lang="es-ES" sz="1800" dirty="0" err="1"/>
              <a:t>outliers</a:t>
            </a:r>
            <a:r>
              <a:rPr lang="es-ES" sz="1800" dirty="0"/>
              <a:t> cuando no poseen prestamos, y 172 cuando tienen un </a:t>
            </a:r>
            <a:r>
              <a:rPr lang="es-ES" sz="1800" dirty="0" smtClean="0"/>
              <a:t>préstamo. </a:t>
            </a:r>
            <a:r>
              <a:rPr lang="es-ES" sz="1800" dirty="0"/>
              <a:t>Siendo los valores </a:t>
            </a:r>
            <a:r>
              <a:rPr lang="es-ES" sz="1800" dirty="0" smtClean="0"/>
              <a:t>mínimos </a:t>
            </a:r>
            <a:r>
              <a:rPr lang="es-ES" sz="1800" dirty="0"/>
              <a:t>de 8 y </a:t>
            </a:r>
            <a:r>
              <a:rPr lang="es-ES" sz="1800" dirty="0" smtClean="0"/>
              <a:t>máximos </a:t>
            </a:r>
            <a:r>
              <a:rPr lang="es-ES" sz="1800" dirty="0"/>
              <a:t>de 224 cuando no tienen un </a:t>
            </a:r>
            <a:r>
              <a:rPr lang="es-ES" sz="1800" dirty="0" smtClean="0"/>
              <a:t>préstamo </a:t>
            </a:r>
            <a:r>
              <a:rPr lang="es-ES" sz="1800" dirty="0"/>
              <a:t>y 60 el sueldo </a:t>
            </a:r>
            <a:r>
              <a:rPr lang="es-ES" sz="1800" dirty="0" smtClean="0"/>
              <a:t>mínimo </a:t>
            </a:r>
            <a:r>
              <a:rPr lang="es-ES" sz="1800" dirty="0"/>
              <a:t>y 203 el sueldo </a:t>
            </a:r>
            <a:r>
              <a:rPr lang="es-ES" sz="1800" dirty="0" smtClean="0"/>
              <a:t>máximo </a:t>
            </a:r>
            <a:r>
              <a:rPr lang="es-ES" sz="1800" dirty="0"/>
              <a:t>cuando pidieron un </a:t>
            </a:r>
            <a:r>
              <a:rPr lang="es-ES" sz="1800" dirty="0" smtClean="0"/>
              <a:t>préstamo.</a:t>
            </a:r>
          </a:p>
          <a:p>
            <a:pPr marL="177585" indent="0" algn="just">
              <a:spcBef>
                <a:spcPts val="600"/>
              </a:spcBef>
              <a:spcAft>
                <a:spcPts val="600"/>
              </a:spcAft>
              <a:buNone/>
            </a:pPr>
            <a:r>
              <a:rPr lang="es-ES" sz="1800" dirty="0"/>
              <a:t>Estos son algunos de los valores extremos en ingresos 224K USD en comparación con el mismo grupo de edad y experiencia. Los valores para gastos de tarjetas de crédito e hipotecas se ven bien. Después de identificar los valores atípicos, podemos decidir si eliminarlos o no. Como no son muy relevantes no los vamos a tratar, ya que habrá valores atípicos en el escenario de un caso real (en ingresos, valor de la hipoteca, gasto promedio en la tarjeta de crédito, etc.) y nos gustaría igualmente que nuestro modelo aprenda el patrón para dichos clientes. Es por ello que los agruparemos por grupo de ingresos.</a:t>
            </a:r>
          </a:p>
        </p:txBody>
      </p:sp>
      <p:pic>
        <p:nvPicPr>
          <p:cNvPr id="4" name="Imagen 3"/>
          <p:cNvPicPr>
            <a:picLocks noChangeAspect="1"/>
          </p:cNvPicPr>
          <p:nvPr/>
        </p:nvPicPr>
        <p:blipFill>
          <a:blip r:embed="rId3"/>
          <a:stretch>
            <a:fillRect/>
          </a:stretch>
        </p:blipFill>
        <p:spPr>
          <a:xfrm>
            <a:off x="2077562" y="1522281"/>
            <a:ext cx="8082699" cy="2399270"/>
          </a:xfrm>
          <a:prstGeom prst="rect">
            <a:avLst/>
          </a:prstGeom>
        </p:spPr>
      </p:pic>
    </p:spTree>
    <p:extLst>
      <p:ext uri="{BB962C8B-B14F-4D97-AF65-F5344CB8AC3E}">
        <p14:creationId xmlns:p14="http://schemas.microsoft.com/office/powerpoint/2010/main" val="2853924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6"/>
            <a:ext cx="10053425" cy="94285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Analizando </a:t>
            </a:r>
            <a:r>
              <a:rPr lang="es-419" b="1" u="sng" dirty="0" smtClean="0">
                <a:solidFill>
                  <a:srgbClr val="FF0000"/>
                </a:solidFill>
                <a:latin typeface="Algerian" panose="04020705040A02060702" pitchFamily="82" charset="0"/>
              </a:rPr>
              <a:t>la difusión de los </a:t>
            </a:r>
            <a:r>
              <a:rPr lang="es-419" b="1" u="sng" dirty="0">
                <a:solidFill>
                  <a:srgbClr val="FF0000"/>
                </a:solidFill>
                <a:latin typeface="Algerian" panose="04020705040A02060702" pitchFamily="82" charset="0"/>
              </a:rPr>
              <a:t>datos</a:t>
            </a:r>
          </a:p>
        </p:txBody>
      </p:sp>
      <p:sp>
        <p:nvSpPr>
          <p:cNvPr id="135" name="Google Shape;135;p14"/>
          <p:cNvSpPr txBox="1">
            <a:spLocks noGrp="1"/>
          </p:cNvSpPr>
          <p:nvPr>
            <p:ph type="body" idx="1"/>
          </p:nvPr>
        </p:nvSpPr>
        <p:spPr>
          <a:xfrm>
            <a:off x="8409418" y="1718050"/>
            <a:ext cx="3556440" cy="4900334"/>
          </a:xfrm>
          <a:prstGeom prst="rect">
            <a:avLst/>
          </a:prstGeom>
        </p:spPr>
        <p:txBody>
          <a:bodyPr spcFirstLastPara="1" wrap="square" lIns="121900" tIns="121900" rIns="121900" bIns="121900" anchor="t" anchorCtr="0">
            <a:noAutofit/>
          </a:bodyPr>
          <a:lstStyle/>
          <a:p>
            <a:pPr marL="520485" indent="-108000" algn="just">
              <a:spcBef>
                <a:spcPts val="600"/>
              </a:spcBef>
              <a:spcAft>
                <a:spcPts val="600"/>
              </a:spcAft>
              <a:buFont typeface="Wingdings" panose="05000000000000000000" pitchFamily="2" charset="2"/>
              <a:buChar char="v"/>
            </a:pPr>
            <a:r>
              <a:rPr lang="es-ES" sz="1400" dirty="0"/>
              <a:t>Tanto la edad como la experiencia tienen la misma distribución con pico en 5 puntos.</a:t>
            </a:r>
          </a:p>
          <a:p>
            <a:pPr marL="520485" indent="-108000" algn="just">
              <a:spcBef>
                <a:spcPts val="600"/>
              </a:spcBef>
              <a:spcAft>
                <a:spcPts val="600"/>
              </a:spcAft>
              <a:buFont typeface="Wingdings" panose="05000000000000000000" pitchFamily="2" charset="2"/>
              <a:buChar char="v"/>
            </a:pPr>
            <a:r>
              <a:rPr lang="es-ES" sz="1400" dirty="0"/>
              <a:t>Los ingresos están sesgados a la derecha y tienen algunos valores atípicos en el lado superior que se pueden recortar.</a:t>
            </a:r>
          </a:p>
          <a:p>
            <a:pPr marL="520485" indent="-108000" algn="just">
              <a:spcBef>
                <a:spcPts val="600"/>
              </a:spcBef>
              <a:spcAft>
                <a:spcPts val="600"/>
              </a:spcAft>
              <a:buFont typeface="Wingdings" panose="05000000000000000000" pitchFamily="2" charset="2"/>
              <a:buChar char="v"/>
            </a:pPr>
            <a:r>
              <a:rPr lang="es-ES" sz="1400" dirty="0"/>
              <a:t>El crédito mensual promedio está sesgado a la derecha y tiene muchos valores atípicos en el lado superior que se pueden recortar.</a:t>
            </a:r>
          </a:p>
          <a:p>
            <a:pPr marL="520485" indent="-108000" algn="just">
              <a:spcBef>
                <a:spcPts val="600"/>
              </a:spcBef>
              <a:spcAft>
                <a:spcPts val="600"/>
              </a:spcAft>
              <a:buFont typeface="Wingdings" panose="05000000000000000000" pitchFamily="2" charset="2"/>
              <a:buChar char="v"/>
            </a:pPr>
            <a:r>
              <a:rPr lang="es-ES" sz="1400" dirty="0"/>
              <a:t>La hipoteca es en su mayoría 0 </a:t>
            </a:r>
            <a:r>
              <a:rPr lang="es-ES" sz="1400" dirty="0" smtClean="0"/>
              <a:t>pero </a:t>
            </a:r>
            <a:r>
              <a:rPr lang="es-ES" sz="1400" dirty="0"/>
              <a:t>está sesgado a la derecha y tiene muchos valores atípicos en el lado superior que se pueden recortar.</a:t>
            </a:r>
          </a:p>
        </p:txBody>
      </p:sp>
      <p:pic>
        <p:nvPicPr>
          <p:cNvPr id="2" name="Imagen 1"/>
          <p:cNvPicPr>
            <a:picLocks noChangeAspect="1"/>
          </p:cNvPicPr>
          <p:nvPr/>
        </p:nvPicPr>
        <p:blipFill>
          <a:blip r:embed="rId3"/>
          <a:stretch>
            <a:fillRect/>
          </a:stretch>
        </p:blipFill>
        <p:spPr>
          <a:xfrm>
            <a:off x="344126" y="1913423"/>
            <a:ext cx="8438913" cy="4509589"/>
          </a:xfrm>
          <a:prstGeom prst="rect">
            <a:avLst/>
          </a:prstGeom>
        </p:spPr>
      </p:pic>
    </p:spTree>
    <p:extLst>
      <p:ext uri="{BB962C8B-B14F-4D97-AF65-F5344CB8AC3E}">
        <p14:creationId xmlns:p14="http://schemas.microsoft.com/office/powerpoint/2010/main" val="4928962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424</TotalTime>
  <Words>2294</Words>
  <Application>Microsoft Office PowerPoint</Application>
  <PresentationFormat>Panorámica</PresentationFormat>
  <Paragraphs>136</Paragraphs>
  <Slides>21</Slides>
  <Notes>21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Algerian</vt:lpstr>
      <vt:lpstr>Berlin Sans FB Demi</vt:lpstr>
      <vt:lpstr>Wingdings</vt:lpstr>
      <vt:lpstr>Wingdings 3</vt:lpstr>
      <vt:lpstr>Arial Rounded MT Bold</vt:lpstr>
      <vt:lpstr>Calibri</vt:lpstr>
      <vt:lpstr>Arial</vt:lpstr>
      <vt:lpstr>Century Gothic</vt:lpstr>
      <vt:lpstr>Ion</vt:lpstr>
      <vt:lpstr>¿PODREMOS CONVENCER A TODOS LOS CLIENTES QUE SOLICITEN UN PRÉSTAMOS EN THERA BANK?</vt:lpstr>
      <vt:lpstr>Índice</vt:lpstr>
      <vt:lpstr>Introducción</vt:lpstr>
      <vt:lpstr>Objetivos</vt:lpstr>
      <vt:lpstr>Hipótesis</vt:lpstr>
      <vt:lpstr>Base de Datos</vt:lpstr>
      <vt:lpstr>Estudio de las edades</vt:lpstr>
      <vt:lpstr>Detección de clientes atípicos</vt:lpstr>
      <vt:lpstr>Analizando la difusión de los datos</vt:lpstr>
      <vt:lpstr>Cantidad de personas por regiones</vt:lpstr>
      <vt:lpstr>Gastos</vt:lpstr>
      <vt:lpstr>Heatmap</vt:lpstr>
      <vt:lpstr>Grupo de ingreso segun la cuenta</vt:lpstr>
      <vt:lpstr>Densidad de hipoteca vs prestamos</vt:lpstr>
      <vt:lpstr>Densidad de la edad vs prestamos</vt:lpstr>
      <vt:lpstr>Gastos</vt:lpstr>
      <vt:lpstr>Conclusión de los clientes según sus características de ingresos</vt:lpstr>
      <vt:lpstr>Árbol de decisiones</vt:lpstr>
      <vt:lpstr>Modelado: Árbol de decisión test</vt:lpstr>
      <vt:lpstr>Modelado: Árbol de decisión Train</vt:lpstr>
      <vt:lpstr>Conclusión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CoderHouse</dc:title>
  <dc:creator>Paulo Merino</dc:creator>
  <cp:lastModifiedBy>Cuenta Microsoft</cp:lastModifiedBy>
  <cp:revision>32</cp:revision>
  <dcterms:created xsi:type="dcterms:W3CDTF">2022-11-05T12:19:04Z</dcterms:created>
  <dcterms:modified xsi:type="dcterms:W3CDTF">2023-03-05T23:48:55Z</dcterms:modified>
</cp:coreProperties>
</file>