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6" r:id="rId1"/>
  </p:sldMasterIdLst>
  <p:notesMasterIdLst>
    <p:notesMasterId r:id="rId24"/>
  </p:notesMasterIdLst>
  <p:sldIdLst>
    <p:sldId id="256" r:id="rId2"/>
    <p:sldId id="288" r:id="rId3"/>
    <p:sldId id="289" r:id="rId4"/>
    <p:sldId id="290" r:id="rId5"/>
    <p:sldId id="291" r:id="rId6"/>
    <p:sldId id="292" r:id="rId7"/>
    <p:sldId id="309"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6" r:id="rId21"/>
    <p:sldId id="307" r:id="rId22"/>
    <p:sldId id="308" r:id="rId23"/>
  </p:sldIdLst>
  <p:sldSz cx="12192000" cy="6858000"/>
  <p:notesSz cx="6858000" cy="9144000"/>
  <p:embeddedFontLst>
    <p:embeddedFont>
      <p:font typeface="Algerian" panose="04020705040A02060702" pitchFamily="82" charset="0"/>
      <p:regular r:id="rId25"/>
    </p:embeddedFont>
    <p:embeddedFont>
      <p:font typeface="Arial Rounded MT Bold" panose="020F0704030504030204" pitchFamily="34" charset="0"/>
      <p:regular r:id="rId26"/>
    </p:embeddedFont>
    <p:embeddedFont>
      <p:font typeface="Berlin Sans FB Demi" panose="020E0802020502020306" pitchFamily="34" charset="0"/>
      <p:bold r:id="rId27"/>
    </p:embeddedFont>
    <p:embeddedFont>
      <p:font typeface="Calibri" panose="020F0502020204030204" pitchFamily="34" charset="0"/>
      <p:regular r:id="rId28"/>
      <p:bold r:id="rId29"/>
      <p:italic r:id="rId30"/>
      <p:boldItalic r:id="rId31"/>
    </p:embeddedFont>
    <p:embeddedFont>
      <p:font typeface="Century Gothic" panose="020B0502020202020204" pitchFamily="34" charset="0"/>
      <p:regular r:id="rId32"/>
      <p:bold r:id="rId33"/>
      <p:italic r:id="rId34"/>
      <p:boldItalic r:id="rId35"/>
    </p:embeddedFont>
    <p:embeddedFont>
      <p:font typeface="Wingdings 3" panose="05040102010807070707" pitchFamily="18" charset="2"/>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ggvCTgbuLdIwWpfdkt3rs7PYmf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A3E"/>
    <a:srgbClr val="003366"/>
    <a:srgbClr val="F60000"/>
    <a:srgbClr val="C4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6A22C6-35E9-4CB3-B301-62108690A602}">
  <a:tblStyle styleId="{C96A22C6-35E9-4CB3-B301-62108690A602}" styleName="Table_0">
    <a:wholeTbl>
      <a:tcTxStyle b="off" i="off">
        <a:font>
          <a:latin typeface="Calibri"/>
          <a:ea typeface="Calibri"/>
          <a:cs typeface="Calibri"/>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1"/>
          </a:solidFill>
        </a:fill>
      </a:tcStyle>
    </a:firstRow>
    <a:neCell>
      <a:tcTxStyle/>
      <a:tcStyle>
        <a:tcBdr/>
      </a:tcStyle>
    </a:neCell>
    <a:nwCell>
      <a:tcTxStyle/>
      <a:tcStyle>
        <a:tcBdr/>
      </a:tcStyle>
    </a:nwCell>
  </a:tblStyle>
  <a:tblStyle styleId="{38180155-ED36-4B91-8E78-81CB72BD899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font" Target="fonts/font10.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4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989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253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466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2031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7269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266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358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016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8551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1514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5392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442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104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988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187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391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542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902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7539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361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4193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9363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596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096134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41510238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5821123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896458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870909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2137432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7192056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281589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12086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1092200" y="1127467"/>
            <a:ext cx="10007600" cy="1272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4000"/>
            </a:lvl1pPr>
            <a:lvl2pPr lvl="1">
              <a:spcBef>
                <a:spcPts val="0"/>
              </a:spcBef>
              <a:spcAft>
                <a:spcPts val="0"/>
              </a:spcAft>
              <a:buSzPts val="3000"/>
              <a:buNone/>
              <a:defRPr sz="4000"/>
            </a:lvl2pPr>
            <a:lvl3pPr lvl="2">
              <a:spcBef>
                <a:spcPts val="0"/>
              </a:spcBef>
              <a:spcAft>
                <a:spcPts val="0"/>
              </a:spcAft>
              <a:buSzPts val="3000"/>
              <a:buNone/>
              <a:defRPr sz="4000"/>
            </a:lvl3pPr>
            <a:lvl4pPr lvl="3">
              <a:spcBef>
                <a:spcPts val="0"/>
              </a:spcBef>
              <a:spcAft>
                <a:spcPts val="0"/>
              </a:spcAft>
              <a:buSzPts val="3000"/>
              <a:buNone/>
              <a:defRPr sz="4000"/>
            </a:lvl4pPr>
            <a:lvl5pPr lvl="4">
              <a:spcBef>
                <a:spcPts val="0"/>
              </a:spcBef>
              <a:spcAft>
                <a:spcPts val="0"/>
              </a:spcAft>
              <a:buSzPts val="3000"/>
              <a:buNone/>
              <a:defRPr sz="4000"/>
            </a:lvl5pPr>
            <a:lvl6pPr lvl="5">
              <a:spcBef>
                <a:spcPts val="0"/>
              </a:spcBef>
              <a:spcAft>
                <a:spcPts val="0"/>
              </a:spcAft>
              <a:buSzPts val="3000"/>
              <a:buNone/>
              <a:defRPr sz="4000"/>
            </a:lvl6pPr>
            <a:lvl7pPr lvl="6">
              <a:spcBef>
                <a:spcPts val="0"/>
              </a:spcBef>
              <a:spcAft>
                <a:spcPts val="0"/>
              </a:spcAft>
              <a:buSzPts val="3000"/>
              <a:buNone/>
              <a:defRPr sz="4000"/>
            </a:lvl7pPr>
            <a:lvl8pPr lvl="7">
              <a:spcBef>
                <a:spcPts val="0"/>
              </a:spcBef>
              <a:spcAft>
                <a:spcPts val="0"/>
              </a:spcAft>
              <a:buSzPts val="3000"/>
              <a:buNone/>
              <a:defRPr sz="4000"/>
            </a:lvl8pPr>
            <a:lvl9pPr lvl="8">
              <a:spcBef>
                <a:spcPts val="0"/>
              </a:spcBef>
              <a:spcAft>
                <a:spcPts val="0"/>
              </a:spcAft>
              <a:buSzPts val="3000"/>
              <a:buNone/>
              <a:defRPr sz="4000"/>
            </a:lvl9pPr>
          </a:lstStyle>
          <a:p>
            <a:endParaRPr/>
          </a:p>
        </p:txBody>
      </p:sp>
      <p:sp>
        <p:nvSpPr>
          <p:cNvPr id="54" name="Google Shape;54;p4"/>
          <p:cNvSpPr txBox="1">
            <a:spLocks noGrp="1"/>
          </p:cNvSpPr>
          <p:nvPr>
            <p:ph type="body" idx="1"/>
          </p:nvPr>
        </p:nvSpPr>
        <p:spPr>
          <a:xfrm>
            <a:off x="1092200" y="2654300"/>
            <a:ext cx="10007600" cy="3264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11187645" y="6058224"/>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419" smtClean="0"/>
              <a:pPr/>
              <a:t>‹Nº›</a:t>
            </a:fld>
            <a:endParaRPr lang="es-419"/>
          </a:p>
        </p:txBody>
      </p:sp>
    </p:spTree>
    <p:extLst>
      <p:ext uri="{BB962C8B-B14F-4D97-AF65-F5344CB8AC3E}">
        <p14:creationId xmlns:p14="http://schemas.microsoft.com/office/powerpoint/2010/main" val="1997369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83209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847410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4022156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22392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endParaRPr lang="es-AR"/>
          </a:p>
        </p:txBody>
      </p:sp>
      <p:sp>
        <p:nvSpPr>
          <p:cNvPr id="5" name="Footer Placeholder 3"/>
          <p:cNvSpPr>
            <a:spLocks noGrp="1"/>
          </p:cNvSpPr>
          <p:nvPr>
            <p:ph type="ftr" sz="quarter" idx="11"/>
          </p:nvPr>
        </p:nvSpPr>
        <p:spPr/>
        <p:txBody>
          <a:bodyPr/>
          <a:lstStyle/>
          <a:p>
            <a:endParaRPr lang="es-AR"/>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77743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s-AR"/>
          </a:p>
        </p:txBody>
      </p:sp>
      <p:sp>
        <p:nvSpPr>
          <p:cNvPr id="5" name="Footer Placeholder 2"/>
          <p:cNvSpPr>
            <a:spLocks noGrp="1"/>
          </p:cNvSpPr>
          <p:nvPr>
            <p:ph type="ftr" sz="quarter" idx="11"/>
          </p:nvPr>
        </p:nvSpPr>
        <p:spPr/>
        <p:txBody>
          <a:bodyPr/>
          <a:lstStyle/>
          <a:p>
            <a:endParaRPr lang="es-AR"/>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421560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4"/>
          <p:cNvSpPr>
            <a:spLocks noGrp="1"/>
          </p:cNvSpPr>
          <p:nvPr>
            <p:ph type="dt" sz="half" idx="10"/>
          </p:nvPr>
        </p:nvSpPr>
        <p:spPr/>
        <p:txBody>
          <a:bodyPr/>
          <a:lstStyle/>
          <a:p>
            <a:endParaRPr lang="es-AR"/>
          </a:p>
        </p:txBody>
      </p:sp>
      <p:sp>
        <p:nvSpPr>
          <p:cNvPr id="5" name="Footer Placeholder 5"/>
          <p:cNvSpPr>
            <a:spLocks noGrp="1"/>
          </p:cNvSpPr>
          <p:nvPr>
            <p:ph type="ftr" sz="quarter" idx="11"/>
          </p:nvPr>
        </p:nvSpPr>
        <p:spPr/>
        <p:txBody>
          <a:bodyPr/>
          <a:lstStyle/>
          <a:p>
            <a:endParaRPr lang="es-AR"/>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312346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322874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s-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684870820"/>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3048" y="0"/>
            <a:ext cx="12188952"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a:off x="0" y="0"/>
            <a:ext cx="12188952" cy="6858000"/>
          </a:xfrm>
          <a:prstGeom prst="rect">
            <a:avLst/>
          </a:prstGeom>
          <a:solidFill>
            <a:schemeClr val="dk1">
              <a:alpha val="5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90" name="Google Shape;90;p1"/>
          <p:cNvGrpSpPr/>
          <p:nvPr/>
        </p:nvGrpSpPr>
        <p:grpSpPr>
          <a:xfrm>
            <a:off x="1" y="2735298"/>
            <a:ext cx="12396066" cy="4440643"/>
            <a:chOff x="1" y="2075420"/>
            <a:chExt cx="12396066" cy="4440643"/>
          </a:xfrm>
        </p:grpSpPr>
        <p:sp>
          <p:nvSpPr>
            <p:cNvPr id="91" name="Google Shape;91;p1"/>
            <p:cNvSpPr/>
            <p:nvPr/>
          </p:nvSpPr>
          <p:spPr>
            <a:xfrm rot="4500000">
              <a:off x="7942191" y="2507571"/>
              <a:ext cx="3563871" cy="3563871"/>
            </a:xfrm>
            <a:prstGeom prst="ellipse">
              <a:avLst/>
            </a:prstGeom>
            <a:noFill/>
            <a:ln w="31750" cap="flat" cmpd="sng">
              <a:solidFill>
                <a:srgbClr val="8296B0">
                  <a:alpha val="9803"/>
                </a:srgb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p:nvPr/>
          </p:nvSpPr>
          <p:spPr>
            <a:xfrm rot="-5400000">
              <a:off x="10435065" y="4048931"/>
              <a:ext cx="1381607" cy="1381607"/>
            </a:xfrm>
            <a:prstGeom prst="ellipse">
              <a:avLst/>
            </a:prstGeom>
            <a:noFill/>
            <a:ln w="31750" cap="flat" cmpd="sng">
              <a:solidFill>
                <a:srgbClr val="8296B0">
                  <a:alpha val="20000"/>
                </a:srgb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Google Shape;93;p1"/>
            <p:cNvSpPr/>
            <p:nvPr/>
          </p:nvSpPr>
          <p:spPr>
            <a:xfrm rot="-5400000">
              <a:off x="1" y="2075420"/>
              <a:ext cx="3144364" cy="3144364"/>
            </a:xfrm>
            <a:prstGeom prst="ellipse">
              <a:avLst/>
            </a:prstGeom>
            <a:gradFill>
              <a:gsLst>
                <a:gs pos="0">
                  <a:srgbClr val="323F4F">
                    <a:alpha val="20000"/>
                  </a:srgbClr>
                </a:gs>
                <a:gs pos="100000">
                  <a:srgbClr val="222A35">
                    <a:alpha val="9803"/>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
            <p:cNvSpPr/>
            <p:nvPr/>
          </p:nvSpPr>
          <p:spPr>
            <a:xfrm rot="-9000000">
              <a:off x="10150845" y="4270841"/>
              <a:ext cx="1897885" cy="1897885"/>
            </a:xfrm>
            <a:prstGeom prst="ellipse">
              <a:avLst/>
            </a:prstGeom>
            <a:gradFill>
              <a:gsLst>
                <a:gs pos="0">
                  <a:srgbClr val="323F4F">
                    <a:alpha val="9803"/>
                  </a:srgbClr>
                </a:gs>
                <a:gs pos="100000">
                  <a:srgbClr val="323F4F">
                    <a:alpha val="2000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
            <p:cNvSpPr/>
            <p:nvPr/>
          </p:nvSpPr>
          <p:spPr>
            <a:xfrm rot="4500000">
              <a:off x="2046780" y="3040492"/>
              <a:ext cx="2579322" cy="2579322"/>
            </a:xfrm>
            <a:prstGeom prst="ellipse">
              <a:avLst/>
            </a:prstGeom>
            <a:noFill/>
            <a:ln w="31750" cap="flat" cmpd="sng">
              <a:solidFill>
                <a:srgbClr val="8296B0">
                  <a:alpha val="20000"/>
                </a:srgb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
            <p:cNvSpPr/>
            <p:nvPr/>
          </p:nvSpPr>
          <p:spPr>
            <a:xfrm rot="4500000">
              <a:off x="2224640" y="3193975"/>
              <a:ext cx="2243193" cy="2243193"/>
            </a:xfrm>
            <a:prstGeom prst="ellipse">
              <a:avLst/>
            </a:prstGeom>
            <a:noFill/>
            <a:ln w="31750" cap="flat" cmpd="sng">
              <a:solidFill>
                <a:srgbClr val="8296B0">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97" name="Google Shape;97;p1"/>
          <p:cNvSpPr/>
          <p:nvPr/>
        </p:nvSpPr>
        <p:spPr>
          <a:xfrm rot="-5400000">
            <a:off x="10438146" y="1042605"/>
            <a:ext cx="2796461" cy="711252"/>
          </a:xfrm>
          <a:prstGeom prst="rect">
            <a:avLst/>
          </a:prstGeom>
          <a:gradFill>
            <a:gsLst>
              <a:gs pos="0">
                <a:srgbClr val="ACB8CA">
                  <a:alpha val="0"/>
                </a:srgbClr>
              </a:gs>
              <a:gs pos="100000">
                <a:srgbClr val="323F4F">
                  <a:alpha val="9803"/>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98" name="Google Shape;98;p1"/>
          <p:cNvGrpSpPr/>
          <p:nvPr/>
        </p:nvGrpSpPr>
        <p:grpSpPr>
          <a:xfrm>
            <a:off x="11259539" y="317578"/>
            <a:ext cx="548640" cy="549007"/>
            <a:chOff x="7029447" y="3514725"/>
            <a:chExt cx="1285875" cy="549007"/>
          </a:xfrm>
        </p:grpSpPr>
        <p:cxnSp>
          <p:nvCxnSpPr>
            <p:cNvPr id="99" name="Google Shape;99;p1"/>
            <p:cNvCxnSpPr/>
            <p:nvPr/>
          </p:nvCxnSpPr>
          <p:spPr>
            <a:xfrm>
              <a:off x="7029447" y="3514725"/>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00" name="Google Shape;100;p1"/>
            <p:cNvCxnSpPr/>
            <p:nvPr/>
          </p:nvCxnSpPr>
          <p:spPr>
            <a:xfrm>
              <a:off x="7029447" y="3697727"/>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01" name="Google Shape;101;p1"/>
            <p:cNvCxnSpPr/>
            <p:nvPr/>
          </p:nvCxnSpPr>
          <p:spPr>
            <a:xfrm>
              <a:off x="7029447" y="3880729"/>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02" name="Google Shape;102;p1"/>
            <p:cNvCxnSpPr/>
            <p:nvPr/>
          </p:nvCxnSpPr>
          <p:spPr>
            <a:xfrm>
              <a:off x="7029447" y="4063732"/>
              <a:ext cx="1285875" cy="0"/>
            </a:xfrm>
            <a:prstGeom prst="straightConnector1">
              <a:avLst/>
            </a:prstGeom>
            <a:noFill/>
            <a:ln w="31750" cap="rnd" cmpd="sng">
              <a:solidFill>
                <a:srgbClr val="8296B0">
                  <a:alpha val="40000"/>
                </a:srgbClr>
              </a:solidFill>
              <a:prstDash val="dot"/>
              <a:round/>
              <a:headEnd type="none" w="sm" len="sm"/>
              <a:tailEnd type="none" w="sm" len="sm"/>
            </a:ln>
          </p:spPr>
        </p:cxnSp>
      </p:grpSp>
      <p:grpSp>
        <p:nvGrpSpPr>
          <p:cNvPr id="103" name="Google Shape;103;p1"/>
          <p:cNvGrpSpPr/>
          <p:nvPr/>
        </p:nvGrpSpPr>
        <p:grpSpPr>
          <a:xfrm>
            <a:off x="10539167" y="5048974"/>
            <a:ext cx="1208449" cy="549007"/>
            <a:chOff x="7029447" y="3514725"/>
            <a:chExt cx="1285875" cy="549007"/>
          </a:xfrm>
        </p:grpSpPr>
        <p:cxnSp>
          <p:nvCxnSpPr>
            <p:cNvPr id="104" name="Google Shape;104;p1"/>
            <p:cNvCxnSpPr/>
            <p:nvPr/>
          </p:nvCxnSpPr>
          <p:spPr>
            <a:xfrm>
              <a:off x="7029447" y="3514725"/>
              <a:ext cx="1285875" cy="0"/>
            </a:xfrm>
            <a:prstGeom prst="straightConnector1">
              <a:avLst/>
            </a:prstGeom>
            <a:noFill/>
            <a:ln w="31750" cap="rnd" cmpd="sng">
              <a:solidFill>
                <a:srgbClr val="8296B0">
                  <a:alpha val="20000"/>
                </a:srgbClr>
              </a:solidFill>
              <a:prstDash val="dot"/>
              <a:round/>
              <a:headEnd type="none" w="sm" len="sm"/>
              <a:tailEnd type="none" w="sm" len="sm"/>
            </a:ln>
          </p:spPr>
        </p:cxnSp>
        <p:cxnSp>
          <p:nvCxnSpPr>
            <p:cNvPr id="105" name="Google Shape;105;p1"/>
            <p:cNvCxnSpPr/>
            <p:nvPr/>
          </p:nvCxnSpPr>
          <p:spPr>
            <a:xfrm>
              <a:off x="7029447" y="3697727"/>
              <a:ext cx="1285875" cy="0"/>
            </a:xfrm>
            <a:prstGeom prst="straightConnector1">
              <a:avLst/>
            </a:prstGeom>
            <a:noFill/>
            <a:ln w="31750" cap="rnd" cmpd="sng">
              <a:solidFill>
                <a:srgbClr val="8296B0">
                  <a:alpha val="20000"/>
                </a:srgbClr>
              </a:solidFill>
              <a:prstDash val="dot"/>
              <a:round/>
              <a:headEnd type="none" w="sm" len="sm"/>
              <a:tailEnd type="none" w="sm" len="sm"/>
            </a:ln>
          </p:spPr>
        </p:cxnSp>
        <p:cxnSp>
          <p:nvCxnSpPr>
            <p:cNvPr id="106" name="Google Shape;106;p1"/>
            <p:cNvCxnSpPr/>
            <p:nvPr/>
          </p:nvCxnSpPr>
          <p:spPr>
            <a:xfrm>
              <a:off x="7029447" y="3880729"/>
              <a:ext cx="1285875" cy="0"/>
            </a:xfrm>
            <a:prstGeom prst="straightConnector1">
              <a:avLst/>
            </a:prstGeom>
            <a:noFill/>
            <a:ln w="31750" cap="rnd" cmpd="sng">
              <a:solidFill>
                <a:srgbClr val="8296B0">
                  <a:alpha val="20000"/>
                </a:srgbClr>
              </a:solidFill>
              <a:prstDash val="dot"/>
              <a:round/>
              <a:headEnd type="none" w="sm" len="sm"/>
              <a:tailEnd type="none" w="sm" len="sm"/>
            </a:ln>
          </p:spPr>
        </p:cxnSp>
        <p:cxnSp>
          <p:nvCxnSpPr>
            <p:cNvPr id="107" name="Google Shape;107;p1"/>
            <p:cNvCxnSpPr/>
            <p:nvPr/>
          </p:nvCxnSpPr>
          <p:spPr>
            <a:xfrm>
              <a:off x="7029447" y="4063732"/>
              <a:ext cx="1285875" cy="0"/>
            </a:xfrm>
            <a:prstGeom prst="straightConnector1">
              <a:avLst/>
            </a:prstGeom>
            <a:noFill/>
            <a:ln w="31750" cap="rnd" cmpd="sng">
              <a:solidFill>
                <a:srgbClr val="8296B0">
                  <a:alpha val="20000"/>
                </a:srgbClr>
              </a:solidFill>
              <a:prstDash val="dot"/>
              <a:round/>
              <a:headEnd type="none" w="sm" len="sm"/>
              <a:tailEnd type="none" w="sm" len="sm"/>
            </a:ln>
          </p:spPr>
        </p:cxnSp>
      </p:grpSp>
      <p:sp>
        <p:nvSpPr>
          <p:cNvPr id="108" name="Google Shape;108;p1"/>
          <p:cNvSpPr/>
          <p:nvPr/>
        </p:nvSpPr>
        <p:spPr>
          <a:xfrm rot="10800000">
            <a:off x="-1" y="6140785"/>
            <a:ext cx="6095997" cy="711252"/>
          </a:xfrm>
          <a:prstGeom prst="rect">
            <a:avLst/>
          </a:prstGeom>
          <a:gradFill>
            <a:gsLst>
              <a:gs pos="0">
                <a:srgbClr val="222A35">
                  <a:alpha val="9803"/>
                </a:srgbClr>
              </a:gs>
              <a:gs pos="10000">
                <a:srgbClr val="222A35">
                  <a:alpha val="9803"/>
                </a:srgbClr>
              </a:gs>
              <a:gs pos="100000">
                <a:srgbClr val="8296B0">
                  <a:alpha val="0"/>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9" name="Google Shape;109;p1"/>
          <p:cNvGrpSpPr/>
          <p:nvPr/>
        </p:nvGrpSpPr>
        <p:grpSpPr>
          <a:xfrm rot="5400000">
            <a:off x="616345" y="5940560"/>
            <a:ext cx="1285875" cy="549007"/>
            <a:chOff x="7029447" y="3514725"/>
            <a:chExt cx="1285875" cy="549007"/>
          </a:xfrm>
        </p:grpSpPr>
        <p:cxnSp>
          <p:nvCxnSpPr>
            <p:cNvPr id="110" name="Google Shape;110;p1"/>
            <p:cNvCxnSpPr/>
            <p:nvPr/>
          </p:nvCxnSpPr>
          <p:spPr>
            <a:xfrm>
              <a:off x="7029447" y="3514725"/>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11" name="Google Shape;111;p1"/>
            <p:cNvCxnSpPr/>
            <p:nvPr/>
          </p:nvCxnSpPr>
          <p:spPr>
            <a:xfrm>
              <a:off x="7029447" y="3697727"/>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12" name="Google Shape;112;p1"/>
            <p:cNvCxnSpPr/>
            <p:nvPr/>
          </p:nvCxnSpPr>
          <p:spPr>
            <a:xfrm>
              <a:off x="7029447" y="3880729"/>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13" name="Google Shape;113;p1"/>
            <p:cNvCxnSpPr/>
            <p:nvPr/>
          </p:nvCxnSpPr>
          <p:spPr>
            <a:xfrm>
              <a:off x="7029447" y="4063732"/>
              <a:ext cx="1285875" cy="0"/>
            </a:xfrm>
            <a:prstGeom prst="straightConnector1">
              <a:avLst/>
            </a:prstGeom>
            <a:noFill/>
            <a:ln w="31750" cap="rnd" cmpd="sng">
              <a:solidFill>
                <a:srgbClr val="8296B0">
                  <a:alpha val="40000"/>
                </a:srgbClr>
              </a:solidFill>
              <a:prstDash val="dot"/>
              <a:round/>
              <a:headEnd type="none" w="sm" len="sm"/>
              <a:tailEnd type="none" w="sm" len="sm"/>
            </a:ln>
          </p:spPr>
        </p:cxnSp>
      </p:grpSp>
      <p:sp>
        <p:nvSpPr>
          <p:cNvPr id="114" name="Google Shape;114;p1"/>
          <p:cNvSpPr txBox="1">
            <a:spLocks noGrp="1"/>
          </p:cNvSpPr>
          <p:nvPr>
            <p:ph type="ctrTitle"/>
          </p:nvPr>
        </p:nvSpPr>
        <p:spPr>
          <a:xfrm>
            <a:off x="1432383" y="2097897"/>
            <a:ext cx="9106784" cy="1696013"/>
          </a:xfrm>
          <a:prstGeom prst="rect">
            <a:avLst/>
          </a:prstGeom>
          <a:noFill/>
          <a:ln>
            <a:noFill/>
          </a:ln>
        </p:spPr>
        <p:txBody>
          <a:bodyPr spcFirstLastPara="1" wrap="square" lIns="91425" tIns="45700" rIns="91425" bIns="45700" anchor="t" anchorCtr="0">
            <a:noAutofit/>
          </a:bodyPr>
          <a:lstStyle/>
          <a:p>
            <a:pPr lvl="0" algn="ctr">
              <a:lnSpc>
                <a:spcPct val="90000"/>
              </a:lnSpc>
              <a:spcBef>
                <a:spcPts val="0"/>
              </a:spcBef>
              <a:buClr>
                <a:schemeClr val="lt1"/>
              </a:buClr>
              <a:buSzPts val="7200"/>
            </a:pPr>
            <a:r>
              <a:rPr lang="es-ES" sz="4000" b="1" dirty="0">
                <a:solidFill>
                  <a:srgbClr val="F60000"/>
                </a:solidFill>
                <a:latin typeface="Berlin Sans FB Demi" panose="020E0802020502020306" pitchFamily="34" charset="0"/>
                <a:ea typeface="Calibri"/>
                <a:cs typeface="Calibri"/>
                <a:sym typeface="Calibri"/>
              </a:rPr>
              <a:t>¿PODREMOS CONVENCER A TODOS LOS CLIENTES QUE SOLICITEN UN PRÉSTAMOS EN THERA BANK?</a:t>
            </a:r>
            <a:endParaRPr sz="4000" b="1" dirty="0">
              <a:solidFill>
                <a:srgbClr val="F60000"/>
              </a:solidFill>
              <a:latin typeface="Berlin Sans FB Demi" panose="020E0802020502020306" pitchFamily="34" charset="0"/>
              <a:ea typeface="Calibri"/>
              <a:cs typeface="Calibri"/>
              <a:sym typeface="Calibri"/>
            </a:endParaRPr>
          </a:p>
        </p:txBody>
      </p:sp>
      <p:sp>
        <p:nvSpPr>
          <p:cNvPr id="115" name="Google Shape;115;p1"/>
          <p:cNvSpPr txBox="1">
            <a:spLocks noGrp="1"/>
          </p:cNvSpPr>
          <p:nvPr>
            <p:ph type="subTitle" idx="1"/>
          </p:nvPr>
        </p:nvSpPr>
        <p:spPr>
          <a:xfrm>
            <a:off x="314814" y="5610867"/>
            <a:ext cx="6095997" cy="174771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None/>
            </a:pPr>
            <a:r>
              <a:rPr lang="es-MX" sz="2800" b="1" dirty="0">
                <a:solidFill>
                  <a:schemeClr val="lt1"/>
                </a:solidFill>
                <a:latin typeface="Calibri"/>
                <a:ea typeface="Calibri"/>
                <a:cs typeface="Calibri"/>
                <a:sym typeface="Calibri"/>
              </a:rPr>
              <a:t>Equipo</a:t>
            </a:r>
            <a:endParaRPr sz="2800" dirty="0">
              <a:solidFill>
                <a:schemeClr val="lt1"/>
              </a:solidFill>
              <a:latin typeface="Calibri"/>
              <a:ea typeface="Calibri"/>
              <a:cs typeface="Calibri"/>
              <a:sym typeface="Calibri"/>
            </a:endParaRPr>
          </a:p>
          <a:p>
            <a:pPr marL="0" lvl="0" indent="0" algn="l" rtl="0">
              <a:lnSpc>
                <a:spcPct val="90000"/>
              </a:lnSpc>
              <a:spcBef>
                <a:spcPts val="1000"/>
              </a:spcBef>
              <a:spcAft>
                <a:spcPts val="0"/>
              </a:spcAft>
              <a:buClr>
                <a:schemeClr val="lt1"/>
              </a:buClr>
              <a:buSzPts val="2800"/>
              <a:buNone/>
            </a:pPr>
            <a:r>
              <a:rPr lang="es-ES" sz="2800" dirty="0">
                <a:solidFill>
                  <a:schemeClr val="lt1"/>
                </a:solidFill>
              </a:rPr>
              <a:t>Augusto Barchi</a:t>
            </a:r>
            <a:endParaRPr dirty="0"/>
          </a:p>
        </p:txBody>
      </p:sp>
      <p:pic>
        <p:nvPicPr>
          <p:cNvPr id="116" name="Google Shape;116;p1" descr="Logotipo&#10;&#10;Descripción generada automáticamente"/>
          <p:cNvPicPr preferRelativeResize="0"/>
          <p:nvPr/>
        </p:nvPicPr>
        <p:blipFill rotWithShape="1">
          <a:blip r:embed="rId3">
            <a:alphaModFix/>
          </a:blip>
          <a:srcRect/>
          <a:stretch/>
        </p:blipFill>
        <p:spPr>
          <a:xfrm>
            <a:off x="9488692" y="5696748"/>
            <a:ext cx="2231974" cy="920689"/>
          </a:xfrm>
          <a:prstGeom prst="rect">
            <a:avLst/>
          </a:prstGeom>
          <a:noFill/>
          <a:ln>
            <a:noFill/>
          </a:ln>
        </p:spPr>
      </p:pic>
      <p:sp>
        <p:nvSpPr>
          <p:cNvPr id="122" name="Google Shape;122;p1"/>
          <p:cNvSpPr txBox="1"/>
          <p:nvPr/>
        </p:nvSpPr>
        <p:spPr>
          <a:xfrm>
            <a:off x="186416" y="132998"/>
            <a:ext cx="11814397" cy="646290"/>
          </a:xfrm>
          <a:prstGeom prst="rect">
            <a:avLst/>
          </a:prstGeom>
          <a:noFill/>
          <a:ln>
            <a:noFill/>
          </a:ln>
        </p:spPr>
        <p:txBody>
          <a:bodyPr spcFirstLastPara="1" wrap="square" lIns="91425" tIns="45700" rIns="91425" bIns="45700" anchor="t" anchorCtr="0">
            <a:spAutoFit/>
          </a:bodyPr>
          <a:lstStyle/>
          <a:p>
            <a:pPr lvl="0"/>
            <a:r>
              <a:rPr lang="es-MX" sz="3600" b="1" dirty="0">
                <a:solidFill>
                  <a:schemeClr val="tx1"/>
                </a:solidFill>
                <a:latin typeface="Calibri"/>
                <a:ea typeface="Calibri"/>
                <a:cs typeface="Calibri"/>
                <a:sym typeface="Calibri"/>
              </a:rPr>
              <a:t>Modelado de préstamos personales</a:t>
            </a:r>
            <a:endParaRPr sz="3600" b="1" i="0" u="none" strike="noStrike" cap="none" dirty="0">
              <a:solidFill>
                <a:schemeClr val="tx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6"/>
            <a:ext cx="10053425" cy="94285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Analizando la difusión de los datos</a:t>
            </a:r>
          </a:p>
        </p:txBody>
      </p:sp>
      <p:sp>
        <p:nvSpPr>
          <p:cNvPr id="135" name="Google Shape;135;p14"/>
          <p:cNvSpPr txBox="1">
            <a:spLocks noGrp="1"/>
          </p:cNvSpPr>
          <p:nvPr>
            <p:ph type="body" idx="1"/>
          </p:nvPr>
        </p:nvSpPr>
        <p:spPr>
          <a:xfrm>
            <a:off x="8409418" y="1718050"/>
            <a:ext cx="3556440" cy="4900334"/>
          </a:xfrm>
          <a:prstGeom prst="rect">
            <a:avLst/>
          </a:prstGeom>
        </p:spPr>
        <p:txBody>
          <a:bodyPr spcFirstLastPara="1" wrap="square" lIns="121900" tIns="121900" rIns="121900" bIns="121900" anchor="t" anchorCtr="0">
            <a:noAutofit/>
          </a:bodyPr>
          <a:lstStyle/>
          <a:p>
            <a:pPr marL="520485" indent="-108000" algn="just">
              <a:spcBef>
                <a:spcPts val="600"/>
              </a:spcBef>
              <a:spcAft>
                <a:spcPts val="600"/>
              </a:spcAft>
              <a:buFont typeface="Wingdings" panose="05000000000000000000" pitchFamily="2" charset="2"/>
              <a:buChar char="v"/>
            </a:pPr>
            <a:r>
              <a:rPr lang="es-ES" sz="1400" dirty="0"/>
              <a:t>Tanto la edad como la experiencia tienen la misma distribución con pico en 5 puntos.</a:t>
            </a:r>
          </a:p>
          <a:p>
            <a:pPr marL="520485" indent="-108000" algn="just">
              <a:spcBef>
                <a:spcPts val="600"/>
              </a:spcBef>
              <a:spcAft>
                <a:spcPts val="600"/>
              </a:spcAft>
              <a:buFont typeface="Wingdings" panose="05000000000000000000" pitchFamily="2" charset="2"/>
              <a:buChar char="v"/>
            </a:pPr>
            <a:r>
              <a:rPr lang="es-ES" sz="1400" dirty="0"/>
              <a:t>Los ingresos están sesgados a la derecha y tienen algunos valores atípicos en el lado superior que se pueden recortar.</a:t>
            </a:r>
          </a:p>
          <a:p>
            <a:pPr marL="520485" indent="-108000" algn="just">
              <a:spcBef>
                <a:spcPts val="600"/>
              </a:spcBef>
              <a:spcAft>
                <a:spcPts val="600"/>
              </a:spcAft>
              <a:buFont typeface="Wingdings" panose="05000000000000000000" pitchFamily="2" charset="2"/>
              <a:buChar char="v"/>
            </a:pPr>
            <a:r>
              <a:rPr lang="es-ES" sz="1400" dirty="0"/>
              <a:t>El crédito mensual promedio está sesgado a la derecha y tiene muchos valores atípicos en el lado superior que se pueden recortar.</a:t>
            </a:r>
          </a:p>
          <a:p>
            <a:pPr marL="520485" indent="-108000" algn="just">
              <a:spcBef>
                <a:spcPts val="600"/>
              </a:spcBef>
              <a:spcAft>
                <a:spcPts val="600"/>
              </a:spcAft>
              <a:buFont typeface="Wingdings" panose="05000000000000000000" pitchFamily="2" charset="2"/>
              <a:buChar char="v"/>
            </a:pPr>
            <a:r>
              <a:rPr lang="es-ES" sz="1400" dirty="0"/>
              <a:t>La hipoteca es en su mayoría 0 pero está sesgado a la derecha y tiene muchos valores atípicos en el lado superior que se pueden recortar.</a:t>
            </a:r>
          </a:p>
        </p:txBody>
      </p:sp>
      <p:pic>
        <p:nvPicPr>
          <p:cNvPr id="2" name="Imagen 1"/>
          <p:cNvPicPr>
            <a:picLocks noChangeAspect="1"/>
          </p:cNvPicPr>
          <p:nvPr/>
        </p:nvPicPr>
        <p:blipFill>
          <a:blip r:embed="rId3"/>
          <a:stretch>
            <a:fillRect/>
          </a:stretch>
        </p:blipFill>
        <p:spPr>
          <a:xfrm>
            <a:off x="344126" y="1913423"/>
            <a:ext cx="8438913" cy="4509589"/>
          </a:xfrm>
          <a:prstGeom prst="rect">
            <a:avLst/>
          </a:prstGeom>
        </p:spPr>
      </p:pic>
    </p:spTree>
    <p:extLst>
      <p:ext uri="{BB962C8B-B14F-4D97-AF65-F5344CB8AC3E}">
        <p14:creationId xmlns:p14="http://schemas.microsoft.com/office/powerpoint/2010/main" val="492896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6"/>
            <a:ext cx="10053425" cy="924004"/>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a:solidFill>
                  <a:srgbClr val="FF0000"/>
                </a:solidFill>
                <a:latin typeface="Algerian" panose="04020705040A02060702" pitchFamily="82" charset="0"/>
              </a:rPr>
              <a:t>Cantidad de personas por regiones</a:t>
            </a:r>
            <a:endParaRPr lang="es-419"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3157979" y="3723853"/>
            <a:ext cx="8798452" cy="2950324"/>
          </a:xfrm>
          <a:prstGeom prst="rect">
            <a:avLst/>
          </a:prstGeom>
        </p:spPr>
        <p:txBody>
          <a:bodyPr spcFirstLastPara="1" wrap="square" lIns="121900" tIns="121900" rIns="121900" bIns="121900" anchor="t" anchorCtr="0">
            <a:noAutofit/>
          </a:bodyPr>
          <a:lstStyle/>
          <a:p>
            <a:pPr marL="412485" indent="0" algn="just">
              <a:spcBef>
                <a:spcPts val="600"/>
              </a:spcBef>
              <a:spcAft>
                <a:spcPts val="600"/>
              </a:spcAft>
              <a:buNone/>
            </a:pPr>
            <a:r>
              <a:rPr lang="es-ES" sz="1600" dirty="0"/>
              <a:t>Como podemos apreciar en el condado de Los Ángeles, San Diego y Santa Clara, son los principales condados en la cual haya mayor cantidad de clientes y por ende los condados donde se podría hacer mayor énfasis, en que los clientes soliciten un préstamo. Esto se lo estudia agrupando la cantidad de clientes por región.</a:t>
            </a:r>
          </a:p>
          <a:p>
            <a:pPr marL="414000" indent="0" algn="just">
              <a:buNone/>
            </a:pPr>
            <a:r>
              <a:rPr lang="es-ES" sz="1600" dirty="0"/>
              <a:t>Haciendo varios análisis de los condados, vemos que el condado Los Ángeles, es una región, por ende es unos de los candidatos en hacer mayor énfasis, ya que es uno de los que mas piden prestamos por cantidad de cliente.</a:t>
            </a:r>
          </a:p>
          <a:p>
            <a:pPr marL="414000" indent="0" algn="just">
              <a:buNone/>
            </a:pPr>
            <a:r>
              <a:rPr lang="es-ES" sz="1600" dirty="0"/>
              <a:t>Otro condado son los de la región de </a:t>
            </a:r>
            <a:r>
              <a:rPr lang="es-ES" sz="1600" dirty="0" err="1"/>
              <a:t>Bay</a:t>
            </a:r>
            <a:r>
              <a:rPr lang="es-ES" sz="1600" dirty="0"/>
              <a:t> Área, que sumados es la región mas grande de las 5, que es a la cual se debería hacer mayor énfasis que las </a:t>
            </a:r>
            <a:r>
              <a:rPr lang="es-ES" sz="1600" dirty="0" err="1"/>
              <a:t>demas</a:t>
            </a:r>
            <a:r>
              <a:rPr lang="es-ES" sz="1600" dirty="0"/>
              <a:t>, en que los clientes soliciten un préstamo.</a:t>
            </a:r>
          </a:p>
          <a:p>
            <a:pPr marL="412485" indent="0" algn="just">
              <a:spcBef>
                <a:spcPts val="600"/>
              </a:spcBef>
              <a:spcAft>
                <a:spcPts val="600"/>
              </a:spcAft>
              <a:buNone/>
            </a:pPr>
            <a:endParaRPr lang="es-ES" sz="1600"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3589" y="1609895"/>
            <a:ext cx="8059916" cy="2189107"/>
          </a:xfrm>
          <a:prstGeom prst="rect">
            <a:avLst/>
          </a:prstGeom>
          <a:solidFill>
            <a:srgbClr val="FFFFFF">
              <a:shade val="85000"/>
            </a:srgbClr>
          </a:solidFill>
          <a:ln w="88900" cap="sq">
            <a:solidFill>
              <a:schemeClr val="tx2"/>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407" y="1609895"/>
            <a:ext cx="3198221" cy="5101990"/>
          </a:xfrm>
          <a:prstGeom prst="rect">
            <a:avLst/>
          </a:prstGeom>
          <a:solidFill>
            <a:srgbClr val="FFFFFF">
              <a:shade val="85000"/>
            </a:srgbClr>
          </a:solidFill>
          <a:ln w="88900" cap="sq">
            <a:solidFill>
              <a:schemeClr val="tx2"/>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34390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52285"/>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Gastos</a:t>
            </a:r>
          </a:p>
        </p:txBody>
      </p:sp>
      <p:sp>
        <p:nvSpPr>
          <p:cNvPr id="135" name="Google Shape;135;p14"/>
          <p:cNvSpPr txBox="1">
            <a:spLocks noGrp="1"/>
          </p:cNvSpPr>
          <p:nvPr>
            <p:ph type="body" idx="1"/>
          </p:nvPr>
        </p:nvSpPr>
        <p:spPr>
          <a:xfrm>
            <a:off x="5901180" y="4822605"/>
            <a:ext cx="6045825" cy="4632478"/>
          </a:xfrm>
          <a:prstGeom prst="rect">
            <a:avLst/>
          </a:prstGeom>
        </p:spPr>
        <p:txBody>
          <a:bodyPr spcFirstLastPara="1" wrap="square" lIns="121900" tIns="121900" rIns="121900" bIns="121900" anchor="t" anchorCtr="0">
            <a:noAutofit/>
          </a:bodyPr>
          <a:lstStyle/>
          <a:p>
            <a:pPr marL="171450" indent="-171450" algn="just">
              <a:buFont typeface="Wingdings" panose="05000000000000000000" pitchFamily="2" charset="2"/>
              <a:buChar char="v"/>
            </a:pPr>
            <a:r>
              <a:rPr lang="es-ES" sz="1100" dirty="0"/>
              <a:t>~29,4 % de los clientes son solteros.</a:t>
            </a:r>
          </a:p>
          <a:p>
            <a:pPr marL="171450" indent="-171450" algn="just">
              <a:buFont typeface="Wingdings" panose="05000000000000000000" pitchFamily="2" charset="2"/>
              <a:buChar char="v"/>
            </a:pPr>
            <a:r>
              <a:rPr lang="es-ES" sz="1100" dirty="0"/>
              <a:t>~41.9% de los clientes son estudiantes universitarios.</a:t>
            </a:r>
          </a:p>
          <a:p>
            <a:pPr marL="171450" indent="-171450" algn="just">
              <a:buFont typeface="Wingdings" panose="05000000000000000000" pitchFamily="2" charset="2"/>
              <a:buChar char="v"/>
            </a:pPr>
            <a:r>
              <a:rPr lang="es-ES" sz="1100" dirty="0"/>
              <a:t>~9.6% compró un préstamo personal del banco.</a:t>
            </a:r>
          </a:p>
          <a:p>
            <a:pPr marL="171450" indent="-171450" algn="just">
              <a:buFont typeface="Wingdings" panose="05000000000000000000" pitchFamily="2" charset="2"/>
              <a:buChar char="v"/>
            </a:pPr>
            <a:r>
              <a:rPr lang="es-ES" sz="1100" dirty="0"/>
              <a:t>El 10,4 % de los clientes tiene cuenta de valores en el banco</a:t>
            </a:r>
          </a:p>
          <a:p>
            <a:pPr marL="171450" indent="-171450" algn="just">
              <a:buFont typeface="Wingdings" panose="05000000000000000000" pitchFamily="2" charset="2"/>
              <a:buChar char="v"/>
            </a:pPr>
            <a:r>
              <a:rPr lang="es-ES" sz="1100" dirty="0"/>
              <a:t>El 6 % de los clientes tiene una cuenta de CD.</a:t>
            </a:r>
          </a:p>
          <a:p>
            <a:pPr marL="171450" indent="-171450" algn="just">
              <a:buFont typeface="Wingdings" panose="05000000000000000000" pitchFamily="2" charset="2"/>
              <a:buChar char="v"/>
            </a:pPr>
            <a:r>
              <a:rPr lang="es-ES" sz="1100" dirty="0"/>
              <a:t>El 60% de los clientes realizan transacciones en línea.</a:t>
            </a:r>
          </a:p>
          <a:p>
            <a:pPr marL="171450" indent="-171450" algn="just">
              <a:buFont typeface="Wingdings" panose="05000000000000000000" pitchFamily="2" charset="2"/>
              <a:buChar char="v"/>
            </a:pPr>
            <a:r>
              <a:rPr lang="es-ES" sz="1100" dirty="0"/>
              <a:t>El 29,4% de los clientes tienen tarjetas de crédito.</a:t>
            </a:r>
          </a:p>
          <a:p>
            <a:pPr marL="171450" indent="-171450" algn="just">
              <a:buFont typeface="Wingdings" panose="05000000000000000000" pitchFamily="2" charset="2"/>
              <a:buChar char="v"/>
            </a:pPr>
            <a:r>
              <a:rPr lang="es-ES" sz="1100" dirty="0"/>
              <a:t>~ 75 % de los clientes están en el rango de 31-60.</a:t>
            </a:r>
          </a:p>
          <a:p>
            <a:pPr marL="171450" indent="-171450" algn="just">
              <a:buFont typeface="Wingdings" panose="05000000000000000000" pitchFamily="2" charset="2"/>
              <a:buChar char="v"/>
            </a:pPr>
            <a:r>
              <a:rPr lang="es-ES" sz="1100" dirty="0"/>
              <a:t>~ 50 % La mayoría de los clientes bancarios pertenecen al grupo de ingresos medios.</a:t>
            </a:r>
          </a:p>
          <a:p>
            <a:pPr marL="171450" indent="-171450" algn="just">
              <a:buFont typeface="Wingdings" panose="05000000000000000000" pitchFamily="2" charset="2"/>
              <a:buChar char="v"/>
            </a:pPr>
            <a:r>
              <a:rPr lang="es-ES" sz="1100" dirty="0"/>
              <a:t>~48 % de los clientes tiene gasto medio.</a:t>
            </a:r>
          </a:p>
        </p:txBody>
      </p:sp>
      <p:pic>
        <p:nvPicPr>
          <p:cNvPr id="6" name="Imagen 5"/>
          <p:cNvPicPr>
            <a:picLocks noChangeAspect="1"/>
          </p:cNvPicPr>
          <p:nvPr/>
        </p:nvPicPr>
        <p:blipFill>
          <a:blip r:embed="rId3"/>
          <a:stretch>
            <a:fillRect/>
          </a:stretch>
        </p:blipFill>
        <p:spPr>
          <a:xfrm>
            <a:off x="216512" y="1574590"/>
            <a:ext cx="5580973" cy="5057167"/>
          </a:xfrm>
          <a:prstGeom prst="rect">
            <a:avLst/>
          </a:prstGeom>
        </p:spPr>
      </p:pic>
      <p:pic>
        <p:nvPicPr>
          <p:cNvPr id="7" name="Imagen 6"/>
          <p:cNvPicPr>
            <a:picLocks noChangeAspect="1"/>
          </p:cNvPicPr>
          <p:nvPr/>
        </p:nvPicPr>
        <p:blipFill>
          <a:blip r:embed="rId4"/>
          <a:stretch>
            <a:fillRect/>
          </a:stretch>
        </p:blipFill>
        <p:spPr>
          <a:xfrm>
            <a:off x="6000162" y="1574590"/>
            <a:ext cx="5847862" cy="3248015"/>
          </a:xfrm>
          <a:prstGeom prst="rect">
            <a:avLst/>
          </a:prstGeom>
        </p:spPr>
      </p:pic>
    </p:spTree>
    <p:extLst>
      <p:ext uri="{BB962C8B-B14F-4D97-AF65-F5344CB8AC3E}">
        <p14:creationId xmlns:p14="http://schemas.microsoft.com/office/powerpoint/2010/main" val="2222871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Heatmap</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7296345" y="2078614"/>
            <a:ext cx="4675696" cy="5184740"/>
          </a:xfrm>
          <a:prstGeom prst="rect">
            <a:avLst/>
          </a:prstGeom>
        </p:spPr>
        <p:txBody>
          <a:bodyPr spcFirstLastPara="1" wrap="square" lIns="121900" tIns="121900" rIns="121900" bIns="121900" anchor="t" anchorCtr="0">
            <a:noAutofit/>
          </a:bodyPr>
          <a:lstStyle/>
          <a:p>
            <a:pPr marL="177585" indent="0" algn="just">
              <a:spcBef>
                <a:spcPts val="600"/>
              </a:spcBef>
              <a:spcAft>
                <a:spcPts val="600"/>
              </a:spcAft>
              <a:buNone/>
            </a:pPr>
            <a:r>
              <a:rPr lang="es-ES" dirty="0"/>
              <a:t>Como era de esperar, la edad y la experiencia están altamente correlacionadas y uno de ellos puede descartarse. Como tuvimos que manejar 0, se descartará la experiencia.</a:t>
            </a:r>
          </a:p>
          <a:p>
            <a:pPr marL="177585" indent="0" algn="just">
              <a:spcBef>
                <a:spcPts val="600"/>
              </a:spcBef>
              <a:spcAft>
                <a:spcPts val="600"/>
              </a:spcAft>
              <a:buNone/>
            </a:pPr>
            <a:r>
              <a:rPr lang="es-ES" dirty="0"/>
              <a:t>Los ingresos y el gasto promedio en tarjeta de crédito están correlacionados positivamente.</a:t>
            </a:r>
          </a:p>
          <a:p>
            <a:pPr marL="177585" indent="0" algn="just">
              <a:spcBef>
                <a:spcPts val="600"/>
              </a:spcBef>
              <a:spcAft>
                <a:spcPts val="600"/>
              </a:spcAft>
              <a:buNone/>
            </a:pPr>
            <a:r>
              <a:rPr lang="es-ES" dirty="0"/>
              <a:t>La hipoteca tiene muy poca correlación con los ingresos.</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291" y="1585392"/>
            <a:ext cx="7123177" cy="4985090"/>
          </a:xfrm>
          <a:prstGeom prst="rect">
            <a:avLst/>
          </a:prstGeom>
        </p:spPr>
      </p:pic>
    </p:spTree>
    <p:extLst>
      <p:ext uri="{BB962C8B-B14F-4D97-AF65-F5344CB8AC3E}">
        <p14:creationId xmlns:p14="http://schemas.microsoft.com/office/powerpoint/2010/main" val="2984793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a:solidFill>
                  <a:srgbClr val="FF0000"/>
                </a:solidFill>
                <a:latin typeface="Algerian" panose="04020705040A02060702" pitchFamily="82" charset="0"/>
              </a:rPr>
              <a:t>Grupo de ingreso </a:t>
            </a:r>
            <a:r>
              <a:rPr lang="es-ES" b="1" u="sng" dirty="0" err="1">
                <a:solidFill>
                  <a:srgbClr val="FF0000"/>
                </a:solidFill>
                <a:latin typeface="Algerian" panose="04020705040A02060702" pitchFamily="82" charset="0"/>
              </a:rPr>
              <a:t>segun</a:t>
            </a:r>
            <a:r>
              <a:rPr lang="es-ES" b="1" u="sng" dirty="0">
                <a:solidFill>
                  <a:srgbClr val="FF0000"/>
                </a:solidFill>
                <a:latin typeface="Algerian" panose="04020705040A02060702" pitchFamily="82" charset="0"/>
              </a:rPr>
              <a:t> la cuenta</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763571" y="4776244"/>
            <a:ext cx="10454326" cy="2402266"/>
          </a:xfrm>
          <a:prstGeom prst="rect">
            <a:avLst/>
          </a:prstGeom>
        </p:spPr>
        <p:txBody>
          <a:bodyPr spcFirstLastPara="1" wrap="square" lIns="121900" tIns="121900" rIns="121900" bIns="121900" anchor="t" anchorCtr="0">
            <a:noAutofit/>
          </a:bodyPr>
          <a:lstStyle/>
          <a:p>
            <a:pPr marL="177585" indent="0" algn="just">
              <a:spcBef>
                <a:spcPts val="600"/>
              </a:spcBef>
              <a:spcAft>
                <a:spcPts val="600"/>
              </a:spcAft>
              <a:buNone/>
            </a:pPr>
            <a:r>
              <a:rPr lang="es-ES" dirty="0"/>
              <a:t>Los grupo de ingresos medios son los que tienen mas cuentas de deposito, quizás uno de los puntos débiles es que en porcentaje a la cantidad de clientes que no poseen cuenta de deposito con respecto a los que poseen una, es menor a los demás grupos de ingresos, esto debería reverse y en lo posible incrementar ese porcentaje, ya que son los clientes mas significativos para este banco.</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200" y="1637124"/>
            <a:ext cx="10053426" cy="3198829"/>
          </a:xfrm>
          <a:prstGeom prst="rect">
            <a:avLst/>
          </a:prstGeom>
        </p:spPr>
      </p:pic>
    </p:spTree>
    <p:extLst>
      <p:ext uri="{BB962C8B-B14F-4D97-AF65-F5344CB8AC3E}">
        <p14:creationId xmlns:p14="http://schemas.microsoft.com/office/powerpoint/2010/main" val="1467621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a:solidFill>
                  <a:srgbClr val="FF0000"/>
                </a:solidFill>
                <a:latin typeface="Algerian" panose="04020705040A02060702" pitchFamily="82" charset="0"/>
              </a:rPr>
              <a:t>Densidad de hipoteca vs prestamos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763571" y="4917649"/>
            <a:ext cx="10454326" cy="2402266"/>
          </a:xfrm>
          <a:prstGeom prst="rect">
            <a:avLst/>
          </a:prstGeom>
        </p:spPr>
        <p:txBody>
          <a:bodyPr spcFirstLastPara="1" wrap="square" lIns="121900" tIns="121900" rIns="121900" bIns="121900" anchor="t" anchorCtr="0">
            <a:noAutofit/>
          </a:bodyPr>
          <a:lstStyle/>
          <a:p>
            <a:pPr marL="177585" indent="0" algn="just">
              <a:spcBef>
                <a:spcPts val="600"/>
              </a:spcBef>
              <a:spcAft>
                <a:spcPts val="600"/>
              </a:spcAft>
              <a:buNone/>
            </a:pPr>
            <a:r>
              <a:rPr lang="es-ES" dirty="0"/>
              <a:t>Podemos observar hay gran cantidad de clientes que no poseen prestamos activos, con respecto a la hipoteca, eso puede deberse a que no poseen un sueldo alto o que no les fue necesario solicitar un prestamos mientras poseen una hipoteca.</a:t>
            </a:r>
          </a:p>
        </p:txBody>
      </p:sp>
      <p:pic>
        <p:nvPicPr>
          <p:cNvPr id="2" name="Imagen 1"/>
          <p:cNvPicPr>
            <a:picLocks noChangeAspect="1"/>
          </p:cNvPicPr>
          <p:nvPr/>
        </p:nvPicPr>
        <p:blipFill>
          <a:blip r:embed="rId3"/>
          <a:stretch>
            <a:fillRect/>
          </a:stretch>
        </p:blipFill>
        <p:spPr>
          <a:xfrm>
            <a:off x="962025" y="1721967"/>
            <a:ext cx="10183600" cy="3252244"/>
          </a:xfrm>
          <a:prstGeom prst="rect">
            <a:avLst/>
          </a:prstGeom>
        </p:spPr>
      </p:pic>
    </p:spTree>
    <p:extLst>
      <p:ext uri="{BB962C8B-B14F-4D97-AF65-F5344CB8AC3E}">
        <p14:creationId xmlns:p14="http://schemas.microsoft.com/office/powerpoint/2010/main" val="3038746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a:solidFill>
                  <a:srgbClr val="FF0000"/>
                </a:solidFill>
                <a:latin typeface="Algerian" panose="04020705040A02060702" pitchFamily="82" charset="0"/>
              </a:rPr>
              <a:t>Densidad de la edad vs prestamos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678730" y="5115616"/>
            <a:ext cx="10539167" cy="2402266"/>
          </a:xfrm>
          <a:prstGeom prst="rect">
            <a:avLst/>
          </a:prstGeom>
        </p:spPr>
        <p:txBody>
          <a:bodyPr spcFirstLastPara="1" wrap="square" lIns="121900" tIns="121900" rIns="121900" bIns="121900" anchor="t" anchorCtr="0">
            <a:noAutofit/>
          </a:bodyPr>
          <a:lstStyle/>
          <a:p>
            <a:pPr marL="177585" indent="0" algn="just">
              <a:spcBef>
                <a:spcPts val="600"/>
              </a:spcBef>
              <a:spcAft>
                <a:spcPts val="600"/>
              </a:spcAft>
              <a:buNone/>
            </a:pPr>
            <a:r>
              <a:rPr lang="es-ES" dirty="0"/>
              <a:t>Podemos observar que los clientes con edades mayores a 30 y menores a 60 son los que mas poseen una densidad de prestamos activos o no, con respecto al grupo de edades fuera de ese rango.</a:t>
            </a:r>
          </a:p>
        </p:txBody>
      </p:sp>
      <p:pic>
        <p:nvPicPr>
          <p:cNvPr id="4" name="Imagen 3"/>
          <p:cNvPicPr>
            <a:picLocks noChangeAspect="1"/>
          </p:cNvPicPr>
          <p:nvPr/>
        </p:nvPicPr>
        <p:blipFill>
          <a:blip r:embed="rId3"/>
          <a:stretch>
            <a:fillRect/>
          </a:stretch>
        </p:blipFill>
        <p:spPr>
          <a:xfrm>
            <a:off x="962025" y="1787954"/>
            <a:ext cx="10183600" cy="3252244"/>
          </a:xfrm>
          <a:prstGeom prst="rect">
            <a:avLst/>
          </a:prstGeom>
        </p:spPr>
      </p:pic>
    </p:spTree>
    <p:extLst>
      <p:ext uri="{BB962C8B-B14F-4D97-AF65-F5344CB8AC3E}">
        <p14:creationId xmlns:p14="http://schemas.microsoft.com/office/powerpoint/2010/main" val="2566029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15489"/>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Gastos</a:t>
            </a:r>
          </a:p>
        </p:txBody>
      </p:sp>
      <p:sp>
        <p:nvSpPr>
          <p:cNvPr id="135" name="Google Shape;135;p14"/>
          <p:cNvSpPr txBox="1">
            <a:spLocks noGrp="1"/>
          </p:cNvSpPr>
          <p:nvPr>
            <p:ph type="body" idx="1"/>
          </p:nvPr>
        </p:nvSpPr>
        <p:spPr>
          <a:xfrm>
            <a:off x="6457361" y="4284095"/>
            <a:ext cx="5222450" cy="2333382"/>
          </a:xfrm>
          <a:prstGeom prst="rect">
            <a:avLst/>
          </a:prstGeom>
        </p:spPr>
        <p:txBody>
          <a:bodyPr spcFirstLastPara="1" wrap="square" lIns="121900" tIns="121900" rIns="121900" bIns="121900" anchor="t" anchorCtr="0">
            <a:noAutofit/>
          </a:bodyPr>
          <a:lstStyle/>
          <a:p>
            <a:pPr marL="0" indent="0" algn="just">
              <a:buNone/>
            </a:pPr>
            <a:r>
              <a:rPr lang="es-ES" sz="1800" dirty="0"/>
              <a:t>Podemos observar que los clientes con mayor educación son los que mas utilizan las tarjetas de crédito y poseen prestamos con respecto al grupo de edades, aunque los que tienen una educación menor son los que poseen mejor sueldo a los que no poseen un préstamo activo.</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328" y="4219017"/>
            <a:ext cx="5778632" cy="2463538"/>
          </a:xfrm>
          <a:prstGeom prst="rect">
            <a:avLst/>
          </a:prstGeom>
        </p:spPr>
      </p:pic>
      <p:pic>
        <p:nvPicPr>
          <p:cNvPr id="3" name="Imagen 2"/>
          <p:cNvPicPr>
            <a:picLocks noChangeAspect="1"/>
          </p:cNvPicPr>
          <p:nvPr/>
        </p:nvPicPr>
        <p:blipFill>
          <a:blip r:embed="rId4"/>
          <a:stretch>
            <a:fillRect/>
          </a:stretch>
        </p:blipFill>
        <p:spPr>
          <a:xfrm>
            <a:off x="537328" y="1491006"/>
            <a:ext cx="11142483" cy="2622747"/>
          </a:xfrm>
          <a:prstGeom prst="rect">
            <a:avLst/>
          </a:prstGeom>
        </p:spPr>
      </p:pic>
    </p:spTree>
    <p:extLst>
      <p:ext uri="{BB962C8B-B14F-4D97-AF65-F5344CB8AC3E}">
        <p14:creationId xmlns:p14="http://schemas.microsoft.com/office/powerpoint/2010/main" val="2581360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1272796"/>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fontScale="90000"/>
          </a:bodyPr>
          <a:lstStyle/>
          <a:p>
            <a:pPr algn="ctr"/>
            <a:r>
              <a:rPr lang="es-ES" b="1" u="sng" dirty="0">
                <a:solidFill>
                  <a:srgbClr val="FF0000"/>
                </a:solidFill>
                <a:latin typeface="Algerian" panose="04020705040A02060702" pitchFamily="82" charset="0"/>
              </a:rPr>
              <a:t>Conclusión de los clientes según sus características de ingresos</a:t>
            </a:r>
          </a:p>
        </p:txBody>
      </p:sp>
      <p:sp>
        <p:nvSpPr>
          <p:cNvPr id="135" name="Google Shape;135;p14"/>
          <p:cNvSpPr txBox="1">
            <a:spLocks noGrp="1"/>
          </p:cNvSpPr>
          <p:nvPr>
            <p:ph type="body" idx="1"/>
          </p:nvPr>
        </p:nvSpPr>
        <p:spPr>
          <a:xfrm>
            <a:off x="5363853" y="2825455"/>
            <a:ext cx="5222450" cy="1599131"/>
          </a:xfrm>
          <a:prstGeom prst="rect">
            <a:avLst/>
          </a:prstGeom>
        </p:spPr>
        <p:txBody>
          <a:bodyPr spcFirstLastPara="1" wrap="square" lIns="121900" tIns="121900" rIns="121900" bIns="121900" anchor="t" anchorCtr="0">
            <a:noAutofit/>
          </a:bodyPr>
          <a:lstStyle/>
          <a:p>
            <a:pPr marL="0" indent="0" algn="just">
              <a:buNone/>
            </a:pPr>
            <a:r>
              <a:rPr lang="es-ES" sz="1800" dirty="0"/>
              <a:t>El préstamo personal variable objetivo está muy desequilibrado, donde solo el 9,6% de los clientes han optado previamente por un préstamo personal en el conjunto de datos.</a:t>
            </a:r>
          </a:p>
        </p:txBody>
      </p:sp>
      <p:pic>
        <p:nvPicPr>
          <p:cNvPr id="4" name="Imagen 3"/>
          <p:cNvPicPr>
            <a:picLocks noChangeAspect="1"/>
          </p:cNvPicPr>
          <p:nvPr/>
        </p:nvPicPr>
        <p:blipFill rotWithShape="1">
          <a:blip r:embed="rId3"/>
          <a:srcRect t="2929" b="2149"/>
          <a:stretch/>
        </p:blipFill>
        <p:spPr>
          <a:xfrm>
            <a:off x="2328239" y="2130458"/>
            <a:ext cx="2781089" cy="2846896"/>
          </a:xfrm>
          <a:prstGeom prst="rect">
            <a:avLst/>
          </a:prstGeom>
        </p:spPr>
      </p:pic>
      <p:sp>
        <p:nvSpPr>
          <p:cNvPr id="5" name="Rectángulo 4"/>
          <p:cNvSpPr/>
          <p:nvPr/>
        </p:nvSpPr>
        <p:spPr>
          <a:xfrm>
            <a:off x="272632" y="5217937"/>
            <a:ext cx="11692560" cy="1200329"/>
          </a:xfrm>
          <a:prstGeom prst="rect">
            <a:avLst/>
          </a:prstGeom>
        </p:spPr>
        <p:txBody>
          <a:bodyPr wrap="square">
            <a:spAutoFit/>
          </a:bodyPr>
          <a:lstStyle/>
          <a:p>
            <a:pPr marL="285750" indent="-285750" algn="just">
              <a:buClr>
                <a:schemeClr val="tx1"/>
              </a:buClr>
              <a:buFont typeface="Wingdings" panose="05000000000000000000" pitchFamily="2" charset="2"/>
              <a:buChar char="v"/>
            </a:pPr>
            <a:r>
              <a:rPr lang="es-ES" sz="1800" dirty="0">
                <a:solidFill>
                  <a:schemeClr val="tx1"/>
                </a:solidFill>
                <a:latin typeface="+mj-lt"/>
              </a:rPr>
              <a:t>Las personas con mayores ingresos habían optado por préstamos personales antes.</a:t>
            </a:r>
          </a:p>
          <a:p>
            <a:pPr marL="285750" indent="-285750" algn="just">
              <a:buClr>
                <a:schemeClr val="tx1"/>
              </a:buClr>
              <a:buFont typeface="Wingdings" panose="05000000000000000000" pitchFamily="2" charset="2"/>
              <a:buChar char="v"/>
            </a:pPr>
            <a:r>
              <a:rPr lang="es-ES" sz="1800" dirty="0">
                <a:solidFill>
                  <a:schemeClr val="tx1"/>
                </a:solidFill>
                <a:latin typeface="+mj-lt"/>
              </a:rPr>
              <a:t>Las personas con hipotecas altas optaron por el préstamo.</a:t>
            </a:r>
          </a:p>
          <a:p>
            <a:pPr marL="285750" indent="-285750" algn="just">
              <a:buClr>
                <a:schemeClr val="tx1"/>
              </a:buClr>
              <a:buFont typeface="Wingdings" panose="05000000000000000000" pitchFamily="2" charset="2"/>
              <a:buChar char="v"/>
            </a:pPr>
            <a:r>
              <a:rPr lang="es-ES" sz="1800" dirty="0">
                <a:solidFill>
                  <a:schemeClr val="tx1"/>
                </a:solidFill>
                <a:latin typeface="+mj-lt"/>
              </a:rPr>
              <a:t>Los clientes con mayor uso de crédito promedio mensual han optado por el préstamo.</a:t>
            </a:r>
          </a:p>
          <a:p>
            <a:pPr marL="285750" indent="-285750" algn="just">
              <a:buClr>
                <a:schemeClr val="tx1"/>
              </a:buClr>
              <a:buFont typeface="Wingdings" panose="05000000000000000000" pitchFamily="2" charset="2"/>
              <a:buChar char="v"/>
            </a:pPr>
            <a:r>
              <a:rPr lang="es-ES" sz="1800" dirty="0">
                <a:solidFill>
                  <a:schemeClr val="tx1"/>
                </a:solidFill>
                <a:latin typeface="+mj-lt"/>
              </a:rPr>
              <a:t>Los clientes con mayores ingresos tenían un mayor uso promedio de tarjetas de crédito e hipotecas.</a:t>
            </a:r>
          </a:p>
        </p:txBody>
      </p:sp>
    </p:spTree>
    <p:extLst>
      <p:ext uri="{BB962C8B-B14F-4D97-AF65-F5344CB8AC3E}">
        <p14:creationId xmlns:p14="http://schemas.microsoft.com/office/powerpoint/2010/main" val="2120832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6"/>
            <a:ext cx="10053425" cy="895724"/>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Árbol de decisiones</a:t>
            </a:r>
          </a:p>
        </p:txBody>
      </p:sp>
      <p:sp>
        <p:nvSpPr>
          <p:cNvPr id="135" name="Google Shape;135;p14"/>
          <p:cNvSpPr txBox="1">
            <a:spLocks noGrp="1"/>
          </p:cNvSpPr>
          <p:nvPr>
            <p:ph type="body" idx="1"/>
          </p:nvPr>
        </p:nvSpPr>
        <p:spPr>
          <a:xfrm>
            <a:off x="141402" y="1404589"/>
            <a:ext cx="11868346" cy="4986640"/>
          </a:xfrm>
          <a:prstGeom prst="rect">
            <a:avLst/>
          </a:prstGeom>
        </p:spPr>
        <p:txBody>
          <a:bodyPr spcFirstLastPara="1" wrap="square" lIns="121900" tIns="121900" rIns="121900" bIns="121900" anchor="t" anchorCtr="0">
            <a:noAutofit/>
          </a:bodyPr>
          <a:lstStyle/>
          <a:p>
            <a:pPr marL="0" indent="0" algn="just">
              <a:buNone/>
            </a:pPr>
            <a:r>
              <a:rPr lang="es-ES" sz="1400" dirty="0"/>
              <a:t>Observaciones en el EDA:</a:t>
            </a:r>
          </a:p>
          <a:p>
            <a:pPr marL="171450" indent="-171450" algn="just">
              <a:buFont typeface="Wingdings" panose="05000000000000000000" pitchFamily="2" charset="2"/>
              <a:buChar char="v"/>
            </a:pPr>
            <a:r>
              <a:rPr lang="es-ES" sz="1400" dirty="0"/>
              <a:t>Las personas con mayores ingresos habían optado por préstamos personales antes.</a:t>
            </a:r>
          </a:p>
          <a:p>
            <a:pPr marL="171450" indent="-171450" algn="just">
              <a:buFont typeface="Wingdings" panose="05000000000000000000" pitchFamily="2" charset="2"/>
              <a:buChar char="v"/>
            </a:pPr>
            <a:r>
              <a:rPr lang="es-ES" sz="1400" dirty="0"/>
              <a:t>Las personas con hipotecas altas optaron por el préstamo.</a:t>
            </a:r>
          </a:p>
          <a:p>
            <a:pPr marL="171450" indent="-171450" algn="just">
              <a:buFont typeface="Wingdings" panose="05000000000000000000" pitchFamily="2" charset="2"/>
              <a:buChar char="v"/>
            </a:pPr>
            <a:r>
              <a:rPr lang="es-ES" sz="1400" dirty="0"/>
              <a:t>Los clientes que hayan optado por el préstamo tendrán un uso de crédito promedio mensual más alto.</a:t>
            </a:r>
          </a:p>
          <a:p>
            <a:pPr marL="171450" indent="-171450" algn="just">
              <a:buFont typeface="Wingdings" panose="05000000000000000000" pitchFamily="2" charset="2"/>
              <a:buChar char="v"/>
            </a:pPr>
            <a:r>
              <a:rPr lang="es-ES" sz="1400" dirty="0"/>
              <a:t>Los clientes con Familia de 3 miembros habían tomado prestados los préstamos con el banco.</a:t>
            </a:r>
          </a:p>
          <a:p>
            <a:pPr marL="171450" indent="-171450" algn="just">
              <a:buFont typeface="Wingdings" panose="05000000000000000000" pitchFamily="2" charset="2"/>
              <a:buChar char="v"/>
            </a:pPr>
            <a:r>
              <a:rPr lang="es-ES" sz="1400" dirty="0"/>
              <a:t>Nivel de educación 2: Graduado y 3: Avanzado/Profesional han tomado préstamos con el banco.</a:t>
            </a:r>
          </a:p>
          <a:p>
            <a:pPr marL="171450" indent="-171450" algn="just">
              <a:buFont typeface="Wingdings" panose="05000000000000000000" pitchFamily="2" charset="2"/>
              <a:buChar char="v"/>
            </a:pPr>
            <a:r>
              <a:rPr lang="es-ES" sz="1400" dirty="0"/>
              <a:t>Clientes que tenían certificado de depósito con el banco habían tomado prestado préstamo previamente</a:t>
            </a:r>
          </a:p>
          <a:p>
            <a:pPr marL="171450" indent="-171450" algn="just">
              <a:buFont typeface="Wingdings" panose="05000000000000000000" pitchFamily="2" charset="2"/>
              <a:buChar char="v"/>
            </a:pPr>
            <a:r>
              <a:rPr lang="es-ES" sz="1400" dirty="0"/>
              <a:t>La mayoría de los clientes que tenían un préstamo personal con el banco utilizaron las instalaciones en línea.</a:t>
            </a:r>
          </a:p>
          <a:p>
            <a:pPr marL="171450" indent="-171450" algn="just">
              <a:buFont typeface="Wingdings" panose="05000000000000000000" pitchFamily="2" charset="2"/>
              <a:buChar char="v"/>
            </a:pPr>
            <a:r>
              <a:rPr lang="es-ES" sz="1400" dirty="0"/>
              <a:t>La mayoría de los clientes que habían tomado préstamos personales antes son de la región de Los Ángeles.</a:t>
            </a:r>
          </a:p>
          <a:p>
            <a:pPr marL="171450" indent="-171450" algn="just">
              <a:buFont typeface="Wingdings" panose="05000000000000000000" pitchFamily="2" charset="2"/>
              <a:buChar char="v"/>
            </a:pPr>
            <a:r>
              <a:rPr lang="es-ES" sz="1400" dirty="0"/>
              <a:t>La proporción de préstamo de endeudamiento es alta en 30 y por debajo y 60 y por encima de los clientes.</a:t>
            </a:r>
          </a:p>
          <a:p>
            <a:pPr marL="171450" indent="-171450" algn="just">
              <a:buFont typeface="Wingdings" panose="05000000000000000000" pitchFamily="2" charset="2"/>
              <a:buChar char="v"/>
            </a:pPr>
            <a:r>
              <a:rPr lang="es-ES" sz="1400" dirty="0"/>
              <a:t>Cuantos más ingresos obtenga, más gastará y tendrá un estilo de vida "grande que la vida".</a:t>
            </a:r>
          </a:p>
          <a:p>
            <a:pPr marL="171450" indent="-171450" algn="just">
              <a:buFont typeface="Wingdings" panose="05000000000000000000" pitchFamily="2" charset="2"/>
              <a:buChar char="v"/>
            </a:pPr>
            <a:r>
              <a:rPr lang="es-ES" sz="1400" dirty="0"/>
              <a:t>Segmentación de clientes para préstamo de endeudamiento basado en EDA</a:t>
            </a:r>
          </a:p>
          <a:p>
            <a:pPr marL="171450" indent="-171450" algn="just">
              <a:buFont typeface="Wingdings" panose="05000000000000000000" pitchFamily="2" charset="2"/>
              <a:buChar char="v"/>
            </a:pPr>
            <a:r>
              <a:rPr lang="es-ES" sz="1400" dirty="0"/>
              <a:t>Los clientes con ingresos más altos tienen hipotecas más altas y un gasto promedio mensual más alto. También tienen certificado de depósito con el banco. Son nuestros clientes de alto perfil.</a:t>
            </a:r>
          </a:p>
          <a:p>
            <a:pPr marL="171450" indent="-171450" algn="just">
              <a:buFont typeface="Wingdings" panose="05000000000000000000" pitchFamily="2" charset="2"/>
              <a:buChar char="v"/>
            </a:pPr>
            <a:r>
              <a:rPr lang="es-ES" sz="1400" dirty="0"/>
              <a:t>Pocos Clientes en el grupo de ingresos medios no tienen hipotecas más altas y tienen menos gasto promedio mensual con tarjeta de crédito. Son clientes de perfil promedio.</a:t>
            </a:r>
          </a:p>
          <a:p>
            <a:pPr marL="171450" indent="-171450" algn="just">
              <a:buFont typeface="Wingdings" panose="05000000000000000000" pitchFamily="2" charset="2"/>
              <a:buChar char="v"/>
            </a:pPr>
            <a:r>
              <a:rPr lang="es-ES" sz="1400" dirty="0"/>
              <a:t>Los clientes en el grupo de ingresos más bajos tienen menos hipotecas (hay pocos valores atípicos), menos gastos mensuales. Son nuestros clientes de bajo perfil. </a:t>
            </a:r>
          </a:p>
          <a:p>
            <a:pPr marL="0" indent="0" algn="just">
              <a:buNone/>
            </a:pPr>
            <a:r>
              <a:rPr lang="es-ES" sz="1400" dirty="0"/>
              <a:t>Acciones para el pre procesamiento de datos:</a:t>
            </a:r>
          </a:p>
          <a:p>
            <a:pPr marL="0" indent="0" algn="just">
              <a:buNone/>
            </a:pPr>
            <a:r>
              <a:rPr lang="es-ES" sz="1400" dirty="0"/>
              <a:t>Muchas variables tienen valores atípicos que necesitan ser tratados. Podemos eliminar Experiencia, País, Código postal y </a:t>
            </a:r>
            <a:r>
              <a:rPr lang="es-ES" sz="1400" dirty="0" err="1"/>
              <a:t>Agebin</a:t>
            </a:r>
            <a:r>
              <a:rPr lang="es-ES" sz="1400" dirty="0"/>
              <a:t>, Grupo de ingresos, Grupo de gastos.</a:t>
            </a:r>
          </a:p>
          <a:p>
            <a:pPr marL="194729" indent="0" algn="just">
              <a:buNone/>
            </a:pPr>
            <a:endParaRPr lang="es-ES" sz="1400" dirty="0"/>
          </a:p>
          <a:p>
            <a:pPr marL="0" indent="0" algn="just">
              <a:buNone/>
            </a:pPr>
            <a:r>
              <a:rPr lang="es-AR" sz="1400" b="1" dirty="0"/>
              <a:t>Que variables queremos enviar a nuestro árbol de decisión?</a:t>
            </a:r>
            <a:endParaRPr lang="es-AR" sz="1400" dirty="0"/>
          </a:p>
          <a:p>
            <a:pPr marL="0" indent="0" algn="just">
              <a:buNone/>
            </a:pPr>
            <a:r>
              <a:rPr lang="es-AR" sz="1400" dirty="0" err="1"/>
              <a:t>Agebin</a:t>
            </a:r>
            <a:r>
              <a:rPr lang="es-AR" sz="1400" dirty="0"/>
              <a:t>, Código Postal, Condado, Experiencia, Grupo de ingreso, Grupo de Gasto</a:t>
            </a:r>
          </a:p>
          <a:p>
            <a:pPr marL="0" indent="0" algn="just">
              <a:buNone/>
            </a:pPr>
            <a:endParaRPr lang="es-ES" sz="1400" dirty="0"/>
          </a:p>
        </p:txBody>
      </p:sp>
    </p:spTree>
    <p:extLst>
      <p:ext uri="{BB962C8B-B14F-4D97-AF65-F5344CB8AC3E}">
        <p14:creationId xmlns:p14="http://schemas.microsoft.com/office/powerpoint/2010/main" val="2268408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Índice</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1092200" y="1541929"/>
            <a:ext cx="10007600" cy="5009700"/>
          </a:xfrm>
          <a:prstGeom prst="rect">
            <a:avLst/>
          </a:prstGeom>
        </p:spPr>
        <p:txBody>
          <a:bodyPr spcFirstLastPara="1" wrap="square" lIns="121900" tIns="121900" rIns="121900" bIns="121900" anchor="t" anchorCtr="0">
            <a:noAutofit/>
          </a:bodyPr>
          <a:lstStyle/>
          <a:p>
            <a:pPr indent="-423323">
              <a:buSzPct val="100000"/>
              <a:buAutoNum type="arabicPeriod"/>
            </a:pPr>
            <a:r>
              <a:rPr lang="es-ES" dirty="0">
                <a:solidFill>
                  <a:srgbClr val="FF0000"/>
                </a:solidFill>
                <a:latin typeface="Arial Rounded MT Bold" panose="020F0704030504030204" pitchFamily="34" charset="0"/>
              </a:rPr>
              <a:t>Introducción</a:t>
            </a:r>
          </a:p>
          <a:p>
            <a:pPr indent="-423323">
              <a:buSzPct val="100000"/>
              <a:buAutoNum type="arabicPeriod"/>
            </a:pPr>
            <a:r>
              <a:rPr lang="es-ES" dirty="0">
                <a:solidFill>
                  <a:srgbClr val="FF0000"/>
                </a:solidFill>
                <a:latin typeface="Arial Rounded MT Bold" panose="020F0704030504030204" pitchFamily="34" charset="0"/>
              </a:rPr>
              <a:t>Objetivos</a:t>
            </a:r>
          </a:p>
          <a:p>
            <a:pPr indent="-423323">
              <a:buSzPct val="100000"/>
              <a:buAutoNum type="arabicPeriod"/>
            </a:pPr>
            <a:r>
              <a:rPr lang="es-ES" dirty="0">
                <a:solidFill>
                  <a:srgbClr val="FF0000"/>
                </a:solidFill>
                <a:latin typeface="Arial Rounded MT Bold" panose="020F0704030504030204" pitchFamily="34" charset="0"/>
              </a:rPr>
              <a:t>Hipótesis</a:t>
            </a:r>
          </a:p>
          <a:p>
            <a:pPr indent="-423323">
              <a:buSzPct val="100000"/>
              <a:buAutoNum type="arabicPeriod"/>
            </a:pPr>
            <a:r>
              <a:rPr lang="es-ES" dirty="0">
                <a:solidFill>
                  <a:srgbClr val="FF0000"/>
                </a:solidFill>
                <a:latin typeface="Arial Rounded MT Bold" panose="020F0704030504030204" pitchFamily="34" charset="0"/>
              </a:rPr>
              <a:t>Base de Datos</a:t>
            </a:r>
          </a:p>
          <a:p>
            <a:pPr indent="-423323">
              <a:buSzPct val="100000"/>
              <a:buAutoNum type="arabicPeriod"/>
            </a:pPr>
            <a:r>
              <a:rPr lang="es-ES" dirty="0">
                <a:solidFill>
                  <a:srgbClr val="FF0000"/>
                </a:solidFill>
                <a:latin typeface="Arial Rounded MT Bold" panose="020F0704030504030204" pitchFamily="34" charset="0"/>
              </a:rPr>
              <a:t>Estudio</a:t>
            </a:r>
          </a:p>
          <a:p>
            <a:pPr indent="-423323">
              <a:buSzPct val="100000"/>
              <a:buAutoNum type="arabicPeriod"/>
            </a:pPr>
            <a:r>
              <a:rPr lang="es-ES" dirty="0">
                <a:solidFill>
                  <a:srgbClr val="FF0000"/>
                </a:solidFill>
                <a:latin typeface="Arial Rounded MT Bold" panose="020F0704030504030204" pitchFamily="34" charset="0"/>
              </a:rPr>
              <a:t>Detección de clientes atípicos</a:t>
            </a:r>
          </a:p>
          <a:p>
            <a:pPr indent="-423323">
              <a:buSzPct val="100000"/>
              <a:buAutoNum type="arabicPeriod"/>
            </a:pPr>
            <a:r>
              <a:rPr lang="es-ES" dirty="0">
                <a:solidFill>
                  <a:srgbClr val="FF0000"/>
                </a:solidFill>
                <a:latin typeface="Arial Rounded MT Bold" panose="020F0704030504030204" pitchFamily="34" charset="0"/>
              </a:rPr>
              <a:t>Analizando los datos</a:t>
            </a:r>
          </a:p>
          <a:p>
            <a:pPr marL="608013" indent="-249238">
              <a:buSzPct val="100000"/>
              <a:buFont typeface="Wingdings" panose="05000000000000000000" pitchFamily="2" charset="2"/>
              <a:buChar char="Ø"/>
            </a:pPr>
            <a:r>
              <a:rPr lang="es-ES" dirty="0">
                <a:solidFill>
                  <a:srgbClr val="FF0000"/>
                </a:solidFill>
                <a:latin typeface="Arial Rounded MT Bold" panose="020F0704030504030204" pitchFamily="34" charset="0"/>
              </a:rPr>
              <a:t>Difusión de datos</a:t>
            </a:r>
          </a:p>
          <a:p>
            <a:pPr marL="608013" indent="-249238">
              <a:buSzPct val="100000"/>
              <a:buFont typeface="Wingdings" panose="05000000000000000000" pitchFamily="2" charset="2"/>
              <a:buChar char="Ø"/>
            </a:pPr>
            <a:r>
              <a:rPr lang="es-ES" dirty="0">
                <a:solidFill>
                  <a:srgbClr val="FF0000"/>
                </a:solidFill>
                <a:latin typeface="Arial Rounded MT Bold" panose="020F0704030504030204" pitchFamily="34" charset="0"/>
              </a:rPr>
              <a:t>Análisis mas profundo de las características de los distintos clientes</a:t>
            </a:r>
          </a:p>
          <a:p>
            <a:pPr indent="-423323">
              <a:buSzPct val="100000"/>
              <a:buFont typeface="+mj-lt"/>
              <a:buAutoNum type="arabicPeriod" startAt="8"/>
            </a:pPr>
            <a:r>
              <a:rPr lang="es-ES" dirty="0">
                <a:solidFill>
                  <a:srgbClr val="FF0000"/>
                </a:solidFill>
                <a:latin typeface="Arial Rounded MT Bold" panose="020F0704030504030204" pitchFamily="34" charset="0"/>
              </a:rPr>
              <a:t>Estructurando el proyecto</a:t>
            </a:r>
          </a:p>
          <a:p>
            <a:pPr marL="608013" indent="-249238">
              <a:buSzPct val="100000"/>
              <a:buFont typeface="Wingdings" panose="05000000000000000000" pitchFamily="2" charset="2"/>
              <a:buChar char="Ø"/>
            </a:pPr>
            <a:r>
              <a:rPr lang="es-ES" dirty="0">
                <a:solidFill>
                  <a:srgbClr val="FF0000"/>
                </a:solidFill>
                <a:latin typeface="Arial Rounded MT Bold" panose="020F0704030504030204" pitchFamily="34" charset="0"/>
              </a:rPr>
              <a:t>Árbol de decisiones</a:t>
            </a:r>
          </a:p>
          <a:p>
            <a:pPr marL="608013" indent="-249238">
              <a:buSzPct val="100000"/>
              <a:buFont typeface="Wingdings" panose="05000000000000000000" pitchFamily="2" charset="2"/>
              <a:buChar char="Ø"/>
            </a:pPr>
            <a:r>
              <a:rPr lang="es-ES" dirty="0">
                <a:solidFill>
                  <a:srgbClr val="FF0000"/>
                </a:solidFill>
                <a:latin typeface="Arial Rounded MT Bold" panose="020F0704030504030204" pitchFamily="34" charset="0"/>
              </a:rPr>
              <a:t>Modelado: Árbol de decisión Train</a:t>
            </a:r>
          </a:p>
          <a:p>
            <a:pPr marL="608013" indent="-249238">
              <a:buSzPct val="100000"/>
              <a:buFont typeface="Wingdings" panose="05000000000000000000" pitchFamily="2" charset="2"/>
              <a:buChar char="Ø"/>
            </a:pPr>
            <a:r>
              <a:rPr lang="es-ES" dirty="0">
                <a:solidFill>
                  <a:srgbClr val="FF0000"/>
                </a:solidFill>
                <a:latin typeface="Arial Rounded MT Bold" panose="020F0704030504030204" pitchFamily="34" charset="0"/>
              </a:rPr>
              <a:t>Conclusión arboles de decisiones</a:t>
            </a:r>
          </a:p>
          <a:p>
            <a:pPr marL="608013" indent="-249238">
              <a:buSzPct val="100000"/>
              <a:buFont typeface="Wingdings" panose="05000000000000000000" pitchFamily="2" charset="2"/>
              <a:buChar char="Ø"/>
            </a:pPr>
            <a:r>
              <a:rPr lang="es-ES" dirty="0">
                <a:solidFill>
                  <a:srgbClr val="FF0000"/>
                </a:solidFill>
                <a:latin typeface="Arial Rounded MT Bold" panose="020F0704030504030204" pitchFamily="34" charset="0"/>
              </a:rPr>
              <a:t>Modelado: Árbol de decisión Test</a:t>
            </a:r>
          </a:p>
          <a:p>
            <a:pPr marL="608013" indent="-249238">
              <a:buSzPct val="100000"/>
              <a:buFont typeface="Wingdings" panose="05000000000000000000" pitchFamily="2" charset="2"/>
              <a:buChar char="Ø"/>
            </a:pPr>
            <a:r>
              <a:rPr lang="es-ES" dirty="0">
                <a:solidFill>
                  <a:srgbClr val="FF0000"/>
                </a:solidFill>
                <a:latin typeface="Arial Rounded MT Bold" panose="020F0704030504030204" pitchFamily="34" charset="0"/>
              </a:rPr>
              <a:t>Conclusión arboles de decisiones</a:t>
            </a:r>
          </a:p>
          <a:p>
            <a:pPr marL="608400" indent="-424800">
              <a:buSzPct val="100000"/>
              <a:buFont typeface="+mj-lt"/>
              <a:buAutoNum type="arabicPeriod" startAt="9"/>
            </a:pPr>
            <a:r>
              <a:rPr lang="es-ES" dirty="0">
                <a:solidFill>
                  <a:srgbClr val="FF0000"/>
                </a:solidFill>
                <a:latin typeface="Arial Rounded MT Bold" panose="020F0704030504030204" pitchFamily="34" charset="0"/>
              </a:rPr>
              <a:t>Conclusión</a:t>
            </a:r>
          </a:p>
          <a:p>
            <a:pPr marL="608013" indent="-249238">
              <a:buSzPct val="100000"/>
              <a:buFont typeface="Wingdings" panose="05000000000000000000" pitchFamily="2" charset="2"/>
              <a:buChar char="Ø"/>
            </a:pPr>
            <a:endParaRPr lang="es-ES"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58271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324491"/>
            <a:ext cx="10053425" cy="89302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a:solidFill>
                  <a:srgbClr val="FF0000"/>
                </a:solidFill>
                <a:latin typeface="Algerian" panose="04020705040A02060702" pitchFamily="82" charset="0"/>
              </a:rPr>
              <a:t>Modelado: Árbol de decisión test</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4347882" y="1298203"/>
            <a:ext cx="7756134" cy="5309987"/>
          </a:xfrm>
          <a:prstGeom prst="rect">
            <a:avLst/>
          </a:prstGeom>
        </p:spPr>
        <p:txBody>
          <a:bodyPr spcFirstLastPara="1" wrap="square" lIns="121900" tIns="121900" rIns="121900" bIns="121900" anchor="t" anchorCtr="0">
            <a:noAutofit/>
          </a:bodyPr>
          <a:lstStyle/>
          <a:p>
            <a:pPr marL="177585" indent="0" algn="just">
              <a:buNone/>
            </a:pPr>
            <a:r>
              <a:rPr lang="es-ES" b="1" u="sng" dirty="0"/>
              <a:t>Perspectivas:</a:t>
            </a:r>
          </a:p>
          <a:p>
            <a:pPr marL="177585" indent="0" algn="just">
              <a:spcBef>
                <a:spcPts val="600"/>
              </a:spcBef>
              <a:buNone/>
            </a:pPr>
            <a:r>
              <a:rPr lang="es-ES" sz="1400" b="1" u="sng" dirty="0"/>
              <a:t>Verdaderos positivos:</a:t>
            </a:r>
          </a:p>
          <a:p>
            <a:pPr marL="177585" indent="0" algn="just">
              <a:spcAft>
                <a:spcPts val="300"/>
              </a:spcAft>
              <a:buNone/>
            </a:pPr>
            <a:r>
              <a:rPr lang="es-ES" sz="1400" u="sng" dirty="0"/>
              <a:t>Realidad: </a:t>
            </a:r>
            <a:r>
              <a:rPr lang="es-ES" sz="1400" dirty="0"/>
              <a:t>Un cliente quería tomar un préstamo personal. </a:t>
            </a:r>
          </a:p>
          <a:p>
            <a:pPr marL="177585" indent="0" algn="just">
              <a:spcAft>
                <a:spcPts val="300"/>
              </a:spcAft>
              <a:buNone/>
            </a:pPr>
            <a:r>
              <a:rPr lang="es-ES" sz="1400" u="sng" dirty="0"/>
              <a:t>Modelo de predicción: </a:t>
            </a:r>
            <a:r>
              <a:rPr lang="es-ES" sz="1400" dirty="0"/>
              <a:t>el cliente tomará un préstamo personal. </a:t>
            </a:r>
          </a:p>
          <a:p>
            <a:pPr marL="177585" indent="0" algn="just">
              <a:spcAft>
                <a:spcPts val="300"/>
              </a:spcAft>
              <a:buNone/>
            </a:pPr>
            <a:r>
              <a:rPr lang="es-ES" sz="1400" u="sng" dirty="0"/>
              <a:t>Resultado: </a:t>
            </a:r>
            <a:r>
              <a:rPr lang="es-ES" sz="1400" dirty="0"/>
              <a:t>El modelo es bueno.</a:t>
            </a:r>
          </a:p>
          <a:p>
            <a:pPr marL="177585" indent="0" algn="just">
              <a:spcBef>
                <a:spcPts val="600"/>
              </a:spcBef>
              <a:buNone/>
            </a:pPr>
            <a:r>
              <a:rPr lang="es-ES" sz="1400" b="1" u="sng" dirty="0"/>
              <a:t>Verdaderos negativos:</a:t>
            </a:r>
          </a:p>
          <a:p>
            <a:pPr marL="177585" indent="0" algn="just">
              <a:spcAft>
                <a:spcPts val="300"/>
              </a:spcAft>
              <a:buNone/>
            </a:pPr>
            <a:r>
              <a:rPr lang="es-ES" sz="1400" u="sng" dirty="0"/>
              <a:t>Realidad: </a:t>
            </a:r>
            <a:r>
              <a:rPr lang="es-ES" sz="1400" dirty="0"/>
              <a:t>Un cliente no quería tomar un préstamo personal. </a:t>
            </a:r>
          </a:p>
          <a:p>
            <a:pPr marL="177585" indent="0" algn="just">
              <a:spcAft>
                <a:spcPts val="300"/>
              </a:spcAft>
              <a:buNone/>
            </a:pPr>
            <a:r>
              <a:rPr lang="es-ES" sz="1400" u="sng" dirty="0"/>
              <a:t>Modelo de predicción: </a:t>
            </a:r>
            <a:r>
              <a:rPr lang="es-ES" sz="1400" dirty="0"/>
              <a:t>el cliente no tomará un préstamo personal. </a:t>
            </a:r>
          </a:p>
          <a:p>
            <a:pPr marL="177585" indent="0" algn="just">
              <a:spcAft>
                <a:spcPts val="300"/>
              </a:spcAft>
              <a:buNone/>
            </a:pPr>
            <a:r>
              <a:rPr lang="es-ES" sz="1400" u="sng" dirty="0"/>
              <a:t>Resultado: </a:t>
            </a:r>
            <a:r>
              <a:rPr lang="es-ES" sz="1400" dirty="0"/>
              <a:t>El negocio no se ve afectado.</a:t>
            </a:r>
          </a:p>
          <a:p>
            <a:pPr marL="177585" indent="0" algn="just">
              <a:spcBef>
                <a:spcPts val="600"/>
              </a:spcBef>
              <a:buNone/>
            </a:pPr>
            <a:r>
              <a:rPr lang="es-ES" sz="1400" b="1" u="sng" dirty="0"/>
              <a:t>Falsos positivos:</a:t>
            </a:r>
          </a:p>
          <a:p>
            <a:pPr marL="177585" indent="0" algn="just">
              <a:spcAft>
                <a:spcPts val="300"/>
              </a:spcAft>
              <a:buNone/>
            </a:pPr>
            <a:r>
              <a:rPr lang="es-ES" sz="1400" u="sng" dirty="0"/>
              <a:t>Realidad: </a:t>
            </a:r>
            <a:r>
              <a:rPr lang="es-ES" sz="1400" dirty="0"/>
              <a:t>Un cliente no quería tomar un préstamo personal. </a:t>
            </a:r>
          </a:p>
          <a:p>
            <a:pPr marL="177585" indent="0" algn="just">
              <a:spcAft>
                <a:spcPts val="300"/>
              </a:spcAft>
              <a:buNone/>
            </a:pPr>
            <a:r>
              <a:rPr lang="es-ES" sz="1400" u="sng" dirty="0"/>
              <a:t>Modelo de predicción: </a:t>
            </a:r>
            <a:r>
              <a:rPr lang="es-ES" sz="1400" dirty="0"/>
              <a:t>el cliente tomará un préstamo personal. </a:t>
            </a:r>
          </a:p>
          <a:p>
            <a:pPr marL="177585" indent="0" algn="just">
              <a:spcAft>
                <a:spcPts val="300"/>
              </a:spcAft>
              <a:buNone/>
            </a:pPr>
            <a:r>
              <a:rPr lang="es-ES" sz="1400" u="sng" dirty="0"/>
              <a:t>Resultado: </a:t>
            </a:r>
            <a:r>
              <a:rPr lang="es-ES" sz="1400" dirty="0"/>
              <a:t>El equipo que se dirige a los clientes potenciales desperdiciaría sus recursos en los clientes que no comprarán un préstamo personal.</a:t>
            </a:r>
          </a:p>
          <a:p>
            <a:pPr marL="177585" indent="0" algn="just">
              <a:spcBef>
                <a:spcPts val="600"/>
              </a:spcBef>
              <a:buNone/>
            </a:pPr>
            <a:r>
              <a:rPr lang="es-ES" sz="1400" b="1" u="sng" dirty="0"/>
              <a:t>Falsos negativos:</a:t>
            </a:r>
          </a:p>
          <a:p>
            <a:pPr marL="177585" indent="0" algn="just">
              <a:spcAft>
                <a:spcPts val="300"/>
              </a:spcAft>
              <a:buNone/>
            </a:pPr>
            <a:r>
              <a:rPr lang="es-ES" sz="1400" u="sng" dirty="0"/>
              <a:t>Realidad: </a:t>
            </a:r>
            <a:r>
              <a:rPr lang="es-ES" sz="1400" dirty="0"/>
              <a:t>Un cliente quería tomar un préstamo personal. </a:t>
            </a:r>
          </a:p>
          <a:p>
            <a:pPr marL="177585" indent="0" algn="just">
              <a:spcAft>
                <a:spcPts val="300"/>
              </a:spcAft>
              <a:buNone/>
            </a:pPr>
            <a:r>
              <a:rPr lang="es-ES" sz="1400" u="sng" dirty="0"/>
              <a:t>Modelo de predicción: </a:t>
            </a:r>
            <a:r>
              <a:rPr lang="es-ES" sz="1400" dirty="0"/>
              <a:t>el cliente no tomará un préstamo personal. </a:t>
            </a:r>
          </a:p>
          <a:p>
            <a:pPr marL="177585" indent="0" algn="just">
              <a:spcAft>
                <a:spcPts val="300"/>
              </a:spcAft>
              <a:buNone/>
            </a:pPr>
            <a:r>
              <a:rPr lang="es-ES" sz="1400" u="sng" dirty="0"/>
              <a:t>Resultado: </a:t>
            </a:r>
            <a:r>
              <a:rPr lang="es-ES" sz="1400" dirty="0"/>
              <a:t>el equipo de ventas extraña al cliente potencial. Esto es pérdida de oportunidad. El propósito de la campaña era dirigirse a tales clientes. Si el equipo supiera acerca de estos clientes, podrían haber ofrecido algunas buenas tasas de APR/interés.</a:t>
            </a:r>
          </a:p>
        </p:txBody>
      </p:sp>
      <p:pic>
        <p:nvPicPr>
          <p:cNvPr id="3" name="Imagen 2"/>
          <p:cNvPicPr>
            <a:picLocks noChangeAspect="1"/>
          </p:cNvPicPr>
          <p:nvPr/>
        </p:nvPicPr>
        <p:blipFill>
          <a:blip r:embed="rId3"/>
          <a:stretch>
            <a:fillRect/>
          </a:stretch>
        </p:blipFill>
        <p:spPr>
          <a:xfrm>
            <a:off x="242835" y="1574388"/>
            <a:ext cx="4206617" cy="3170271"/>
          </a:xfrm>
          <a:prstGeom prst="rect">
            <a:avLst/>
          </a:prstGeom>
        </p:spPr>
      </p:pic>
      <p:pic>
        <p:nvPicPr>
          <p:cNvPr id="5" name="Imagen 4"/>
          <p:cNvPicPr>
            <a:picLocks noChangeAspect="1"/>
          </p:cNvPicPr>
          <p:nvPr/>
        </p:nvPicPr>
        <p:blipFill>
          <a:blip r:embed="rId4"/>
          <a:stretch>
            <a:fillRect/>
          </a:stretch>
        </p:blipFill>
        <p:spPr>
          <a:xfrm>
            <a:off x="233409" y="5166391"/>
            <a:ext cx="4216044" cy="1441799"/>
          </a:xfrm>
          <a:prstGeom prst="rect">
            <a:avLst/>
          </a:prstGeom>
        </p:spPr>
      </p:pic>
    </p:spTree>
    <p:extLst>
      <p:ext uri="{BB962C8B-B14F-4D97-AF65-F5344CB8AC3E}">
        <p14:creationId xmlns:p14="http://schemas.microsoft.com/office/powerpoint/2010/main" val="2175372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324491"/>
            <a:ext cx="10053425" cy="89302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a:solidFill>
                  <a:srgbClr val="FF0000"/>
                </a:solidFill>
                <a:latin typeface="Algerian" panose="04020705040A02060702" pitchFamily="82" charset="0"/>
              </a:rPr>
              <a:t>Modelado: Árbol de decisión Train</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4805082" y="1723360"/>
            <a:ext cx="6929718" cy="5309987"/>
          </a:xfrm>
          <a:prstGeom prst="rect">
            <a:avLst/>
          </a:prstGeom>
        </p:spPr>
        <p:txBody>
          <a:bodyPr spcFirstLastPara="1" wrap="square" lIns="121900" tIns="121900" rIns="121900" bIns="121900" anchor="t" anchorCtr="0">
            <a:noAutofit/>
          </a:bodyPr>
          <a:lstStyle/>
          <a:p>
            <a:pPr marL="194729" indent="0" algn="just">
              <a:buNone/>
            </a:pPr>
            <a:r>
              <a:rPr lang="es-ES" sz="1600" dirty="0"/>
              <a:t>Pudimos realizar pruebas en todas las métricas con el </a:t>
            </a:r>
            <a:r>
              <a:rPr lang="es-ES" sz="1600" dirty="0" err="1"/>
              <a:t>y_train</a:t>
            </a:r>
            <a:r>
              <a:rPr lang="es-ES" sz="1600" dirty="0"/>
              <a:t>, y detectamos que nuestras métricas de desempeño es mejor a las del </a:t>
            </a:r>
            <a:r>
              <a:rPr lang="es-ES" sz="1600" dirty="0" err="1"/>
              <a:t>y_test</a:t>
            </a:r>
            <a:r>
              <a:rPr lang="es-ES" sz="1600" dirty="0"/>
              <a:t> por pequeña diferencia. Podemos decir que el modelo al usar </a:t>
            </a:r>
            <a:r>
              <a:rPr lang="es-ES" sz="1600" dirty="0" err="1"/>
              <a:t>y_train</a:t>
            </a:r>
            <a:r>
              <a:rPr lang="es-ES" sz="1600" dirty="0"/>
              <a:t> está sobre ajustado o entrenado (</a:t>
            </a:r>
            <a:r>
              <a:rPr lang="es-ES" sz="1600" dirty="0" err="1"/>
              <a:t>overfitting</a:t>
            </a:r>
            <a:r>
              <a:rPr lang="es-ES" sz="1600" dirty="0"/>
              <a:t>), sirve muy bien para valores que ya entreno, pero no para valores que nunca vio.</a:t>
            </a:r>
          </a:p>
          <a:p>
            <a:pPr marL="194729" indent="0" algn="just">
              <a:buNone/>
            </a:pPr>
            <a:r>
              <a:rPr lang="es-ES" sz="1600" dirty="0"/>
              <a:t>Cuando tenemos </a:t>
            </a:r>
            <a:r>
              <a:rPr lang="es-ES" sz="1600" dirty="0" err="1"/>
              <a:t>overfitting</a:t>
            </a:r>
            <a:r>
              <a:rPr lang="es-ES" sz="1600" dirty="0"/>
              <a:t>, podemos buscar mejorar nuestra métrica de desempeño para nuestro set de validación. No hay una regla exacta, es hacer varios procesos hasta encontrar algo que sirve para nuestros datos, podríamos intentar hacerlo con algunas de las siguientes maneras:</a:t>
            </a:r>
          </a:p>
          <a:p>
            <a:pPr algn="just">
              <a:buFont typeface="Wingdings" panose="05000000000000000000" pitchFamily="2" charset="2"/>
              <a:buChar char="v"/>
            </a:pPr>
            <a:r>
              <a:rPr lang="es-ES" sz="1600" dirty="0" err="1"/>
              <a:t>Itearar</a:t>
            </a:r>
            <a:r>
              <a:rPr lang="es-ES" sz="1600" dirty="0"/>
              <a:t>.</a:t>
            </a:r>
          </a:p>
          <a:p>
            <a:pPr algn="just">
              <a:buFont typeface="Wingdings" panose="05000000000000000000" pitchFamily="2" charset="2"/>
              <a:buChar char="v"/>
            </a:pPr>
            <a:r>
              <a:rPr lang="es-ES" sz="1600" dirty="0" err="1"/>
              <a:t>feature</a:t>
            </a:r>
            <a:r>
              <a:rPr lang="es-ES" sz="1600" dirty="0"/>
              <a:t> </a:t>
            </a:r>
            <a:r>
              <a:rPr lang="es-ES" sz="1600" dirty="0" err="1"/>
              <a:t>engineer</a:t>
            </a:r>
            <a:r>
              <a:rPr lang="es-ES" sz="1600" dirty="0"/>
              <a:t>.</a:t>
            </a:r>
          </a:p>
          <a:p>
            <a:pPr algn="just">
              <a:buFont typeface="Wingdings" panose="05000000000000000000" pitchFamily="2" charset="2"/>
              <a:buChar char="v"/>
            </a:pPr>
            <a:r>
              <a:rPr lang="es-ES" sz="1600" dirty="0"/>
              <a:t>Obtener un mayor número de datos.</a:t>
            </a:r>
          </a:p>
          <a:p>
            <a:pPr algn="just">
              <a:buFont typeface="Wingdings" panose="05000000000000000000" pitchFamily="2" charset="2"/>
              <a:buChar char="v"/>
            </a:pPr>
            <a:r>
              <a:rPr lang="es-ES" sz="1600" dirty="0"/>
              <a:t>Ajustar los parámetros de nuestros modelos.</a:t>
            </a:r>
          </a:p>
          <a:p>
            <a:pPr algn="just">
              <a:buFont typeface="Wingdings" panose="05000000000000000000" pitchFamily="2" charset="2"/>
              <a:buChar char="v"/>
            </a:pPr>
            <a:r>
              <a:rPr lang="es-ES" sz="1600" dirty="0"/>
              <a:t>Crear modelos más simples en caso de ser posible.</a:t>
            </a:r>
          </a:p>
          <a:p>
            <a:pPr algn="just">
              <a:buFont typeface="Wingdings" panose="05000000000000000000" pitchFamily="2" charset="2"/>
              <a:buChar char="v"/>
            </a:pPr>
            <a:r>
              <a:rPr lang="es-ES" sz="1600" dirty="0"/>
              <a:t>Probar con más modelos.</a:t>
            </a:r>
          </a:p>
          <a:p>
            <a:pPr algn="just">
              <a:buFont typeface="Wingdings" panose="05000000000000000000" pitchFamily="2" charset="2"/>
              <a:buChar char="v"/>
            </a:pPr>
            <a:r>
              <a:rPr lang="es-ES" sz="1600" dirty="0"/>
              <a:t>Ver si nos sirve otro algoritmo nuevo y es mejor.</a:t>
            </a:r>
          </a:p>
        </p:txBody>
      </p:sp>
      <p:pic>
        <p:nvPicPr>
          <p:cNvPr id="4" name="Imagen 3"/>
          <p:cNvPicPr>
            <a:picLocks noChangeAspect="1"/>
          </p:cNvPicPr>
          <p:nvPr/>
        </p:nvPicPr>
        <p:blipFill>
          <a:blip r:embed="rId3"/>
          <a:stretch>
            <a:fillRect/>
          </a:stretch>
        </p:blipFill>
        <p:spPr>
          <a:xfrm>
            <a:off x="529244" y="1606819"/>
            <a:ext cx="4206617" cy="3170271"/>
          </a:xfrm>
          <a:prstGeom prst="rect">
            <a:avLst/>
          </a:prstGeom>
        </p:spPr>
      </p:pic>
      <p:pic>
        <p:nvPicPr>
          <p:cNvPr id="7" name="Imagen 6"/>
          <p:cNvPicPr>
            <a:picLocks noChangeAspect="1"/>
          </p:cNvPicPr>
          <p:nvPr/>
        </p:nvPicPr>
        <p:blipFill>
          <a:blip r:embed="rId4"/>
          <a:stretch>
            <a:fillRect/>
          </a:stretch>
        </p:blipFill>
        <p:spPr>
          <a:xfrm>
            <a:off x="519817" y="5166390"/>
            <a:ext cx="4216044" cy="1441800"/>
          </a:xfrm>
          <a:prstGeom prst="rect">
            <a:avLst/>
          </a:prstGeom>
        </p:spPr>
      </p:pic>
    </p:spTree>
    <p:extLst>
      <p:ext uri="{BB962C8B-B14F-4D97-AF65-F5344CB8AC3E}">
        <p14:creationId xmlns:p14="http://schemas.microsoft.com/office/powerpoint/2010/main" val="185626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324491"/>
            <a:ext cx="10053425" cy="89302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a:solidFill>
                  <a:srgbClr val="FF0000"/>
                </a:solidFill>
                <a:latin typeface="Algerian" panose="04020705040A02060702" pitchFamily="82" charset="0"/>
              </a:rPr>
              <a:t>Conclusión</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426324" y="1801907"/>
            <a:ext cx="11385176" cy="5509347"/>
          </a:xfrm>
          <a:prstGeom prst="rect">
            <a:avLst/>
          </a:prstGeom>
        </p:spPr>
        <p:txBody>
          <a:bodyPr spcFirstLastPara="1" wrap="square" lIns="121900" tIns="121900" rIns="121900" bIns="121900" anchor="t" anchorCtr="0">
            <a:noAutofit/>
          </a:bodyPr>
          <a:lstStyle/>
          <a:p>
            <a:pPr marL="288000" indent="-288000" algn="just">
              <a:buFont typeface="Wingdings" panose="05000000000000000000" pitchFamily="2" charset="2"/>
              <a:buChar char="v"/>
            </a:pPr>
            <a:r>
              <a:rPr lang="es-ES" sz="2200" dirty="0"/>
              <a:t>Analizamos los datos de la campaña de Préstamos personales usando EDA y usando diferentes modelos como Clasificador de árboles de decisión para generar una probabilidad de que el Cliente solicite un Préstamo.</a:t>
            </a:r>
          </a:p>
          <a:p>
            <a:pPr marL="288000" indent="-288000" algn="just">
              <a:buFont typeface="Wingdings" panose="05000000000000000000" pitchFamily="2" charset="2"/>
              <a:buChar char="v"/>
            </a:pPr>
            <a:r>
              <a:rPr lang="es-ES" sz="2200" dirty="0"/>
              <a:t>Coeficiente de Ingresos, Graduados y Educación Avanzada, Cuenta de deposito, Edad, son positivos, es decir, un aumento de una unidad en estos conducirá a un aumento en las posibilidades de que una persona tome un préstamo.</a:t>
            </a:r>
          </a:p>
          <a:p>
            <a:pPr marL="288000" indent="-288000" algn="just">
              <a:buFont typeface="Wingdings" panose="05000000000000000000" pitchFamily="2" charset="2"/>
              <a:buChar char="v"/>
            </a:pPr>
            <a:r>
              <a:rPr lang="es-ES" sz="2200" dirty="0"/>
              <a:t>El árbol de decisión puede sobre ajustarse fácilmente. Requieren menos pre procesamiento de datos en comparación con la regresión logística y son fáciles de entender.</a:t>
            </a:r>
          </a:p>
          <a:p>
            <a:pPr marL="288000" indent="-288000" algn="just">
              <a:buFont typeface="Wingdings" panose="05000000000000000000" pitchFamily="2" charset="2"/>
              <a:buChar char="v"/>
            </a:pPr>
            <a:r>
              <a:rPr lang="es-ES" sz="2200" dirty="0"/>
              <a:t>Los ingresos, los clientes con título de posgrado, los clientes que tienen 3 miembros en la familia son algunas de las variables más importantes para predecir si los clientes comprarán un préstamo personal.</a:t>
            </a:r>
          </a:p>
        </p:txBody>
      </p:sp>
    </p:spTree>
    <p:extLst>
      <p:ext uri="{BB962C8B-B14F-4D97-AF65-F5344CB8AC3E}">
        <p14:creationId xmlns:p14="http://schemas.microsoft.com/office/powerpoint/2010/main" val="21745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Introducción</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923831" y="2554664"/>
            <a:ext cx="10364509" cy="3337884"/>
          </a:xfrm>
          <a:prstGeom prst="rect">
            <a:avLst/>
          </a:prstGeom>
        </p:spPr>
        <p:txBody>
          <a:bodyPr spcFirstLastPara="1" wrap="square" lIns="121900" tIns="121900" rIns="121900" bIns="121900" anchor="t" anchorCtr="0">
            <a:noAutofit/>
          </a:bodyPr>
          <a:lstStyle/>
          <a:p>
            <a:pPr marL="0" indent="0" algn="just">
              <a:buSzPct val="100000"/>
              <a:buNone/>
            </a:pPr>
            <a:r>
              <a:rPr lang="es-ES" dirty="0" err="1"/>
              <a:t>Thera</a:t>
            </a:r>
            <a:r>
              <a:rPr lang="es-ES" dirty="0"/>
              <a:t> Bank es un banco estadounidense que tiene una base de clientes en crecimiento. La mayoría de estos clientes son clientes pasivos (depositantes) con distintos tamaños de depósitos. El número de clientes que también son prestatarios (clientes de activos) es bastante pequeño, y el banco está interesado en expandir esta base rápidamente para generar más negocios de préstamos y, en el proceso, ganar más a través de los intereses de los préstamos. En particular, la gerencia quiere explorar formas de convertir a sus clientes pasivos en clientes de préstamos personales (mientras los retiene como depositantes).</a:t>
            </a:r>
            <a:endParaRPr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391933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Objetivos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923831" y="2554664"/>
            <a:ext cx="10364509" cy="3337884"/>
          </a:xfrm>
          <a:prstGeom prst="rect">
            <a:avLst/>
          </a:prstGeom>
        </p:spPr>
        <p:txBody>
          <a:bodyPr spcFirstLastPara="1" wrap="square" lIns="121900" tIns="121900" rIns="121900" bIns="121900" anchor="t" anchorCtr="0">
            <a:noAutofit/>
          </a:bodyPr>
          <a:lstStyle/>
          <a:p>
            <a:pPr marL="0" indent="0" algn="just">
              <a:buSzPct val="100000"/>
              <a:buNone/>
            </a:pPr>
            <a:r>
              <a:rPr lang="es-ES" dirty="0"/>
              <a:t>Como científico de datos en </a:t>
            </a:r>
            <a:r>
              <a:rPr lang="es-ES" dirty="0" err="1"/>
              <a:t>Thera</a:t>
            </a:r>
            <a:r>
              <a:rPr lang="es-ES" dirty="0"/>
              <a:t> Bank, debemos determinar las características mas significativas del cliente, con estudios de estadísticas para medir la precisión o el error que pueda tener el modelo y que sea alcanzable mediante iteraciones, que ayude al departamento de marketing, a identificar y predecir con una mayor probabilidad, a clientes potenciales de solicitar un préstamo, mediante un análisis de datos, que llevará un tiempo en que se realizará este proyecto, siendo este de 7 meses.</a:t>
            </a:r>
            <a:endParaRPr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2596653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Hipótesis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923831" y="2554664"/>
            <a:ext cx="10364509" cy="3337884"/>
          </a:xfrm>
          <a:prstGeom prst="rect">
            <a:avLst/>
          </a:prstGeom>
        </p:spPr>
        <p:txBody>
          <a:bodyPr spcFirstLastPara="1" wrap="square" lIns="121900" tIns="121900" rIns="121900" bIns="121900" anchor="t" anchorCtr="0">
            <a:noAutofit/>
          </a:bodyPr>
          <a:lstStyle/>
          <a:p>
            <a:pPr indent="-432000">
              <a:spcBef>
                <a:spcPts val="1200"/>
              </a:spcBef>
              <a:spcAft>
                <a:spcPts val="1200"/>
              </a:spcAft>
              <a:buFont typeface="Wingdings" panose="05000000000000000000" pitchFamily="2" charset="2"/>
              <a:buChar char="v"/>
            </a:pPr>
            <a:r>
              <a:rPr lang="es-ES" dirty="0"/>
              <a:t>¿Qué variables son las más significativas?</a:t>
            </a:r>
          </a:p>
          <a:p>
            <a:pPr indent="-432000">
              <a:spcBef>
                <a:spcPts val="1200"/>
              </a:spcBef>
              <a:spcAft>
                <a:spcPts val="1200"/>
              </a:spcAft>
              <a:buFont typeface="Wingdings" panose="05000000000000000000" pitchFamily="2" charset="2"/>
              <a:buChar char="v"/>
            </a:pPr>
            <a:r>
              <a:rPr lang="es-ES" dirty="0"/>
              <a:t>¿La región o condado son variables significativas?</a:t>
            </a:r>
          </a:p>
          <a:p>
            <a:pPr indent="-432000">
              <a:spcBef>
                <a:spcPts val="1200"/>
              </a:spcBef>
              <a:spcAft>
                <a:spcPts val="1200"/>
              </a:spcAft>
              <a:buFont typeface="Wingdings" panose="05000000000000000000" pitchFamily="2" charset="2"/>
              <a:buChar char="v"/>
            </a:pPr>
            <a:r>
              <a:rPr lang="es-ES" dirty="0"/>
              <a:t>¿A qué segmento de clientes debería dirigirse más?</a:t>
            </a:r>
          </a:p>
          <a:p>
            <a:pPr indent="-432000">
              <a:spcBef>
                <a:spcPts val="1200"/>
              </a:spcBef>
              <a:spcAft>
                <a:spcPts val="1200"/>
              </a:spcAft>
              <a:buFont typeface="Wingdings" panose="05000000000000000000" pitchFamily="2" charset="2"/>
              <a:buChar char="v"/>
            </a:pPr>
            <a:r>
              <a:rPr lang="es-ES" dirty="0"/>
              <a:t>¿La edad tiene algún impacto en el préstamo de compra del cliente?</a:t>
            </a:r>
          </a:p>
          <a:p>
            <a:pPr indent="-432000">
              <a:spcBef>
                <a:spcPts val="1200"/>
              </a:spcBef>
              <a:spcAft>
                <a:spcPts val="1200"/>
              </a:spcAft>
              <a:buFont typeface="Wingdings" panose="05000000000000000000" pitchFamily="2" charset="2"/>
              <a:buChar char="v"/>
            </a:pPr>
            <a:r>
              <a:rPr lang="es-ES" dirty="0"/>
              <a:t>¿Las personas con menos ingresos piden préstamos?</a:t>
            </a:r>
          </a:p>
        </p:txBody>
      </p:sp>
    </p:spTree>
    <p:extLst>
      <p:ext uri="{BB962C8B-B14F-4D97-AF65-F5344CB8AC3E}">
        <p14:creationId xmlns:p14="http://schemas.microsoft.com/office/powerpoint/2010/main" val="131601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Base de Datos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936657" y="2026763"/>
            <a:ext cx="10364509" cy="3337884"/>
          </a:xfrm>
          <a:prstGeom prst="rect">
            <a:avLst/>
          </a:prstGeom>
        </p:spPr>
        <p:txBody>
          <a:bodyPr spcFirstLastPara="1" wrap="square" lIns="121900" tIns="121900" rIns="121900" bIns="121900" anchor="t" anchorCtr="0">
            <a:noAutofit/>
          </a:bodyPr>
          <a:lstStyle/>
          <a:p>
            <a:pPr marL="177585" indent="0">
              <a:spcAft>
                <a:spcPts val="300"/>
              </a:spcAft>
              <a:buNone/>
            </a:pPr>
            <a:r>
              <a:rPr lang="es-ES" dirty="0"/>
              <a:t>La Edad de los clientes van de los 23 a los 67 años con una Experiencia de 1 a 45 años trabajando, con un Sueldo que van de los 8 a 885 k U$S, teniendo diferentes condados donde viven, también el </a:t>
            </a:r>
            <a:r>
              <a:rPr lang="es-ES" dirty="0" err="1"/>
              <a:t>dataset</a:t>
            </a:r>
            <a:r>
              <a:rPr lang="es-ES" dirty="0"/>
              <a:t> posee datos de la cantidad de Miembros de la Familia que van de 1 a 4, otro de los datos personales es la distintas Educación que poseen los clientes, Secundaria, Universitario y Master. </a:t>
            </a:r>
          </a:p>
          <a:p>
            <a:pPr marL="177585" indent="0">
              <a:spcAft>
                <a:spcPts val="300"/>
              </a:spcAft>
              <a:buNone/>
            </a:pPr>
            <a:r>
              <a:rPr lang="es-ES" dirty="0" err="1"/>
              <a:t>Ademas</a:t>
            </a:r>
            <a:r>
              <a:rPr lang="es-ES" dirty="0"/>
              <a:t> de ello, estos clientes poseen datos como Gasto de tarjeta de crédito que van de 0 a10 k en dólares mensuales con o sin Hipoteca que van de  0 a 700 k U$S y Tarjeta de Crédito de otro banco, entre otros datos menores.</a:t>
            </a:r>
          </a:p>
          <a:p>
            <a:pPr marL="177585" indent="0">
              <a:spcAft>
                <a:spcPts val="300"/>
              </a:spcAft>
              <a:buNone/>
            </a:pPr>
            <a:r>
              <a:rPr lang="es-ES" dirty="0"/>
              <a:t>Aquí lo que se hace es chequear que no posean datos nulos ni falta de datos, que se vieron completos en un análisis preliminar.</a:t>
            </a:r>
          </a:p>
        </p:txBody>
      </p:sp>
    </p:spTree>
    <p:extLst>
      <p:ext uri="{BB962C8B-B14F-4D97-AF65-F5344CB8AC3E}">
        <p14:creationId xmlns:p14="http://schemas.microsoft.com/office/powerpoint/2010/main" val="1386239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Base de Datos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936657" y="1385742"/>
            <a:ext cx="10364509" cy="5245877"/>
          </a:xfrm>
          <a:prstGeom prst="rect">
            <a:avLst/>
          </a:prstGeom>
        </p:spPr>
        <p:txBody>
          <a:bodyPr spcFirstLastPara="1" wrap="square" lIns="121900" tIns="121900" rIns="121900" bIns="121900" anchor="t" anchorCtr="0">
            <a:noAutofit/>
          </a:bodyPr>
          <a:lstStyle/>
          <a:p>
            <a:pPr marL="177585" indent="0">
              <a:spcAft>
                <a:spcPts val="300"/>
              </a:spcAft>
              <a:buNone/>
            </a:pPr>
            <a:r>
              <a:rPr lang="es-ES" dirty="0"/>
              <a:t>El dataset elegido posee 5000 Filas × 14 columnas </a:t>
            </a:r>
          </a:p>
          <a:p>
            <a:pPr marL="177585" indent="0">
              <a:spcAft>
                <a:spcPts val="300"/>
              </a:spcAft>
              <a:buNone/>
            </a:pPr>
            <a:r>
              <a:rPr lang="es-ES" dirty="0"/>
              <a:t>Edad [23-67]</a:t>
            </a:r>
          </a:p>
          <a:p>
            <a:pPr marL="177585" indent="0">
              <a:spcAft>
                <a:spcPts val="300"/>
              </a:spcAft>
              <a:buNone/>
            </a:pPr>
            <a:r>
              <a:rPr lang="es-ES" dirty="0"/>
              <a:t>Experiencia [1-45]</a:t>
            </a:r>
          </a:p>
          <a:p>
            <a:pPr marL="177585" indent="0">
              <a:spcAft>
                <a:spcPts val="300"/>
              </a:spcAft>
              <a:buNone/>
            </a:pPr>
            <a:r>
              <a:rPr lang="es-ES" dirty="0"/>
              <a:t>Sueldo [8 – 885 k]</a:t>
            </a:r>
          </a:p>
          <a:p>
            <a:pPr marL="177585" indent="0">
              <a:spcAft>
                <a:spcPts val="300"/>
              </a:spcAft>
              <a:buNone/>
            </a:pPr>
            <a:r>
              <a:rPr lang="es-ES" dirty="0"/>
              <a:t>Código Postal [varia]</a:t>
            </a:r>
          </a:p>
          <a:p>
            <a:pPr marL="177585" indent="0">
              <a:spcAft>
                <a:spcPts val="300"/>
              </a:spcAft>
              <a:buNone/>
            </a:pPr>
            <a:r>
              <a:rPr lang="es-ES" dirty="0"/>
              <a:t>Miembros de Familia [1-4]</a:t>
            </a:r>
          </a:p>
          <a:p>
            <a:pPr marL="177585" indent="0">
              <a:spcAft>
                <a:spcPts val="300"/>
              </a:spcAft>
              <a:buNone/>
            </a:pPr>
            <a:r>
              <a:rPr lang="es-ES" dirty="0"/>
              <a:t>Gasto de tarjeta de crédito [0-10 k]</a:t>
            </a:r>
          </a:p>
          <a:p>
            <a:pPr marL="177585" indent="0">
              <a:spcAft>
                <a:spcPts val="300"/>
              </a:spcAft>
              <a:buNone/>
            </a:pPr>
            <a:r>
              <a:rPr lang="es-ES" dirty="0"/>
              <a:t>Educación [1: Secundaria, 2: Universitario, 3: Master]</a:t>
            </a:r>
          </a:p>
          <a:p>
            <a:pPr marL="177585" indent="0">
              <a:spcAft>
                <a:spcPts val="300"/>
              </a:spcAft>
              <a:buNone/>
            </a:pPr>
            <a:r>
              <a:rPr lang="es-ES" dirty="0"/>
              <a:t>Hipoteca [0-700 k]</a:t>
            </a:r>
          </a:p>
          <a:p>
            <a:pPr marL="177585" indent="0">
              <a:spcAft>
                <a:spcPts val="300"/>
              </a:spcAft>
              <a:buNone/>
            </a:pPr>
            <a:r>
              <a:rPr lang="es-ES" dirty="0"/>
              <a:t>Préstamo hecho en la ultima campaña[0 o 1]</a:t>
            </a:r>
          </a:p>
          <a:p>
            <a:pPr marL="177585" indent="0">
              <a:spcAft>
                <a:spcPts val="300"/>
              </a:spcAft>
              <a:buNone/>
            </a:pPr>
            <a:r>
              <a:rPr lang="es-ES" dirty="0"/>
              <a:t>Cuenta de seguridad [0,1]</a:t>
            </a:r>
          </a:p>
          <a:p>
            <a:pPr marL="177585" indent="0">
              <a:spcAft>
                <a:spcPts val="300"/>
              </a:spcAft>
              <a:buNone/>
            </a:pPr>
            <a:r>
              <a:rPr lang="es-ES" dirty="0"/>
              <a:t>Cuenta de deposito [0,1]</a:t>
            </a:r>
          </a:p>
          <a:p>
            <a:pPr marL="177585" indent="0">
              <a:spcAft>
                <a:spcPts val="300"/>
              </a:spcAft>
              <a:buNone/>
            </a:pPr>
            <a:r>
              <a:rPr lang="es-ES" dirty="0"/>
              <a:t>Online [0,1]</a:t>
            </a:r>
          </a:p>
          <a:p>
            <a:pPr marL="177585" indent="0">
              <a:spcAft>
                <a:spcPts val="300"/>
              </a:spcAft>
              <a:buNone/>
            </a:pPr>
            <a:r>
              <a:rPr lang="es-ES" dirty="0"/>
              <a:t>Tarjeta de Crédito de otro banco [0,1]</a:t>
            </a:r>
          </a:p>
          <a:p>
            <a:pPr marL="177585" indent="0">
              <a:spcAft>
                <a:spcPts val="300"/>
              </a:spcAft>
              <a:buNone/>
            </a:pPr>
            <a:r>
              <a:rPr lang="es-ES" dirty="0"/>
              <a:t>Condado [nombres]</a:t>
            </a:r>
          </a:p>
        </p:txBody>
      </p:sp>
    </p:spTree>
    <p:extLst>
      <p:ext uri="{BB962C8B-B14F-4D97-AF65-F5344CB8AC3E}">
        <p14:creationId xmlns:p14="http://schemas.microsoft.com/office/powerpoint/2010/main" val="1336542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Estudio de las edades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936657" y="2026763"/>
            <a:ext cx="10364509" cy="3337884"/>
          </a:xfrm>
          <a:prstGeom prst="rect">
            <a:avLst/>
          </a:prstGeom>
        </p:spPr>
        <p:txBody>
          <a:bodyPr spcFirstLastPara="1" wrap="square" lIns="121900" tIns="121900" rIns="121900" bIns="121900" anchor="t" anchorCtr="0">
            <a:noAutofit/>
          </a:bodyPr>
          <a:lstStyle/>
          <a:p>
            <a:pPr marL="520485" indent="-342900">
              <a:spcBef>
                <a:spcPts val="600"/>
              </a:spcBef>
              <a:spcAft>
                <a:spcPts val="600"/>
              </a:spcAft>
              <a:buFont typeface="Wingdings" panose="05000000000000000000" pitchFamily="2" charset="2"/>
              <a:buChar char="v"/>
            </a:pPr>
            <a:r>
              <a:rPr lang="es-ES" dirty="0"/>
              <a:t>La edad de los clientes está en el rango de 23 a 67 años, con una media y una mediana de ~45 años.</a:t>
            </a:r>
          </a:p>
          <a:p>
            <a:pPr marL="520485" indent="-342900">
              <a:spcBef>
                <a:spcPts val="600"/>
              </a:spcBef>
              <a:spcAft>
                <a:spcPts val="600"/>
              </a:spcAft>
              <a:buFont typeface="Wingdings" panose="05000000000000000000" pitchFamily="2" charset="2"/>
              <a:buChar char="v"/>
            </a:pPr>
            <a:r>
              <a:rPr lang="es-ES" dirty="0"/>
              <a:t>La experiencia máxima es de 43 años. donde la media y la mediana son ~20.</a:t>
            </a:r>
          </a:p>
          <a:p>
            <a:pPr marL="520485" indent="-342900">
              <a:spcBef>
                <a:spcPts val="600"/>
              </a:spcBef>
              <a:spcAft>
                <a:spcPts val="600"/>
              </a:spcAft>
              <a:buFont typeface="Wingdings" panose="05000000000000000000" pitchFamily="2" charset="2"/>
              <a:buChar char="v"/>
            </a:pPr>
            <a:r>
              <a:rPr lang="es-ES" dirty="0"/>
              <a:t>Los ingresos están en el rango de 8k a 224k USD. La media es 73k USD y la mediana es 64k USD. 224 El salario máximo debe verificarse.</a:t>
            </a:r>
          </a:p>
          <a:p>
            <a:pPr marL="520485" indent="-342900">
              <a:spcBef>
                <a:spcPts val="600"/>
              </a:spcBef>
              <a:spcAft>
                <a:spcPts val="600"/>
              </a:spcAft>
              <a:buFont typeface="Wingdings" panose="05000000000000000000" pitchFamily="2" charset="2"/>
              <a:buChar char="v"/>
            </a:pPr>
            <a:r>
              <a:rPr lang="es-ES" dirty="0"/>
              <a:t>La hipoteca máxima tomada es de 635k USD. Necesito verificar esto.</a:t>
            </a:r>
          </a:p>
          <a:p>
            <a:pPr marL="520485" indent="-342900">
              <a:spcBef>
                <a:spcPts val="600"/>
              </a:spcBef>
              <a:spcAft>
                <a:spcPts val="600"/>
              </a:spcAft>
              <a:buFont typeface="Wingdings" panose="05000000000000000000" pitchFamily="2" charset="2"/>
              <a:buChar char="v"/>
            </a:pPr>
            <a:r>
              <a:rPr lang="es-ES" dirty="0"/>
              <a:t>El gasto promedio en tarjeta de crédito por mes oscila entre 0 y 10.000 con una media de 2.500 USD y una mediana de 2.000 USD.</a:t>
            </a:r>
          </a:p>
        </p:txBody>
      </p:sp>
    </p:spTree>
    <p:extLst>
      <p:ext uri="{BB962C8B-B14F-4D97-AF65-F5344CB8AC3E}">
        <p14:creationId xmlns:p14="http://schemas.microsoft.com/office/powerpoint/2010/main" val="446969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88629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Detección de clientes atípicos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0" y="3836712"/>
            <a:ext cx="12192000" cy="3337884"/>
          </a:xfrm>
          <a:prstGeom prst="rect">
            <a:avLst/>
          </a:prstGeom>
        </p:spPr>
        <p:txBody>
          <a:bodyPr spcFirstLastPara="1" wrap="square" lIns="121900" tIns="121900" rIns="121900" bIns="121900" anchor="t" anchorCtr="0">
            <a:noAutofit/>
          </a:bodyPr>
          <a:lstStyle/>
          <a:p>
            <a:pPr marL="177585" indent="0" algn="just">
              <a:spcBef>
                <a:spcPts val="600"/>
              </a:spcBef>
              <a:spcAft>
                <a:spcPts val="600"/>
              </a:spcAft>
              <a:buNone/>
            </a:pPr>
            <a:r>
              <a:rPr lang="es-ES" sz="1800" dirty="0"/>
              <a:t>Como vemos los sueldos mayores a 84 se consideran </a:t>
            </a:r>
            <a:r>
              <a:rPr lang="es-ES" sz="1800" dirty="0" err="1"/>
              <a:t>outliers</a:t>
            </a:r>
            <a:r>
              <a:rPr lang="es-ES" sz="1800" dirty="0"/>
              <a:t> cuando no poseen prestamos, y 172 cuando tienen un préstamo. Siendo los valores mínimos de 8 y máximos de 224 cuando no tienen un préstamo y 60 el sueldo mínimo y 203 el sueldo máximo cuando pidieron un préstamo.</a:t>
            </a:r>
          </a:p>
          <a:p>
            <a:pPr marL="177585" indent="0" algn="just">
              <a:spcBef>
                <a:spcPts val="600"/>
              </a:spcBef>
              <a:spcAft>
                <a:spcPts val="600"/>
              </a:spcAft>
              <a:buNone/>
            </a:pPr>
            <a:r>
              <a:rPr lang="es-ES" sz="1800" dirty="0"/>
              <a:t>Estos son algunos de los valores extremos en ingresos 224K USD en comparación con el mismo grupo de edad y experiencia. Los valores para gastos de tarjetas de crédito e hipotecas se ven bien. Después de identificar los valores atípicos, podemos decidir si eliminarlos o no. Como no son muy relevantes no los vamos a tratar, ya que habrá valores atípicos en el escenario de un caso real (en ingresos, valor de la hipoteca, gasto promedio en la tarjeta de crédito, etc.) y nos gustaría igualmente que nuestro modelo aprenda el patrón para dichos clientes. Es por ello que los agruparemos por grupo de ingresos.</a:t>
            </a:r>
          </a:p>
        </p:txBody>
      </p:sp>
      <p:pic>
        <p:nvPicPr>
          <p:cNvPr id="4" name="Imagen 3"/>
          <p:cNvPicPr>
            <a:picLocks noChangeAspect="1"/>
          </p:cNvPicPr>
          <p:nvPr/>
        </p:nvPicPr>
        <p:blipFill>
          <a:blip r:embed="rId3"/>
          <a:stretch>
            <a:fillRect/>
          </a:stretch>
        </p:blipFill>
        <p:spPr>
          <a:xfrm>
            <a:off x="2077562" y="1522281"/>
            <a:ext cx="8082699" cy="2399270"/>
          </a:xfrm>
          <a:prstGeom prst="rect">
            <a:avLst/>
          </a:prstGeom>
        </p:spPr>
      </p:pic>
    </p:spTree>
    <p:extLst>
      <p:ext uri="{BB962C8B-B14F-4D97-AF65-F5344CB8AC3E}">
        <p14:creationId xmlns:p14="http://schemas.microsoft.com/office/powerpoint/2010/main" val="2853924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434</TotalTime>
  <Words>2462</Words>
  <Application>Microsoft Office PowerPoint</Application>
  <PresentationFormat>Panorámica</PresentationFormat>
  <Paragraphs>152</Paragraphs>
  <Slides>22</Slides>
  <Notes>22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22</vt:i4>
      </vt:variant>
    </vt:vector>
  </HeadingPairs>
  <TitlesOfParts>
    <vt:vector size="31" baseType="lpstr">
      <vt:lpstr>Berlin Sans FB Demi</vt:lpstr>
      <vt:lpstr>Wingdings</vt:lpstr>
      <vt:lpstr>Century Gothic</vt:lpstr>
      <vt:lpstr>Wingdings 3</vt:lpstr>
      <vt:lpstr>Algerian</vt:lpstr>
      <vt:lpstr>Calibri</vt:lpstr>
      <vt:lpstr>Arial</vt:lpstr>
      <vt:lpstr>Arial Rounded MT Bold</vt:lpstr>
      <vt:lpstr>Ion</vt:lpstr>
      <vt:lpstr>¿PODREMOS CONVENCER A TODOS LOS CLIENTES QUE SOLICITEN UN PRÉSTAMOS EN THERA BANK?</vt:lpstr>
      <vt:lpstr>Índice</vt:lpstr>
      <vt:lpstr>Introducción</vt:lpstr>
      <vt:lpstr>Objetivos</vt:lpstr>
      <vt:lpstr>Hipótesis</vt:lpstr>
      <vt:lpstr>Base de Datos</vt:lpstr>
      <vt:lpstr>Base de Datos</vt:lpstr>
      <vt:lpstr>Estudio de las edades</vt:lpstr>
      <vt:lpstr>Detección de clientes atípicos</vt:lpstr>
      <vt:lpstr>Analizando la difusión de los datos</vt:lpstr>
      <vt:lpstr>Cantidad de personas por regiones</vt:lpstr>
      <vt:lpstr>Gastos</vt:lpstr>
      <vt:lpstr>Heatmap</vt:lpstr>
      <vt:lpstr>Grupo de ingreso segun la cuenta</vt:lpstr>
      <vt:lpstr>Densidad de hipoteca vs prestamos</vt:lpstr>
      <vt:lpstr>Densidad de la edad vs prestamos</vt:lpstr>
      <vt:lpstr>Gastos</vt:lpstr>
      <vt:lpstr>Conclusión de los clientes según sus características de ingresos</vt:lpstr>
      <vt:lpstr>Árbol de decisiones</vt:lpstr>
      <vt:lpstr>Modelado: Árbol de decisión test</vt:lpstr>
      <vt:lpstr>Modelado: Árbol de decisión Train</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CoderHouse</dc:title>
  <dc:creator>Paulo Merino</dc:creator>
  <cp:lastModifiedBy>Augusto</cp:lastModifiedBy>
  <cp:revision>33</cp:revision>
  <dcterms:created xsi:type="dcterms:W3CDTF">2022-11-05T12:19:04Z</dcterms:created>
  <dcterms:modified xsi:type="dcterms:W3CDTF">2023-03-06T22:54:56Z</dcterms:modified>
</cp:coreProperties>
</file>