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0064e039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0064e039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0064e039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0064e03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011a16df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011a16d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0064e039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0064e03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0064e039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0064e039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0064e0394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0064e0394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0064e039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0064e039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0064e03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0064e03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442abad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442abad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11f226a9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11f226a9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60064e03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60064e03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60064e03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60064e03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0064e039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0064e039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0064e039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0064e039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0064e03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0064e03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011a16d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011a16d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0064e039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0064e039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" y="25"/>
            <a:ext cx="9144000" cy="5143500"/>
          </a:xfrm>
          <a:prstGeom prst="rtTriangle">
            <a:avLst/>
          </a:prstGeom>
          <a:solidFill>
            <a:srgbClr val="FFFFFF">
              <a:alpha val="346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rancoSemFundo.png"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612" y="1454824"/>
            <a:ext cx="1431500" cy="2262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 ICMC BRANCO.png"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9585" y="160100"/>
            <a:ext cx="2371575" cy="106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2"/>
          <p:cNvCxnSpPr>
            <a:stCxn id="10" idx="0"/>
            <a:endCxn id="10" idx="4"/>
          </p:cNvCxnSpPr>
          <p:nvPr/>
        </p:nvCxnSpPr>
        <p:spPr>
          <a:xfrm>
            <a:off x="75" y="25"/>
            <a:ext cx="9144000" cy="514350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>
            <a:stCxn id="10" idx="0"/>
          </p:cNvCxnSpPr>
          <p:nvPr/>
        </p:nvCxnSpPr>
        <p:spPr>
          <a:xfrm>
            <a:off x="75" y="25"/>
            <a:ext cx="8920500" cy="51546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2"/>
          <p:cNvSpPr txBox="1"/>
          <p:nvPr>
            <p:ph type="title"/>
          </p:nvPr>
        </p:nvSpPr>
        <p:spPr>
          <a:xfrm>
            <a:off x="55550" y="3535975"/>
            <a:ext cx="6165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55550" y="4480375"/>
            <a:ext cx="74652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padrão" type="titleOnly">
  <p:cSld name="TITLE_ONLY">
    <p:bg>
      <p:bgPr>
        <a:solidFill>
          <a:srgbClr val="666666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4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ColoridoSóLogo.png"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8625" y="182076"/>
            <a:ext cx="464801" cy="61315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42DC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2DCA3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●"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Calibri"/>
              <a:buChar char="■"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2" name="Google Shape;22;p3"/>
          <p:cNvCxnSpPr/>
          <p:nvPr/>
        </p:nvCxnSpPr>
        <p:spPr>
          <a:xfrm>
            <a:off x="888725" y="877625"/>
            <a:ext cx="8214600" cy="0"/>
          </a:xfrm>
          <a:prstGeom prst="straightConnector1">
            <a:avLst/>
          </a:prstGeom>
          <a:noFill/>
          <a:ln cap="flat" cmpd="sng" w="9525">
            <a:solidFill>
              <a:srgbClr val="42DCA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flipH="1" rot="10800000">
            <a:off x="4965750" y="953875"/>
            <a:ext cx="4137600" cy="1500"/>
          </a:xfrm>
          <a:prstGeom prst="straightConnector1">
            <a:avLst/>
          </a:prstGeom>
          <a:noFill/>
          <a:ln cap="flat" cmpd="sng" w="9525">
            <a:solidFill>
              <a:srgbClr val="DF2C6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pacto 1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906000" y="1399650"/>
            <a:ext cx="7566600" cy="2344200"/>
          </a:xfrm>
          <a:prstGeom prst="roundRect">
            <a:avLst>
              <a:gd fmla="val 16667" name="adj"/>
            </a:avLst>
          </a:prstGeom>
          <a:solidFill>
            <a:srgbClr val="76767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906000" y="1399650"/>
            <a:ext cx="7332000" cy="23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575450" y="3131750"/>
            <a:ext cx="49731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Stream-Ciphers</a:t>
            </a:r>
            <a:endParaRPr/>
          </a:p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188825" y="4255800"/>
            <a:ext cx="7465200" cy="88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pt-BR"/>
              <a:t>e por que não reutilizar chaves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0" y="2244050"/>
            <a:ext cx="44331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One-Time Pad e</a:t>
            </a:r>
            <a:endParaRPr b="1"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Stream-Ciphers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Não garante </a:t>
            </a:r>
            <a:r>
              <a:rPr i="1" lang="pt-BR" sz="3000"/>
              <a:t>perfect secrecy</a:t>
            </a:r>
            <a:r>
              <a:rPr lang="pt-BR" sz="3000"/>
              <a:t>, mas se bem implementado é seguro o suficiente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A segurança depende do quão “boa” (randômica) é a função PRG(k)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“Many”-Time Pad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A mesma chave é utilizada para encriptar múltiplas mensagens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C</a:t>
            </a:r>
            <a:r>
              <a:rPr baseline="-25000" lang="pt-BR" sz="3000"/>
              <a:t>1</a:t>
            </a:r>
            <a:r>
              <a:rPr lang="pt-BR" sz="3000"/>
              <a:t> ⨁ C</a:t>
            </a:r>
            <a:r>
              <a:rPr baseline="-25000" lang="pt-BR" sz="3000"/>
              <a:t>2</a:t>
            </a:r>
            <a:r>
              <a:rPr lang="pt-BR" sz="3000"/>
              <a:t> = m</a:t>
            </a:r>
            <a:r>
              <a:rPr baseline="-25000" lang="pt-BR" sz="3000"/>
              <a:t>1</a:t>
            </a:r>
            <a:r>
              <a:rPr lang="pt-BR" sz="3000"/>
              <a:t> ⨁ k ⨁ m</a:t>
            </a:r>
            <a:r>
              <a:rPr baseline="-25000" lang="pt-BR" sz="3000"/>
              <a:t>2</a:t>
            </a:r>
            <a:r>
              <a:rPr lang="pt-BR" sz="3000"/>
              <a:t> ⨁ k = m</a:t>
            </a:r>
            <a:r>
              <a:rPr baseline="-25000" lang="pt-BR" sz="3000"/>
              <a:t>1</a:t>
            </a:r>
            <a:r>
              <a:rPr lang="pt-BR" sz="3000"/>
              <a:t> ⨁ m</a:t>
            </a:r>
            <a:r>
              <a:rPr baseline="-25000" lang="pt-BR" sz="3000"/>
              <a:t>2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Erro já cometido por serviços do Windows NT e pelo protocolo WEP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Permite múltiplos ataques...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“Many”-time pad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Em termos de bytes (1 char = 1 byte):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m</a:t>
            </a:r>
            <a:r>
              <a:rPr baseline="-25000" lang="pt-BR"/>
              <a:t>1</a:t>
            </a:r>
            <a:r>
              <a:rPr lang="pt-BR"/>
              <a:t> = </a:t>
            </a:r>
            <a:r>
              <a:rPr lang="pt-BR"/>
              <a:t> ‘carac’     ‘CARAC’   ‘CaRac’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u="sng"/>
              <a:t>			</a:t>
            </a:r>
            <a:r>
              <a:rPr lang="pt-BR" sz="3000"/>
              <a:t>⨁		   ⨁           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	m</a:t>
            </a:r>
            <a:r>
              <a:rPr baseline="-25000" lang="pt-BR"/>
              <a:t>2</a:t>
            </a:r>
            <a:r>
              <a:rPr lang="pt-BR"/>
              <a:t> =  ‘</a:t>
            </a:r>
            <a:r>
              <a:rPr lang="pt-BR" u="sng"/>
              <a:t>          </a:t>
            </a:r>
            <a:r>
              <a:rPr lang="pt-BR"/>
              <a:t>‘     ‘</a:t>
            </a:r>
            <a:r>
              <a:rPr lang="pt-BR" u="sng"/>
              <a:t>         </a:t>
            </a:r>
            <a:r>
              <a:rPr lang="pt-BR"/>
              <a:t>’       ‘cArAc’</a:t>
            </a:r>
            <a:r>
              <a:rPr baseline="-25000" lang="pt-BR"/>
              <a:t>			</a:t>
            </a:r>
            <a:endParaRPr baseline="-2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Ataque dos espaços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Tabela ascii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[A-Z] = [65-90]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[a-z] = [97-122]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Espaço = 32 = (0010 0000)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‘a’ - ‘A’ = 32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[...]</a:t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1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Ataque dos espaços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●"/>
            </a:pPr>
            <a:r>
              <a:rPr lang="pt-BR" sz="3000"/>
              <a:t>[A-Z]</a:t>
            </a:r>
            <a:r>
              <a:rPr lang="pt-BR" sz="3000"/>
              <a:t> ⨁ Espaço = [97-122]</a:t>
            </a:r>
            <a:endParaRPr sz="30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     010xxxxx </a:t>
            </a:r>
            <a:endParaRPr sz="3000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⨁ </a:t>
            </a:r>
            <a:r>
              <a:rPr lang="pt-BR" sz="3000" u="sng"/>
              <a:t>00100000 </a:t>
            </a:r>
            <a:endParaRPr sz="3000" u="sng"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=   011xxxxx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Ataque dos espaços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[a-z] ⨁ Espaço = [65-90]</a:t>
            </a:r>
            <a:endParaRPr sz="3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     011xxxxx</a:t>
            </a:r>
            <a:endParaRPr sz="30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⨁ </a:t>
            </a:r>
            <a:r>
              <a:rPr lang="pt-BR" sz="3000" u="sng"/>
              <a:t>00100000</a:t>
            </a:r>
            <a:endParaRPr sz="3000" u="sng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=   010xxxxx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Ataque dos espaços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68025" y="124545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●"/>
            </a:pPr>
            <a:r>
              <a:rPr lang="pt-BR" sz="3000"/>
              <a:t>Tendo interceptado um conjunto C de n </a:t>
            </a:r>
            <a:r>
              <a:rPr i="1" lang="pt-BR" sz="3000"/>
              <a:t>ciphertexts</a:t>
            </a:r>
            <a:r>
              <a:rPr lang="pt-BR" sz="3000"/>
              <a:t>, obtemos m</a:t>
            </a:r>
            <a:r>
              <a:rPr baseline="-25000" lang="pt-BR" sz="3000"/>
              <a:t>i</a:t>
            </a:r>
            <a:r>
              <a:rPr lang="pt-BR" sz="3000"/>
              <a:t> ⨁ m</a:t>
            </a:r>
            <a:r>
              <a:rPr baseline="-25000" lang="pt-BR" sz="3000"/>
              <a:t>j</a:t>
            </a:r>
            <a:r>
              <a:rPr lang="pt-BR" sz="3000"/>
              <a:t>,  ∀ m</a:t>
            </a:r>
            <a:r>
              <a:rPr baseline="-25000" lang="pt-BR" sz="3000"/>
              <a:t>i</a:t>
            </a:r>
            <a:r>
              <a:rPr lang="pt-BR" sz="3000"/>
              <a:t> ≠ m</a:t>
            </a:r>
            <a:r>
              <a:rPr baseline="-25000" lang="pt-BR" sz="3000"/>
              <a:t>j</a:t>
            </a:r>
            <a:r>
              <a:rPr lang="pt-BR" sz="3000"/>
              <a:t> ∈ C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Os </a:t>
            </a:r>
            <a:r>
              <a:rPr lang="pt-BR" sz="3000"/>
              <a:t>bytes</a:t>
            </a:r>
            <a:r>
              <a:rPr lang="pt-BR" sz="3000"/>
              <a:t> de m</a:t>
            </a:r>
            <a:r>
              <a:rPr baseline="-25000" lang="pt-BR" sz="3000"/>
              <a:t>i</a:t>
            </a:r>
            <a:r>
              <a:rPr lang="pt-BR" sz="3000"/>
              <a:t> </a:t>
            </a:r>
            <a:r>
              <a:rPr lang="pt-BR" sz="3000"/>
              <a:t>⨁</a:t>
            </a:r>
            <a:r>
              <a:rPr lang="pt-BR" sz="3000"/>
              <a:t> </a:t>
            </a:r>
            <a:r>
              <a:rPr lang="pt-BR" sz="3000"/>
              <a:t>m</a:t>
            </a:r>
            <a:r>
              <a:rPr baseline="-25000" lang="pt-BR" sz="3000"/>
              <a:t>j</a:t>
            </a:r>
            <a:r>
              <a:rPr lang="pt-BR" sz="3000"/>
              <a:t> no intervalo [65-90] ou [97-122] são possíveis espaços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Queremos as posições cuja frequência de possíveis espaços seja próxima de n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Ataque dos espaços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68025" y="124545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Se m</a:t>
            </a:r>
            <a:r>
              <a:rPr baseline="-25000" lang="pt-BR" sz="3000"/>
              <a:t>k</a:t>
            </a:r>
            <a:r>
              <a:rPr lang="pt-BR" sz="3000"/>
              <a:t> possui um espaço na posição </a:t>
            </a:r>
            <a:r>
              <a:rPr i="1" lang="pt-BR" sz="3000"/>
              <a:t>p</a:t>
            </a:r>
            <a:r>
              <a:rPr lang="pt-BR" sz="3000"/>
              <a:t>, obtemos essa posição da chave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k[p] = C</a:t>
            </a:r>
            <a:r>
              <a:rPr baseline="-25000" lang="pt-BR" sz="3000"/>
              <a:t>k</a:t>
            </a:r>
            <a:r>
              <a:rPr lang="pt-BR" sz="3000"/>
              <a:t> ⨁ ‘espaço’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982200" y="1399650"/>
            <a:ext cx="7332000" cy="2344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700"/>
              <a:t>Ataque na prática</a:t>
            </a:r>
            <a:endParaRPr sz="5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Cifras clássicas permitem ataques baseados somente no </a:t>
            </a:r>
            <a:r>
              <a:rPr i="1" lang="pt-BR" sz="3000"/>
              <a:t>ciphertext</a:t>
            </a:r>
            <a:endParaRPr i="1"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Existência de padrões no processo de encriptação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Ataques estatísticos</a:t>
            </a:r>
            <a:endParaRPr sz="3000"/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-BR" sz="3000"/>
              <a:t>Carta do PCC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One-Time pad</a:t>
            </a:r>
            <a:endParaRPr/>
          </a:p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Algoritmo criptográfico que utiliza uma chave </a:t>
            </a:r>
            <a:r>
              <a:rPr lang="pt-BR" sz="3000" u="sng"/>
              <a:t>única</a:t>
            </a:r>
            <a:r>
              <a:rPr lang="pt-BR" sz="3000"/>
              <a:t>, t.q. |k| ≥ |m|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A</a:t>
            </a:r>
            <a:r>
              <a:rPr lang="pt-BR" sz="3000"/>
              <a:t>ssegura </a:t>
            </a:r>
            <a:r>
              <a:rPr i="1" lang="pt-BR" sz="3000"/>
              <a:t>perfect secrecy</a:t>
            </a:r>
            <a:endParaRPr i="1"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A chave tem que ser randômica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One-Time pad</a:t>
            </a:r>
            <a:endParaRPr/>
          </a:p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●"/>
            </a:pPr>
            <a:r>
              <a:rPr lang="pt-BR" sz="3000"/>
              <a:t>Encriptação: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○"/>
            </a:pPr>
            <a:r>
              <a:rPr lang="pt-BR" sz="3000"/>
              <a:t>E(k,m) = m ⨁ k = c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Decriptação: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D(k,m) = c ⨁ k = m</a:t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E(k,m) e D(k,m) são determinísticos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XOR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One-Time pad</a:t>
            </a:r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75" y="1487027"/>
            <a:ext cx="7173201" cy="21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One-Time pad</a:t>
            </a:r>
            <a:endParaRPr/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●"/>
            </a:pPr>
            <a:r>
              <a:rPr lang="pt-BR" sz="3000"/>
              <a:t>Seguro porém impraticável na maioria dos casos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Chaves muito grandes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Solução: Stream-Ciphers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Stream-Ciphers</a:t>
            </a:r>
            <a:endParaRPr/>
          </a:p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●"/>
            </a:pPr>
            <a:r>
              <a:rPr lang="pt-BR" sz="3000"/>
              <a:t>Utiliza uma função geradora de números </a:t>
            </a:r>
            <a:r>
              <a:rPr lang="pt-BR" sz="3000"/>
              <a:t>pseudo randômicos</a:t>
            </a:r>
            <a:r>
              <a:rPr lang="pt-BR" sz="3000"/>
              <a:t> a partir de uma chave menor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{PRG(k) = S │|S| ≥ |m|}</a:t>
            </a:r>
            <a:endParaRPr sz="3000"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-BR" sz="3000"/>
              <a:t>S é chamado de </a:t>
            </a:r>
            <a:r>
              <a:rPr i="1" lang="pt-BR" sz="3000"/>
              <a:t>keystream</a:t>
            </a:r>
            <a:endParaRPr i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Mesmas regras de encriptação e decriptação do OTP, trocando k por S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Stream-Ciphers</a:t>
            </a:r>
            <a:endParaRPr/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988" y="1339375"/>
            <a:ext cx="4783676" cy="35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0x0</a:t>
            </a: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168025" y="182050"/>
            <a:ext cx="8205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Stream-Ciphers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68025" y="1309400"/>
            <a:ext cx="8470500" cy="36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Fáceis de implementar por HW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Úteis em aplicações com tamanhos variáveis de mensagem (ex. comunicação wireless)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Mais seguro do que Block Cipher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/>
              <a:t>Algoritmos: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Salsa20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ChaCha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/>
              <a:t>RC4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NES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