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7b710bb0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7b710bb0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7b710bb0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7b710bb0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7b710bb0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7b710bb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7b710bb0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7b710bb0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7b710bb0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7b710bb0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b710bb0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b710bb0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7b710bb0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7b710bb0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6b9d3e6f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6b9d3e6f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7b710bb0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7b710bb0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7b710bb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7b710bb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7b710bb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7b710bb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7b710bb0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7b710bb0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7b710bb0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7b710bb0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7b710bb0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7b710bb0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7b710bb0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7b710bb0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2252"/>
            <a:ext cx="9144001" cy="51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VARIÁVEIS DE AMBIENTE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&lt;%userprofile%&gt; -&gt; %SystemDrive%\Users\{username}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&lt;%windir%&gt;		-&gt; %SystemDrive%\Users\{username}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&lt;%appdata%&gt;	-&gt; C:\Users\{username}\AppData\Roaming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&lt;%user%&gt;		-&gt; {username} 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&lt;%temp%&gt;		-&gt; %USERPROFILE%\AppData\Local\Temp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D9D9D9"/>
                </a:solidFill>
              </a:rPr>
              <a:t>&lt;%0%&gt; (...)		-&gt; Pseudo variável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6" y="0"/>
            <a:ext cx="47727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HELLO WORLD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67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CCCCCC"/>
                </a:solidFill>
              </a:rPr>
              <a:t>@echo off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CCCCCC"/>
                </a:solidFill>
              </a:rPr>
              <a:t>echo Hello World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CCCCCC"/>
                </a:solidFill>
              </a:rPr>
              <a:t>pause&gt;nul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ALGUMAS ROTINAS ÚTEIS (</a:t>
            </a:r>
            <a:r>
              <a:rPr i="1" lang="pt-BR">
                <a:solidFill>
                  <a:srgbClr val="FFFFFF"/>
                </a:solidFill>
              </a:rPr>
              <a:t>ou não</a:t>
            </a:r>
            <a:r>
              <a:rPr lang="pt-BR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-&gt; CALCULADORA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-&gt; </a:t>
            </a:r>
            <a:r>
              <a:rPr lang="pt-BR">
                <a:solidFill>
                  <a:srgbClr val="D9D9D9"/>
                </a:solidFill>
              </a:rPr>
              <a:t>VELOCÍMETRO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-&gt; ROTINAS DE BACKUP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-&gt; JOGOS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VÍRUS e MALWARES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2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</a:rPr>
              <a:t>Forkbomb - ‘repetidor.bat’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</a:rPr>
              <a:t>Worm - ‘replicante.bat’ e ‘iloveyou.vbs’ 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</a:rPr>
              <a:t>Vírus - ‘deletador.bat’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CCCCCC"/>
                </a:solidFill>
              </a:rPr>
              <a:t>‘Cavalo de Troia’ - SFX winrar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PROBLEMAS CONHECIDOS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</a:rPr>
              <a:t>-&gt; Expansão atrasada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</a:rPr>
              <a:t>-&gt; Caracteres de escape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</a:rPr>
              <a:t>-&gt; Sleep ou delay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</a:rPr>
              <a:t>-&gt; Textos concatenados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</a:rPr>
              <a:t>-&gt; Aspas e espaços nas strings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CCCCCC"/>
                </a:solidFill>
              </a:rPr>
              <a:t>-&gt; ‘Caracteres especiais’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Alternativas ao DOS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-&gt; VBS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D9D9D9"/>
                </a:solidFill>
              </a:rPr>
              <a:t>-&gt; Powershell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93975" y="8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SISTEMAS DA MICROSOFT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93975" y="791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</a:rPr>
              <a:t>MS-DOS 1.X -&gt; MS-DOS 6.X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</a:rPr>
              <a:t>COM </a:t>
            </a:r>
            <a:r>
              <a:rPr lang="pt-BR">
                <a:solidFill>
                  <a:srgbClr val="CCCCCC"/>
                </a:solidFill>
              </a:rPr>
              <a:t>DEPENDÊNCIA</a:t>
            </a:r>
            <a:r>
              <a:rPr lang="pt-BR">
                <a:solidFill>
                  <a:srgbClr val="CCCCCC"/>
                </a:solidFill>
              </a:rPr>
              <a:t> AO MS-DOS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>
                <a:solidFill>
                  <a:srgbClr val="CCCCCC"/>
                </a:solidFill>
              </a:rPr>
              <a:t>WINDOWS 1.X 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>
                <a:solidFill>
                  <a:srgbClr val="CCCCCC"/>
                </a:solidFill>
              </a:rPr>
              <a:t>WINDOWS 2.X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>
                <a:solidFill>
                  <a:srgbClr val="CCCCCC"/>
                </a:solidFill>
              </a:rPr>
              <a:t>WINDOWS 3.X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>
                <a:solidFill>
                  <a:srgbClr val="CCCCCC"/>
                </a:solidFill>
              </a:rPr>
              <a:t>WINDOWS 95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>
                <a:solidFill>
                  <a:srgbClr val="CCCCCC"/>
                </a:solidFill>
              </a:rPr>
              <a:t>WINDOWS 98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pt-BR">
                <a:solidFill>
                  <a:srgbClr val="CCCCCC"/>
                </a:solidFill>
              </a:rPr>
              <a:t>WINDOWS ME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42450" y="12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LINHAS DE COMANDO (CLI x GUI)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23400" y="894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</a:rPr>
              <a:t>-&gt; GERENCIAMENTO DE GRANDES VOLUMES.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</a:rPr>
              <a:t>-&gt; NEM TODAS FERRAMENTAS DE INFOSEC POSSUEM INTERFACE GRÁFICA (ex. t50 do Nelson Brito).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</a:rPr>
              <a:t>-&gt; HÁ AMBIENTES QUE ESSA FORMA DE ACESSO É EXCLUSIVA.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</a:rPr>
              <a:t>-&gt; AUDITORIA/RASTREIO POSSÍVEIS E RELATIVAMENTE FÁCEIS.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CCCCCC"/>
                </a:solidFill>
              </a:rPr>
              <a:t>-&gt; CRIAÇÃO DE ROTINAS</a:t>
            </a:r>
            <a:r>
              <a:rPr lang="pt-BR">
                <a:solidFill>
                  <a:srgbClr val="CCCCCC"/>
                </a:solidFill>
              </a:rPr>
              <a:t>.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BATCH - ROTINAS EM ARQUIVOS DE LOTE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Def. Instruções de rotina interpretadas sequencialmente.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-&gt; Command.com (Windows 95, 98 e ME) extensão .bat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-&gt; Cmd.exe (Windows NT) extensão .bat e .cmd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-&gt; 4DOS/4OS2 E 4NT (Instalável) extensão .btm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COMANDO HELP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https://www.lifewire.com/thmb/bnjcWDGteWkK_o7FaB1n6BzoD2I=/997x618/filters:fill(auto,1)/windows-7-cmd-commands-5814df755f9b581c0baede29.png"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50" y="756188"/>
            <a:ext cx="6788918" cy="42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COMANDO HELP PELAS VERSÕES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CCCCC"/>
                </a:solidFill>
              </a:rPr>
              <a:t>2000 -&gt; XP </a:t>
            </a:r>
            <a:r>
              <a:rPr lang="pt-BR">
                <a:solidFill>
                  <a:srgbClr val="CCCCCC"/>
                </a:solidFill>
              </a:rPr>
              <a:t>	Remove &lt;KEYB&gt;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CCCCC"/>
                </a:solidFill>
              </a:rPr>
              <a:t>XP -&gt; Vista</a:t>
            </a:r>
            <a:r>
              <a:rPr lang="pt-BR">
                <a:solidFill>
                  <a:srgbClr val="CCCCCC"/>
                </a:solidFill>
              </a:rPr>
              <a:t>	Adiciona &lt;BCDEDIT, DISKPART, DRIVERQUERY, FSUTIL, GPRESULT, ICACLS, ICACLS, ICACLS, ROBOCOPY, SC, </a:t>
            </a:r>
            <a:r>
              <a:rPr lang="pt-BR">
                <a:solidFill>
                  <a:srgbClr val="CCCCCC"/>
                </a:solidFill>
              </a:rPr>
              <a:t>SCHTASKS, SHUTDOWN, SYSTEMINFO, TASKLIST, TASKLIST, WMIC&gt;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CCCCC"/>
                </a:solidFill>
              </a:rPr>
              <a:t>Vista -&gt; 7</a:t>
            </a:r>
            <a:r>
              <a:rPr lang="pt-BR">
                <a:solidFill>
                  <a:srgbClr val="CCCCCC"/>
                </a:solidFill>
              </a:rPr>
              <a:t> 	Nenhuma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CCCCC"/>
                </a:solidFill>
              </a:rPr>
              <a:t>7 -&gt; 8.1</a:t>
            </a:r>
            <a:r>
              <a:rPr lang="pt-BR">
                <a:solidFill>
                  <a:srgbClr val="CCCCCC"/>
                </a:solidFill>
              </a:rPr>
              <a:t>		Nenhuma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solidFill>
                  <a:srgbClr val="CCCCCC"/>
                </a:solidFill>
              </a:rPr>
              <a:t>8.1 -&gt; 10	</a:t>
            </a:r>
            <a:r>
              <a:rPr lang="pt-BR">
                <a:solidFill>
                  <a:srgbClr val="CCCCCC"/>
                </a:solidFill>
              </a:rPr>
              <a:t>	Remove &lt;DISKCOMP, DISKCOPY&gt;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PRINCIPAIS COMANDOS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</a:rPr>
              <a:t>Input/Output - &lt;echo&gt;, &lt;set /a&gt; e &lt;set /p&gt;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</a:rPr>
              <a:t>Controle de fluxo - &lt;if&gt;, &lt;for&gt;, &lt;goto&gt; e &lt;call&gt;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</a:rPr>
              <a:t>Manipulação de diretórios - &lt;attrib&gt;, &lt;cd&gt;, &lt;move&gt;,&lt;copy&gt;, &lt;del&gt; e &lt;rmdir&gt;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CCCC"/>
                </a:solidFill>
              </a:rPr>
              <a:t>Manipulação de processos - &lt;tasklist&gt; e &lt;taskkill&gt;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CCCCCC"/>
                </a:solidFill>
              </a:rPr>
              <a:t>Conexão - &lt;netstat&gt;, &lt;ping&gt; e &lt;tracert&gt;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