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embeddedFontLst>
    <p:embeddedFont>
      <p:font typeface="Raleway"/>
      <p:regular r:id="rId56"/>
      <p:bold r:id="rId57"/>
      <p:italic r:id="rId58"/>
      <p:boldItalic r:id="rId59"/>
    </p:embeddedFont>
    <p:embeddedFont>
      <p:font typeface="Lato"/>
      <p:regular r:id="rId60"/>
      <p:bold r:id="rId61"/>
      <p:italic r:id="rId62"/>
      <p:boldItalic r:id="rId63"/>
    </p:embeddedFont>
    <p:embeddedFont>
      <p:font typeface="Raleway Thin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5E2409-2C4C-435F-BCB6-5A0ECD291458}">
  <a:tblStyle styleId="{D25E2409-2C4C-435F-BCB6-5A0ECD2914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italic.fntdata"/><Relationship Id="rId61" Type="http://schemas.openxmlformats.org/officeDocument/2006/relationships/font" Target="fonts/Lato-bold.fntdata"/><Relationship Id="rId20" Type="http://schemas.openxmlformats.org/officeDocument/2006/relationships/slide" Target="slides/slide14.xml"/><Relationship Id="rId64" Type="http://schemas.openxmlformats.org/officeDocument/2006/relationships/font" Target="fonts/RalewayThin-regular.fntdata"/><Relationship Id="rId63" Type="http://schemas.openxmlformats.org/officeDocument/2006/relationships/font" Target="fonts/Lato-boldItalic.fntdata"/><Relationship Id="rId22" Type="http://schemas.openxmlformats.org/officeDocument/2006/relationships/slide" Target="slides/slide16.xml"/><Relationship Id="rId66" Type="http://schemas.openxmlformats.org/officeDocument/2006/relationships/font" Target="fonts/RalewayThin-italic.fntdata"/><Relationship Id="rId21" Type="http://schemas.openxmlformats.org/officeDocument/2006/relationships/slide" Target="slides/slide15.xml"/><Relationship Id="rId65" Type="http://schemas.openxmlformats.org/officeDocument/2006/relationships/font" Target="fonts/RalewayThin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RalewayThin-boldItalic.fntdata"/><Relationship Id="rId60" Type="http://schemas.openxmlformats.org/officeDocument/2006/relationships/font" Target="fonts/Lat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aleway-bold.fntdata"/><Relationship Id="rId12" Type="http://schemas.openxmlformats.org/officeDocument/2006/relationships/slide" Target="slides/slide6.xml"/><Relationship Id="rId56" Type="http://schemas.openxmlformats.org/officeDocument/2006/relationships/font" Target="fonts/Raleway-regular.fntdata"/><Relationship Id="rId15" Type="http://schemas.openxmlformats.org/officeDocument/2006/relationships/slide" Target="slides/slide9.xml"/><Relationship Id="rId59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58" Type="http://schemas.openxmlformats.org/officeDocument/2006/relationships/font" Target="fonts/Raleway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eb07582b_1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eb07582b_1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eb07582b_1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feb07582b_1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f60f926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f60f926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feb07582b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feb07582b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eb07582b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feb07582b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eb07582b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feb07582b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eb07582b_1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eb07582b_1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eb07582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eb07582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eb07582b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eb07582b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feb07582b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feb07582b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feb07582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feb07582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eb07582b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eb07582b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f60f926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f60f926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f60f926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f60f926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f60f926d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f60f926d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feb07582b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feb07582b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f60f926d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f60f926d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feb07582b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feb07582b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feb07582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feb07582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feb07582b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feb07582b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f1b4f2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f1b4f2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feb07582b_1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feb07582b_1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eb07582b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eb07582b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1a4df3f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1a4df3f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7e8996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7e899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feb07582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feb07582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feb07582b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feb07582b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feb07582b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feb07582b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feb07582b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feb07582b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feb07582b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feb07582b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feb07582b_1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feb07582b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feb07582b_1_2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feb07582b_1_2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feb07582b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feb07582b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feb07582b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feb07582b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feb07582b_1_2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feb07582b_1_2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feb07582b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feb07582b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feb07582b_1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feb07582b_1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feb07582b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feb07582b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feb07582b_1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feb07582b_1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feb07582b_1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feb07582b_1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feb07582b_1_1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6feb07582b_1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feb07582b_1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feb07582b_1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feb07582b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feb07582b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feb07582b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feb07582b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eb07582b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feb07582b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feb07582b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feb07582b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eb07582b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eb07582b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feb07582b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feb07582b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eb07582b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feb07582b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75" y="25"/>
            <a:ext cx="9144000" cy="5143500"/>
          </a:xfrm>
          <a:prstGeom prst="rtTriangle">
            <a:avLst/>
          </a:prstGeom>
          <a:solidFill>
            <a:srgbClr val="FFFFFF">
              <a:alpha val="3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ancoSemFundo.png"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612" y="1454824"/>
            <a:ext cx="1431500" cy="226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CMC BRANCO.png" id="85" name="Google Shape;8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85" y="160100"/>
            <a:ext cx="2371575" cy="106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>
            <a:stCxn id="83" idx="0"/>
            <a:endCxn id="83" idx="4"/>
          </p:cNvCxnSpPr>
          <p:nvPr/>
        </p:nvCxnSpPr>
        <p:spPr>
          <a:xfrm>
            <a:off x="75" y="25"/>
            <a:ext cx="9144000" cy="51435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>
            <a:stCxn id="83" idx="0"/>
          </p:cNvCxnSpPr>
          <p:nvPr/>
        </p:nvCxnSpPr>
        <p:spPr>
          <a:xfrm>
            <a:off x="75" y="25"/>
            <a:ext cx="8920500" cy="51546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 txBox="1"/>
          <p:nvPr>
            <p:ph type="title"/>
          </p:nvPr>
        </p:nvSpPr>
        <p:spPr>
          <a:xfrm>
            <a:off x="55550" y="3535975"/>
            <a:ext cx="6165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555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55550" y="3535975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Linux</a:t>
            </a:r>
            <a:endParaRPr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31750" y="4480375"/>
            <a:ext cx="88227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Ana Costa e </a:t>
            </a:r>
            <a:r>
              <a:rPr lang="pt-BR"/>
              <a:t>Lucas Romero, baseado em Marcelo de Moraes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405600" y="1322450"/>
            <a:ext cx="42426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/>
              <a:t>Kahoot!</a:t>
            </a:r>
            <a:endParaRPr sz="800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6825"/>
            <a:ext cx="41910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type="title"/>
          </p:nvPr>
        </p:nvSpPr>
        <p:spPr>
          <a:xfrm>
            <a:off x="405600" y="2841050"/>
            <a:ext cx="42426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/>
              <a:t>Prática!</a:t>
            </a:r>
            <a:endParaRPr sz="8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Navegando nos diretórios</a:t>
            </a:r>
            <a:endParaRPr sz="7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150" y="1613925"/>
            <a:ext cx="91440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user@host:</a:t>
            </a:r>
            <a:r>
              <a:rPr lang="pt-BR" sz="3600" u="sng"/>
              <a:t>/folder</a:t>
            </a:r>
            <a:r>
              <a:rPr lang="pt-BR" sz="3600"/>
              <a:t>$ command [-flag]</a:t>
            </a:r>
            <a:endParaRPr sz="3600"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7650" y="2876725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$ - Usuário normal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# - Usuário Root</a:t>
            </a:r>
            <a:endParaRPr sz="3000"/>
          </a:p>
        </p:txBody>
      </p:sp>
      <p:sp>
        <p:nvSpPr>
          <p:cNvPr id="170" name="Google Shape;170;p25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0" y="4565000"/>
            <a:ext cx="363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man find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sudo</a:t>
            </a:r>
            <a:endParaRPr sz="9600"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s</a:t>
            </a:r>
            <a:r>
              <a:rPr lang="pt-BR" sz="3200"/>
              <a:t>uper </a:t>
            </a:r>
            <a:r>
              <a:rPr b="1" lang="pt-BR" sz="3200"/>
              <a:t>u</a:t>
            </a:r>
            <a:r>
              <a:rPr lang="pt-BR" sz="3200"/>
              <a:t>ser </a:t>
            </a:r>
            <a:r>
              <a:rPr b="1" lang="pt-BR" sz="3200"/>
              <a:t>do</a:t>
            </a:r>
            <a:endParaRPr b="1"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800"/>
              <a:t>executar comandos com privilégio de super usuário</a:t>
            </a:r>
            <a:endParaRPr i="1" sz="2800"/>
          </a:p>
        </p:txBody>
      </p:sp>
      <p:sp>
        <p:nvSpPr>
          <p:cNvPr id="178" name="Google Shape;178;p26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0" y="4565000"/>
            <a:ext cx="4572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sudo apt-get install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uname</a:t>
            </a:r>
            <a:endParaRPr sz="9600"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b="1" lang="pt-BR" sz="3200"/>
              <a:t>u</a:t>
            </a:r>
            <a:r>
              <a:rPr lang="pt-BR" sz="3200"/>
              <a:t>nix</a:t>
            </a:r>
            <a:r>
              <a:rPr b="1" lang="pt-BR" sz="3200"/>
              <a:t> name</a:t>
            </a:r>
            <a:endParaRPr b="1"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i="1" lang="pt-BR" sz="3200"/>
              <a:t>retorna informação do sistema</a:t>
            </a:r>
            <a:endParaRPr b="1" sz="3200"/>
          </a:p>
        </p:txBody>
      </p:sp>
      <p:sp>
        <p:nvSpPr>
          <p:cNvPr id="188" name="Google Shape;188;p27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0" y="4565000"/>
            <a:ext cx="363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 uname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whoami</a:t>
            </a:r>
            <a:endParaRPr sz="9600"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who am i</a:t>
            </a:r>
            <a:endParaRPr b="1"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/>
              <a:t>retorna nome do usúario</a:t>
            </a:r>
            <a:endParaRPr i="1" sz="3200"/>
          </a:p>
        </p:txBody>
      </p:sp>
      <p:sp>
        <p:nvSpPr>
          <p:cNvPr id="198" name="Google Shape;198;p28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0" y="4565000"/>
            <a:ext cx="363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whoami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pwd</a:t>
            </a:r>
            <a:endParaRPr sz="9600"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200"/>
              <a:t>p</a:t>
            </a:r>
            <a:r>
              <a:rPr lang="pt-BR" sz="3200"/>
              <a:t>rint </a:t>
            </a:r>
            <a:r>
              <a:rPr b="1" lang="pt-BR" sz="3200"/>
              <a:t>w</a:t>
            </a:r>
            <a:r>
              <a:rPr lang="pt-BR" sz="3200"/>
              <a:t>orking </a:t>
            </a:r>
            <a:r>
              <a:rPr b="1" lang="pt-BR" sz="3200"/>
              <a:t>d</a:t>
            </a:r>
            <a:r>
              <a:rPr lang="pt-BR" sz="3200"/>
              <a:t>irectory</a:t>
            </a:r>
            <a:endParaRPr sz="3200"/>
          </a:p>
        </p:txBody>
      </p:sp>
      <p:sp>
        <p:nvSpPr>
          <p:cNvPr id="208" name="Google Shape;208;p29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0" y="4565000"/>
            <a:ext cx="363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pwd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ls [-l] [-a]</a:t>
            </a:r>
            <a:endParaRPr sz="9600"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200"/>
              <a:t>list</a:t>
            </a:r>
            <a:endParaRPr sz="3200"/>
          </a:p>
        </p:txBody>
      </p:sp>
      <p:sp>
        <p:nvSpPr>
          <p:cNvPr id="218" name="Google Shape;218;p30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0" y="4565000"/>
            <a:ext cx="363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ls -la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Sistema de Arquivos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0" y="4565000"/>
            <a:ext cx="363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cd Documents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63" y="1270000"/>
            <a:ext cx="77628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cd</a:t>
            </a:r>
            <a:endParaRPr sz="9600"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200"/>
              <a:t>change directory</a:t>
            </a:r>
            <a:endParaRPr sz="3200"/>
          </a:p>
        </p:txBody>
      </p:sp>
      <p:sp>
        <p:nvSpPr>
          <p:cNvPr id="236" name="Google Shape;236;p32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0" y="4565000"/>
            <a:ext cx="363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cd Documents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864300"/>
            <a:ext cx="7939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disponível 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https://github.com/GANESH-ICMC/Apresentacoes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file</a:t>
            </a:r>
            <a:endParaRPr sz="9600"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file</a:t>
            </a:r>
            <a:endParaRPr b="1"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/>
              <a:t>retorna tipo do</a:t>
            </a:r>
            <a:r>
              <a:rPr i="1" lang="pt-BR" sz="3200"/>
              <a:t> arquivo</a:t>
            </a:r>
            <a:endParaRPr i="1" sz="3200"/>
          </a:p>
        </p:txBody>
      </p:sp>
      <p:sp>
        <p:nvSpPr>
          <p:cNvPr id="246" name="Google Shape;246;p33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0" y="4565000"/>
            <a:ext cx="363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cat </a:t>
            </a:r>
            <a:r>
              <a:rPr i="1"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arquivo.txt</a:t>
            </a:r>
            <a:endParaRPr i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cat</a:t>
            </a:r>
            <a:endParaRPr sz="9600"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con</a:t>
            </a:r>
            <a:r>
              <a:rPr b="1" lang="pt-BR" sz="3200"/>
              <a:t>cat</a:t>
            </a:r>
            <a:r>
              <a:rPr lang="pt-BR" sz="3200"/>
              <a:t>enate files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/>
              <a:t>concatenar arquivos</a:t>
            </a:r>
            <a:endParaRPr i="1" sz="3200"/>
          </a:p>
        </p:txBody>
      </p:sp>
      <p:sp>
        <p:nvSpPr>
          <p:cNvPr id="256" name="Google Shape;256;p34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0" y="4565000"/>
            <a:ext cx="363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cat </a:t>
            </a:r>
            <a:r>
              <a:rPr i="1"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arquivo.txt</a:t>
            </a:r>
            <a:endParaRPr i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Manipulando arquivos e</a:t>
            </a:r>
            <a:r>
              <a:rPr lang="pt-BR" sz="7200"/>
              <a:t> diretórios</a:t>
            </a:r>
            <a:endParaRPr sz="7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mkdir</a:t>
            </a:r>
            <a:endParaRPr sz="9600"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m</a:t>
            </a:r>
            <a:r>
              <a:rPr lang="pt-BR" sz="3200"/>
              <a:t>a</a:t>
            </a:r>
            <a:r>
              <a:rPr b="1" lang="pt-BR" sz="3200"/>
              <a:t>k</a:t>
            </a:r>
            <a:r>
              <a:rPr lang="pt-BR" sz="3200"/>
              <a:t>e </a:t>
            </a:r>
            <a:r>
              <a:rPr b="1" lang="pt-BR" sz="3200"/>
              <a:t>dir</a:t>
            </a:r>
            <a:r>
              <a:rPr lang="pt-BR" sz="3200"/>
              <a:t>ectory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/>
              <a:t>cria diretório</a:t>
            </a:r>
            <a:endParaRPr i="1" sz="3200"/>
          </a:p>
        </p:txBody>
      </p:sp>
      <p:sp>
        <p:nvSpPr>
          <p:cNvPr id="271" name="Google Shape;271;p36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0" y="4565000"/>
            <a:ext cx="363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mkdir Ganesh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cp</a:t>
            </a:r>
            <a:endParaRPr sz="9600"/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c</a:t>
            </a:r>
            <a:r>
              <a:rPr lang="pt-BR" sz="3200"/>
              <a:t>o</a:t>
            </a:r>
            <a:r>
              <a:rPr b="1" lang="pt-BR" sz="3200"/>
              <a:t>p</a:t>
            </a:r>
            <a:r>
              <a:rPr lang="pt-BR" sz="3200"/>
              <a:t>y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/>
              <a:t>copia</a:t>
            </a:r>
            <a:r>
              <a:rPr i="1" lang="pt-BR" sz="3200"/>
              <a:t> arquivos/pastas</a:t>
            </a:r>
            <a:endParaRPr i="1" sz="3200"/>
          </a:p>
        </p:txBody>
      </p:sp>
      <p:sp>
        <p:nvSpPr>
          <p:cNvPr id="281" name="Google Shape;281;p37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0" y="4565000"/>
            <a:ext cx="5526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mv  file1.txt  /~/Ganesh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rm [-rf]</a:t>
            </a:r>
            <a:endParaRPr sz="9600"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r</a:t>
            </a:r>
            <a:r>
              <a:rPr lang="pt-BR" sz="3200"/>
              <a:t>e</a:t>
            </a:r>
            <a:r>
              <a:rPr b="1" lang="pt-BR" sz="3200"/>
              <a:t>m</a:t>
            </a:r>
            <a:r>
              <a:rPr lang="pt-BR" sz="3200"/>
              <a:t>ove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/>
              <a:t>deleta arquivos/diretórios</a:t>
            </a:r>
            <a:endParaRPr i="1" sz="3200"/>
          </a:p>
        </p:txBody>
      </p:sp>
      <p:sp>
        <p:nvSpPr>
          <p:cNvPr id="291" name="Google Shape;291;p38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0" y="4565000"/>
            <a:ext cx="363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rm -rf Documents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mv</a:t>
            </a:r>
            <a:endParaRPr sz="9600"/>
          </a:p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m</a:t>
            </a:r>
            <a:r>
              <a:rPr lang="pt-BR" sz="3200"/>
              <a:t>o</a:t>
            </a:r>
            <a:r>
              <a:rPr b="1" lang="pt-BR" sz="3200"/>
              <a:t>v</a:t>
            </a:r>
            <a:r>
              <a:rPr lang="pt-BR" sz="3200"/>
              <a:t>e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/>
              <a:t>move/renomeia arquivos/pastas</a:t>
            </a:r>
            <a:endParaRPr i="1" sz="3200"/>
          </a:p>
        </p:txBody>
      </p:sp>
      <p:sp>
        <p:nvSpPr>
          <p:cNvPr id="301" name="Google Shape;301;p39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04" name="Google Shape;304;p39"/>
          <p:cNvSpPr txBox="1"/>
          <p:nvPr/>
        </p:nvSpPr>
        <p:spPr>
          <a:xfrm>
            <a:off x="0" y="4565000"/>
            <a:ext cx="5526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mv  file1.txt  /~/Ganesh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touch</a:t>
            </a:r>
            <a:endParaRPr sz="9600"/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/>
              <a:t>cria um arq</a:t>
            </a:r>
            <a:r>
              <a:rPr i="1" lang="pt-BR" sz="3200"/>
              <a:t>uivo</a:t>
            </a:r>
            <a:endParaRPr i="1" sz="3200"/>
          </a:p>
        </p:txBody>
      </p:sp>
      <p:sp>
        <p:nvSpPr>
          <p:cNvPr id="311" name="Google Shape;311;p40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0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0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0" y="4565000"/>
            <a:ext cx="363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touch programa.c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ORGANIZE A PASTA “SEMESTRE-01” ENCONTRADA NO EXERCÍCIO ANTERIOR</a:t>
            </a:r>
            <a:endParaRPr sz="4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CHALLS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40338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 que é um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Sistema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Operacional?</a:t>
            </a:r>
            <a:endParaRPr sz="3600"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Mas antes...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625" y="1434425"/>
            <a:ext cx="1940152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834150" y="3334175"/>
            <a:ext cx="39291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Portabilidade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Gerenciar recursos</a:t>
            </a:r>
            <a:endParaRPr sz="3000"/>
          </a:p>
        </p:txBody>
      </p:sp>
      <p:sp>
        <p:nvSpPr>
          <p:cNvPr id="109" name="Google Shape;109;p16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Permissões</a:t>
            </a:r>
            <a:endParaRPr sz="9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424650" y="2156850"/>
            <a:ext cx="7688700" cy="182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-</a:t>
            </a:r>
            <a:r>
              <a:rPr lang="pt-BR" sz="9600">
                <a:solidFill>
                  <a:srgbClr val="93C47D"/>
                </a:solidFill>
              </a:rPr>
              <a:t>r</a:t>
            </a:r>
            <a:r>
              <a:rPr lang="pt-BR" sz="9600">
                <a:solidFill>
                  <a:srgbClr val="000000"/>
                </a:solidFill>
              </a:rPr>
              <a:t>wxr</a:t>
            </a:r>
            <a:r>
              <a:rPr lang="pt-BR" sz="9600">
                <a:solidFill>
                  <a:srgbClr val="93C47D"/>
                </a:solidFill>
              </a:rPr>
              <a:t>w</a:t>
            </a:r>
            <a:r>
              <a:rPr lang="pt-BR" sz="9600">
                <a:solidFill>
                  <a:srgbClr val="000000"/>
                </a:solidFill>
              </a:rPr>
              <a:t>xrw</a:t>
            </a:r>
            <a:r>
              <a:rPr lang="pt-BR" sz="9600">
                <a:solidFill>
                  <a:srgbClr val="93C47D"/>
                </a:solidFill>
              </a:rPr>
              <a:t>x</a:t>
            </a:r>
            <a:endParaRPr sz="9600">
              <a:solidFill>
                <a:srgbClr val="93C47D"/>
              </a:solidFill>
            </a:endParaRPr>
          </a:p>
        </p:txBody>
      </p:sp>
      <p:sp>
        <p:nvSpPr>
          <p:cNvPr id="335" name="Google Shape;335;p44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4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Permissões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cxnSp>
        <p:nvCxnSpPr>
          <p:cNvPr id="337" name="Google Shape;337;p44"/>
          <p:cNvCxnSpPr/>
          <p:nvPr/>
        </p:nvCxnSpPr>
        <p:spPr>
          <a:xfrm>
            <a:off x="1488000" y="3622825"/>
            <a:ext cx="184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44"/>
          <p:cNvCxnSpPr/>
          <p:nvPr/>
        </p:nvCxnSpPr>
        <p:spPr>
          <a:xfrm>
            <a:off x="3614525" y="3622825"/>
            <a:ext cx="184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4"/>
          <p:cNvCxnSpPr/>
          <p:nvPr/>
        </p:nvCxnSpPr>
        <p:spPr>
          <a:xfrm>
            <a:off x="5831425" y="3622825"/>
            <a:ext cx="184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3888313" y="3556626"/>
            <a:ext cx="13875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200">
                <a:solidFill>
                  <a:schemeClr val="dk1"/>
                </a:solidFill>
              </a:rPr>
              <a:t>g</a:t>
            </a:r>
            <a:r>
              <a:rPr lang="pt-BR" sz="3200"/>
              <a:t>roup</a:t>
            </a:r>
            <a:endParaRPr sz="3200"/>
          </a:p>
        </p:txBody>
      </p:sp>
      <p:sp>
        <p:nvSpPr>
          <p:cNvPr id="341" name="Google Shape;341;p44"/>
          <p:cNvSpPr txBox="1"/>
          <p:nvPr>
            <p:ph idx="1" type="body"/>
          </p:nvPr>
        </p:nvSpPr>
        <p:spPr>
          <a:xfrm>
            <a:off x="6012400" y="3556626"/>
            <a:ext cx="13875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200">
                <a:solidFill>
                  <a:schemeClr val="dk1"/>
                </a:solidFill>
              </a:rPr>
              <a:t>o</a:t>
            </a:r>
            <a:r>
              <a:rPr lang="pt-BR" sz="3200"/>
              <a:t>ther</a:t>
            </a:r>
            <a:endParaRPr sz="3200"/>
          </a:p>
        </p:txBody>
      </p:sp>
      <p:sp>
        <p:nvSpPr>
          <p:cNvPr id="342" name="Google Shape;342;p44"/>
          <p:cNvSpPr txBox="1"/>
          <p:nvPr>
            <p:ph idx="1" type="body"/>
          </p:nvPr>
        </p:nvSpPr>
        <p:spPr>
          <a:xfrm>
            <a:off x="1716625" y="3556626"/>
            <a:ext cx="13875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200">
                <a:solidFill>
                  <a:schemeClr val="dk1"/>
                </a:solidFill>
              </a:rPr>
              <a:t>u</a:t>
            </a:r>
            <a:r>
              <a:rPr lang="pt-BR" sz="3200"/>
              <a:t>ser</a:t>
            </a:r>
            <a:endParaRPr sz="3200"/>
          </a:p>
        </p:txBody>
      </p:sp>
      <p:cxnSp>
        <p:nvCxnSpPr>
          <p:cNvPr id="343" name="Google Shape;343;p44"/>
          <p:cNvCxnSpPr/>
          <p:nvPr/>
        </p:nvCxnSpPr>
        <p:spPr>
          <a:xfrm rot="10800000">
            <a:off x="1562350" y="217580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4"/>
          <p:cNvCxnSpPr/>
          <p:nvPr/>
        </p:nvCxnSpPr>
        <p:spPr>
          <a:xfrm>
            <a:off x="1562350" y="2182500"/>
            <a:ext cx="108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1635400" y="1629300"/>
            <a:ext cx="12402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200"/>
              <a:t>r</a:t>
            </a:r>
            <a:r>
              <a:rPr lang="pt-BR" sz="3200"/>
              <a:t>ead</a:t>
            </a:r>
            <a:endParaRPr sz="3200"/>
          </a:p>
        </p:txBody>
      </p:sp>
      <p:sp>
        <p:nvSpPr>
          <p:cNvPr id="346" name="Google Shape;346;p44"/>
          <p:cNvSpPr txBox="1"/>
          <p:nvPr>
            <p:ph idx="1" type="body"/>
          </p:nvPr>
        </p:nvSpPr>
        <p:spPr>
          <a:xfrm>
            <a:off x="1608625" y="2058551"/>
            <a:ext cx="13875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3200"/>
              <a:t>leitura</a:t>
            </a:r>
            <a:endParaRPr i="1" sz="3200"/>
          </a:p>
        </p:txBody>
      </p:sp>
      <p:cxnSp>
        <p:nvCxnSpPr>
          <p:cNvPr id="347" name="Google Shape;347;p44"/>
          <p:cNvCxnSpPr/>
          <p:nvPr/>
        </p:nvCxnSpPr>
        <p:spPr>
          <a:xfrm rot="10800000">
            <a:off x="7201375" y="211195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4"/>
          <p:cNvCxnSpPr/>
          <p:nvPr/>
        </p:nvCxnSpPr>
        <p:spPr>
          <a:xfrm>
            <a:off x="7205475" y="2117450"/>
            <a:ext cx="11718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7205475" y="1565450"/>
            <a:ext cx="16338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200"/>
              <a:t>e</a:t>
            </a:r>
            <a:r>
              <a:rPr b="1" lang="pt-BR" sz="3200"/>
              <a:t>x</a:t>
            </a:r>
            <a:r>
              <a:rPr lang="pt-BR" sz="3200"/>
              <a:t>ecute</a:t>
            </a:r>
            <a:endParaRPr sz="3200"/>
          </a:p>
        </p:txBody>
      </p:sp>
      <p:sp>
        <p:nvSpPr>
          <p:cNvPr id="350" name="Google Shape;350;p44"/>
          <p:cNvSpPr txBox="1"/>
          <p:nvPr>
            <p:ph idx="1" type="body"/>
          </p:nvPr>
        </p:nvSpPr>
        <p:spPr>
          <a:xfrm>
            <a:off x="7201375" y="1994700"/>
            <a:ext cx="17427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3200"/>
              <a:t>execução</a:t>
            </a:r>
            <a:endParaRPr i="1" sz="3200"/>
          </a:p>
        </p:txBody>
      </p:sp>
      <p:cxnSp>
        <p:nvCxnSpPr>
          <p:cNvPr id="351" name="Google Shape;351;p44"/>
          <p:cNvCxnSpPr/>
          <p:nvPr/>
        </p:nvCxnSpPr>
        <p:spPr>
          <a:xfrm rot="10800000">
            <a:off x="4426225" y="211195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44"/>
          <p:cNvCxnSpPr/>
          <p:nvPr/>
        </p:nvCxnSpPr>
        <p:spPr>
          <a:xfrm>
            <a:off x="4426225" y="2118650"/>
            <a:ext cx="108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44"/>
          <p:cNvSpPr txBox="1"/>
          <p:nvPr>
            <p:ph idx="1" type="body"/>
          </p:nvPr>
        </p:nvSpPr>
        <p:spPr>
          <a:xfrm>
            <a:off x="4426225" y="1565450"/>
            <a:ext cx="12402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200"/>
              <a:t>w</a:t>
            </a:r>
            <a:r>
              <a:rPr lang="pt-BR" sz="3200"/>
              <a:t>rite</a:t>
            </a:r>
            <a:endParaRPr sz="3200"/>
          </a:p>
        </p:txBody>
      </p:sp>
      <p:sp>
        <p:nvSpPr>
          <p:cNvPr id="354" name="Google Shape;354;p44"/>
          <p:cNvSpPr txBox="1"/>
          <p:nvPr>
            <p:ph idx="1" type="body"/>
          </p:nvPr>
        </p:nvSpPr>
        <p:spPr>
          <a:xfrm>
            <a:off x="4472500" y="1994701"/>
            <a:ext cx="13875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3200"/>
              <a:t>escrita</a:t>
            </a:r>
            <a:endParaRPr i="1" sz="3200"/>
          </a:p>
        </p:txBody>
      </p:sp>
      <p:cxnSp>
        <p:nvCxnSpPr>
          <p:cNvPr id="355" name="Google Shape;355;p44"/>
          <p:cNvCxnSpPr/>
          <p:nvPr/>
        </p:nvCxnSpPr>
        <p:spPr>
          <a:xfrm flipH="1" rot="10800000">
            <a:off x="1481850" y="4285976"/>
            <a:ext cx="6291300" cy="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3878238" y="4305663"/>
            <a:ext cx="13875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200">
                <a:solidFill>
                  <a:schemeClr val="dk1"/>
                </a:solidFill>
              </a:rPr>
              <a:t>a</a:t>
            </a:r>
            <a:r>
              <a:rPr lang="pt-BR" sz="3200"/>
              <a:t>ll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chmod</a:t>
            </a:r>
            <a:endParaRPr sz="9600"/>
          </a:p>
        </p:txBody>
      </p:sp>
      <p:sp>
        <p:nvSpPr>
          <p:cNvPr id="362" name="Google Shape;362;p45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ch</a:t>
            </a:r>
            <a:r>
              <a:rPr lang="pt-BR" sz="3200"/>
              <a:t>ange </a:t>
            </a:r>
            <a:r>
              <a:rPr b="1" lang="pt-BR" sz="3200"/>
              <a:t>mod</a:t>
            </a:r>
            <a:r>
              <a:rPr lang="pt-BR" sz="3200"/>
              <a:t>e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/>
              <a:t>altera permissões de arquivo/diretório</a:t>
            </a:r>
            <a:endParaRPr i="1" sz="3200"/>
          </a:p>
        </p:txBody>
      </p:sp>
      <p:sp>
        <p:nvSpPr>
          <p:cNvPr id="363" name="Google Shape;363;p45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66" name="Google Shape;366;p45"/>
          <p:cNvSpPr txBox="1"/>
          <p:nvPr/>
        </p:nvSpPr>
        <p:spPr>
          <a:xfrm>
            <a:off x="0" y="4565000"/>
            <a:ext cx="40776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chmod 740 </a:t>
            </a:r>
            <a:r>
              <a:rPr i="1"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arquivo</a:t>
            </a:r>
            <a:endParaRPr i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13" y="422675"/>
            <a:ext cx="8031575" cy="42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6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7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Permissões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aphicFrame>
        <p:nvGraphicFramePr>
          <p:cNvPr id="379" name="Google Shape;379;p47"/>
          <p:cNvGraphicFramePr/>
          <p:nvPr/>
        </p:nvGraphicFramePr>
        <p:xfrm>
          <a:off x="634725" y="168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{D25E2409-2C4C-435F-BCB6-5A0ECD291458}</a:tableStyleId>
              </a:tblPr>
              <a:tblGrid>
                <a:gridCol w="1282750"/>
                <a:gridCol w="1282750"/>
                <a:gridCol w="1282750"/>
              </a:tblGrid>
              <a:tr h="114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200"/>
                        <a:t>r</a:t>
                      </a:r>
                      <a:endParaRPr sz="7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200"/>
                        <a:t>w</a:t>
                      </a:r>
                      <a:endParaRPr sz="7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200"/>
                        <a:t>x</a:t>
                      </a:r>
                      <a:endParaRPr sz="7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000" u="sng">
                          <a:solidFill>
                            <a:schemeClr val="dk1"/>
                          </a:solidFill>
                        </a:rPr>
                        <a:t>4</a:t>
                      </a:r>
                      <a:endParaRPr sz="4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000" u="sng">
                          <a:solidFill>
                            <a:schemeClr val="dk1"/>
                          </a:solidFill>
                        </a:rPr>
                        <a:t>2</a:t>
                      </a:r>
                      <a:endParaRPr sz="4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000" u="sng">
                          <a:solidFill>
                            <a:schemeClr val="dk1"/>
                          </a:solidFill>
                        </a:rPr>
                        <a:t>1</a:t>
                      </a:r>
                      <a:endParaRPr sz="4000" u="sng">
                        <a:solidFill>
                          <a:schemeClr val="dk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accent1"/>
                          </a:solidFill>
                        </a:rPr>
                        <a:t> 2²</a:t>
                      </a: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accent1"/>
                          </a:solidFill>
                        </a:rPr>
                        <a:t> 2¹</a:t>
                      </a: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accent1"/>
                          </a:solidFill>
                        </a:rPr>
                        <a:t> 2⁰</a:t>
                      </a: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0" name="Google Shape;380;p47"/>
          <p:cNvGraphicFramePr/>
          <p:nvPr/>
        </p:nvGraphicFramePr>
        <p:xfrm>
          <a:off x="4816775" y="168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{D25E2409-2C4C-435F-BCB6-5A0ECD291458}</a:tableStyleId>
              </a:tblPr>
              <a:tblGrid>
                <a:gridCol w="1282750"/>
                <a:gridCol w="1282750"/>
                <a:gridCol w="1282750"/>
              </a:tblGrid>
              <a:tr h="114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200"/>
                        <a:t>1</a:t>
                      </a:r>
                      <a:endParaRPr sz="7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200"/>
                        <a:t>0</a:t>
                      </a:r>
                      <a:endParaRPr sz="7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200"/>
                        <a:t>1</a:t>
                      </a:r>
                      <a:endParaRPr sz="7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000" u="sng">
                          <a:solidFill>
                            <a:schemeClr val="dk1"/>
                          </a:solidFill>
                        </a:rPr>
                        <a:t>4</a:t>
                      </a:r>
                      <a:endParaRPr sz="4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000" u="sng">
                          <a:solidFill>
                            <a:schemeClr val="dk1"/>
                          </a:solidFill>
                        </a:rPr>
                        <a:t>2</a:t>
                      </a:r>
                      <a:endParaRPr sz="4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000" u="sng">
                          <a:solidFill>
                            <a:schemeClr val="dk1"/>
                          </a:solidFill>
                        </a:rPr>
                        <a:t>1</a:t>
                      </a:r>
                      <a:endParaRPr sz="4000" u="sng">
                        <a:solidFill>
                          <a:schemeClr val="dk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accent1"/>
                          </a:solidFill>
                        </a:rPr>
                        <a:t> 2²</a:t>
                      </a: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accent1"/>
                          </a:solidFill>
                        </a:rPr>
                        <a:t> 2¹</a:t>
                      </a: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accent1"/>
                          </a:solidFill>
                        </a:rPr>
                        <a:t> 2⁰</a:t>
                      </a: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8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Permissões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aphicFrame>
        <p:nvGraphicFramePr>
          <p:cNvPr id="387" name="Google Shape;387;p48"/>
          <p:cNvGraphicFramePr/>
          <p:nvPr/>
        </p:nvGraphicFramePr>
        <p:xfrm>
          <a:off x="952500" y="135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{D25E2409-2C4C-435F-BCB6-5A0ECD291458}</a:tableStyleId>
              </a:tblPr>
              <a:tblGrid>
                <a:gridCol w="1162050"/>
                <a:gridCol w="1476375"/>
                <a:gridCol w="2952750"/>
                <a:gridCol w="1647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Binário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Decimal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Permissão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Representação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000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 (0+0+0)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Sem Permissões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---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001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 (0+0+1)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Executar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--x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010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 (0+2+0)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Escrever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-w-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011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 (0+2+1)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Escrever + Executar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-wx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 (4+0+0)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Ler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r--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 (4+0+1)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Ler + Executar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r-x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 (4+2+0)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Ler + Escrever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rw-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 (4+2+1)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Ler + Escrever + Executar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rwx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man</a:t>
            </a:r>
            <a:endParaRPr sz="9600"/>
          </a:p>
        </p:txBody>
      </p:sp>
      <p:sp>
        <p:nvSpPr>
          <p:cNvPr id="393" name="Google Shape;393;p49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200"/>
              <a:t>man</a:t>
            </a:r>
            <a:r>
              <a:rPr lang="pt-BR" sz="3200"/>
              <a:t>ual</a:t>
            </a:r>
            <a:endParaRPr sz="3200"/>
          </a:p>
        </p:txBody>
      </p:sp>
      <p:sp>
        <p:nvSpPr>
          <p:cNvPr id="394" name="Google Shape;394;p49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9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396" name="Google Shape;396;p49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97" name="Google Shape;397;p49"/>
          <p:cNvSpPr txBox="1"/>
          <p:nvPr/>
        </p:nvSpPr>
        <p:spPr>
          <a:xfrm>
            <a:off x="0" y="4565000"/>
            <a:ext cx="363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man man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find</a:t>
            </a:r>
            <a:endParaRPr sz="9600"/>
          </a:p>
        </p:txBody>
      </p:sp>
      <p:sp>
        <p:nvSpPr>
          <p:cNvPr id="403" name="Google Shape;403;p50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find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/>
              <a:t>procurar por</a:t>
            </a:r>
            <a:r>
              <a:rPr i="1" lang="pt-BR" sz="3200"/>
              <a:t> arquivos/pastas</a:t>
            </a:r>
            <a:endParaRPr i="1" sz="3200"/>
          </a:p>
        </p:txBody>
      </p:sp>
      <p:sp>
        <p:nvSpPr>
          <p:cNvPr id="404" name="Google Shape;404;p50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0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0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07" name="Google Shape;407;p50"/>
          <p:cNvSpPr txBox="1"/>
          <p:nvPr/>
        </p:nvSpPr>
        <p:spPr>
          <a:xfrm>
            <a:off x="0" y="4565000"/>
            <a:ext cx="3972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find ~/ -name arquivo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echo</a:t>
            </a:r>
            <a:endParaRPr sz="9600"/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echo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/>
              <a:t>exibir mensagens na tela</a:t>
            </a:r>
            <a:endParaRPr i="1" sz="3200"/>
          </a:p>
        </p:txBody>
      </p:sp>
      <p:sp>
        <p:nvSpPr>
          <p:cNvPr id="414" name="Google Shape;414;p51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1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1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17" name="Google Shape;417;p51"/>
          <p:cNvSpPr txBox="1"/>
          <p:nvPr/>
        </p:nvSpPr>
        <p:spPr>
          <a:xfrm>
            <a:off x="0" y="4565000"/>
            <a:ext cx="43728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echo “Hoje é dia $(date)”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grep</a:t>
            </a:r>
            <a:endParaRPr sz="9600"/>
          </a:p>
        </p:txBody>
      </p:sp>
      <p:sp>
        <p:nvSpPr>
          <p:cNvPr id="423" name="Google Shape;423;p52"/>
          <p:cNvSpPr txBox="1"/>
          <p:nvPr>
            <p:ph idx="1" type="body"/>
          </p:nvPr>
        </p:nvSpPr>
        <p:spPr>
          <a:xfrm>
            <a:off x="0" y="3082550"/>
            <a:ext cx="9143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g</a:t>
            </a:r>
            <a:r>
              <a:rPr lang="pt-BR" sz="3200"/>
              <a:t>lobally search a </a:t>
            </a:r>
            <a:r>
              <a:rPr b="1" lang="pt-BR" sz="3200"/>
              <a:t>re</a:t>
            </a:r>
            <a:r>
              <a:rPr lang="pt-BR" sz="3200"/>
              <a:t>gular expression and </a:t>
            </a:r>
            <a:r>
              <a:rPr b="1" lang="pt-BR" sz="3200"/>
              <a:t>p</a:t>
            </a:r>
            <a:r>
              <a:rPr lang="pt-BR" sz="3200"/>
              <a:t>rint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/>
              <a:t>procura por expressão</a:t>
            </a:r>
            <a:endParaRPr i="1" sz="3200"/>
          </a:p>
        </p:txBody>
      </p:sp>
      <p:sp>
        <p:nvSpPr>
          <p:cNvPr id="424" name="Google Shape;424;p52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2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2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27" name="Google Shape;427;p52"/>
          <p:cNvSpPr txBox="1"/>
          <p:nvPr/>
        </p:nvSpPr>
        <p:spPr>
          <a:xfrm>
            <a:off x="0" y="4565000"/>
            <a:ext cx="363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grep ‘flag’ file.txt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882400" y="14710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TOP-DOWN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Abstração de Hardware</a:t>
            </a:r>
            <a:endParaRPr sz="2400"/>
          </a:p>
        </p:txBody>
      </p: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4816975" y="1471050"/>
            <a:ext cx="33009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Controla as aplicações (processos) </a:t>
            </a:r>
            <a:r>
              <a:rPr lang="pt-BR" sz="1800"/>
              <a:t>a executar, como, quando e com quais recursos (memória, disco, periféricos).</a:t>
            </a:r>
            <a:endParaRPr sz="1800"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4816975" y="3150125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Gerenciador de recursos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BOTTOM-UP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826000" y="451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</a:rPr>
              <a:t>Segundo Tanenbaum...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826000" y="3190325"/>
            <a:ext cx="3300900" cy="13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Tem papel intermediário entre os programas (software) e os componentes físicos do computador (hardware).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3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3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Caracteres Especiais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35" name="Google Shape;435;p53"/>
          <p:cNvSpPr txBox="1"/>
          <p:nvPr/>
        </p:nvSpPr>
        <p:spPr>
          <a:xfrm>
            <a:off x="0" y="4565000"/>
            <a:ext cx="6411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cat bbc019.txt | grep ‘ana’ &gt;&gt; histórico.txt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36" name="Google Shape;436;p53"/>
          <p:cNvGraphicFramePr/>
          <p:nvPr/>
        </p:nvGraphicFramePr>
        <p:xfrm>
          <a:off x="2543175" y="5890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{D25E2409-2C4C-435F-BCB6-5A0ECD291458}</a:tableStyleId>
              </a:tblPr>
              <a:tblGrid>
                <a:gridCol w="877750"/>
                <a:gridCol w="3179900"/>
              </a:tblGrid>
              <a:tr h="40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Significado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47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Diretório atual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*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Existe qualquer caractere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0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|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Pipe: redireciona saída de um comando para outro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0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&gt;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Redirecionar input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0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&lt;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Redirecionar output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0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\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Escape do caractere seguinte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0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&amp;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Rodar processo no background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0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;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Separar comandos na mesma linha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ping</a:t>
            </a:r>
            <a:endParaRPr sz="9600"/>
          </a:p>
        </p:txBody>
      </p:sp>
      <p:sp>
        <p:nvSpPr>
          <p:cNvPr id="442" name="Google Shape;442;p54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p</a:t>
            </a:r>
            <a:r>
              <a:rPr lang="pt-BR" sz="3200"/>
              <a:t>acket </a:t>
            </a:r>
            <a:r>
              <a:rPr b="1" lang="pt-BR" sz="3200"/>
              <a:t>i</a:t>
            </a:r>
            <a:r>
              <a:rPr lang="pt-BR" sz="3200"/>
              <a:t>nternet </a:t>
            </a:r>
            <a:r>
              <a:rPr b="1" lang="pt-BR" sz="3200"/>
              <a:t>n</a:t>
            </a:r>
            <a:r>
              <a:rPr lang="pt-BR" sz="3200"/>
              <a:t>etwork </a:t>
            </a:r>
            <a:r>
              <a:rPr b="1" lang="pt-BR" sz="3200"/>
              <a:t>g</a:t>
            </a:r>
            <a:r>
              <a:rPr lang="pt-BR" sz="3200"/>
              <a:t>roper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/>
              <a:t>testa conectividade de host</a:t>
            </a:r>
            <a:endParaRPr i="1" sz="3200"/>
          </a:p>
        </p:txBody>
      </p:sp>
      <p:sp>
        <p:nvSpPr>
          <p:cNvPr id="443" name="Google Shape;443;p54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4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4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46" name="Google Shape;446;p54"/>
          <p:cNvSpPr txBox="1"/>
          <p:nvPr/>
        </p:nvSpPr>
        <p:spPr>
          <a:xfrm>
            <a:off x="0" y="4565000"/>
            <a:ext cx="43728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ping ganesh.icmc.usp.br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5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ssh</a:t>
            </a:r>
            <a:endParaRPr sz="9600"/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s</a:t>
            </a:r>
            <a:r>
              <a:rPr lang="pt-BR" sz="3200"/>
              <a:t>ecure </a:t>
            </a:r>
            <a:r>
              <a:rPr b="1" lang="pt-BR" sz="3200"/>
              <a:t>s</a:t>
            </a:r>
            <a:r>
              <a:rPr lang="pt-BR" sz="3200"/>
              <a:t>ocket </a:t>
            </a:r>
            <a:r>
              <a:rPr b="1" lang="pt-BR" sz="3200"/>
              <a:t>sh</a:t>
            </a:r>
            <a:r>
              <a:rPr lang="pt-BR" sz="3200"/>
              <a:t>ell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/>
              <a:t>acesso remoto</a:t>
            </a:r>
            <a:endParaRPr i="1" sz="3200"/>
          </a:p>
        </p:txBody>
      </p:sp>
      <p:sp>
        <p:nvSpPr>
          <p:cNvPr id="453" name="Google Shape;453;p55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5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5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56" name="Google Shape;456;p55"/>
          <p:cNvSpPr txBox="1"/>
          <p:nvPr/>
        </p:nvSpPr>
        <p:spPr>
          <a:xfrm>
            <a:off x="0" y="4565000"/>
            <a:ext cx="43728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ssh user@host -p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6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nc</a:t>
            </a:r>
            <a:endParaRPr sz="9600"/>
          </a:p>
        </p:txBody>
      </p:sp>
      <p:sp>
        <p:nvSpPr>
          <p:cNvPr id="462" name="Google Shape;462;p56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n</a:t>
            </a:r>
            <a:r>
              <a:rPr lang="pt-BR" sz="3200"/>
              <a:t>et </a:t>
            </a:r>
            <a:r>
              <a:rPr b="1" lang="pt-BR" sz="3200"/>
              <a:t>c</a:t>
            </a:r>
            <a:r>
              <a:rPr lang="pt-BR" sz="3200"/>
              <a:t>at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/>
          </a:p>
        </p:txBody>
      </p:sp>
      <p:sp>
        <p:nvSpPr>
          <p:cNvPr id="463" name="Google Shape;463;p56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6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6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66" name="Google Shape;466;p56"/>
          <p:cNvSpPr txBox="1"/>
          <p:nvPr/>
        </p:nvSpPr>
        <p:spPr>
          <a:xfrm>
            <a:off x="0" y="4565000"/>
            <a:ext cx="43728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nc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ps</a:t>
            </a:r>
            <a:endParaRPr sz="9600"/>
          </a:p>
        </p:txBody>
      </p:sp>
      <p:sp>
        <p:nvSpPr>
          <p:cNvPr id="472" name="Google Shape;472;p57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p</a:t>
            </a:r>
            <a:r>
              <a:rPr lang="pt-BR" sz="3200"/>
              <a:t>rocess </a:t>
            </a:r>
            <a:r>
              <a:rPr b="1" lang="pt-BR" sz="3200"/>
              <a:t>s</a:t>
            </a:r>
            <a:r>
              <a:rPr lang="pt-BR" sz="3200"/>
              <a:t>tatus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/>
          </a:p>
        </p:txBody>
      </p:sp>
      <p:sp>
        <p:nvSpPr>
          <p:cNvPr id="473" name="Google Shape;473;p57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7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7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76" name="Google Shape;476;p57"/>
          <p:cNvSpPr txBox="1"/>
          <p:nvPr/>
        </p:nvSpPr>
        <p:spPr>
          <a:xfrm>
            <a:off x="0" y="4565000"/>
            <a:ext cx="43728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ps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kill</a:t>
            </a:r>
            <a:endParaRPr sz="9600"/>
          </a:p>
        </p:txBody>
      </p:sp>
      <p:sp>
        <p:nvSpPr>
          <p:cNvPr id="482" name="Google Shape;482;p58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kill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/>
              <a:t>matar processo</a:t>
            </a:r>
            <a:endParaRPr i="1" sz="3200"/>
          </a:p>
        </p:txBody>
      </p:sp>
      <p:sp>
        <p:nvSpPr>
          <p:cNvPr id="483" name="Google Shape;483;p58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8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8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86" name="Google Shape;486;p58"/>
          <p:cNvSpPr txBox="1"/>
          <p:nvPr/>
        </p:nvSpPr>
        <p:spPr>
          <a:xfrm>
            <a:off x="0" y="4565000"/>
            <a:ext cx="43728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kill 791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"/>
          <p:cNvSpPr txBox="1"/>
          <p:nvPr>
            <p:ph type="title"/>
          </p:nvPr>
        </p:nvSpPr>
        <p:spPr>
          <a:xfrm>
            <a:off x="729450" y="1318650"/>
            <a:ext cx="7688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vim</a:t>
            </a:r>
            <a:endParaRPr sz="9600"/>
          </a:p>
        </p:txBody>
      </p:sp>
      <p:sp>
        <p:nvSpPr>
          <p:cNvPr id="492" name="Google Shape;492;p59"/>
          <p:cNvSpPr txBox="1"/>
          <p:nvPr>
            <p:ph idx="1" type="body"/>
          </p:nvPr>
        </p:nvSpPr>
        <p:spPr>
          <a:xfrm>
            <a:off x="729450" y="3082550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vi i</a:t>
            </a:r>
            <a:r>
              <a:rPr lang="pt-BR" sz="3200"/>
              <a:t>mproved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/>
              <a:t>editor de texto no terminal</a:t>
            </a:r>
            <a:endParaRPr i="1" sz="3200"/>
          </a:p>
        </p:txBody>
      </p:sp>
      <p:sp>
        <p:nvSpPr>
          <p:cNvPr id="493" name="Google Shape;493;p59"/>
          <p:cNvSpPr/>
          <p:nvPr/>
        </p:nvSpPr>
        <p:spPr>
          <a:xfrm>
            <a:off x="0" y="4565000"/>
            <a:ext cx="9144000" cy="48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9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9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Comandos Básicos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96" name="Google Shape;496;p59"/>
          <p:cNvSpPr txBox="1"/>
          <p:nvPr/>
        </p:nvSpPr>
        <p:spPr>
          <a:xfrm>
            <a:off x="0" y="4565000"/>
            <a:ext cx="43728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ana@ganesh:~$ vim programa.c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0"/>
          <p:cNvSpPr txBox="1"/>
          <p:nvPr>
            <p:ph type="title"/>
          </p:nvPr>
        </p:nvSpPr>
        <p:spPr>
          <a:xfrm>
            <a:off x="207875" y="0"/>
            <a:ext cx="231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Raleway Thin"/>
                <a:ea typeface="Raleway Thin"/>
                <a:cs typeface="Raleway Thin"/>
                <a:sym typeface="Raleway Thin"/>
              </a:rPr>
              <a:t>Vim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03" name="Google Shape;503;p60"/>
          <p:cNvSpPr txBox="1"/>
          <p:nvPr>
            <p:ph type="title"/>
          </p:nvPr>
        </p:nvSpPr>
        <p:spPr>
          <a:xfrm>
            <a:off x="756375" y="598550"/>
            <a:ext cx="20163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</a:t>
            </a:r>
            <a:endParaRPr/>
          </a:p>
        </p:txBody>
      </p:sp>
      <p:sp>
        <p:nvSpPr>
          <p:cNvPr id="504" name="Google Shape;504;p60"/>
          <p:cNvSpPr txBox="1"/>
          <p:nvPr>
            <p:ph type="title"/>
          </p:nvPr>
        </p:nvSpPr>
        <p:spPr>
          <a:xfrm>
            <a:off x="6542150" y="598550"/>
            <a:ext cx="1425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Saindo</a:t>
            </a:r>
            <a:endParaRPr/>
          </a:p>
        </p:txBody>
      </p:sp>
      <p:sp>
        <p:nvSpPr>
          <p:cNvPr id="505" name="Google Shape;505;p60"/>
          <p:cNvSpPr/>
          <p:nvPr/>
        </p:nvSpPr>
        <p:spPr>
          <a:xfrm>
            <a:off x="858050" y="1583500"/>
            <a:ext cx="2162100" cy="1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0"/>
          <p:cNvSpPr/>
          <p:nvPr/>
        </p:nvSpPr>
        <p:spPr>
          <a:xfrm>
            <a:off x="858050" y="3319100"/>
            <a:ext cx="2162100" cy="144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0"/>
          <p:cNvSpPr/>
          <p:nvPr/>
        </p:nvSpPr>
        <p:spPr>
          <a:xfrm>
            <a:off x="6534950" y="1483625"/>
            <a:ext cx="1440000" cy="14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60"/>
          <p:cNvSpPr/>
          <p:nvPr/>
        </p:nvSpPr>
        <p:spPr>
          <a:xfrm>
            <a:off x="6534950" y="3219213"/>
            <a:ext cx="1440000" cy="14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0"/>
          <p:cNvSpPr txBox="1"/>
          <p:nvPr>
            <p:ph type="title"/>
          </p:nvPr>
        </p:nvSpPr>
        <p:spPr>
          <a:xfrm>
            <a:off x="6542150" y="1709525"/>
            <a:ext cx="14256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Esc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10" name="Google Shape;510;p60"/>
          <p:cNvSpPr txBox="1"/>
          <p:nvPr>
            <p:ph type="title"/>
          </p:nvPr>
        </p:nvSpPr>
        <p:spPr>
          <a:xfrm>
            <a:off x="6599300" y="3445125"/>
            <a:ext cx="14256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:wq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11" name="Google Shape;511;p60"/>
          <p:cNvSpPr txBox="1"/>
          <p:nvPr>
            <p:ph type="title"/>
          </p:nvPr>
        </p:nvSpPr>
        <p:spPr>
          <a:xfrm>
            <a:off x="900950" y="1869275"/>
            <a:ext cx="18288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Normal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12" name="Google Shape;512;p60"/>
          <p:cNvSpPr txBox="1"/>
          <p:nvPr>
            <p:ph type="title"/>
          </p:nvPr>
        </p:nvSpPr>
        <p:spPr>
          <a:xfrm>
            <a:off x="858050" y="3638600"/>
            <a:ext cx="19146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</a:rPr>
              <a:t>Inserção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513" name="Google Shape;513;p60"/>
          <p:cNvSpPr/>
          <p:nvPr/>
        </p:nvSpPr>
        <p:spPr>
          <a:xfrm>
            <a:off x="3248900" y="1583550"/>
            <a:ext cx="2162100" cy="144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0"/>
          <p:cNvSpPr/>
          <p:nvPr/>
        </p:nvSpPr>
        <p:spPr>
          <a:xfrm>
            <a:off x="3210725" y="3319125"/>
            <a:ext cx="2162100" cy="1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0"/>
          <p:cNvSpPr txBox="1"/>
          <p:nvPr>
            <p:ph type="title"/>
          </p:nvPr>
        </p:nvSpPr>
        <p:spPr>
          <a:xfrm>
            <a:off x="3291650" y="3638600"/>
            <a:ext cx="22860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</a:rPr>
              <a:t>Comando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516" name="Google Shape;516;p60"/>
          <p:cNvSpPr txBox="1"/>
          <p:nvPr>
            <p:ph type="title"/>
          </p:nvPr>
        </p:nvSpPr>
        <p:spPr>
          <a:xfrm>
            <a:off x="3377375" y="1869275"/>
            <a:ext cx="18288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Visual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/>
              <a:t>Dúvidas?</a:t>
            </a:r>
            <a:endParaRPr sz="5600"/>
          </a:p>
        </p:txBody>
      </p:sp>
      <p:sp>
        <p:nvSpPr>
          <p:cNvPr id="522" name="Google Shape;522;p6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6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Grupo Ganesh Telegram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@t.me/ganeshbixos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Ana Costa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@ana_cst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Lucas Romero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@lucasromero</a:t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2"/>
          <p:cNvSpPr txBox="1"/>
          <p:nvPr>
            <p:ph type="title"/>
          </p:nvPr>
        </p:nvSpPr>
        <p:spPr>
          <a:xfrm>
            <a:off x="55550" y="2743700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GANESH</a:t>
            </a:r>
            <a:endParaRPr/>
          </a:p>
        </p:txBody>
      </p:sp>
      <p:sp>
        <p:nvSpPr>
          <p:cNvPr id="529" name="Google Shape;529;p62"/>
          <p:cNvSpPr txBox="1"/>
          <p:nvPr>
            <p:ph idx="1" type="subTitle"/>
          </p:nvPr>
        </p:nvSpPr>
        <p:spPr>
          <a:xfrm>
            <a:off x="105850" y="345950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de Segurança da Informação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2"/>
          <p:cNvSpPr txBox="1"/>
          <p:nvPr>
            <p:ph idx="1" type="subTitle"/>
          </p:nvPr>
        </p:nvSpPr>
        <p:spPr>
          <a:xfrm>
            <a:off x="105850" y="37879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ICMC / USP - São Carlos, 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2"/>
          <p:cNvSpPr txBox="1"/>
          <p:nvPr>
            <p:ph idx="1" type="subTitle"/>
          </p:nvPr>
        </p:nvSpPr>
        <p:spPr>
          <a:xfrm>
            <a:off x="105850" y="412100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http://ganesh.icmc.usp.br/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2"/>
          <p:cNvSpPr txBox="1"/>
          <p:nvPr>
            <p:ph idx="1" type="subTitle"/>
          </p:nvPr>
        </p:nvSpPr>
        <p:spPr>
          <a:xfrm>
            <a:off x="105850" y="447315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ganesh@icmc.usp.br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7800" y="1804425"/>
            <a:ext cx="7688400" cy="24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Porque não o Windows?</a:t>
            </a:r>
            <a:endParaRPr sz="7200"/>
          </a:p>
        </p:txBody>
      </p:sp>
      <p:sp>
        <p:nvSpPr>
          <p:cNvPr id="124" name="Google Shape;124;p18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Linux</a:t>
            </a:r>
            <a:endParaRPr sz="3600"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30000" y="2171375"/>
            <a:ext cx="57756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Kernel criado em 1991 por Linus Torvald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Projeto GNU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Open source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Muitas distros</a:t>
            </a:r>
            <a:endParaRPr sz="24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499" y="837050"/>
            <a:ext cx="3379650" cy="39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250" y="369775"/>
            <a:ext cx="2415375" cy="24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576" y="2500800"/>
            <a:ext cx="1577100" cy="15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9900" y="389000"/>
            <a:ext cx="1940350" cy="23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7800" y="1566300"/>
            <a:ext cx="7688400" cy="25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/>
              <a:t>E qual o melhor?</a:t>
            </a:r>
            <a:endParaRPr sz="8000"/>
          </a:p>
        </p:txBody>
      </p:sp>
      <p:sp>
        <p:nvSpPr>
          <p:cNvPr id="145" name="Google Shape;145;p21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Porque aprender a utilizar o terminal?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93C47D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0000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