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aa73f9c17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aa73f9c17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aa73f9c17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aa73f9c17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aa73f9c17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aa73f9c17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integridade -- informação só pode ser alterada por pessoasautorizadas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autenticidade -- garante a identidade da origem do documento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nao-repudio -- r</a:t>
            </a:r>
            <a:r>
              <a:rPr lang="pt-BR">
                <a:solidFill>
                  <a:schemeClr val="dk1"/>
                </a:solidFill>
              </a:rPr>
              <a:t>emetente e destinatário não podem negar que uma mensagem foi transmitida em um certo instante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confidencialidade -- conteúdo das mensagens só sera conhecido por pessoas autorizadas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aa73f9c17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aa73f9c17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ela foi realmente gerada por quem diz ter feito isto e não foi alterada.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 e que, se ela foi usada para codificar uma informação, então apenas seu dono poderia ter feito isto.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aa73f9c1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aa73f9c1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aa73f9c17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aa73f9c17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aa73f9c17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aa73f9c17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 - cifra em blocos de 64 bits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3DES - usa 3 chaves. mais lento mas mais seguro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AES - chave simetrica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Blowfish - chave simetrica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RSA -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aa73f9c17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aa73f9c17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aa73f9c17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aa73f9c17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aa73f9c17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aa73f9c17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x 1020 – 1.5 x 1021 FLOPS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debb3c6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debb3c6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b18a30f0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b18a30f0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 - cifra em blocos de 64 bits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3DES - usa 3 chaves. mais lento mas mais seguro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AES - chave simetrica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Blowfish - chave simetrica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RSA -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b18a30f0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b18a30f0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 - cifra em blocos de 64 bits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3DES - usa 3 chaves. mais lento mas mais seguro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AES - chave simetrica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Blowfish - chave simetrica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RSA -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b18a30f0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b18a30f0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 - cifra em blocos de 64 bits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3DES - usa 3 chaves. mais lento mas mais seguro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AES - chave simetrica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Blowfish - chave simetrica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RSA - 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aa73f9c17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aa73f9c17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b18a30f0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b18a30f0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aa73f9c17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aa73f9c17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f442abad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f442abad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8273acf0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8273acf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dae03f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dae03f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273acf0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8273acf0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integridade -- informação só pode ser alterada por pessoasautorizadas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autenticidade -- garante a identidade da origem do documento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nao-repudio -- r</a:t>
            </a:r>
            <a:r>
              <a:rPr lang="pt-BR">
                <a:solidFill>
                  <a:schemeClr val="dk1"/>
                </a:solidFill>
              </a:rPr>
              <a:t>emetente e destinatário não podem negar que uma mensagem foi transmitida em um certo instante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confidencialidade -- conteúdo das mensagens só sera conhecido por pessoas autorizadas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aa73f9c17_2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aa73f9c1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aa73f9c17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aa73f9c17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aa73f9c17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aa73f9c17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" y="25"/>
            <a:ext cx="9144000" cy="5143500"/>
          </a:xfrm>
          <a:prstGeom prst="rtTriangle">
            <a:avLst/>
          </a:prstGeom>
          <a:solidFill>
            <a:srgbClr val="FFFFFF">
              <a:alpha val="346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BrancoSemFundo.png"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9612" y="1454824"/>
            <a:ext cx="1431500" cy="22620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ICMC BRANCO.png"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9585" y="160100"/>
            <a:ext cx="2371575" cy="1067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2"/>
          <p:cNvCxnSpPr>
            <a:stCxn id="10" idx="0"/>
            <a:endCxn id="10" idx="4"/>
          </p:cNvCxnSpPr>
          <p:nvPr/>
        </p:nvCxnSpPr>
        <p:spPr>
          <a:xfrm>
            <a:off x="75" y="25"/>
            <a:ext cx="9144000" cy="5143500"/>
          </a:xfrm>
          <a:prstGeom prst="straightConnector1">
            <a:avLst/>
          </a:prstGeom>
          <a:noFill/>
          <a:ln cap="flat" cmpd="sng" w="9525">
            <a:solidFill>
              <a:srgbClr val="42DCA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>
            <a:stCxn id="10" idx="0"/>
          </p:cNvCxnSpPr>
          <p:nvPr/>
        </p:nvCxnSpPr>
        <p:spPr>
          <a:xfrm>
            <a:off x="75" y="25"/>
            <a:ext cx="8920500" cy="5154600"/>
          </a:xfrm>
          <a:prstGeom prst="straightConnector1">
            <a:avLst/>
          </a:prstGeom>
          <a:noFill/>
          <a:ln cap="flat" cmpd="sng" w="9525">
            <a:solidFill>
              <a:srgbClr val="DF2C6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2"/>
          <p:cNvSpPr txBox="1"/>
          <p:nvPr>
            <p:ph type="title"/>
          </p:nvPr>
        </p:nvSpPr>
        <p:spPr>
          <a:xfrm>
            <a:off x="55550" y="3535975"/>
            <a:ext cx="61656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55550" y="4480375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padrão" type="titleOnly">
  <p:cSld name="TITLE_ONLY">
    <p:bg>
      <p:bgPr>
        <a:solidFill>
          <a:srgbClr val="666666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ColoridoSóLogo.png"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38625" y="182076"/>
            <a:ext cx="464801" cy="61315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2DCA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2" name="Google Shape;22;p3"/>
          <p:cNvCxnSpPr/>
          <p:nvPr/>
        </p:nvCxnSpPr>
        <p:spPr>
          <a:xfrm>
            <a:off x="888725" y="877625"/>
            <a:ext cx="8214600" cy="0"/>
          </a:xfrm>
          <a:prstGeom prst="straightConnector1">
            <a:avLst/>
          </a:prstGeom>
          <a:noFill/>
          <a:ln cap="flat" cmpd="sng" w="9525">
            <a:solidFill>
              <a:srgbClr val="42DCA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3"/>
          <p:cNvCxnSpPr/>
          <p:nvPr/>
        </p:nvCxnSpPr>
        <p:spPr>
          <a:xfrm flipH="1" rot="10800000">
            <a:off x="4965750" y="953875"/>
            <a:ext cx="4137600" cy="1500"/>
          </a:xfrm>
          <a:prstGeom prst="straightConnector1">
            <a:avLst/>
          </a:prstGeom>
          <a:noFill/>
          <a:ln cap="flat" cmpd="sng" w="9525">
            <a:solidFill>
              <a:srgbClr val="DF2C6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pacto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906000" y="1399650"/>
            <a:ext cx="7566600" cy="2344200"/>
          </a:xfrm>
          <a:prstGeom prst="roundRect">
            <a:avLst>
              <a:gd fmla="val 16667" name="adj"/>
            </a:avLst>
          </a:prstGeom>
          <a:solidFill>
            <a:srgbClr val="767676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906000" y="1399650"/>
            <a:ext cx="7332000" cy="23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pacto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906000" y="1399650"/>
            <a:ext cx="7566600" cy="2344200"/>
          </a:xfrm>
          <a:prstGeom prst="roundRect">
            <a:avLst>
              <a:gd fmla="val 16667" name="adj"/>
            </a:avLst>
          </a:prstGeom>
          <a:solidFill>
            <a:srgbClr val="767676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906000" y="1399650"/>
            <a:ext cx="7332000" cy="23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66666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mc:AlternateContent>
    <mc:Choice Requires="p14">
      <p:transition spd="slow" p14:dur="1300">
        <p:push dir="r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astebin.com/Su6wEP21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t.khanacademy.org/computing/computer-science/cryptography" TargetMode="External"/><Relationship Id="rId4" Type="http://schemas.openxmlformats.org/officeDocument/2006/relationships/hyperlink" Target="https://www.youtube.com/watch?v=YEBfamv-_do&amp;t=411s" TargetMode="External"/><Relationship Id="rId5" Type="http://schemas.openxmlformats.org/officeDocument/2006/relationships/hyperlink" Target="https://www.openssl.org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t.wikipedia.org/wiki/RSA" TargetMode="External"/><Relationship Id="rId4" Type="http://schemas.openxmlformats.org/officeDocument/2006/relationships/hyperlink" Target="https://pt.wikipedia.org/wiki/Algoritmo_de_Euclides_estendido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55550" y="3535975"/>
            <a:ext cx="66600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CRIPTOGRAFIA</a:t>
            </a:r>
            <a:endParaRPr/>
          </a:p>
        </p:txBody>
      </p:sp>
      <p:sp>
        <p:nvSpPr>
          <p:cNvPr id="37" name="Google Shape;37;p6"/>
          <p:cNvSpPr txBox="1"/>
          <p:nvPr>
            <p:ph idx="1" type="subTitle"/>
          </p:nvPr>
        </p:nvSpPr>
        <p:spPr>
          <a:xfrm>
            <a:off x="131750" y="4480375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7" name="Google Shape;107;p15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Básicas</a:t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Transposição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Substituição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OU-EXCLUSIVO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Verifica paridade</a:t>
            </a:r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4013" y="3519150"/>
            <a:ext cx="2053625" cy="12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588" y="3687721"/>
            <a:ext cx="1941399" cy="818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3962" y="3519150"/>
            <a:ext cx="1889955" cy="12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7" name="Google Shape;117;p16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Criptografia Simétrica</a:t>
            </a:r>
            <a:endParaRPr/>
          </a:p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Usa a mesma chave para criptografar e decriptografar dados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Tem como princípio a confidencialidade da chave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450" y="2871700"/>
            <a:ext cx="499110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5" name="Google Shape;125;p17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Criptografia Assimétrica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132200" y="1080175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U</a:t>
            </a:r>
            <a:r>
              <a:rPr lang="pt-BR"/>
              <a:t>sa duas chaves diferentes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Uma chave pública para criptografar, e uma chave privada para decriptografar dados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Tem como princípios, além de confidencialidade, a integridade, autenticidade e não-repúdio</a:t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450" y="3318963"/>
            <a:ext cx="499110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3" name="Google Shape;133;p18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Assinatura Digital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168025" y="1223425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P</a:t>
            </a:r>
            <a:r>
              <a:rPr lang="pt-BR"/>
              <a:t>ermite comprovar a autenticidade e a integridade de uma informação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Baseia-se no fato de que apenas o dono conhece a chave privada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A verificação da assinatura é feita com o uso da chave pública, pois se o texto foi codificado com a chave privada, somente a chave pública correspondente pode decodificá-lo.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0" name="Google Shape;140;p19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Bases numéricas</a:t>
            </a:r>
            <a:endParaRPr/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Base Binária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Base Octal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Base Decimal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Base Hexadecimal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Base 32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Base 64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	Z2FuZXNoIGVoIGZlcmE=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7" name="Google Shape;147;p20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Clássicos</a:t>
            </a:r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Cifra de César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Rot13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Cifra de Vigenere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4" name="Google Shape;154;p21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Clássicos</a:t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168025" y="114465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DES - Data Encryption Standard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TRIPLE DES - Triple Data Encryption Standard 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AES - Advanced Encryption Standard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Blowfish - Sucessor do AES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Twofish - Sucessor do Blowfish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RSA  - Ron Rivest, Adi Shamir, Leonard Adleman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MD5  - Para </a:t>
            </a:r>
            <a:r>
              <a:rPr lang="pt-BR"/>
              <a:t>hashes</a:t>
            </a:r>
            <a:endParaRPr/>
          </a:p>
          <a:p>
            <a:pPr indent="-3810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/>
              <a:t>RC4 - Provado como inseguro</a:t>
            </a:r>
            <a:endParaRPr/>
          </a:p>
          <a:p>
            <a:pPr indent="-3810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/>
              <a:t>A5/1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1" name="Google Shape;161;p22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com OpenSSL</a:t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168025" y="114465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 par de chaves pública e privada:</a:t>
            </a:r>
            <a:endParaRPr sz="1600">
              <a:solidFill>
                <a:srgbClr val="55555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555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openssl genrsa -aes256 -out private.pem 2048</a:t>
            </a:r>
            <a:endParaRPr sz="1600">
              <a:solidFill>
                <a:srgbClr val="55555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5555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Separa a chave pública no arquivo public.pem:</a:t>
            </a:r>
            <a:endParaRPr>
              <a:solidFill>
                <a:srgbClr val="55555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>
                <a:solidFill>
                  <a:srgbClr val="5555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openssl rsa -in private.pem -outform PEM -pubout -out public.pem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8" name="Google Shape;168;p23"/>
          <p:cNvSpPr txBox="1"/>
          <p:nvPr>
            <p:ph type="title"/>
          </p:nvPr>
        </p:nvSpPr>
        <p:spPr>
          <a:xfrm>
            <a:off x="906000" y="1399650"/>
            <a:ext cx="7332000" cy="23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pt-BR" sz="3000"/>
              <a:t>Poder computacional global:</a:t>
            </a:r>
            <a:endParaRPr b="0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pt-BR" sz="3000"/>
              <a:t>1.5 x 10</a:t>
            </a:r>
            <a:r>
              <a:rPr b="0" baseline="30000" lang="pt-BR" sz="3000"/>
              <a:t>21</a:t>
            </a:r>
            <a:r>
              <a:rPr b="0" lang="pt-BR" sz="3000"/>
              <a:t> FLOPS</a:t>
            </a:r>
            <a:endParaRPr b="0"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4" name="Google Shape;174;p24"/>
          <p:cNvSpPr txBox="1"/>
          <p:nvPr>
            <p:ph type="title"/>
          </p:nvPr>
        </p:nvSpPr>
        <p:spPr>
          <a:xfrm>
            <a:off x="906000" y="1399650"/>
            <a:ext cx="7332000" cy="23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000"/>
              <a:t>Quanto tempo leva pra quebrar o RSA com todo o poder computacional da Terra?</a:t>
            </a:r>
            <a:endParaRPr b="0" sz="3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/>
              <a:t>6.4 quadrillion years per PC / ~ 3 billions computers worldwide</a:t>
            </a:r>
            <a:br>
              <a:rPr b="0" lang="pt-BR" sz="1800"/>
            </a:br>
            <a:r>
              <a:rPr b="0" lang="pt-BR" sz="1800"/>
              <a:t>= 2100 anos</a:t>
            </a:r>
            <a:endParaRPr b="0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pai da criptografia moderna</a:t>
            </a:r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575" y="1228250"/>
            <a:ext cx="4698875" cy="35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idx="1" type="body"/>
          </p:nvPr>
        </p:nvSpPr>
        <p:spPr>
          <a:xfrm>
            <a:off x="168025" y="1144650"/>
            <a:ext cx="34578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Claude Shannon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</a:t>
            </a:r>
            <a:r>
              <a:rPr lang="pt-BR"/>
              <a:t>esenvolveu a Teoria da Informação, em particular o teorema da capacidade do canal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Criou diversos códigos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0" name="Google Shape;180;p25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168025" y="114465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Escolha de dois números primos grandes, da ordem de 10^100 no mínimo (p, q)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Calcule n = p * q 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Função Totiente = φ(n) = (p - 1) * (q - 1)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7" name="Google Shape;187;p26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168025" y="114465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Escolha um inteiro e tal que 1 &lt; e &lt; φ(n), de forma que mdc(e, φ(n)) = 1.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Calcule d de forma que d*e ≡ 1 (mod(φ(n))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Por fim, temos: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 chave pública, o par (n,e)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	E a chave privada, a tripla (p, q, d)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4" name="Google Shape;194;p27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Criptografando e Descriptografando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168025" y="114465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criptografar uma mensagem m, tal que 1 &lt; m &lt; n-1, em uma mensagem c usando a chave pública (n, e):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m</a:t>
            </a:r>
            <a:r>
              <a:rPr baseline="30000" lang="pt-BR"/>
              <a:t>e</a:t>
            </a:r>
            <a:r>
              <a:rPr lang="pt-BR"/>
              <a:t> ≡ c (mod 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Para recuperar a mensagem m, usando a chave privada (n, d):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</a:t>
            </a:r>
            <a:r>
              <a:rPr baseline="30000" lang="pt-BR"/>
              <a:t>d</a:t>
            </a:r>
            <a:r>
              <a:rPr lang="pt-BR"/>
              <a:t> ≡ m (mod n)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	https://pastebin.com/Su6wEP21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1" name="Google Shape;201;p28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Links úteis</a:t>
            </a:r>
            <a:endParaRPr/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https://pt.khanacademy.org/computing/computer-science/cryptography</a:t>
            </a:r>
            <a:endParaRPr u="sng">
              <a:solidFill>
                <a:schemeClr val="hlink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https://www.youtube.com/watch?v=YEBfamv-_do&amp;t=411s</a:t>
            </a:r>
            <a:endParaRPr u="sng">
              <a:solidFill>
                <a:schemeClr val="hlink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https://www.openssl.org/</a:t>
            </a:r>
            <a:endParaRPr u="sng">
              <a:solidFill>
                <a:schemeClr val="hlink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u="sng">
                <a:solidFill>
                  <a:schemeClr val="hlink"/>
                </a:solidFill>
              </a:rPr>
              <a:t>https://www.dcode.fr/v</a:t>
            </a:r>
            <a:endParaRPr u="sng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8" name="Google Shape;208;p29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extras</a:t>
            </a:r>
            <a:endParaRPr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pt-BR"/>
              <a:t>https://crypto.stackexchange.com/questions/33676/why-do-we-need-eulers-totient-function-varphin-in-rsa</a:t>
            </a:r>
            <a:endParaRPr u="sng">
              <a:solidFill>
                <a:schemeClr val="hlink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pt-BR">
                <a:uFill>
                  <a:noFill/>
                </a:uFill>
                <a:hlinkClick r:id="rId3"/>
              </a:rPr>
              <a:t>https://pt.wikipedia.org/wiki/RSA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pt-BR">
                <a:uFill>
                  <a:noFill/>
                </a:uFill>
                <a:hlinkClick r:id="rId4"/>
              </a:rPr>
              <a:t>https://pt.wikipedia.org/wiki/Algoritmo_de_Euclides_estendido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pt-BR"/>
              <a:t>https://pt.khanacademy.org/computing/computer-science/cryptography/modarithmetic/a/modular-inverses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55550" y="2743700"/>
            <a:ext cx="66600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GANESH</a:t>
            </a:r>
            <a:endParaRPr/>
          </a:p>
        </p:txBody>
      </p:sp>
      <p:sp>
        <p:nvSpPr>
          <p:cNvPr id="215" name="Google Shape;215;p30"/>
          <p:cNvSpPr txBox="1"/>
          <p:nvPr>
            <p:ph idx="1" type="subTitle"/>
          </p:nvPr>
        </p:nvSpPr>
        <p:spPr>
          <a:xfrm>
            <a:off x="105850" y="3459500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 de Segurança da Informação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 txBox="1"/>
          <p:nvPr>
            <p:ph idx="1" type="subTitle"/>
          </p:nvPr>
        </p:nvSpPr>
        <p:spPr>
          <a:xfrm>
            <a:off x="105850" y="3787975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ICMC / USP - São Carlos, SP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0"/>
          <p:cNvSpPr txBox="1"/>
          <p:nvPr>
            <p:ph idx="1" type="subTitle"/>
          </p:nvPr>
        </p:nvSpPr>
        <p:spPr>
          <a:xfrm>
            <a:off x="105850" y="4121000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http://ganesh.icmc.usp.br/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 txBox="1"/>
          <p:nvPr>
            <p:ph idx="1" type="subTitle"/>
          </p:nvPr>
        </p:nvSpPr>
        <p:spPr>
          <a:xfrm>
            <a:off x="105850" y="4473150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ganesh@icmc.usp.br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1" name="Google Shape;51;p8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 Básicos</a:t>
            </a:r>
            <a:endParaRPr/>
          </a:p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Mensagem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Código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Cifra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Bloco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Fluxo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0375" y="1309400"/>
            <a:ext cx="4126899" cy="27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9" name="Google Shape;59;p9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Básicas</a:t>
            </a:r>
            <a:endParaRPr/>
          </a:p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Transposição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Substituição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OU-EXCLUSIVO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Verifica paridade</a:t>
            </a:r>
            <a:endParaRPr/>
          </a:p>
        </p:txBody>
      </p:sp>
      <p:pic>
        <p:nvPicPr>
          <p:cNvPr id="61" name="Google Shape;6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4013" y="3519150"/>
            <a:ext cx="2053625" cy="12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588" y="3687721"/>
            <a:ext cx="1941399" cy="818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3962" y="3519150"/>
            <a:ext cx="1889955" cy="12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Criptografia Simétrica</a:t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Usa a mesma chave para criptografar e decriptografar dados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Tem como princípio a confidencialidade da chave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450" y="2871700"/>
            <a:ext cx="499110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7" name="Google Shape;77;p11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Criptografia Assimétrica</a:t>
            </a:r>
            <a:endParaRPr/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132200" y="1080175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U</a:t>
            </a:r>
            <a:r>
              <a:rPr lang="pt-BR"/>
              <a:t>sa duas chaves diferentes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Uma chave pública para criptografar, e uma chave privada para decriptografar dados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Tem como princípios, além de confidencialidade, a integridade, autenticidade e não-repúdio</a:t>
            </a:r>
            <a:endParaRPr/>
          </a:p>
        </p:txBody>
      </p:sp>
      <p:pic>
        <p:nvPicPr>
          <p:cNvPr id="79" name="Google Shape;7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450" y="3318963"/>
            <a:ext cx="499110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55550" y="3535975"/>
            <a:ext cx="66600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CRIPTOGRAFIA</a:t>
            </a:r>
            <a:endParaRPr/>
          </a:p>
        </p:txBody>
      </p:sp>
      <p:sp>
        <p:nvSpPr>
          <p:cNvPr id="85" name="Google Shape;85;p12"/>
          <p:cNvSpPr txBox="1"/>
          <p:nvPr>
            <p:ph idx="1" type="subTitle"/>
          </p:nvPr>
        </p:nvSpPr>
        <p:spPr>
          <a:xfrm>
            <a:off x="131750" y="4480375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1" name="Google Shape;91;p13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pai da criptografia moderna</a:t>
            </a:r>
            <a:endParaRPr/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575" y="1228250"/>
            <a:ext cx="4698875" cy="35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168025" y="1144650"/>
            <a:ext cx="34578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Claude Shannon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</a:t>
            </a:r>
            <a:r>
              <a:rPr lang="pt-BR"/>
              <a:t>esenvolveu a Teoria da Informação, em particular o teorema da capacidade do canal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Criou diversos códigos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 Básicos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Mensagem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Código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Cifra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Bloco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Fluxo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0375" y="1309400"/>
            <a:ext cx="4126899" cy="27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NESH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