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B635EC-1FC5-4962-99A6-7218BCB602EB}">
  <a:tblStyle styleId="{C7B635EC-1FC5-4962-99A6-7218BCB60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ad82e4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ad82e4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b3eec42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b3eec42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b3eec42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b3eec42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b3eec42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b3eec42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b3eec42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b3eec42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b3eec426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b3eec426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b3eec42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b3eec42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b3eec42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b3eec42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b3eec426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b3eec426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b3eec42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b3eec42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b3eec426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b3eec426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ad82e4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ad82e4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b3eec426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b3eec426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b3eec426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b3eec426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b3eec4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b3eec4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b3eec4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b3eec4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b3eec4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b3eec4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b3eec4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b3eec4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b3eec42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b3eec42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b3eec4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b3eec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b3eec42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b3eec42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4"/>
          <p:cNvCxnSpPr>
            <a:stCxn id="55" idx="0"/>
            <a:endCxn id="55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>
            <a:stCxn id="55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4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575450" y="3131750"/>
            <a:ext cx="49731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Bit-Flipping Attack</a:t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88825" y="4255800"/>
            <a:ext cx="7465200" cy="88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0" y="2244050"/>
            <a:ext cx="44331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Ciphers</a:t>
            </a:r>
            <a:r>
              <a:rPr b="1" lang="pt-B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Block vs. Stream Ciphers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Block Ciphers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São  mais utilizados para mensagens de tamanho conhecido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Arquivos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Protocolos de requisição/resposta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Operação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um algoritmo que utiliza Cifra de Bloco para garantir segurança de informação tal como confidencialidade e autenticidade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 Block Cipher visto anteriormente é seguro apenas quando fazemos a encriptação de um único bloco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Para encriptar mais de um bloco, utilizamos algum modo de operação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Operação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Como um BC é determinístico, se usarmos sempre a mesma chave, teremos o mesmo CT para o mesmo PT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Utiliza-se um vetor de inicialização (IV) para que uma chave possa ser utilizada para encriptar mais de um bloco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Electronic Cipher Book Mode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Mesmo PT, mesmo 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Suscetível a </a:t>
            </a:r>
            <a:r>
              <a:rPr i="1" lang="pt-BR"/>
              <a:t>replay attacks</a:t>
            </a:r>
            <a:r>
              <a:rPr lang="pt-BR"/>
              <a:t>, pois cada bloco é decriptado igualmente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3217465"/>
            <a:ext cx="4320926" cy="173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400" y="3630575"/>
            <a:ext cx="1203700" cy="13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675" y="3630575"/>
            <a:ext cx="1203700" cy="132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1950" y="3630575"/>
            <a:ext cx="1203700" cy="13265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Cipher Block Chaining (CBC)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Mais utilizado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Todos os CTs dependem dos PTs anteriores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Para que cada CT seja único, é necessário um IV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2984172"/>
            <a:ext cx="4170499" cy="16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650" y="2984175"/>
            <a:ext cx="4170499" cy="167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Cipher Block Chaining (CBC)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 encriptação tem que ser sequencial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mudança em um bit do IV causará mudança em todos os 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 o IV estiver incorreto, apenas o 1º bloco será decriptado incorretamente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 decriptação pode ser paralelizada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mudança no CT corrompirá o PT correspondente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0" name="Google Shape;200;p3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Propagating Cipher Block Chaining (PCBC)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Nem encriptação nem decriptação podem ser paralelizadas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Kerberos v4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" y="2637625"/>
            <a:ext cx="4520074" cy="18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666184"/>
            <a:ext cx="4449149" cy="179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Stream Ciphers com Block Ciphers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Cipher Feedback (CFB)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OutPut Feedback (OFB)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Counter Mode (CTR)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500" y="1309400"/>
            <a:ext cx="4194024" cy="168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510" y="3166925"/>
            <a:ext cx="4194014" cy="168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25" y="3166931"/>
            <a:ext cx="4194024" cy="168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Bit-Flipping Attack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168025" y="117712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um ataque em Stream Ciphers ou em Block Ciphers que utilizam CBC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Intercepta-se o CT e modifica-se o IV para que o PT resultante seja o desejado. Mudamos a mensagem sem conhecer a mensagem original ou a chave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125" y="1710625"/>
            <a:ext cx="4622350" cy="18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Bit-Flipping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</a:t>
            </a:r>
            <a:r>
              <a:rPr baseline="-25000" lang="pt-BR"/>
              <a:t>1</a:t>
            </a:r>
            <a:r>
              <a:rPr lang="pt-BR"/>
              <a:t> = Dec(k, c</a:t>
            </a:r>
            <a:r>
              <a:rPr baseline="-25000" lang="pt-BR"/>
              <a:t>1</a:t>
            </a:r>
            <a:r>
              <a:rPr lang="pt-BR"/>
              <a:t>) ⊕ IV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</a:t>
            </a:r>
            <a:r>
              <a:rPr baseline="-25000" lang="pt-BR"/>
              <a:t>i</a:t>
            </a:r>
            <a:r>
              <a:rPr lang="pt-BR"/>
              <a:t> = Dec(k, c</a:t>
            </a:r>
            <a:r>
              <a:rPr baseline="-25000" lang="pt-BR"/>
              <a:t>i</a:t>
            </a:r>
            <a:r>
              <a:rPr lang="pt-BR"/>
              <a:t>) ⊕ c</a:t>
            </a:r>
            <a:r>
              <a:rPr baseline="-25000" lang="pt-BR"/>
              <a:t>i-1</a:t>
            </a:r>
            <a:r>
              <a:rPr lang="pt-BR"/>
              <a:t> , 1 &lt; i ≤ </a:t>
            </a:r>
            <a:r>
              <a:rPr i="1" lang="pt-BR"/>
              <a:t>n.b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75" y="2571750"/>
            <a:ext cx="5310649" cy="21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 Ciphers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É um modo de encriptar dados tomando um bloco de bytes de cada vez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Exemplos</a:t>
            </a:r>
            <a:endParaRPr sz="2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3DES: n = 64 bits, k = 128 bits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AES: n = 128 bits, k = 128, 192, 256 bits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|PT block| = |CT block|</a:t>
            </a:r>
            <a:endParaRPr sz="30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913" y="3739868"/>
            <a:ext cx="3519623" cy="9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982200" y="1399650"/>
            <a:ext cx="7332000" cy="234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700"/>
              <a:t>Ataque na prática</a:t>
            </a:r>
            <a:endParaRPr sz="5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prevenir?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Criptografia com autenticação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Nunca usar o primeiro bloco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Bits randômicos a serem descartados após a decriptação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 Ciphers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São construídas por iteração: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Cada bloco vai passar por uma função R(k</a:t>
            </a:r>
            <a:r>
              <a:rPr baseline="-25000" lang="pt-BR"/>
              <a:t>x</a:t>
            </a:r>
            <a:r>
              <a:rPr lang="pt-BR"/>
              <a:t> , . ) </a:t>
            </a:r>
            <a:r>
              <a:rPr i="1" lang="pt-BR"/>
              <a:t>n </a:t>
            </a:r>
            <a:r>
              <a:rPr lang="pt-BR"/>
              <a:t>vezes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550" y="2126797"/>
            <a:ext cx="4572002" cy="15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 Ciphers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Como funciona essa função R( k</a:t>
            </a:r>
            <a:r>
              <a:rPr baseline="-25000" lang="pt-BR"/>
              <a:t>x</a:t>
            </a:r>
            <a:r>
              <a:rPr lang="pt-BR"/>
              <a:t> , . )?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Feistel Network (DES, 3DES)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</a:t>
            </a:r>
            <a:r>
              <a:rPr baseline="-25000" lang="pt-BR"/>
              <a:t>i+1</a:t>
            </a:r>
            <a:r>
              <a:rPr lang="pt-BR"/>
              <a:t> = R</a:t>
            </a:r>
            <a:r>
              <a:rPr baseline="-25000" lang="pt-BR"/>
              <a:t>i</a:t>
            </a:r>
            <a:endParaRPr baseline="-25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</a:t>
            </a:r>
            <a:r>
              <a:rPr baseline="-25000" lang="pt-BR"/>
              <a:t>i+1</a:t>
            </a:r>
            <a:r>
              <a:rPr lang="pt-BR"/>
              <a:t> = L</a:t>
            </a:r>
            <a:r>
              <a:rPr baseline="-25000" lang="pt-BR"/>
              <a:t>i</a:t>
            </a:r>
            <a:r>
              <a:rPr lang="pt-BR"/>
              <a:t> ⊕ F(R</a:t>
            </a:r>
            <a:r>
              <a:rPr baseline="-25000" lang="pt-BR"/>
              <a:t>i</a:t>
            </a:r>
            <a:r>
              <a:rPr lang="pt-BR"/>
              <a:t> , K</a:t>
            </a:r>
            <a:r>
              <a:rPr baseline="-25000" lang="pt-BR"/>
              <a:t>i</a:t>
            </a:r>
            <a:r>
              <a:rPr lang="pt-BR"/>
              <a:t>)</a:t>
            </a:r>
            <a:r>
              <a:rPr lang="pt-BR"/>
              <a:t>				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130" y="1054949"/>
            <a:ext cx="2669320" cy="390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613" y="2736849"/>
            <a:ext cx="2127675" cy="21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 Ciphers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Substitution Permutation Network (AES)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425" y="1896850"/>
            <a:ext cx="2389750" cy="30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Confusão-Difusão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Queremos construir uma função que tenha um </a:t>
            </a:r>
            <a:r>
              <a:rPr i="1" lang="pt-BR"/>
              <a:t>output</a:t>
            </a:r>
            <a:r>
              <a:rPr lang="pt-BR"/>
              <a:t> que pareça randômico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Quebrar o </a:t>
            </a:r>
            <a:r>
              <a:rPr i="1" lang="pt-BR"/>
              <a:t>input</a:t>
            </a:r>
            <a:r>
              <a:rPr lang="pt-BR"/>
              <a:t> em pequenas partes;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Passar essas partes por uma função que pareça randômica;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Misturar esses pequenos outputs;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Repetir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As pequenas funções randômicas introduzem “confusão” e a parte de misturar os outputs introduz a “difusão”</a:t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Efeito Avalanche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pequena diferença no </a:t>
            </a:r>
            <a:r>
              <a:rPr i="1" lang="pt-BR"/>
              <a:t>input</a:t>
            </a:r>
            <a:r>
              <a:rPr lang="pt-BR"/>
              <a:t> deve proporcionar grande diferença no </a:t>
            </a:r>
            <a:r>
              <a:rPr i="1" lang="pt-BR"/>
              <a:t>output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que os </a:t>
            </a:r>
            <a:r>
              <a:rPr i="1" lang="pt-BR"/>
              <a:t>outputs </a:t>
            </a:r>
            <a:r>
              <a:rPr lang="pt-BR"/>
              <a:t>pareçam independentes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 a parte de Confusão-Difusão de um BC for implementada corretamente, teremos o efeito Avalanche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Se apenas um bit do bloco m for modificado, teremos um bloco c totalmente diferente</a:t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 vs. Stream Ciphers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{C7B635EC-1FC5-4962-99A6-7218BCB602EB}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Stream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Velocidade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Memória utilizada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Implementação por HW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Implementação “segura”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Ruído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Autenticação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Block vs. Stream Ciphers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Stream Ciphers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São normalmente utilizadas por sua velocidade e simplicidade de implementação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Utilizadas em aplicações em que o PT vem em tamanhos desconhecidos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Conexões wireless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BCs seriam suscetíveis a alguns tipos de ataques. Para prevenir esses ataques, a implementação do BC seria mais custosa. Stream Ciphers solucionam esses problemas naturalmente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Utilizadas em aplicações de tempo-real</a:t>
            </a:r>
            <a:endParaRPr/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