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4" r:id="rId1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1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NLP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 dirty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 err="1"/>
            <a:t>Text</a:t>
          </a:r>
          <a:r>
            <a:rPr lang="pt-PT" noProof="0" dirty="0"/>
            <a:t> </a:t>
          </a:r>
          <a:r>
            <a:rPr lang="pt-PT" noProof="0" dirty="0" err="1"/>
            <a:t>Similarity</a:t>
          </a:r>
          <a:endParaRPr lang="pt-PT" noProof="0" dirty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 dirty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16E1D1B2-410D-48D3-AA1F-6EE7DAD41AC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Contexto</a:t>
          </a:r>
        </a:p>
      </dgm:t>
    </dgm:pt>
    <dgm:pt modelId="{E6EEF9FA-C236-4E11-85B6-FF5CF431CB06}" type="parTrans" cxnId="{6CAFBF3B-E5C0-4A8C-89FA-6DD53C16610B}">
      <dgm:prSet/>
      <dgm:spPr/>
      <dgm:t>
        <a:bodyPr/>
        <a:lstStyle/>
        <a:p>
          <a:endParaRPr lang="pt-PT"/>
        </a:p>
      </dgm:t>
    </dgm:pt>
    <dgm:pt modelId="{6D9FDBC9-EA11-4719-B426-16EE30BF21D3}" type="sibTrans" cxnId="{6CAFBF3B-E5C0-4A8C-89FA-6DD53C16610B}">
      <dgm:prSet/>
      <dgm:spPr/>
      <dgm:t>
        <a:bodyPr/>
        <a:lstStyle/>
        <a:p>
          <a:endParaRPr lang="pt-PT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3"/>
      <dgm:spPr/>
    </dgm:pt>
    <dgm:pt modelId="{F55B2F71-E638-412C-8147-FC7081E08B04}" type="pres">
      <dgm:prSet presAssocID="{66039115-797B-304C-9FC0-EFABB1F212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pa destaque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3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3"/>
      <dgm:spPr/>
    </dgm:pt>
    <dgm:pt modelId="{C425A8E1-258A-4D4B-9D55-24376C0AB360}" type="pres">
      <dgm:prSet presAssocID="{E39563C5-C199-4F5B-A899-8CC0710341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Venn destaqu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3">
        <dgm:presLayoutVars>
          <dgm:chMax val="1"/>
          <dgm:chPref val="1"/>
        </dgm:presLayoutVars>
      </dgm:prSet>
      <dgm:spPr/>
    </dgm:pt>
    <dgm:pt modelId="{6FB8A848-CFCD-421D-B1C1-AA10BCF80492}" type="pres">
      <dgm:prSet presAssocID="{BC971DAC-9BE2-44B2-ABE4-8099C777E9C4}" presName="sibTrans" presStyleLbl="sibTrans2D1" presStyleIdx="0" presStyleCnt="0"/>
      <dgm:spPr/>
    </dgm:pt>
    <dgm:pt modelId="{71E89A4D-D69E-484F-90F8-37E5917CF202}" type="pres">
      <dgm:prSet presAssocID="{16E1D1B2-410D-48D3-AA1F-6EE7DAD41AC0}" presName="compNode" presStyleCnt="0"/>
      <dgm:spPr/>
    </dgm:pt>
    <dgm:pt modelId="{B6DEDF41-A9E3-4FBB-9CE6-136C36BC6BED}" type="pres">
      <dgm:prSet presAssocID="{16E1D1B2-410D-48D3-AA1F-6EE7DAD41AC0}" presName="iconBgRect" presStyleLbl="bgShp" presStyleIdx="2" presStyleCnt="3"/>
      <dgm:spPr/>
    </dgm:pt>
    <dgm:pt modelId="{321A746A-2544-4F07-A6FB-674F7E845B19}" type="pres">
      <dgm:prSet presAssocID="{16E1D1B2-410D-48D3-AA1F-6EE7DAD41A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ão de fala destaque"/>
        </a:ext>
      </dgm:extLst>
    </dgm:pt>
    <dgm:pt modelId="{CE682BDB-0F55-469D-8C98-774C0B8BA5B2}" type="pres">
      <dgm:prSet presAssocID="{16E1D1B2-410D-48D3-AA1F-6EE7DAD41AC0}" presName="spaceRect" presStyleCnt="0"/>
      <dgm:spPr/>
    </dgm:pt>
    <dgm:pt modelId="{D4687C56-1165-4D53-8D3E-C606F7F58D07}" type="pres">
      <dgm:prSet presAssocID="{16E1D1B2-410D-48D3-AA1F-6EE7DAD41A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4E625B26-6CC6-4852-9CAF-A5B4F179A360}" type="presOf" srcId="{16E1D1B2-410D-48D3-AA1F-6EE7DAD41AC0}" destId="{D4687C56-1165-4D53-8D3E-C606F7F58D07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6CAFBF3B-E5C0-4A8C-89FA-6DD53C16610B}" srcId="{489A589A-46DE-0F49-B460-E7914F3E440D}" destId="{16E1D1B2-410D-48D3-AA1F-6EE7DAD41AC0}" srcOrd="2" destOrd="0" parTransId="{E6EEF9FA-C236-4E11-85B6-FF5CF431CB06}" sibTransId="{6D9FDBC9-EA11-4719-B426-16EE30BF21D3}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F38C991-5F0E-4C49-B033-0EE581062549}" type="presOf" srcId="{BC971DAC-9BE2-44B2-ABE4-8099C777E9C4}" destId="{6FB8A848-CFCD-421D-B1C1-AA10BCF80492}" srcOrd="0" destOrd="0" presId="urn:microsoft.com/office/officeart/2018/2/layout/IconCircleList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1C822392-578B-4ABB-8564-7CABEEBDD4D3}" type="presParOf" srcId="{326FDCF2-F375-4C3F-9814-C84BA9388F92}" destId="{6FB8A848-CFCD-421D-B1C1-AA10BCF80492}" srcOrd="3" destOrd="0" presId="urn:microsoft.com/office/officeart/2018/2/layout/IconCircleList"/>
    <dgm:cxn modelId="{9D705F51-246D-46C1-8284-5437FED6BECF}" type="presParOf" srcId="{326FDCF2-F375-4C3F-9814-C84BA9388F92}" destId="{71E89A4D-D69E-484F-90F8-37E5917CF202}" srcOrd="4" destOrd="0" presId="urn:microsoft.com/office/officeart/2018/2/layout/IconCircleList"/>
    <dgm:cxn modelId="{A4254E24-0505-446D-B749-BEF79A5CCED3}" type="presParOf" srcId="{71E89A4D-D69E-484F-90F8-37E5917CF202}" destId="{B6DEDF41-A9E3-4FBB-9CE6-136C36BC6BED}" srcOrd="0" destOrd="0" presId="urn:microsoft.com/office/officeart/2018/2/layout/IconCircleList"/>
    <dgm:cxn modelId="{E740EE45-2672-4E14-BD41-987272A0C858}" type="presParOf" srcId="{71E89A4D-D69E-484F-90F8-37E5917CF202}" destId="{321A746A-2544-4F07-A6FB-674F7E845B19}" srcOrd="1" destOrd="0" presId="urn:microsoft.com/office/officeart/2018/2/layout/IconCircleList"/>
    <dgm:cxn modelId="{DC11E0F7-A68A-4D44-B379-402ECD9CC647}" type="presParOf" srcId="{71E89A4D-D69E-484F-90F8-37E5917CF202}" destId="{CE682BDB-0F55-469D-8C98-774C0B8BA5B2}" srcOrd="2" destOrd="0" presId="urn:microsoft.com/office/officeart/2018/2/layout/IconCircleList"/>
    <dgm:cxn modelId="{8C190AAA-E01C-4974-8014-9E63A2712584}" type="presParOf" srcId="{71E89A4D-D69E-484F-90F8-37E5917CF202}" destId="{D4687C56-1165-4D53-8D3E-C606F7F58D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Aplicação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 dirty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Assimilação de Conceitos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 dirty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2"/>
      <dgm:spPr/>
    </dgm:pt>
    <dgm:pt modelId="{F55B2F71-E638-412C-8147-FC7081E08B04}" type="pres">
      <dgm:prSet presAssocID="{66039115-797B-304C-9FC0-EFABB1F212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pa destaque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2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2"/>
      <dgm:spPr/>
    </dgm:pt>
    <dgm:pt modelId="{C425A8E1-258A-4D4B-9D55-24376C0AB360}" type="pres">
      <dgm:prSet presAssocID="{E39563C5-C199-4F5B-A899-8CC0710341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Venn destaqu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 err="1"/>
            <a:t>Python</a:t>
          </a:r>
          <a:endParaRPr lang="pt-PT" noProof="0" dirty="0"/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 dirty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 err="1"/>
            <a:t>Flask</a:t>
          </a:r>
          <a:endParaRPr lang="pt-PT" noProof="0" dirty="0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 dirty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16E1D1B2-410D-48D3-AA1F-6EE7DAD41AC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 err="1"/>
            <a:t>Kotlin</a:t>
          </a:r>
          <a:endParaRPr lang="pt-PT" noProof="0" dirty="0"/>
        </a:p>
      </dgm:t>
    </dgm:pt>
    <dgm:pt modelId="{E6EEF9FA-C236-4E11-85B6-FF5CF431CB06}" type="parTrans" cxnId="{6CAFBF3B-E5C0-4A8C-89FA-6DD53C16610B}">
      <dgm:prSet/>
      <dgm:spPr/>
      <dgm:t>
        <a:bodyPr/>
        <a:lstStyle/>
        <a:p>
          <a:endParaRPr lang="pt-PT"/>
        </a:p>
      </dgm:t>
    </dgm:pt>
    <dgm:pt modelId="{6D9FDBC9-EA11-4719-B426-16EE30BF21D3}" type="sibTrans" cxnId="{6CAFBF3B-E5C0-4A8C-89FA-6DD53C16610B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E75DCB47-254C-42A4-B2BF-4CF294BD749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 err="1"/>
            <a:t>MongoDB</a:t>
          </a:r>
          <a:endParaRPr lang="pt-PT" noProof="0" dirty="0"/>
        </a:p>
      </dgm:t>
    </dgm:pt>
    <dgm:pt modelId="{D60842C0-259E-49AC-8079-6D067D7EAA7C}" type="parTrans" cxnId="{4DCE5E37-DFE0-4478-BAC3-C72E8AF5F4E6}">
      <dgm:prSet/>
      <dgm:spPr/>
      <dgm:t>
        <a:bodyPr/>
        <a:lstStyle/>
        <a:p>
          <a:endParaRPr lang="pt-PT"/>
        </a:p>
      </dgm:t>
    </dgm:pt>
    <dgm:pt modelId="{A997729F-2E05-4B53-BC82-BF219762CA9E}" type="sibTrans" cxnId="{4DCE5E37-DFE0-4478-BAC3-C72E8AF5F4E6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7DD7C843-093A-4DE6-989B-76863E90DC2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 err="1"/>
            <a:t>Sklearn</a:t>
          </a:r>
          <a:endParaRPr lang="pt-PT" noProof="0" dirty="0"/>
        </a:p>
      </dgm:t>
    </dgm:pt>
    <dgm:pt modelId="{3C7A878A-955F-4161-9286-3769766F4A44}" type="parTrans" cxnId="{93AC6B1A-24B6-4E33-A4C2-CE525BE5C284}">
      <dgm:prSet/>
      <dgm:spPr/>
      <dgm:t>
        <a:bodyPr/>
        <a:lstStyle/>
        <a:p>
          <a:endParaRPr lang="pt-PT"/>
        </a:p>
      </dgm:t>
    </dgm:pt>
    <dgm:pt modelId="{A0B0EB75-3A54-4BB0-8510-9D8FA5004CE8}" type="sibTrans" cxnId="{93AC6B1A-24B6-4E33-A4C2-CE525BE5C284}">
      <dgm:prSet/>
      <dgm:spPr/>
      <dgm:t>
        <a:bodyPr/>
        <a:lstStyle/>
        <a:p>
          <a:endParaRPr lang="pt-PT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5"/>
      <dgm:spPr/>
    </dgm:pt>
    <dgm:pt modelId="{F55B2F71-E638-412C-8147-FC7081E08B04}" type="pres">
      <dgm:prSet presAssocID="{66039115-797B-304C-9FC0-EFABB1F2123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pa destaque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5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5"/>
      <dgm:spPr/>
    </dgm:pt>
    <dgm:pt modelId="{C425A8E1-258A-4D4B-9D55-24376C0AB360}" type="pres">
      <dgm:prSet presAssocID="{E39563C5-C199-4F5B-A899-8CC0710341A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Venn destaqu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5">
        <dgm:presLayoutVars>
          <dgm:chMax val="1"/>
          <dgm:chPref val="1"/>
        </dgm:presLayoutVars>
      </dgm:prSet>
      <dgm:spPr/>
    </dgm:pt>
    <dgm:pt modelId="{6FB8A848-CFCD-421D-B1C1-AA10BCF80492}" type="pres">
      <dgm:prSet presAssocID="{BC971DAC-9BE2-44B2-ABE4-8099C777E9C4}" presName="sibTrans" presStyleLbl="sibTrans2D1" presStyleIdx="0" presStyleCnt="0"/>
      <dgm:spPr/>
    </dgm:pt>
    <dgm:pt modelId="{71E89A4D-D69E-484F-90F8-37E5917CF202}" type="pres">
      <dgm:prSet presAssocID="{16E1D1B2-410D-48D3-AA1F-6EE7DAD41AC0}" presName="compNode" presStyleCnt="0"/>
      <dgm:spPr/>
    </dgm:pt>
    <dgm:pt modelId="{B6DEDF41-A9E3-4FBB-9CE6-136C36BC6BED}" type="pres">
      <dgm:prSet presAssocID="{16E1D1B2-410D-48D3-AA1F-6EE7DAD41AC0}" presName="iconBgRect" presStyleLbl="bgShp" presStyleIdx="2" presStyleCnt="5"/>
      <dgm:spPr/>
    </dgm:pt>
    <dgm:pt modelId="{321A746A-2544-4F07-A6FB-674F7E845B19}" type="pres">
      <dgm:prSet presAssocID="{16E1D1B2-410D-48D3-AA1F-6EE7DAD41A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ão de fala destaque"/>
        </a:ext>
      </dgm:extLst>
    </dgm:pt>
    <dgm:pt modelId="{CE682BDB-0F55-469D-8C98-774C0B8BA5B2}" type="pres">
      <dgm:prSet presAssocID="{16E1D1B2-410D-48D3-AA1F-6EE7DAD41AC0}" presName="spaceRect" presStyleCnt="0"/>
      <dgm:spPr/>
    </dgm:pt>
    <dgm:pt modelId="{D4687C56-1165-4D53-8D3E-C606F7F58D07}" type="pres">
      <dgm:prSet presAssocID="{16E1D1B2-410D-48D3-AA1F-6EE7DAD41AC0}" presName="textRect" presStyleLbl="revTx" presStyleIdx="2" presStyleCnt="5">
        <dgm:presLayoutVars>
          <dgm:chMax val="1"/>
          <dgm:chPref val="1"/>
        </dgm:presLayoutVars>
      </dgm:prSet>
      <dgm:spPr/>
    </dgm:pt>
    <dgm:pt modelId="{9EE3F76E-6C78-43E7-BD32-E431643688CA}" type="pres">
      <dgm:prSet presAssocID="{6D9FDBC9-EA11-4719-B426-16EE30BF21D3}" presName="sibTrans" presStyleLbl="sibTrans2D1" presStyleIdx="0" presStyleCnt="0"/>
      <dgm:spPr/>
    </dgm:pt>
    <dgm:pt modelId="{CFF54A9D-6566-40CA-9752-64BC71FA3962}" type="pres">
      <dgm:prSet presAssocID="{E75DCB47-254C-42A4-B2BF-4CF294BD7492}" presName="compNode" presStyleCnt="0"/>
      <dgm:spPr/>
    </dgm:pt>
    <dgm:pt modelId="{86B4901D-008D-4EFB-90E9-DE4428A96158}" type="pres">
      <dgm:prSet presAssocID="{E75DCB47-254C-42A4-B2BF-4CF294BD7492}" presName="iconBgRect" presStyleLbl="bgShp" presStyleIdx="3" presStyleCnt="5"/>
      <dgm:spPr/>
    </dgm:pt>
    <dgm:pt modelId="{9B7A5BEF-1B5B-4042-BAB0-BA68B79E4502}" type="pres">
      <dgm:prSet presAssocID="{E75DCB47-254C-42A4-B2BF-4CF294BD74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dos destaque"/>
        </a:ext>
      </dgm:extLst>
    </dgm:pt>
    <dgm:pt modelId="{1B3F2D24-C13A-4E3C-B1B7-6DAAE52F7B64}" type="pres">
      <dgm:prSet presAssocID="{E75DCB47-254C-42A4-B2BF-4CF294BD7492}" presName="spaceRect" presStyleCnt="0"/>
      <dgm:spPr/>
    </dgm:pt>
    <dgm:pt modelId="{23A11ED5-B709-491A-8227-E97A6AD20BB6}" type="pres">
      <dgm:prSet presAssocID="{E75DCB47-254C-42A4-B2BF-4CF294BD7492}" presName="textRect" presStyleLbl="revTx" presStyleIdx="3" presStyleCnt="5">
        <dgm:presLayoutVars>
          <dgm:chMax val="1"/>
          <dgm:chPref val="1"/>
        </dgm:presLayoutVars>
      </dgm:prSet>
      <dgm:spPr/>
    </dgm:pt>
    <dgm:pt modelId="{A2BB8E95-8597-44A7-9B61-242E62A3DCED}" type="pres">
      <dgm:prSet presAssocID="{A997729F-2E05-4B53-BC82-BF219762CA9E}" presName="sibTrans" presStyleLbl="sibTrans2D1" presStyleIdx="0" presStyleCnt="0"/>
      <dgm:spPr/>
    </dgm:pt>
    <dgm:pt modelId="{1694BFA6-7298-4476-9D24-2BA27C67FF5E}" type="pres">
      <dgm:prSet presAssocID="{7DD7C843-093A-4DE6-989B-76863E90DC2E}" presName="compNode" presStyleCnt="0"/>
      <dgm:spPr/>
    </dgm:pt>
    <dgm:pt modelId="{0C413A50-9F0F-4244-A55B-EA3861C1D080}" type="pres">
      <dgm:prSet presAssocID="{7DD7C843-093A-4DE6-989B-76863E90DC2E}" presName="iconBgRect" presStyleLbl="bgShp" presStyleIdx="4" presStyleCnt="5"/>
      <dgm:spPr/>
    </dgm:pt>
    <dgm:pt modelId="{336EC0BD-C3DF-4825-BDF2-AE5BC24ABC0C}" type="pres">
      <dgm:prSet presAssocID="{7DD7C843-093A-4DE6-989B-76863E90DC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em terminal destaque"/>
        </a:ext>
      </dgm:extLst>
    </dgm:pt>
    <dgm:pt modelId="{12F12436-B4F3-4BAF-9CF1-BEA88C261240}" type="pres">
      <dgm:prSet presAssocID="{7DD7C843-093A-4DE6-989B-76863E90DC2E}" presName="spaceRect" presStyleCnt="0"/>
      <dgm:spPr/>
    </dgm:pt>
    <dgm:pt modelId="{13F50209-5DF5-4065-BB71-116083361C20}" type="pres">
      <dgm:prSet presAssocID="{7DD7C843-093A-4DE6-989B-76863E90DC2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93AC6B1A-24B6-4E33-A4C2-CE525BE5C284}" srcId="{489A589A-46DE-0F49-B460-E7914F3E440D}" destId="{7DD7C843-093A-4DE6-989B-76863E90DC2E}" srcOrd="4" destOrd="0" parTransId="{3C7A878A-955F-4161-9286-3769766F4A44}" sibTransId="{A0B0EB75-3A54-4BB0-8510-9D8FA5004CE8}"/>
    <dgm:cxn modelId="{4E625B26-6CC6-4852-9CAF-A5B4F179A360}" type="presOf" srcId="{16E1D1B2-410D-48D3-AA1F-6EE7DAD41AC0}" destId="{D4687C56-1165-4D53-8D3E-C606F7F58D07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4DCE5E37-DFE0-4478-BAC3-C72E8AF5F4E6}" srcId="{489A589A-46DE-0F49-B460-E7914F3E440D}" destId="{E75DCB47-254C-42A4-B2BF-4CF294BD7492}" srcOrd="3" destOrd="0" parTransId="{D60842C0-259E-49AC-8079-6D067D7EAA7C}" sibTransId="{A997729F-2E05-4B53-BC82-BF219762CA9E}"/>
    <dgm:cxn modelId="{6CAFBF3B-E5C0-4A8C-89FA-6DD53C16610B}" srcId="{489A589A-46DE-0F49-B460-E7914F3E440D}" destId="{16E1D1B2-410D-48D3-AA1F-6EE7DAD41AC0}" srcOrd="2" destOrd="0" parTransId="{E6EEF9FA-C236-4E11-85B6-FF5CF431CB06}" sibTransId="{6D9FDBC9-EA11-4719-B426-16EE30BF21D3}"/>
    <dgm:cxn modelId="{22A7B978-A7E3-4802-9820-507D9305E9BA}" type="presOf" srcId="{E75DCB47-254C-42A4-B2BF-4CF294BD7492}" destId="{23A11ED5-B709-491A-8227-E97A6AD20BB6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F38C991-5F0E-4C49-B033-0EE581062549}" type="presOf" srcId="{BC971DAC-9BE2-44B2-ABE4-8099C777E9C4}" destId="{6FB8A848-CFCD-421D-B1C1-AA10BCF80492}" srcOrd="0" destOrd="0" presId="urn:microsoft.com/office/officeart/2018/2/layout/IconCircleList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7605ECCA-350B-48C9-A8BC-4F4F2EF2FAE1}" type="presOf" srcId="{7DD7C843-093A-4DE6-989B-76863E90DC2E}" destId="{13F50209-5DF5-4065-BB71-116083361C20}" srcOrd="0" destOrd="0" presId="urn:microsoft.com/office/officeart/2018/2/layout/IconCircleList"/>
    <dgm:cxn modelId="{69DD3FD5-9600-4D16-B3F7-B129AFBA908A}" type="presOf" srcId="{6D9FDBC9-EA11-4719-B426-16EE30BF21D3}" destId="{9EE3F76E-6C78-43E7-BD32-E431643688CA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974C09E5-9172-4DA2-AD54-074868973A54}" type="presOf" srcId="{A997729F-2E05-4B53-BC82-BF219762CA9E}" destId="{A2BB8E95-8597-44A7-9B61-242E62A3DCED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1C822392-578B-4ABB-8564-7CABEEBDD4D3}" type="presParOf" srcId="{326FDCF2-F375-4C3F-9814-C84BA9388F92}" destId="{6FB8A848-CFCD-421D-B1C1-AA10BCF80492}" srcOrd="3" destOrd="0" presId="urn:microsoft.com/office/officeart/2018/2/layout/IconCircleList"/>
    <dgm:cxn modelId="{9D705F51-246D-46C1-8284-5437FED6BECF}" type="presParOf" srcId="{326FDCF2-F375-4C3F-9814-C84BA9388F92}" destId="{71E89A4D-D69E-484F-90F8-37E5917CF202}" srcOrd="4" destOrd="0" presId="urn:microsoft.com/office/officeart/2018/2/layout/IconCircleList"/>
    <dgm:cxn modelId="{A4254E24-0505-446D-B749-BEF79A5CCED3}" type="presParOf" srcId="{71E89A4D-D69E-484F-90F8-37E5917CF202}" destId="{B6DEDF41-A9E3-4FBB-9CE6-136C36BC6BED}" srcOrd="0" destOrd="0" presId="urn:microsoft.com/office/officeart/2018/2/layout/IconCircleList"/>
    <dgm:cxn modelId="{E740EE45-2672-4E14-BD41-987272A0C858}" type="presParOf" srcId="{71E89A4D-D69E-484F-90F8-37E5917CF202}" destId="{321A746A-2544-4F07-A6FB-674F7E845B19}" srcOrd="1" destOrd="0" presId="urn:microsoft.com/office/officeart/2018/2/layout/IconCircleList"/>
    <dgm:cxn modelId="{DC11E0F7-A68A-4D44-B379-402ECD9CC647}" type="presParOf" srcId="{71E89A4D-D69E-484F-90F8-37E5917CF202}" destId="{CE682BDB-0F55-469D-8C98-774C0B8BA5B2}" srcOrd="2" destOrd="0" presId="urn:microsoft.com/office/officeart/2018/2/layout/IconCircleList"/>
    <dgm:cxn modelId="{8C190AAA-E01C-4974-8014-9E63A2712584}" type="presParOf" srcId="{71E89A4D-D69E-484F-90F8-37E5917CF202}" destId="{D4687C56-1165-4D53-8D3E-C606F7F58D07}" srcOrd="3" destOrd="0" presId="urn:microsoft.com/office/officeart/2018/2/layout/IconCircleList"/>
    <dgm:cxn modelId="{D2616255-2071-415A-983A-DC9C0EA7702E}" type="presParOf" srcId="{326FDCF2-F375-4C3F-9814-C84BA9388F92}" destId="{9EE3F76E-6C78-43E7-BD32-E431643688CA}" srcOrd="5" destOrd="0" presId="urn:microsoft.com/office/officeart/2018/2/layout/IconCircleList"/>
    <dgm:cxn modelId="{D9F02F3C-C9A7-4647-B16C-3837DEA9CF2F}" type="presParOf" srcId="{326FDCF2-F375-4C3F-9814-C84BA9388F92}" destId="{CFF54A9D-6566-40CA-9752-64BC71FA3962}" srcOrd="6" destOrd="0" presId="urn:microsoft.com/office/officeart/2018/2/layout/IconCircleList"/>
    <dgm:cxn modelId="{03D5AEAE-49A1-4F3F-9EF1-C17BEA3F8AB4}" type="presParOf" srcId="{CFF54A9D-6566-40CA-9752-64BC71FA3962}" destId="{86B4901D-008D-4EFB-90E9-DE4428A96158}" srcOrd="0" destOrd="0" presId="urn:microsoft.com/office/officeart/2018/2/layout/IconCircleList"/>
    <dgm:cxn modelId="{30ECB0E5-8D25-4AAA-956E-880EC570FA4E}" type="presParOf" srcId="{CFF54A9D-6566-40CA-9752-64BC71FA3962}" destId="{9B7A5BEF-1B5B-4042-BAB0-BA68B79E4502}" srcOrd="1" destOrd="0" presId="urn:microsoft.com/office/officeart/2018/2/layout/IconCircleList"/>
    <dgm:cxn modelId="{9527227E-6BD5-4B05-93C9-0E44499931F9}" type="presParOf" srcId="{CFF54A9D-6566-40CA-9752-64BC71FA3962}" destId="{1B3F2D24-C13A-4E3C-B1B7-6DAAE52F7B64}" srcOrd="2" destOrd="0" presId="urn:microsoft.com/office/officeart/2018/2/layout/IconCircleList"/>
    <dgm:cxn modelId="{36758B34-41FA-4DE2-8A0B-429E330AA6A9}" type="presParOf" srcId="{CFF54A9D-6566-40CA-9752-64BC71FA3962}" destId="{23A11ED5-B709-491A-8227-E97A6AD20BB6}" srcOrd="3" destOrd="0" presId="urn:microsoft.com/office/officeart/2018/2/layout/IconCircleList"/>
    <dgm:cxn modelId="{58FAADA1-1FA6-4183-BFC5-9E1A84EA8B4F}" type="presParOf" srcId="{326FDCF2-F375-4C3F-9814-C84BA9388F92}" destId="{A2BB8E95-8597-44A7-9B61-242E62A3DCED}" srcOrd="7" destOrd="0" presId="urn:microsoft.com/office/officeart/2018/2/layout/IconCircleList"/>
    <dgm:cxn modelId="{517390DF-B28A-47A7-8574-E3A0329C6507}" type="presParOf" srcId="{326FDCF2-F375-4C3F-9814-C84BA9388F92}" destId="{1694BFA6-7298-4476-9D24-2BA27C67FF5E}" srcOrd="8" destOrd="0" presId="urn:microsoft.com/office/officeart/2018/2/layout/IconCircleList"/>
    <dgm:cxn modelId="{6A3EACB9-7F80-4305-89E5-C3643B3EA2B4}" type="presParOf" srcId="{1694BFA6-7298-4476-9D24-2BA27C67FF5E}" destId="{0C413A50-9F0F-4244-A55B-EA3861C1D080}" srcOrd="0" destOrd="0" presId="urn:microsoft.com/office/officeart/2018/2/layout/IconCircleList"/>
    <dgm:cxn modelId="{58538A14-CE09-4204-A73F-FCDD28D13871}" type="presParOf" srcId="{1694BFA6-7298-4476-9D24-2BA27C67FF5E}" destId="{336EC0BD-C3DF-4825-BDF2-AE5BC24ABC0C}" srcOrd="1" destOrd="0" presId="urn:microsoft.com/office/officeart/2018/2/layout/IconCircleList"/>
    <dgm:cxn modelId="{1C6D1180-A28A-4448-9888-703915E281FE}" type="presParOf" srcId="{1694BFA6-7298-4476-9D24-2BA27C67FF5E}" destId="{12F12436-B4F3-4BAF-9CF1-BEA88C261240}" srcOrd="2" destOrd="0" presId="urn:microsoft.com/office/officeart/2018/2/layout/IconCircleList"/>
    <dgm:cxn modelId="{4E557C66-470A-4D68-AC7B-EDAEE48DE959}" type="presParOf" srcId="{1694BFA6-7298-4476-9D24-2BA27C67FF5E}" destId="{13F50209-5DF5-4065-BB71-116083361C2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16E1D1B2-410D-48D3-AA1F-6EE7DAD41AC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Funcionamento da aplicação</a:t>
          </a:r>
        </a:p>
      </dgm:t>
    </dgm:pt>
    <dgm:pt modelId="{E6EEF9FA-C236-4E11-85B6-FF5CF431CB06}" type="parTrans" cxnId="{6CAFBF3B-E5C0-4A8C-89FA-6DD53C16610B}">
      <dgm:prSet/>
      <dgm:spPr/>
      <dgm:t>
        <a:bodyPr/>
        <a:lstStyle/>
        <a:p>
          <a:endParaRPr lang="pt-PT"/>
        </a:p>
      </dgm:t>
    </dgm:pt>
    <dgm:pt modelId="{6D9FDBC9-EA11-4719-B426-16EE30BF21D3}" type="sibTrans" cxnId="{6CAFBF3B-E5C0-4A8C-89FA-6DD53C16610B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71E89A4D-D69E-484F-90F8-37E5917CF202}" type="pres">
      <dgm:prSet presAssocID="{16E1D1B2-410D-48D3-AA1F-6EE7DAD41AC0}" presName="compNode" presStyleCnt="0"/>
      <dgm:spPr/>
    </dgm:pt>
    <dgm:pt modelId="{B6DEDF41-A9E3-4FBB-9CE6-136C36BC6BED}" type="pres">
      <dgm:prSet presAssocID="{16E1D1B2-410D-48D3-AA1F-6EE7DAD41AC0}" presName="iconBgRect" presStyleLbl="bgShp" presStyleIdx="0" presStyleCnt="1"/>
      <dgm:spPr/>
    </dgm:pt>
    <dgm:pt modelId="{321A746A-2544-4F07-A6FB-674F7E845B19}" type="pres">
      <dgm:prSet presAssocID="{16E1D1B2-410D-48D3-AA1F-6EE7DAD41AC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 masculino destaque"/>
        </a:ext>
      </dgm:extLst>
    </dgm:pt>
    <dgm:pt modelId="{CE682BDB-0F55-469D-8C98-774C0B8BA5B2}" type="pres">
      <dgm:prSet presAssocID="{16E1D1B2-410D-48D3-AA1F-6EE7DAD41AC0}" presName="spaceRect" presStyleCnt="0"/>
      <dgm:spPr/>
    </dgm:pt>
    <dgm:pt modelId="{D4687C56-1165-4D53-8D3E-C606F7F58D07}" type="pres">
      <dgm:prSet presAssocID="{16E1D1B2-410D-48D3-AA1F-6EE7DAD41AC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E625B26-6CC6-4852-9CAF-A5B4F179A360}" type="presOf" srcId="{16E1D1B2-410D-48D3-AA1F-6EE7DAD41AC0}" destId="{D4687C56-1165-4D53-8D3E-C606F7F58D07}" srcOrd="0" destOrd="0" presId="urn:microsoft.com/office/officeart/2018/2/layout/IconCircleList"/>
    <dgm:cxn modelId="{6CAFBF3B-E5C0-4A8C-89FA-6DD53C16610B}" srcId="{489A589A-46DE-0F49-B460-E7914F3E440D}" destId="{16E1D1B2-410D-48D3-AA1F-6EE7DAD41AC0}" srcOrd="0" destOrd="0" parTransId="{E6EEF9FA-C236-4E11-85B6-FF5CF431CB06}" sibTransId="{6D9FDBC9-EA11-4719-B426-16EE30BF21D3}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9D705F51-246D-46C1-8284-5437FED6BECF}" type="presParOf" srcId="{326FDCF2-F375-4C3F-9814-C84BA9388F92}" destId="{71E89A4D-D69E-484F-90F8-37E5917CF202}" srcOrd="0" destOrd="0" presId="urn:microsoft.com/office/officeart/2018/2/layout/IconCircleList"/>
    <dgm:cxn modelId="{A4254E24-0505-446D-B749-BEF79A5CCED3}" type="presParOf" srcId="{71E89A4D-D69E-484F-90F8-37E5917CF202}" destId="{B6DEDF41-A9E3-4FBB-9CE6-136C36BC6BED}" srcOrd="0" destOrd="0" presId="urn:microsoft.com/office/officeart/2018/2/layout/IconCircleList"/>
    <dgm:cxn modelId="{E740EE45-2672-4E14-BD41-987272A0C858}" type="presParOf" srcId="{71E89A4D-D69E-484F-90F8-37E5917CF202}" destId="{321A746A-2544-4F07-A6FB-674F7E845B19}" srcOrd="1" destOrd="0" presId="urn:microsoft.com/office/officeart/2018/2/layout/IconCircleList"/>
    <dgm:cxn modelId="{DC11E0F7-A68A-4D44-B379-402ECD9CC647}" type="presParOf" srcId="{71E89A4D-D69E-484F-90F8-37E5917CF202}" destId="{CE682BDB-0F55-469D-8C98-774C0B8BA5B2}" srcOrd="2" destOrd="0" presId="urn:microsoft.com/office/officeart/2018/2/layout/IconCircleList"/>
    <dgm:cxn modelId="{8C190AAA-E01C-4974-8014-9E63A2712584}" type="presParOf" srcId="{71E89A4D-D69E-484F-90F8-37E5917CF202}" destId="{D4687C56-1165-4D53-8D3E-C606F7F58D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16E1D1B2-410D-48D3-AA1F-6EE7DAD41AC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Conclusões</a:t>
          </a:r>
        </a:p>
      </dgm:t>
    </dgm:pt>
    <dgm:pt modelId="{E6EEF9FA-C236-4E11-85B6-FF5CF431CB06}" type="parTrans" cxnId="{6CAFBF3B-E5C0-4A8C-89FA-6DD53C16610B}">
      <dgm:prSet/>
      <dgm:spPr/>
      <dgm:t>
        <a:bodyPr/>
        <a:lstStyle/>
        <a:p>
          <a:endParaRPr lang="pt-PT"/>
        </a:p>
      </dgm:t>
    </dgm:pt>
    <dgm:pt modelId="{6D9FDBC9-EA11-4719-B426-16EE30BF21D3}" type="sibTrans" cxnId="{6CAFBF3B-E5C0-4A8C-89FA-6DD53C16610B}">
      <dgm:prSet/>
      <dgm:spPr/>
      <dgm:t>
        <a:bodyPr/>
        <a:lstStyle/>
        <a:p>
          <a:pPr>
            <a:lnSpc>
              <a:spcPct val="100000"/>
            </a:lnSpc>
          </a:pPr>
          <a:endParaRPr lang="pt-PT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71E89A4D-D69E-484F-90F8-37E5917CF202}" type="pres">
      <dgm:prSet presAssocID="{16E1D1B2-410D-48D3-AA1F-6EE7DAD41AC0}" presName="compNode" presStyleCnt="0"/>
      <dgm:spPr/>
    </dgm:pt>
    <dgm:pt modelId="{B6DEDF41-A9E3-4FBB-9CE6-136C36BC6BED}" type="pres">
      <dgm:prSet presAssocID="{16E1D1B2-410D-48D3-AA1F-6EE7DAD41AC0}" presName="iconBgRect" presStyleLbl="bgShp" presStyleIdx="0" presStyleCnt="1"/>
      <dgm:spPr/>
    </dgm:pt>
    <dgm:pt modelId="{321A746A-2544-4F07-A6FB-674F7E845B19}" type="pres">
      <dgm:prSet presAssocID="{16E1D1B2-410D-48D3-AA1F-6EE7DAD41AC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 masculino destaque"/>
        </a:ext>
      </dgm:extLst>
    </dgm:pt>
    <dgm:pt modelId="{CE682BDB-0F55-469D-8C98-774C0B8BA5B2}" type="pres">
      <dgm:prSet presAssocID="{16E1D1B2-410D-48D3-AA1F-6EE7DAD41AC0}" presName="spaceRect" presStyleCnt="0"/>
      <dgm:spPr/>
    </dgm:pt>
    <dgm:pt modelId="{D4687C56-1165-4D53-8D3E-C606F7F58D07}" type="pres">
      <dgm:prSet presAssocID="{16E1D1B2-410D-48D3-AA1F-6EE7DAD41AC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E625B26-6CC6-4852-9CAF-A5B4F179A360}" type="presOf" srcId="{16E1D1B2-410D-48D3-AA1F-6EE7DAD41AC0}" destId="{D4687C56-1165-4D53-8D3E-C606F7F58D07}" srcOrd="0" destOrd="0" presId="urn:microsoft.com/office/officeart/2018/2/layout/IconCircleList"/>
    <dgm:cxn modelId="{6CAFBF3B-E5C0-4A8C-89FA-6DD53C16610B}" srcId="{489A589A-46DE-0F49-B460-E7914F3E440D}" destId="{16E1D1B2-410D-48D3-AA1F-6EE7DAD41AC0}" srcOrd="0" destOrd="0" parTransId="{E6EEF9FA-C236-4E11-85B6-FF5CF431CB06}" sibTransId="{6D9FDBC9-EA11-4719-B426-16EE30BF21D3}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9D705F51-246D-46C1-8284-5437FED6BECF}" type="presParOf" srcId="{326FDCF2-F375-4C3F-9814-C84BA9388F92}" destId="{71E89A4D-D69E-484F-90F8-37E5917CF202}" srcOrd="0" destOrd="0" presId="urn:microsoft.com/office/officeart/2018/2/layout/IconCircleList"/>
    <dgm:cxn modelId="{A4254E24-0505-446D-B749-BEF79A5CCED3}" type="presParOf" srcId="{71E89A4D-D69E-484F-90F8-37E5917CF202}" destId="{B6DEDF41-A9E3-4FBB-9CE6-136C36BC6BED}" srcOrd="0" destOrd="0" presId="urn:microsoft.com/office/officeart/2018/2/layout/IconCircleList"/>
    <dgm:cxn modelId="{E740EE45-2672-4E14-BD41-987272A0C858}" type="presParOf" srcId="{71E89A4D-D69E-484F-90F8-37E5917CF202}" destId="{321A746A-2544-4F07-A6FB-674F7E845B19}" srcOrd="1" destOrd="0" presId="urn:microsoft.com/office/officeart/2018/2/layout/IconCircleList"/>
    <dgm:cxn modelId="{DC11E0F7-A68A-4D44-B379-402ECD9CC647}" type="presParOf" srcId="{71E89A4D-D69E-484F-90F8-37E5917CF202}" destId="{CE682BDB-0F55-469D-8C98-774C0B8BA5B2}" srcOrd="2" destOrd="0" presId="urn:microsoft.com/office/officeart/2018/2/layout/IconCircleList"/>
    <dgm:cxn modelId="{8C190AAA-E01C-4974-8014-9E63A2712584}" type="presParOf" srcId="{71E89A4D-D69E-484F-90F8-37E5917CF202}" destId="{D4687C56-1165-4D53-8D3E-C606F7F58D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787511" y="1095695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914519" y="1222703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521911" y="1095695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noProof="0" dirty="0"/>
            <a:t>NLP</a:t>
          </a:r>
        </a:p>
      </dsp:txBody>
      <dsp:txXfrm>
        <a:off x="1521911" y="1095695"/>
        <a:ext cx="1425599" cy="604800"/>
      </dsp:txXfrm>
    </dsp:sp>
    <dsp:sp modelId="{75512A68-FA50-4392-A441-C6EC352FE606}">
      <dsp:nvSpPr>
        <dsp:cNvPr id="0" name=""/>
        <dsp:cNvSpPr/>
      </dsp:nvSpPr>
      <dsp:spPr>
        <a:xfrm>
          <a:off x="3195911" y="1095695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22919" y="1222703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3930311" y="1095695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noProof="0" dirty="0" err="1"/>
            <a:t>Text</a:t>
          </a:r>
          <a:r>
            <a:rPr lang="pt-PT" sz="1900" kern="1200" noProof="0" dirty="0"/>
            <a:t> </a:t>
          </a:r>
          <a:r>
            <a:rPr lang="pt-PT" sz="1900" kern="1200" noProof="0" dirty="0" err="1"/>
            <a:t>Similarity</a:t>
          </a:r>
          <a:endParaRPr lang="pt-PT" sz="1900" kern="1200" noProof="0" dirty="0"/>
        </a:p>
      </dsp:txBody>
      <dsp:txXfrm>
        <a:off x="3930311" y="1095695"/>
        <a:ext cx="1425599" cy="604800"/>
      </dsp:txXfrm>
    </dsp:sp>
    <dsp:sp modelId="{B6DEDF41-A9E3-4FBB-9CE6-136C36BC6BED}">
      <dsp:nvSpPr>
        <dsp:cNvPr id="0" name=""/>
        <dsp:cNvSpPr/>
      </dsp:nvSpPr>
      <dsp:spPr>
        <a:xfrm>
          <a:off x="787511" y="1948637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A746A-2544-4F07-A6FB-674F7E845B19}">
      <dsp:nvSpPr>
        <dsp:cNvPr id="0" name=""/>
        <dsp:cNvSpPr/>
      </dsp:nvSpPr>
      <dsp:spPr>
        <a:xfrm>
          <a:off x="914519" y="2075645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87C56-1165-4D53-8D3E-C606F7F58D07}">
      <dsp:nvSpPr>
        <dsp:cNvPr id="0" name=""/>
        <dsp:cNvSpPr/>
      </dsp:nvSpPr>
      <dsp:spPr>
        <a:xfrm>
          <a:off x="1521911" y="194863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noProof="0" dirty="0"/>
            <a:t>Contexto</a:t>
          </a:r>
        </a:p>
      </dsp:txBody>
      <dsp:txXfrm>
        <a:off x="1521911" y="1948637"/>
        <a:ext cx="1425599" cy="60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143502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1598634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143502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/>
            <a:t>Aplicação</a:t>
          </a:r>
        </a:p>
      </dsp:txBody>
      <dsp:txXfrm>
        <a:off x="1075332" y="1435029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143502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1598634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143502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/>
            <a:t>Assimilação de Conceitos</a:t>
          </a:r>
        </a:p>
      </dsp:txBody>
      <dsp:txXfrm>
        <a:off x="4177719" y="1435029"/>
        <a:ext cx="1836390" cy="779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35601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199207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35601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 err="1"/>
            <a:t>Python</a:t>
          </a:r>
          <a:endParaRPr lang="pt-PT" sz="2400" kern="1200" noProof="0" dirty="0"/>
        </a:p>
      </dsp:txBody>
      <dsp:txXfrm>
        <a:off x="1075332" y="35601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35601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199207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35601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 err="1"/>
            <a:t>Flask</a:t>
          </a:r>
          <a:endParaRPr lang="pt-PT" sz="2400" kern="1200" noProof="0" dirty="0"/>
        </a:p>
      </dsp:txBody>
      <dsp:txXfrm>
        <a:off x="4177719" y="35601"/>
        <a:ext cx="1836390" cy="779074"/>
      </dsp:txXfrm>
    </dsp:sp>
    <dsp:sp modelId="{B6DEDF41-A9E3-4FBB-9CE6-136C36BC6BED}">
      <dsp:nvSpPr>
        <dsp:cNvPr id="0" name=""/>
        <dsp:cNvSpPr/>
      </dsp:nvSpPr>
      <dsp:spPr>
        <a:xfrm>
          <a:off x="129313" y="143502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A746A-2544-4F07-A6FB-674F7E845B19}">
      <dsp:nvSpPr>
        <dsp:cNvPr id="0" name=""/>
        <dsp:cNvSpPr/>
      </dsp:nvSpPr>
      <dsp:spPr>
        <a:xfrm>
          <a:off x="292918" y="1598634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87C56-1165-4D53-8D3E-C606F7F58D07}">
      <dsp:nvSpPr>
        <dsp:cNvPr id="0" name=""/>
        <dsp:cNvSpPr/>
      </dsp:nvSpPr>
      <dsp:spPr>
        <a:xfrm>
          <a:off x="1075332" y="143502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 err="1"/>
            <a:t>Kotlin</a:t>
          </a:r>
          <a:endParaRPr lang="pt-PT" sz="2400" kern="1200" noProof="0" dirty="0"/>
        </a:p>
      </dsp:txBody>
      <dsp:txXfrm>
        <a:off x="1075332" y="1435029"/>
        <a:ext cx="1836390" cy="779074"/>
      </dsp:txXfrm>
    </dsp:sp>
    <dsp:sp modelId="{86B4901D-008D-4EFB-90E9-DE4428A96158}">
      <dsp:nvSpPr>
        <dsp:cNvPr id="0" name=""/>
        <dsp:cNvSpPr/>
      </dsp:nvSpPr>
      <dsp:spPr>
        <a:xfrm>
          <a:off x="3231700" y="1435029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A5BEF-1B5B-4042-BAB0-BA68B79E4502}">
      <dsp:nvSpPr>
        <dsp:cNvPr id="0" name=""/>
        <dsp:cNvSpPr/>
      </dsp:nvSpPr>
      <dsp:spPr>
        <a:xfrm>
          <a:off x="3395305" y="1598634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11ED5-B709-491A-8227-E97A6AD20BB6}">
      <dsp:nvSpPr>
        <dsp:cNvPr id="0" name=""/>
        <dsp:cNvSpPr/>
      </dsp:nvSpPr>
      <dsp:spPr>
        <a:xfrm>
          <a:off x="4177719" y="1435029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 err="1"/>
            <a:t>MongoDB</a:t>
          </a:r>
          <a:endParaRPr lang="pt-PT" sz="2400" kern="1200" noProof="0" dirty="0"/>
        </a:p>
      </dsp:txBody>
      <dsp:txXfrm>
        <a:off x="4177719" y="1435029"/>
        <a:ext cx="1836390" cy="779074"/>
      </dsp:txXfrm>
    </dsp:sp>
    <dsp:sp modelId="{0C413A50-9F0F-4244-A55B-EA3861C1D080}">
      <dsp:nvSpPr>
        <dsp:cNvPr id="0" name=""/>
        <dsp:cNvSpPr/>
      </dsp:nvSpPr>
      <dsp:spPr>
        <a:xfrm>
          <a:off x="129313" y="2834456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EC0BD-C3DF-4825-BDF2-AE5BC24ABC0C}">
      <dsp:nvSpPr>
        <dsp:cNvPr id="0" name=""/>
        <dsp:cNvSpPr/>
      </dsp:nvSpPr>
      <dsp:spPr>
        <a:xfrm>
          <a:off x="292918" y="2998062"/>
          <a:ext cx="451863" cy="4518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50209-5DF5-4065-BB71-116083361C20}">
      <dsp:nvSpPr>
        <dsp:cNvPr id="0" name=""/>
        <dsp:cNvSpPr/>
      </dsp:nvSpPr>
      <dsp:spPr>
        <a:xfrm>
          <a:off x="1075332" y="2834456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 err="1"/>
            <a:t>Sklearn</a:t>
          </a:r>
          <a:endParaRPr lang="pt-PT" sz="2400" kern="1200" noProof="0" dirty="0"/>
        </a:p>
      </dsp:txBody>
      <dsp:txXfrm>
        <a:off x="1075332" y="2834456"/>
        <a:ext cx="1836390" cy="7790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EDF41-A9E3-4FBB-9CE6-136C36BC6BED}">
      <dsp:nvSpPr>
        <dsp:cNvPr id="0" name=""/>
        <dsp:cNvSpPr/>
      </dsp:nvSpPr>
      <dsp:spPr>
        <a:xfrm>
          <a:off x="497927" y="1103907"/>
          <a:ext cx="1441318" cy="14413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A746A-2544-4F07-A6FB-674F7E845B19}">
      <dsp:nvSpPr>
        <dsp:cNvPr id="0" name=""/>
        <dsp:cNvSpPr/>
      </dsp:nvSpPr>
      <dsp:spPr>
        <a:xfrm>
          <a:off x="800604" y="1406584"/>
          <a:ext cx="835964" cy="835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87C56-1165-4D53-8D3E-C606F7F58D07}">
      <dsp:nvSpPr>
        <dsp:cNvPr id="0" name=""/>
        <dsp:cNvSpPr/>
      </dsp:nvSpPr>
      <dsp:spPr>
        <a:xfrm>
          <a:off x="2248100" y="1103907"/>
          <a:ext cx="3397394" cy="144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/>
            <a:t>Funcionamento da aplicação</a:t>
          </a:r>
        </a:p>
      </dsp:txBody>
      <dsp:txXfrm>
        <a:off x="2248100" y="1103907"/>
        <a:ext cx="3397394" cy="14413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EDF41-A9E3-4FBB-9CE6-136C36BC6BED}">
      <dsp:nvSpPr>
        <dsp:cNvPr id="0" name=""/>
        <dsp:cNvSpPr/>
      </dsp:nvSpPr>
      <dsp:spPr>
        <a:xfrm>
          <a:off x="497927" y="1103907"/>
          <a:ext cx="1441318" cy="14413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A746A-2544-4F07-A6FB-674F7E845B19}">
      <dsp:nvSpPr>
        <dsp:cNvPr id="0" name=""/>
        <dsp:cNvSpPr/>
      </dsp:nvSpPr>
      <dsp:spPr>
        <a:xfrm>
          <a:off x="800604" y="1406584"/>
          <a:ext cx="835964" cy="835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87C56-1165-4D53-8D3E-C606F7F58D07}">
      <dsp:nvSpPr>
        <dsp:cNvPr id="0" name=""/>
        <dsp:cNvSpPr/>
      </dsp:nvSpPr>
      <dsp:spPr>
        <a:xfrm>
          <a:off x="2248100" y="1103907"/>
          <a:ext cx="3397394" cy="1441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/>
            <a:t>Conclusões</a:t>
          </a:r>
        </a:p>
      </dsp:txBody>
      <dsp:txXfrm>
        <a:off x="2248100" y="1103907"/>
        <a:ext cx="3397394" cy="1441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15/02/2024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15/02/2024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4C81-344D-395A-F722-B388493C6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CD35AA87-58EB-E250-2A25-082F13DFC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E9997F6-12E2-FBE2-759B-EA284E6DD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B62AE9E-217B-2AFF-5E63-9109CAC5B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92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DDAD5-D106-A6C5-B8B2-3C1D44C16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8146FF6-CD99-0175-C95E-21DE9E8DB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FCD6074-7F36-F14F-9423-2780296F8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CAEE13-F5AA-3EA5-5EEB-384F6743E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408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2E955-47DF-11F1-1313-89DA0CEB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01361DA0-129E-473B-BA64-E3A555360A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C273891-FD01-E062-4DAD-3C134336D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593A2C-D312-FD5C-DECA-9FC25C12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18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A7598-B49D-E8E0-CB36-70B98EB2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B8EFAF3-87AD-552C-428F-A741187AF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8A59707-7672-F976-A8E9-DF1669F5F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E444963-4C12-BD28-2E7A-F68CDB87E3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82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436F0-FEA8-9BBD-BD8E-DDCF0E966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2342417-583E-F5AB-6D67-D190220B2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47FD5D3-FCEC-3AEC-B826-3985B27F2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56BC5D-8B91-9959-B6D6-F2F3B68B8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032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3A0F0-B912-A39C-2941-A3D66C20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C1652290-789F-CC8B-F936-69EED418E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45DF9B2F-0053-4C90-F943-60DC4A20C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6132EC-C327-CD42-8F83-94CC3D985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7468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163BA-E3E2-9C4C-18F2-C27AD82F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CD3C544E-DE9D-55CA-EFAB-B56C3AA15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B0E450B-F5FF-1719-6121-4DC446C06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1AB368-72F5-4DBC-9F09-CC421766B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30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AD84F-0D62-33EF-894E-6855077E8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5396971-138F-E58F-F44E-22E8CAA0C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F86BBC9-25A6-B140-66EA-3A97D051B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30D2640-1E27-A5F6-64D0-11158CCCA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868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jp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jp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6.jp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5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jp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 dirty="0"/>
              <a:t>Projeto – </a:t>
            </a:r>
            <a:r>
              <a:rPr lang="pt-PT" b="1" dirty="0" err="1"/>
              <a:t>Text</a:t>
            </a:r>
            <a:r>
              <a:rPr lang="pt-PT" b="1" dirty="0"/>
              <a:t> </a:t>
            </a:r>
            <a:r>
              <a:rPr lang="pt-PT" b="1" dirty="0" err="1"/>
              <a:t>Similarity</a:t>
            </a:r>
            <a:endParaRPr lang="pt-PT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Augusto Pereira - 21136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FB6F0-AAF7-0A0C-364F-A8372E17D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14021-4935-7897-C924-44E4F405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Conclusões</a:t>
            </a:r>
            <a:endParaRPr lang="pt-PT" dirty="0"/>
          </a:p>
        </p:txBody>
      </p:sp>
      <p:pic>
        <p:nvPicPr>
          <p:cNvPr id="4" name="Imagem 3" descr="satélite sobreposto a céu noturno">
            <a:extLst>
              <a:ext uri="{FF2B5EF4-FFF2-40B4-BE49-F238E27FC236}">
                <a16:creationId xmlns:a16="http://schemas.microsoft.com/office/drawing/2014/main" id="{DDB70E88-3DE5-3D81-2114-869381290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luminosos">
            <a:extLst>
              <a:ext uri="{FF2B5EF4-FFF2-40B4-BE49-F238E27FC236}">
                <a16:creationId xmlns:a16="http://schemas.microsoft.com/office/drawing/2014/main" id="{5158F372-1A60-974F-6CED-FF6AE6C225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E1ECE2E1-6E80-7B0B-AB96-3D1C4080F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722911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7786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alguem@example.com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INTRODUÇÃO</a:t>
            </a:r>
          </a:p>
        </p:txBody>
      </p:sp>
      <p:pic>
        <p:nvPicPr>
          <p:cNvPr id="4" name="Imagem 3" descr="satélite sobreposto a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m 6" descr="imagem abstrata de pontos luminoso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195059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5A5A4-A4B0-7B9B-155E-1A7B32104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24A55-CE9F-2B67-1209-C483181C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Objetivos</a:t>
            </a:r>
          </a:p>
        </p:txBody>
      </p:sp>
      <p:pic>
        <p:nvPicPr>
          <p:cNvPr id="4" name="Imagem 3" descr="satélite sobreposto a céu noturno">
            <a:extLst>
              <a:ext uri="{FF2B5EF4-FFF2-40B4-BE49-F238E27FC236}">
                <a16:creationId xmlns:a16="http://schemas.microsoft.com/office/drawing/2014/main" id="{2BA7C165-080D-10DA-1AF4-5BF7161CD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luminosos">
            <a:extLst>
              <a:ext uri="{FF2B5EF4-FFF2-40B4-BE49-F238E27FC236}">
                <a16:creationId xmlns:a16="http://schemas.microsoft.com/office/drawing/2014/main" id="{B14E1525-66CD-D5CA-CF76-A9FB4133E1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EAA06A97-5554-7A1F-F4E7-D2E579D3D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284455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9801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D08DF-9580-BA75-688D-E1E8EBC41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344A2-D5ED-7024-1163-28BC68F1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Tecnologias utilizadas</a:t>
            </a:r>
          </a:p>
        </p:txBody>
      </p:sp>
      <p:pic>
        <p:nvPicPr>
          <p:cNvPr id="4" name="Imagem 3" descr="satélite sobreposto a céu noturno">
            <a:extLst>
              <a:ext uri="{FF2B5EF4-FFF2-40B4-BE49-F238E27FC236}">
                <a16:creationId xmlns:a16="http://schemas.microsoft.com/office/drawing/2014/main" id="{1E23ADD8-CA54-4D11-0C13-80A6A8A01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luminosos">
            <a:extLst>
              <a:ext uri="{FF2B5EF4-FFF2-40B4-BE49-F238E27FC236}">
                <a16:creationId xmlns:a16="http://schemas.microsoft.com/office/drawing/2014/main" id="{F103F272-155D-3EB2-F3A0-49B014F9F2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92AE01D1-E2FB-04E9-0EE6-B21628464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964846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6647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3E29-48BE-63FA-0BED-208CF5BBC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E20CA-637D-8BFE-7878-7E5CD839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Trabalho desenvolvido -Aplicação</a:t>
            </a:r>
          </a:p>
        </p:txBody>
      </p:sp>
      <p:pic>
        <p:nvPicPr>
          <p:cNvPr id="4" name="Imagem 3" descr="satélite sobreposto a céu noturno">
            <a:extLst>
              <a:ext uri="{FF2B5EF4-FFF2-40B4-BE49-F238E27FC236}">
                <a16:creationId xmlns:a16="http://schemas.microsoft.com/office/drawing/2014/main" id="{E26BC45B-ECA1-DCBF-104D-7E47A0104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agem 6" descr="imagem abstrata de pontos luminosos">
            <a:extLst>
              <a:ext uri="{FF2B5EF4-FFF2-40B4-BE49-F238E27FC236}">
                <a16:creationId xmlns:a16="http://schemas.microsoft.com/office/drawing/2014/main" id="{9B3DDAA4-E170-FADC-45D2-BE00206B86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482FFFFC-B290-5C14-5115-6B4CA44F9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857341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215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D085-DE8B-D813-3789-685E765F8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789BD-BCDF-ECE6-E287-82D2A4FA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/>
              <a:t>Trabalho desenvolvido – Teste 1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72248AD-703F-C654-DAD3-A9AEFCBE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Existem 3 categorias possíveis de reclamações:</a:t>
            </a:r>
          </a:p>
          <a:p>
            <a:pPr lvl="1"/>
            <a:r>
              <a:rPr lang="pt-PT" dirty="0" err="1"/>
              <a:t>Facility</a:t>
            </a:r>
            <a:r>
              <a:rPr lang="pt-PT" dirty="0"/>
              <a:t> </a:t>
            </a:r>
            <a:r>
              <a:rPr lang="pt-PT" dirty="0" err="1"/>
              <a:t>Related</a:t>
            </a:r>
            <a:endParaRPr lang="pt-PT" dirty="0"/>
          </a:p>
          <a:p>
            <a:pPr lvl="1"/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Related</a:t>
            </a:r>
            <a:endParaRPr lang="pt-PT" dirty="0"/>
          </a:p>
          <a:p>
            <a:pPr lvl="1"/>
            <a:r>
              <a:rPr lang="pt-PT" dirty="0" err="1"/>
              <a:t>Other</a:t>
            </a:r>
            <a:endParaRPr lang="pt-PT" dirty="0"/>
          </a:p>
          <a:p>
            <a:r>
              <a:rPr lang="pt-PT" dirty="0"/>
              <a:t>No primeiro teste serão usadas no modelo de treino 1 frase de cada categoria.</a:t>
            </a:r>
          </a:p>
          <a:p>
            <a:r>
              <a:rPr lang="pt-PT" dirty="0"/>
              <a:t>Após o modelo ser treinado vai ser testado em 3 frases de cada categoria.</a:t>
            </a:r>
          </a:p>
          <a:p>
            <a:r>
              <a:rPr lang="pt-PT" dirty="0"/>
              <a:t>Frases de treino utilizadas:</a:t>
            </a:r>
          </a:p>
          <a:p>
            <a:pPr lvl="1"/>
            <a:r>
              <a:rPr lang="pt-PT" dirty="0" err="1"/>
              <a:t>Facility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– </a:t>
            </a:r>
            <a:r>
              <a:rPr lang="en-US" dirty="0"/>
              <a:t>The air conditioning in the waiting area is consistently too cold, making it uncomfortable for visitors.</a:t>
            </a:r>
            <a:endParaRPr lang="pt-PT" dirty="0"/>
          </a:p>
          <a:p>
            <a:pPr lvl="1"/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– </a:t>
            </a:r>
            <a:r>
              <a:rPr lang="en-US" dirty="0"/>
              <a:t>The new software update has caused frequent crashes and disruptions in our workflow.</a:t>
            </a:r>
            <a:endParaRPr lang="pt-PT" dirty="0"/>
          </a:p>
          <a:p>
            <a:pPr lvl="1"/>
            <a:r>
              <a:rPr lang="pt-PT" dirty="0" err="1"/>
              <a:t>Other</a:t>
            </a:r>
            <a:r>
              <a:rPr lang="pt-PT" dirty="0"/>
              <a:t> – </a:t>
            </a:r>
            <a:r>
              <a:rPr lang="en-US" dirty="0"/>
              <a:t>The website's customer service chatbot is not providing helpful responses.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884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A824E-CE3B-3429-E535-D0CBE4821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0B3DC-DED5-5D65-B262-E54A7CEA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/>
              <a:t>Trabalho desenvolvido – Resultado 1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C47F9F1-DBC9-DB96-2841-F8C1FEE9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Para testar o modelo foram utilizadas 3 frases de cada categoria e a categoria </a:t>
            </a:r>
            <a:r>
              <a:rPr lang="pt-PT" dirty="0" err="1"/>
              <a:t>atribuida</a:t>
            </a:r>
            <a:r>
              <a:rPr lang="pt-PT" dirty="0"/>
              <a:t> pelo modelo treinado:</a:t>
            </a:r>
          </a:p>
          <a:p>
            <a:pPr lvl="1"/>
            <a:r>
              <a:rPr lang="pt-PT" dirty="0"/>
              <a:t>3 Frases de teste com a categoria esperada - </a:t>
            </a:r>
            <a:r>
              <a:rPr lang="pt-PT" dirty="0" err="1"/>
              <a:t>Facility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:</a:t>
            </a:r>
          </a:p>
          <a:p>
            <a:pPr lvl="2"/>
            <a:r>
              <a:rPr lang="en-US" dirty="0"/>
              <a:t>The restroom facilities are outdated and in need of modernization.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product_related</a:t>
            </a:r>
            <a:endParaRPr lang="en-US" dirty="0"/>
          </a:p>
          <a:p>
            <a:pPr lvl="2"/>
            <a:r>
              <a:rPr lang="en-US" dirty="0"/>
              <a:t>The hand sanitizer dispensers are frequently empty, posing a hygiene concern in the facility.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facility_related</a:t>
            </a:r>
            <a:endParaRPr lang="en-US" dirty="0"/>
          </a:p>
          <a:p>
            <a:pPr lvl="2"/>
            <a:r>
              <a:rPr lang="en-US" dirty="0"/>
              <a:t>There is a persistent leak in the ceiling near the entrance, creating a safety hazard.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facility_related</a:t>
            </a:r>
            <a:endParaRPr lang="pt-PT" dirty="0"/>
          </a:p>
          <a:p>
            <a:pPr lvl="1"/>
            <a:r>
              <a:rPr lang="pt-PT" dirty="0"/>
              <a:t>3 Frases de teste com a categoria esperada -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:</a:t>
            </a:r>
          </a:p>
          <a:p>
            <a:pPr lvl="2"/>
            <a:r>
              <a:rPr lang="en-US" dirty="0"/>
              <a:t>The latest product release has a significant decrease in quality compared to previous versions. -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product_related</a:t>
            </a:r>
            <a:endParaRPr lang="en-US" dirty="0"/>
          </a:p>
          <a:p>
            <a:pPr lvl="2"/>
            <a:r>
              <a:rPr lang="en-US" dirty="0"/>
              <a:t>The packaging of the product is flimsy, leading to damage during shipping.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facility_related</a:t>
            </a:r>
            <a:endParaRPr lang="en-US" dirty="0"/>
          </a:p>
          <a:p>
            <a:pPr lvl="2"/>
            <a:r>
              <a:rPr lang="en-US" dirty="0"/>
              <a:t>The user interface of the application is confusing, making it difficult for customers to navigate.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facility_related</a:t>
            </a:r>
            <a:endParaRPr lang="pt-PT" dirty="0"/>
          </a:p>
          <a:p>
            <a:pPr lvl="1"/>
            <a:r>
              <a:rPr lang="pt-PT" dirty="0"/>
              <a:t>3 Frases de teste com a categoria esperada - </a:t>
            </a:r>
            <a:r>
              <a:rPr lang="pt-PT" dirty="0" err="1"/>
              <a:t>Other</a:t>
            </a:r>
            <a:r>
              <a:rPr lang="pt-PT" dirty="0"/>
              <a:t>:</a:t>
            </a:r>
          </a:p>
          <a:p>
            <a:pPr lvl="2"/>
            <a:r>
              <a:rPr lang="en-US" dirty="0"/>
              <a:t>The company's promotional emails are too frequent and annoying.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product_related</a:t>
            </a:r>
            <a:endParaRPr lang="en-US" dirty="0"/>
          </a:p>
          <a:p>
            <a:pPr lvl="2"/>
            <a:r>
              <a:rPr lang="en-US" dirty="0"/>
              <a:t>The website frequently experiences downtime, affecting online services.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other</a:t>
            </a:r>
          </a:p>
          <a:p>
            <a:pPr lvl="2"/>
            <a:r>
              <a:rPr lang="en-US" dirty="0"/>
              <a:t>The company's billing system is confusing, leading to overcharges for some customers.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facility_related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9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F3B92-00F0-B09F-383A-69AE84E3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AE8D0-B44A-4305-013B-89C6DA00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/>
              <a:t>Trabalho desenvolvido – Teste 2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73D8C6C-3CFC-31B7-9B8A-3085A5066E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No segundo teste serão usadas no modelo de treino 5 frase de cada categoria.</a:t>
            </a:r>
          </a:p>
          <a:p>
            <a:r>
              <a:rPr lang="pt-PT" dirty="0"/>
              <a:t>Após o modelo ser treinado vai ser testado nas 3 frases de cada categoria testadas anteriormente.</a:t>
            </a:r>
          </a:p>
          <a:p>
            <a:r>
              <a:rPr lang="pt-PT" dirty="0"/>
              <a:t>Frases de treino utilizadas:</a:t>
            </a:r>
          </a:p>
          <a:p>
            <a:pPr lvl="1"/>
            <a:r>
              <a:rPr lang="pt-PT" dirty="0" err="1"/>
              <a:t>Facility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: </a:t>
            </a:r>
          </a:p>
          <a:p>
            <a:pPr marL="457200" lvl="1" indent="0">
              <a:buNone/>
            </a:pPr>
            <a:r>
              <a:rPr lang="en-US" dirty="0"/>
              <a:t>The air conditioning in the waiting area is consistently too cold, making it uncomfortable for visitors.</a:t>
            </a:r>
          </a:p>
          <a:p>
            <a:pPr marL="457200" lvl="1" indent="0">
              <a:buNone/>
            </a:pPr>
            <a:r>
              <a:rPr lang="en-US" dirty="0"/>
              <a:t>The Wi-Fi connection in the facility is unreliable, causing inconvenience for those who rely on it.</a:t>
            </a:r>
          </a:p>
          <a:p>
            <a:pPr marL="457200" lvl="1" indent="0">
              <a:buNone/>
            </a:pPr>
            <a:r>
              <a:rPr lang="en-US" dirty="0"/>
              <a:t>The signage in the building is unclear, leading to confusion for visitors trying to navigate the facility.</a:t>
            </a:r>
          </a:p>
          <a:p>
            <a:pPr marL="457200" lvl="1" indent="0">
              <a:buNone/>
            </a:pPr>
            <a:r>
              <a:rPr lang="en-US" dirty="0"/>
              <a:t>The conference rooms lack proper audio-visual equipment, hindering effective presentations.</a:t>
            </a:r>
          </a:p>
          <a:p>
            <a:pPr marL="457200" lvl="1" indent="0">
              <a:buNone/>
            </a:pPr>
            <a:r>
              <a:rPr lang="en-US" dirty="0"/>
              <a:t>The carpeting in the hallways is worn out and needs replacement to enhance the overall appearance.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E6EC48-3720-FF85-E8B4-1605CA6D5E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:</a:t>
            </a:r>
          </a:p>
          <a:p>
            <a:pPr marL="457200" lvl="1" indent="0">
              <a:buNone/>
            </a:pPr>
            <a:r>
              <a:rPr lang="en-US" dirty="0"/>
              <a:t>The new software update has caused frequent crashes and disruptions in our workflow.</a:t>
            </a:r>
          </a:p>
          <a:p>
            <a:pPr marL="457200" lvl="1" indent="0">
              <a:buNone/>
            </a:pPr>
            <a:r>
              <a:rPr lang="en-US" dirty="0"/>
              <a:t>The product warranty is not clearly explained, causing confusion among customers regarding coverage.</a:t>
            </a:r>
          </a:p>
          <a:p>
            <a:pPr marL="457200" lvl="1" indent="0">
              <a:buNone/>
            </a:pPr>
            <a:r>
              <a:rPr lang="en-US" dirty="0"/>
              <a:t>The product manuals are poorly written, making it challenging for users to understand its features.</a:t>
            </a:r>
          </a:p>
          <a:p>
            <a:pPr marL="457200" lvl="1" indent="0">
              <a:buNone/>
            </a:pPr>
            <a:r>
              <a:rPr lang="en-US" dirty="0"/>
              <a:t>The product assembly instructions are incomplete, causing frustration for customers attempting to set it up.</a:t>
            </a:r>
          </a:p>
          <a:p>
            <a:pPr marL="457200" lvl="1" indent="0">
              <a:buNone/>
            </a:pPr>
            <a:r>
              <a:rPr lang="en-US" dirty="0"/>
              <a:t>The customer support for the product is unresponsive, leaving users without timely assistance.</a:t>
            </a:r>
            <a:endParaRPr lang="pt-PT" dirty="0"/>
          </a:p>
          <a:p>
            <a:pPr lvl="1"/>
            <a:r>
              <a:rPr lang="pt-PT" dirty="0" err="1"/>
              <a:t>Other</a:t>
            </a:r>
            <a:r>
              <a:rPr lang="pt-PT" dirty="0"/>
              <a:t>:</a:t>
            </a:r>
          </a:p>
          <a:p>
            <a:pPr marL="457200" lvl="1" indent="0">
              <a:buNone/>
            </a:pPr>
            <a:r>
              <a:rPr lang="en-US" dirty="0"/>
              <a:t>The website's customer service chatbot is not providing helpful responses.</a:t>
            </a:r>
          </a:p>
          <a:p>
            <a:pPr marL="457200" lvl="1" indent="0">
              <a:buNone/>
            </a:pPr>
            <a:r>
              <a:rPr lang="en-US" dirty="0"/>
              <a:t>The response time for resolving customer inquiries is excessively long.</a:t>
            </a:r>
          </a:p>
          <a:p>
            <a:pPr marL="457200" lvl="1" indent="0">
              <a:buNone/>
            </a:pPr>
            <a:r>
              <a:rPr lang="en-US" dirty="0"/>
              <a:t>The company's social media presence lacks engagement and responsiveness.</a:t>
            </a:r>
          </a:p>
          <a:p>
            <a:pPr marL="457200" lvl="1" indent="0">
              <a:buNone/>
            </a:pPr>
            <a:r>
              <a:rPr lang="en-US" dirty="0"/>
              <a:t>The company's return policy is unclear and needs better communication to customers.</a:t>
            </a:r>
          </a:p>
          <a:p>
            <a:pPr marL="457200" lvl="1" indent="0">
              <a:buNone/>
            </a:pPr>
            <a:r>
              <a:rPr lang="en-US" dirty="0"/>
              <a:t>The product delivery times are inconsistent and often delayed.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23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C5BBD-7D96-CFD6-A2AA-A1E2E23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1F15-18CA-646A-B525-B30BFF6B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/>
              <a:t>Trabalho desenvolvido – Resultado 2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1668D40-AFEA-DA19-5A5F-0BDCA39C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Para testar o modelo foram utilizadas 3 frases de cada categoria e a categoria </a:t>
            </a:r>
            <a:r>
              <a:rPr lang="pt-PT" dirty="0" err="1"/>
              <a:t>atribuida</a:t>
            </a:r>
            <a:r>
              <a:rPr lang="pt-PT" dirty="0"/>
              <a:t> pelo modelo treinado:</a:t>
            </a:r>
          </a:p>
          <a:p>
            <a:pPr lvl="1"/>
            <a:r>
              <a:rPr lang="pt-PT" dirty="0"/>
              <a:t>3 Frases de teste com a categoria esperada - </a:t>
            </a:r>
            <a:r>
              <a:rPr lang="pt-PT" dirty="0" err="1"/>
              <a:t>Facility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:</a:t>
            </a:r>
          </a:p>
          <a:p>
            <a:pPr lvl="2"/>
            <a:r>
              <a:rPr lang="en-US" dirty="0"/>
              <a:t>The restroom facilities are outdated and in need of modernization.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facility_related</a:t>
            </a:r>
            <a:r>
              <a:rPr lang="en-US" dirty="0"/>
              <a:t> (</a:t>
            </a:r>
            <a:r>
              <a:rPr lang="en-US" dirty="0" err="1"/>
              <a:t>Alterada</a:t>
            </a:r>
            <a:r>
              <a:rPr lang="en-US" dirty="0"/>
              <a:t> - </a:t>
            </a:r>
            <a:r>
              <a:rPr lang="en-US" dirty="0" err="1"/>
              <a:t>certa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hand sanitizer dispensers are frequently empty, posing a hygiene concern in the facility.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facility_related</a:t>
            </a:r>
            <a:endParaRPr lang="en-US" dirty="0"/>
          </a:p>
          <a:p>
            <a:pPr lvl="2"/>
            <a:r>
              <a:rPr lang="en-US" dirty="0"/>
              <a:t>There is a persistent leak in the ceiling near the entrance, creating a safety hazard.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facility_related</a:t>
            </a:r>
            <a:endParaRPr lang="pt-PT" dirty="0"/>
          </a:p>
          <a:p>
            <a:pPr lvl="1"/>
            <a:r>
              <a:rPr lang="pt-PT" dirty="0"/>
              <a:t>3 Frases de teste com a categoria esperada - </a:t>
            </a:r>
            <a:r>
              <a:rPr lang="pt-PT" dirty="0" err="1"/>
              <a:t>Product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:</a:t>
            </a:r>
          </a:p>
          <a:p>
            <a:pPr lvl="2"/>
            <a:r>
              <a:rPr lang="en-US" dirty="0"/>
              <a:t>The latest product release has a significant decrease in quality compared to previous versions. -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product_related</a:t>
            </a:r>
            <a:endParaRPr lang="en-US" dirty="0"/>
          </a:p>
          <a:p>
            <a:pPr lvl="2"/>
            <a:r>
              <a:rPr lang="en-US" dirty="0"/>
              <a:t>The packaging of the product is flimsy, leading to damage during shipping.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product_related</a:t>
            </a:r>
            <a:r>
              <a:rPr lang="en-US" dirty="0"/>
              <a:t> (</a:t>
            </a:r>
            <a:r>
              <a:rPr lang="en-US" dirty="0" err="1"/>
              <a:t>Alterada</a:t>
            </a:r>
            <a:r>
              <a:rPr lang="en-US" dirty="0"/>
              <a:t> – </a:t>
            </a:r>
            <a:r>
              <a:rPr lang="en-US" dirty="0" err="1"/>
              <a:t>certa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user interface of the application is confusing, making it difficult for customers to navigate.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other (</a:t>
            </a:r>
            <a:r>
              <a:rPr lang="en-US" dirty="0" err="1"/>
              <a:t>Alterada</a:t>
            </a:r>
            <a:r>
              <a:rPr lang="en-US" dirty="0"/>
              <a:t> – </a:t>
            </a:r>
            <a:r>
              <a:rPr lang="en-US" dirty="0" err="1"/>
              <a:t>errada</a:t>
            </a:r>
            <a:r>
              <a:rPr lang="en-US" dirty="0"/>
              <a:t>)</a:t>
            </a:r>
            <a:endParaRPr lang="pt-PT" dirty="0"/>
          </a:p>
          <a:p>
            <a:pPr lvl="1"/>
            <a:r>
              <a:rPr lang="pt-PT" dirty="0"/>
              <a:t>3 Frases de teste com a categoria esperada - </a:t>
            </a:r>
            <a:r>
              <a:rPr lang="pt-PT" dirty="0" err="1"/>
              <a:t>Other</a:t>
            </a:r>
            <a:r>
              <a:rPr lang="pt-PT" dirty="0"/>
              <a:t>:</a:t>
            </a:r>
          </a:p>
          <a:p>
            <a:pPr lvl="2"/>
            <a:r>
              <a:rPr lang="en-US" dirty="0"/>
              <a:t>The company's promotional emails are too frequent and annoying.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other (</a:t>
            </a:r>
            <a:r>
              <a:rPr lang="en-US" dirty="0" err="1"/>
              <a:t>Alterada</a:t>
            </a:r>
            <a:r>
              <a:rPr lang="en-US" dirty="0"/>
              <a:t> – </a:t>
            </a:r>
            <a:r>
              <a:rPr lang="en-US" dirty="0" err="1"/>
              <a:t>certa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website frequently experiences downtime, affecting online services.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other</a:t>
            </a:r>
          </a:p>
          <a:p>
            <a:pPr lvl="2"/>
            <a:r>
              <a:rPr lang="en-US" dirty="0"/>
              <a:t>The company's billing system is confusing, leading to overcharges for some customers. –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atribuida</a:t>
            </a:r>
            <a:r>
              <a:rPr lang="en-US" dirty="0"/>
              <a:t>: </a:t>
            </a:r>
            <a:r>
              <a:rPr lang="en-US" dirty="0" err="1"/>
              <a:t>product_related</a:t>
            </a:r>
            <a:r>
              <a:rPr lang="en-US" dirty="0"/>
              <a:t> (</a:t>
            </a:r>
            <a:r>
              <a:rPr lang="en-US" dirty="0" err="1"/>
              <a:t>Alterada</a:t>
            </a:r>
            <a:r>
              <a:rPr lang="en-US" dirty="0"/>
              <a:t> – </a:t>
            </a:r>
            <a:r>
              <a:rPr lang="en-US" dirty="0" err="1"/>
              <a:t>errada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3521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68</TotalTime>
  <Words>931</Words>
  <Application>Microsoft Office PowerPoint</Application>
  <PresentationFormat>Ecrã Panorâmico</PresentationFormat>
  <Paragraphs>93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Projeto – Text Similarity</vt:lpstr>
      <vt:lpstr>INTRODUÇÃO</vt:lpstr>
      <vt:lpstr>Objetivos</vt:lpstr>
      <vt:lpstr>Tecnologias utilizadas</vt:lpstr>
      <vt:lpstr>Trabalho desenvolvido -Aplicação</vt:lpstr>
      <vt:lpstr>Trabalho desenvolvido – Teste 1</vt:lpstr>
      <vt:lpstr>Trabalho desenvolvido – Resultado 1</vt:lpstr>
      <vt:lpstr>Trabalho desenvolvido – Teste 2</vt:lpstr>
      <vt:lpstr>Trabalho desenvolvido – Resultado 2</vt:lpstr>
      <vt:lpstr>Conclusões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Futurista</dc:title>
  <dc:creator>Antonio Augusto Fernandes Simoes Pereira</dc:creator>
  <cp:lastModifiedBy>Antonio Augusto Fernandes Simoes Pereira</cp:lastModifiedBy>
  <cp:revision>3</cp:revision>
  <dcterms:created xsi:type="dcterms:W3CDTF">2024-02-15T03:47:20Z</dcterms:created>
  <dcterms:modified xsi:type="dcterms:W3CDTF">2024-02-15T05:44:26Z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