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8" r:id="rId3"/>
    <p:sldId id="349" r:id="rId4"/>
    <p:sldId id="374" r:id="rId5"/>
    <p:sldId id="381" r:id="rId6"/>
    <p:sldId id="378" r:id="rId7"/>
    <p:sldId id="365" r:id="rId8"/>
    <p:sldId id="376" r:id="rId9"/>
    <p:sldId id="382" r:id="rId10"/>
    <p:sldId id="383" r:id="rId11"/>
    <p:sldId id="384" r:id="rId12"/>
    <p:sldId id="375" r:id="rId13"/>
    <p:sldId id="360" r:id="rId14"/>
    <p:sldId id="373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F59"/>
    <a:srgbClr val="5575AF"/>
    <a:srgbClr val="94C53B"/>
    <a:srgbClr val="4E64B6"/>
    <a:srgbClr val="3121C5"/>
    <a:srgbClr val="9A9600"/>
    <a:srgbClr val="C33817"/>
    <a:srgbClr val="C9F4C8"/>
    <a:srgbClr val="CCFFCC"/>
    <a:srgbClr val="D7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6" autoAdjust="0"/>
  </p:normalViewPr>
  <p:slideViewPr>
    <p:cSldViewPr>
      <p:cViewPr>
        <p:scale>
          <a:sx n="75" d="100"/>
          <a:sy n="75" d="100"/>
        </p:scale>
        <p:origin x="-181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A51E5-66A7-4785-9242-3DAF257F49B4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B8D58-B476-40BF-9D18-FF9B7A62C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2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9BEFF-31C4-4A3A-9490-FF82143DF595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8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项目本身只是一个为用户提供一个用户空间的工具集，用来使用和管理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真正的实现则是靠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内核的相关特性，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项目只是对此做了整合。基于容器的虚拟化技术起源于所谓的资源容器和安全容器。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在资源管理方面依赖于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子系统，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子系统是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内核提供的一个基于进程组的资源管理的框架，可以为特定的进程组限定可以使用的资源。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在隔离控制方面依赖于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特性，具体而言就是在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时加入相应的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NEWNS NEWPID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B8D58-B476-40BF-9D18-FF9B7A62CD3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48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13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233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3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4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5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9BEFF-31C4-4A3A-9490-FF82143DF59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9BEFF-31C4-4A3A-9490-FF82143DF59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8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9BEFF-31C4-4A3A-9490-FF82143DF595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8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一台独立的物理服务器变成了多个虚拟机，并且这些虚拟机是动态的，随着应用系统、数据中心环境的变化而迁移、增加、减少。例如图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，由于某种原因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负载过高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，其中的某个虚拟机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迁移到同一集群中的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。此时如果要保持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的业务访问不会中断，需要实现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的访问策略能够从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随着迁移到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，这就需要交换机能够感知到虚拟机的状态变化，并自动更新迁移前后端口上的策略。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9BEFF-31C4-4A3A-9490-FF82143DF595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8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9BEFF-31C4-4A3A-9490-FF82143DF595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32"/>
          <p:cNvSpPr>
            <a:spLocks noChangeShapeType="1"/>
          </p:cNvSpPr>
          <p:nvPr userDrawn="1"/>
        </p:nvSpPr>
        <p:spPr bwMode="auto">
          <a:xfrm>
            <a:off x="8556381" y="6734176"/>
            <a:ext cx="0" cy="123825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 smtClean="0">
              <a:solidFill>
                <a:srgbClr val="000000"/>
              </a:solidFill>
            </a:endParaRPr>
          </a:p>
        </p:txBody>
      </p:sp>
      <p:sp>
        <p:nvSpPr>
          <p:cNvPr id="4" name="Line 28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 smtClean="0">
              <a:solidFill>
                <a:srgbClr val="000000"/>
              </a:solidFill>
            </a:endParaRPr>
          </a:p>
        </p:txBody>
      </p:sp>
      <p:pic>
        <p:nvPicPr>
          <p:cNvPr id="5" name="Picture 351" descr="RBS_Kb-W-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927" y="261939"/>
            <a:ext cx="104335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7" name="Rectangle 55"/>
          <p:cNvSpPr>
            <a:spLocks noGrp="1" noChangeArrowheads="1"/>
          </p:cNvSpPr>
          <p:nvPr>
            <p:ph type="ctrTitle"/>
          </p:nvPr>
        </p:nvSpPr>
        <p:spPr>
          <a:xfrm>
            <a:off x="691662" y="1931988"/>
            <a:ext cx="7143750" cy="596900"/>
          </a:xfrm>
        </p:spPr>
        <p:txBody>
          <a:bodyPr>
            <a:spAutoFit/>
          </a:bodyPr>
          <a:lstStyle>
            <a:lvl1pPr>
              <a:tabLst>
                <a:tab pos="571500" algn="l"/>
              </a:tabLst>
              <a:defRPr/>
            </a:lvl1pPr>
          </a:lstStyle>
          <a:p>
            <a:pPr lvl="0"/>
            <a:r>
              <a:rPr lang="de-DE" altLang="de-DE" noProof="0" smtClean="0"/>
              <a:t>A.	Klicken Sie, um das Format des Titel-Masters zu 	bearbeiten.</a:t>
            </a:r>
          </a:p>
        </p:txBody>
      </p:sp>
      <p:sp>
        <p:nvSpPr>
          <p:cNvPr id="6" name="Rectangle 34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64820" y="6705600"/>
            <a:ext cx="142142" cy="1384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F9B5F-3A51-4864-961D-CEB5854D9A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334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8" name="Rectangle 335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0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474" y="1930400"/>
            <a:ext cx="7886700" cy="1251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C8CAE-0793-4E23-BF7B-C18B3E68E7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91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4099123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67F48-743A-4404-AB84-CC2855C271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70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8474" y="1930400"/>
            <a:ext cx="3873011" cy="20210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162" y="1930400"/>
            <a:ext cx="3873012" cy="20210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3ABAB-F67F-40F3-BCF1-479D1C70A0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7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2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5543"/>
            <a:ext cx="4040066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1405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805543"/>
            <a:ext cx="4041531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1405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C0509-2C27-4039-9C4E-D84121F4C0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9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3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370E-5E42-48DE-A1F5-712F897884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6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DFA33-BDA9-48CE-8292-642F44263A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4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13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1805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ADB5-0D03-4772-B112-7AEE3F908B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7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1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22F61-D7CA-4526-AD9F-F4F971EE0F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7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2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03181" y="1930400"/>
            <a:ext cx="1661993" cy="287771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7E68-B2EE-487A-A3CA-94DA1116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8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489" y="1008064"/>
            <a:ext cx="1975338" cy="376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12187" y="1008064"/>
            <a:ext cx="1251625" cy="376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7FFC9-8171-4A3D-9305-D753F793F5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3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8473" y="1008064"/>
            <a:ext cx="7901354" cy="1251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7FFFE-9C73-4776-AD52-BD5655DA6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8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76" descr="RBS_Kb-W-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927" y="261939"/>
            <a:ext cx="104335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8" name="Rectangle 3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4820" y="6678614"/>
            <a:ext cx="47918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kumimoji="1"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3533233-3288-41E2-8754-3C94F14493FD}" type="slidenum">
              <a:rPr lang="en-GB" b="1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b="1">
              <a:solidFill>
                <a:srgbClr val="000000"/>
              </a:solidFill>
            </a:endParaRPr>
          </a:p>
        </p:txBody>
      </p:sp>
      <p:sp>
        <p:nvSpPr>
          <p:cNvPr id="2152" name="Rectangle 10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0474" y="6705600"/>
            <a:ext cx="3198934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100"/>
              </a:lnSpc>
              <a:spcBef>
                <a:spcPts val="10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2188" name="Rectangle 1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01862" y="6564314"/>
            <a:ext cx="23475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1030" name="Rectangle 101"/>
          <p:cNvSpPr>
            <a:spLocks noGrp="1" noChangeArrowheads="1"/>
          </p:cNvSpPr>
          <p:nvPr>
            <p:ph type="title"/>
          </p:nvPr>
        </p:nvSpPr>
        <p:spPr bwMode="auto">
          <a:xfrm>
            <a:off x="678473" y="1008063"/>
            <a:ext cx="7901354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Format des Titel-Masters zu bearbeiten.</a:t>
            </a:r>
          </a:p>
        </p:txBody>
      </p:sp>
      <p:sp>
        <p:nvSpPr>
          <p:cNvPr id="1031" name="Rectangle 10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8474" y="1930400"/>
            <a:ext cx="7886700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mtClean="0"/>
              <a:t>Klicken Sie, um die Textformatierung des Masters zu bearbeiten.</a:t>
            </a:r>
          </a:p>
          <a:p>
            <a:pPr lvl="1"/>
            <a:r>
              <a:rPr lang="de-DE" altLang="de-DE" smtClean="0"/>
              <a:t>Ebene 1</a:t>
            </a:r>
          </a:p>
          <a:p>
            <a:pPr lvl="2"/>
            <a:r>
              <a:rPr lang="de-DE" altLang="de-DE" smtClean="0"/>
              <a:t>Ebene 2</a:t>
            </a:r>
          </a:p>
          <a:p>
            <a:pPr lvl="3"/>
            <a:r>
              <a:rPr lang="de-DE" altLang="de-DE" smtClean="0"/>
              <a:t>Ebene 3</a:t>
            </a:r>
          </a:p>
          <a:p>
            <a:pPr lvl="3"/>
            <a:r>
              <a:rPr lang="de-DE" altLang="de-DE" smtClean="0"/>
              <a:t>Ebene 3</a:t>
            </a:r>
          </a:p>
          <a:p>
            <a:pPr lvl="3"/>
            <a:r>
              <a:rPr lang="de-DE" altLang="de-DE" smtClean="0"/>
              <a:t>Ebene 3</a:t>
            </a:r>
          </a:p>
          <a:p>
            <a:pPr lvl="1"/>
            <a:r>
              <a:rPr lang="de-DE" altLang="de-DE" smtClean="0"/>
              <a:t>Ebene 1</a:t>
            </a:r>
          </a:p>
          <a:p>
            <a:pPr lvl="2"/>
            <a:r>
              <a:rPr lang="de-DE" altLang="de-DE" smtClean="0"/>
              <a:t>Ebene 2</a:t>
            </a:r>
          </a:p>
          <a:p>
            <a:pPr lvl="2"/>
            <a:r>
              <a:rPr lang="de-DE" altLang="de-DE" smtClean="0"/>
              <a:t>Ebene 2</a:t>
            </a:r>
          </a:p>
          <a:p>
            <a:pPr lvl="1"/>
            <a:r>
              <a:rPr lang="de-DE" altLang="de-DE" smtClean="0"/>
              <a:t>Ebene 1</a:t>
            </a:r>
          </a:p>
          <a:p>
            <a:pPr lvl="3"/>
            <a:endParaRPr lang="de-DE" altLang="de-DE" smtClean="0"/>
          </a:p>
        </p:txBody>
      </p:sp>
      <p:sp>
        <p:nvSpPr>
          <p:cNvPr id="1032" name="Line 279"/>
          <p:cNvSpPr>
            <a:spLocks noChangeShapeType="1"/>
          </p:cNvSpPr>
          <p:nvPr/>
        </p:nvSpPr>
        <p:spPr bwMode="auto">
          <a:xfrm>
            <a:off x="8578362" y="-6350"/>
            <a:ext cx="0" cy="70739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73A1AD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 smtClean="0">
              <a:solidFill>
                <a:srgbClr val="000000"/>
              </a:solidFill>
            </a:endParaRPr>
          </a:p>
        </p:txBody>
      </p:sp>
      <p:sp>
        <p:nvSpPr>
          <p:cNvPr id="1033" name="Line 137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 smtClean="0">
              <a:solidFill>
                <a:srgbClr val="000000"/>
              </a:solidFill>
            </a:endParaRPr>
          </a:p>
        </p:txBody>
      </p:sp>
      <p:sp>
        <p:nvSpPr>
          <p:cNvPr id="1034" name="Line 350"/>
          <p:cNvSpPr>
            <a:spLocks noChangeShapeType="1"/>
          </p:cNvSpPr>
          <p:nvPr/>
        </p:nvSpPr>
        <p:spPr bwMode="auto">
          <a:xfrm>
            <a:off x="8556381" y="6734176"/>
            <a:ext cx="0" cy="123825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330200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+mn-lt"/>
          <a:ea typeface="+mn-ea"/>
          <a:cs typeface="+mn-cs"/>
        </a:defRPr>
      </a:lvl1pPr>
      <a:lvl2pPr marL="392113" indent="-390525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>
          <a:solidFill>
            <a:srgbClr val="000000"/>
          </a:solidFill>
          <a:latin typeface="+mn-lt"/>
          <a:ea typeface="+mn-ea"/>
        </a:defRPr>
      </a:lvl2pPr>
      <a:lvl3pPr marL="835025" indent="-441325" algn="l" defTabSz="330200" rtl="0" eaLnBrk="0" fontAlgn="base" hangingPunct="0">
        <a:spcBef>
          <a:spcPct val="0"/>
        </a:spcBef>
        <a:spcAft>
          <a:spcPct val="0"/>
        </a:spcAft>
        <a:buChar char="–"/>
        <a:defRPr kumimoji="1" sz="1700">
          <a:solidFill>
            <a:srgbClr val="000000"/>
          </a:solidFill>
          <a:latin typeface="+mn-lt"/>
          <a:ea typeface="+mn-ea"/>
        </a:defRPr>
      </a:lvl3pPr>
      <a:lvl4pPr marL="1239838" indent="-403225" algn="l" defTabSz="330200" rtl="0" eaLnBrk="0" fontAlgn="base" hangingPunct="0">
        <a:spcBef>
          <a:spcPct val="0"/>
        </a:spcBef>
        <a:spcAft>
          <a:spcPct val="0"/>
        </a:spcAft>
        <a:buChar char="-"/>
        <a:defRPr kumimoji="1" sz="1700">
          <a:solidFill>
            <a:srgbClr val="000000"/>
          </a:solidFill>
          <a:latin typeface="+mn-lt"/>
          <a:ea typeface="+mn-ea"/>
        </a:defRPr>
      </a:lvl4pPr>
      <a:lvl5pPr marL="26241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5pPr>
      <a:lvl6pPr marL="30813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6pPr>
      <a:lvl7pPr marL="35385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7pPr>
      <a:lvl8pPr marL="39957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8pPr>
      <a:lvl9pPr marL="44529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zhihu.com/question/2296930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docker.com/what-docker" TargetMode="External"/><Relationship Id="rId5" Type="http://schemas.openxmlformats.org/officeDocument/2006/relationships/hyperlink" Target="http://docs.openstack.org/" TargetMode="External"/><Relationship Id="rId4" Type="http://schemas.openxmlformats.org/officeDocument/2006/relationships/hyperlink" Target="https://linuxcontainers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3036" y="1930420"/>
            <a:ext cx="5328592" cy="55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云相关简介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732239" y="4293096"/>
            <a:ext cx="147429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www.jd.com</a:t>
            </a:r>
          </a:p>
        </p:txBody>
      </p:sp>
    </p:spTree>
    <p:extLst>
      <p:ext uri="{BB962C8B-B14F-4D97-AF65-F5344CB8AC3E}">
        <p14:creationId xmlns:p14="http://schemas.microsoft.com/office/powerpoint/2010/main" val="3508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40465" y="28320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如何构建云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1" y="1052512"/>
            <a:ext cx="7113215" cy="54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40465" y="283206"/>
            <a:ext cx="184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81112"/>
            <a:ext cx="6572200" cy="48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1773"/>
            <a:ext cx="3394720" cy="611126"/>
          </a:xfrm>
        </p:spPr>
        <p:txBody>
          <a:bodyPr/>
          <a:lstStyle/>
          <a:p>
            <a:pPr algn="l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268760"/>
            <a:ext cx="7886700" cy="261610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9593" y="1844824"/>
            <a:ext cx="77768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Docker</a:t>
            </a:r>
            <a:r>
              <a:rPr lang="zh-CN" altLang="en-US" dirty="0"/>
              <a:t>公司开源的一个基于轻量级虚拟化技术的容器引擎项目</a:t>
            </a:r>
            <a:r>
              <a:rPr lang="en-US" altLang="zh-CN" dirty="0"/>
              <a:t>,</a:t>
            </a:r>
            <a:r>
              <a:rPr lang="zh-CN" altLang="en-US" dirty="0"/>
              <a:t>整个项目基于</a:t>
            </a:r>
            <a:r>
              <a:rPr lang="en-US" altLang="zh-CN" dirty="0"/>
              <a:t>Go</a:t>
            </a:r>
            <a:r>
              <a:rPr lang="zh-CN" altLang="en-US" dirty="0"/>
              <a:t>语言开发，并遵从</a:t>
            </a:r>
            <a:r>
              <a:rPr lang="en-US" altLang="zh-CN" dirty="0"/>
              <a:t>Apache 2.0</a:t>
            </a:r>
            <a:r>
              <a:rPr lang="zh-CN" altLang="en-US" dirty="0"/>
              <a:t>协议。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就是</a:t>
            </a:r>
            <a:r>
              <a:rPr lang="zh-CN" altLang="en-US" dirty="0"/>
              <a:t>一种软件打包和发布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!</a:t>
            </a:r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容器技术</a:t>
            </a:r>
            <a:r>
              <a:rPr lang="en-US" altLang="zh-CN" dirty="0"/>
              <a:t>(</a:t>
            </a:r>
            <a:r>
              <a:rPr lang="en-US" altLang="zh-CN" dirty="0" smtClean="0"/>
              <a:t>LXC)  </a:t>
            </a:r>
            <a:r>
              <a:rPr lang="en-US" altLang="zh-CN" dirty="0" err="1" smtClean="0"/>
              <a:t>cgroups</a:t>
            </a:r>
            <a:r>
              <a:rPr lang="zh-CN" altLang="en-US" dirty="0" smtClean="0"/>
              <a:t>   </a:t>
            </a:r>
            <a:r>
              <a:rPr lang="en-US" altLang="zh-CN" dirty="0" smtClean="0"/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30392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3528" y="2414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05249"/>
            <a:ext cx="4506426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http://dockone.io/article/126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>
                <a:hlinkClick r:id="rId4"/>
              </a:rPr>
              <a:t/>
            </a:r>
            <a:br>
              <a:rPr lang="en-US" altLang="zh-CN" dirty="0">
                <a:hlinkClick r:id="rId4"/>
              </a:rPr>
            </a:b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://linuxcontainers.org</a:t>
            </a:r>
            <a:r>
              <a:rPr lang="en-US" altLang="zh-CN" dirty="0" smtClean="0">
                <a:hlinkClick r:id="rId4"/>
              </a:rPr>
              <a:t>//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http://docs.openstack.org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www.docker.com/what-docker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www.zhihu.com/question/22969309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7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440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2" y="0"/>
            <a:ext cx="893125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2414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96752"/>
            <a:ext cx="5400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名词解释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8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80512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2414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名词解释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473" y="1008062"/>
            <a:ext cx="7901354" cy="5661297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虚拟机技术</a:t>
            </a:r>
            <a:r>
              <a:rPr lang="zh-CN" altLang="en-US" dirty="0"/>
              <a:t>：</a:t>
            </a:r>
            <a:r>
              <a:rPr lang="zh-CN" altLang="en-US" b="0" dirty="0" smtClean="0"/>
              <a:t>硬件</a:t>
            </a:r>
            <a:r>
              <a:rPr lang="zh-CN" altLang="en-US" b="0" dirty="0"/>
              <a:t>设备的软件模拟</a:t>
            </a:r>
            <a:r>
              <a:rPr lang="zh-CN" altLang="en-US" b="0" dirty="0" smtClean="0"/>
              <a:t>实现！  </a:t>
            </a: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b="0" dirty="0"/>
              <a:t/>
            </a:r>
            <a:br>
              <a:rPr lang="en-US" altLang="zh-CN" b="0" dirty="0"/>
            </a:br>
            <a:r>
              <a:rPr lang="en-US" altLang="zh-CN" b="0" dirty="0" smtClean="0"/>
              <a:t> </a:t>
            </a:r>
            <a:r>
              <a:rPr lang="zh-CN" altLang="en-US" b="0" dirty="0" smtClean="0"/>
              <a:t>虚拟内存  </a:t>
            </a:r>
            <a:r>
              <a:rPr lang="en-US" altLang="zh-CN" b="0" dirty="0" smtClean="0"/>
              <a:t>VPN </a:t>
            </a:r>
            <a:r>
              <a:rPr lang="zh-CN" altLang="en-US" b="0" dirty="0" smtClean="0"/>
              <a:t>虚拟机</a:t>
            </a: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b="0" dirty="0"/>
              <a:t/>
            </a:r>
            <a:br>
              <a:rPr lang="en-US" altLang="zh-CN" b="0" dirty="0"/>
            </a:br>
            <a:r>
              <a:rPr lang="zh-CN" altLang="en-US" dirty="0"/>
              <a:t>虚拟机</a:t>
            </a:r>
            <a:r>
              <a:rPr lang="zh-CN" altLang="en-US" b="0" dirty="0"/>
              <a:t>：指通过软件模拟的具有完整硬件系统功能的、运行在一个完全隔离环境中的完整</a:t>
            </a:r>
            <a:r>
              <a:rPr lang="zh-CN" altLang="en-US" b="0" dirty="0" smtClean="0"/>
              <a:t>计算机系统！</a:t>
            </a: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b="0" dirty="0"/>
              <a:t/>
            </a:r>
            <a:br>
              <a:rPr lang="en-US" altLang="zh-CN" b="0" dirty="0"/>
            </a:br>
            <a:r>
              <a:rPr lang="en-US" altLang="zh-CN" b="0" dirty="0" err="1" smtClean="0"/>
              <a:t>Vmware</a:t>
            </a:r>
            <a:r>
              <a:rPr lang="en-US" altLang="zh-CN" b="0" dirty="0"/>
              <a:t/>
            </a:r>
            <a:br>
              <a:rPr lang="en-US" altLang="zh-CN" b="0" dirty="0"/>
            </a:b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b="0" dirty="0" err="1" smtClean="0"/>
              <a:t>VirtualBox</a:t>
            </a:r>
            <a:r>
              <a:rPr lang="en-US" altLang="zh-CN" b="0" dirty="0" smtClean="0"/>
              <a:t>(</a:t>
            </a:r>
            <a:r>
              <a:rPr lang="en-US" altLang="zh-CN" b="0" dirty="0" err="1"/>
              <a:t>Oreacle</a:t>
            </a:r>
            <a:r>
              <a:rPr lang="en-US" altLang="zh-CN" b="0" dirty="0"/>
              <a:t> </a:t>
            </a:r>
            <a:r>
              <a:rPr lang="en-US" altLang="zh-CN" b="0" dirty="0" smtClean="0"/>
              <a:t>)</a:t>
            </a:r>
            <a:br>
              <a:rPr lang="en-US" altLang="zh-CN" b="0" dirty="0" smtClean="0"/>
            </a:br>
            <a:r>
              <a:rPr lang="en-US" altLang="zh-CN" b="0" dirty="0"/>
              <a:t/>
            </a:r>
            <a:br>
              <a:rPr lang="en-US" altLang="zh-CN" b="0" dirty="0"/>
            </a:br>
            <a:r>
              <a:rPr lang="en-US" altLang="zh-CN" b="0" dirty="0" smtClean="0"/>
              <a:t>Virtual pc(</a:t>
            </a:r>
            <a:r>
              <a:rPr lang="en-US" altLang="zh-CN" b="0" dirty="0"/>
              <a:t>Microsoft </a:t>
            </a:r>
            <a:r>
              <a:rPr lang="en-US" altLang="zh-CN" b="0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6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80512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2414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名词解释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473" y="1008062"/>
            <a:ext cx="7901354" cy="5661297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云计算</a:t>
            </a:r>
            <a:r>
              <a:rPr lang="en-US" altLang="zh-CN" b="0" dirty="0"/>
              <a:t>(cloud computing</a:t>
            </a:r>
            <a:r>
              <a:rPr lang="en-US" altLang="zh-CN" b="0" dirty="0" smtClean="0"/>
              <a:t>)</a:t>
            </a:r>
            <a:br>
              <a:rPr lang="en-US" altLang="zh-CN" b="0" dirty="0" smtClean="0"/>
            </a:br>
            <a:r>
              <a:rPr lang="zh-CN" altLang="en-US" b="0" dirty="0"/>
              <a:t> </a:t>
            </a:r>
            <a:r>
              <a:rPr lang="en-US" altLang="zh-CN" b="0" dirty="0" smtClean="0"/>
              <a:t>NIST</a:t>
            </a:r>
            <a:r>
              <a:rPr lang="zh-CN" altLang="en-US" b="0" dirty="0" smtClean="0"/>
              <a:t>：</a:t>
            </a:r>
            <a:r>
              <a:rPr lang="zh-CN" altLang="en-US" b="0" dirty="0"/>
              <a:t>云计算是一种能够通过网络以便利的、按需付费的方式获取计算资源</a:t>
            </a:r>
            <a:r>
              <a:rPr lang="en-US" altLang="zh-CN" b="0" dirty="0"/>
              <a:t>(</a:t>
            </a:r>
            <a:r>
              <a:rPr lang="zh-CN" altLang="en-US" b="0" dirty="0"/>
              <a:t>包括网络、服务器、存储、应用和服务等</a:t>
            </a:r>
            <a:r>
              <a:rPr lang="en-US" altLang="zh-CN" b="0" dirty="0"/>
              <a:t>)</a:t>
            </a:r>
            <a:r>
              <a:rPr lang="zh-CN" altLang="en-US" b="0" dirty="0"/>
              <a:t>并提高其可用性的模式，这些资源来自一个共享的、可配置的资源池，并能够以最省力和无人干预的方式获取和释放</a:t>
            </a:r>
            <a:r>
              <a:rPr lang="zh-CN" altLang="en-US" b="0" dirty="0" smtClean="0"/>
              <a:t>。</a:t>
            </a: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zh-CN" altLang="en-US" b="0" dirty="0" smtClean="0"/>
              <a:t>云</a:t>
            </a:r>
            <a:r>
              <a:rPr lang="zh-CN" altLang="en-US" b="0" dirty="0"/>
              <a:t>计算就是一种服务！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zh-CN" altLang="en-US" dirty="0" smtClean="0"/>
              <a:t>三种服务模式：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Iaas</a:t>
            </a:r>
            <a:r>
              <a:rPr lang="en-US" altLang="zh-CN" dirty="0"/>
              <a:t> 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Infrastructure-as-a-Service</a:t>
            </a:r>
            <a:r>
              <a:rPr lang="zh-CN" altLang="en-US" dirty="0"/>
              <a:t>（基础设施即服务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</a:t>
            </a:r>
            <a:r>
              <a:rPr lang="zh-CN" altLang="en-US" dirty="0" smtClean="0"/>
              <a:t>有时也叫</a:t>
            </a:r>
            <a:r>
              <a:rPr lang="en-US" altLang="zh-CN" b="0" dirty="0" smtClean="0"/>
              <a:t>Hardware-as-a-Service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Pass</a:t>
            </a:r>
            <a:r>
              <a:rPr lang="zh-CN" altLang="en-US" dirty="0" smtClean="0"/>
              <a:t>：</a:t>
            </a:r>
            <a:r>
              <a:rPr lang="en-US" altLang="zh-CN" dirty="0"/>
              <a:t>Platform-as-a-Service</a:t>
            </a:r>
            <a:r>
              <a:rPr lang="zh-CN" altLang="en-US" dirty="0"/>
              <a:t>（平台即服务）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Saas</a:t>
            </a:r>
            <a:r>
              <a:rPr lang="zh-CN" altLang="en-US" dirty="0" smtClean="0"/>
              <a:t>：</a:t>
            </a:r>
            <a:r>
              <a:rPr lang="en-US" altLang="zh-CN" dirty="0"/>
              <a:t>Software-as-a-Service</a:t>
            </a:r>
            <a:r>
              <a:rPr lang="zh-CN" altLang="en-US" dirty="0"/>
              <a:t>（软件即服务）</a:t>
            </a:r>
          </a:p>
        </p:txBody>
      </p:sp>
    </p:spTree>
    <p:extLst>
      <p:ext uri="{BB962C8B-B14F-4D97-AF65-F5344CB8AC3E}">
        <p14:creationId xmlns:p14="http://schemas.microsoft.com/office/powerpoint/2010/main" val="1854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2" y="0"/>
            <a:ext cx="893125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24148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名词解释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96752"/>
            <a:ext cx="54006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14" y="1072481"/>
            <a:ext cx="7357010" cy="52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40465" y="2832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名词解释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289915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公有云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就是在互联网上向所有网民提供云计算服务，网民可以通过</a:t>
            </a:r>
            <a:r>
              <a:rPr lang="en-US" altLang="zh-CN" dirty="0"/>
              <a:t>Internet</a:t>
            </a:r>
            <a:r>
              <a:rPr lang="zh-CN" altLang="en-US" dirty="0"/>
              <a:t>直接使用云计算服务，公用云的服务提供者可是专业的云服务提供商，也可以是自发的民间组织。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私有云</a:t>
            </a:r>
            <a:r>
              <a:rPr lang="zh-CN" altLang="en-US" dirty="0" smtClean="0"/>
              <a:t>：它</a:t>
            </a:r>
            <a:r>
              <a:rPr lang="zh-CN" altLang="en-US" dirty="0"/>
              <a:t>部署在企业的网络防火墙之后，不会直接暴露在互联网中，企业对它拥有完全的控制权</a:t>
            </a:r>
            <a:r>
              <a:rPr lang="zh-CN" altLang="en-US" dirty="0" smtClean="0"/>
              <a:t>，私有</a:t>
            </a:r>
            <a:r>
              <a:rPr lang="zh-CN" altLang="en-US" dirty="0"/>
              <a:t>云可以是企业自己开发建设，也可以是引进专业公司的产品。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差别：技术实现没有本质区别</a:t>
            </a:r>
            <a:endParaRPr lang="en-US" altLang="zh-CN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16166"/>
              </p:ext>
            </p:extLst>
          </p:nvPr>
        </p:nvGraphicFramePr>
        <p:xfrm>
          <a:off x="1259632" y="4365104"/>
          <a:ext cx="7128792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23"/>
                <a:gridCol w="2610438"/>
                <a:gridCol w="3171031"/>
              </a:tblGrid>
              <a:tr h="5220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公有云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私有云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安全性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存在数据泄露风险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自己保证数据安全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可控性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标准服务或者定制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定制或者自建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价格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免费或者廉价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昂贵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1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40465" y="28320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如何构建云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900000"/>
            <a:ext cx="6696743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40465" y="28320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如何构建云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900000"/>
            <a:ext cx="7200000" cy="500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40465" y="28320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如何构建云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895350"/>
            <a:ext cx="57054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FFAA00"/>
      </a:lt2>
      <a:accent1>
        <a:srgbClr val="FFFFFF"/>
      </a:accent1>
      <a:accent2>
        <a:srgbClr val="B2D2DE"/>
      </a:accent2>
      <a:accent3>
        <a:srgbClr val="FFFFFF"/>
      </a:accent3>
      <a:accent4>
        <a:srgbClr val="000000"/>
      </a:accent4>
      <a:accent5>
        <a:srgbClr val="FFFFFF"/>
      </a:accent5>
      <a:accent6>
        <a:srgbClr val="A1BEC9"/>
      </a:accent6>
      <a:hlink>
        <a:srgbClr val="366B7E"/>
      </a:hlink>
      <a:folHlink>
        <a:srgbClr val="6CAAC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FF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14052</TotalTime>
  <Words>474</Words>
  <Application>Microsoft Office PowerPoint</Application>
  <PresentationFormat>全屏显示(4:3)</PresentationFormat>
  <Paragraphs>80</Paragraphs>
  <Slides>14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Default Design</vt:lpstr>
      <vt:lpstr>PowerPoint 演示文稿</vt:lpstr>
      <vt:lpstr>PowerPoint 演示文稿</vt:lpstr>
      <vt:lpstr> 虚拟机技术：硬件设备的软件模拟实现！     虚拟内存  VPN 虚拟机  虚拟机：指通过软件模拟的具有完整硬件系统功能的、运行在一个完全隔离环境中的完整计算机系统！  Vmware  VirtualBox(Oreacle )  Virtual pc(Microsoft )</vt:lpstr>
      <vt:lpstr> 云计算(cloud computing)  NIST：云计算是一种能够通过网络以便利的、按需付费的方式获取计算资源(包括网络、服务器、存储、应用和服务等)并提高其可用性的模式，这些资源来自一个共享的、可配置的资源池，并能够以最省力和无人干预的方式获取和释放。  云计算就是一种服务！  三种服务模式： Iaas ：Infrastructure-as-a-Service（基础设施即服务）            有时也叫Hardware-as-a-Service  Pass：Platform-as-a-Service（平台即服务）   Saas：Software-as-a-Service（软件即服务）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Docker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姬云丹</dc:creator>
  <cp:lastModifiedBy>p</cp:lastModifiedBy>
  <cp:revision>536</cp:revision>
  <dcterms:created xsi:type="dcterms:W3CDTF">2014-05-05T05:53:05Z</dcterms:created>
  <dcterms:modified xsi:type="dcterms:W3CDTF">2016-11-18T10:17:50Z</dcterms:modified>
</cp:coreProperties>
</file>